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32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00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3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66D03A4-44D9-47D1-A7B8-CE543C8DAA0D}" type="datetimeFigureOut">
              <a:rPr lang="en-US"/>
              <a:pPr>
                <a:defRPr/>
              </a:pPr>
              <a:t>1/24/2011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BFF0F8C-2616-4B78-ADDA-E46B6A9A8F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161975D-9E87-4DE7-9F53-CD60608D7B80}" type="datetimeFigureOut">
              <a:rPr lang="en-US"/>
              <a:pPr>
                <a:defRPr/>
              </a:pPr>
              <a:t>1/24/2011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B5C7F31-6DD7-47DC-BAA4-932E02BEDD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5C7F31-6DD7-47DC-BAA4-932E02BEDD5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7FBD8F-203F-4459-8A3E-A8FFE796AE58}" type="slidenum">
              <a:rPr lang="en-US"/>
              <a:pPr/>
              <a:t>2</a:t>
            </a:fld>
            <a:endParaRPr lang="en-US"/>
          </a:p>
        </p:txBody>
      </p:sp>
      <p:sp>
        <p:nvSpPr>
          <p:cNvPr id="26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80BCF8-84C0-482A-AB6E-C8DAE07271BC}" type="slidenum">
              <a:rPr lang="en-US"/>
              <a:pPr/>
              <a:t>3</a:t>
            </a:fld>
            <a:endParaRPr lang="en-US"/>
          </a:p>
        </p:txBody>
      </p:sp>
      <p:sp>
        <p:nvSpPr>
          <p:cNvPr id="26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5B8904-B04B-4825-B380-BF31B084EAE4}" type="slidenum">
              <a:rPr lang="en-US"/>
              <a:pPr/>
              <a:t>4</a:t>
            </a:fld>
            <a:endParaRPr lang="en-US"/>
          </a:p>
        </p:txBody>
      </p:sp>
      <p:sp>
        <p:nvSpPr>
          <p:cNvPr id="27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533229-E017-43E8-B92B-FEE08144FFD9}" type="slidenum">
              <a:rPr lang="en-US"/>
              <a:pPr/>
              <a:t>5</a:t>
            </a:fld>
            <a:endParaRPr lang="en-US"/>
          </a:p>
        </p:txBody>
      </p:sp>
      <p:sp>
        <p:nvSpPr>
          <p:cNvPr id="27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1CAD70-AE12-434D-A95C-06DA4C3E6F77}" type="slidenum">
              <a:rPr lang="en-US"/>
              <a:pPr/>
              <a:t>6</a:t>
            </a:fld>
            <a:endParaRPr lang="en-US"/>
          </a:p>
        </p:txBody>
      </p:sp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7BC888-128B-47AC-955C-71FF0CE5E792}" type="slidenum">
              <a:rPr lang="en-US"/>
              <a:pPr/>
              <a:t>7</a:t>
            </a:fld>
            <a:endParaRPr lang="en-US"/>
          </a:p>
        </p:txBody>
      </p:sp>
      <p:sp>
        <p:nvSpPr>
          <p:cNvPr id="27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9E7749-BBF7-4AAA-80F7-678CBF019EB9}" type="slidenum">
              <a:rPr lang="en-US"/>
              <a:pPr/>
              <a:t>8</a:t>
            </a:fld>
            <a:endParaRPr lang="en-US"/>
          </a:p>
        </p:txBody>
      </p:sp>
      <p:sp>
        <p:nvSpPr>
          <p:cNvPr id="27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0155E2-AB70-4F2E-949B-BA2C1EE74AE7}" type="slidenum">
              <a:rPr lang="en-US"/>
              <a:pPr/>
              <a:t>9</a:t>
            </a:fld>
            <a:endParaRPr lang="en-US"/>
          </a:p>
        </p:txBody>
      </p:sp>
      <p:sp>
        <p:nvSpPr>
          <p:cNvPr id="27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0C79BB-1BCC-4C02-878A-6E6DBE396E4B}" type="slidenum">
              <a:rPr lang="en-US"/>
              <a:pPr/>
              <a:t>10</a:t>
            </a:fld>
            <a:endParaRPr lang="en-US"/>
          </a:p>
        </p:txBody>
      </p:sp>
      <p:sp>
        <p:nvSpPr>
          <p:cNvPr id="27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601B56-02EE-4C3B-8590-4291285F530E}" type="slidenum">
              <a:rPr lang="en-US"/>
              <a:pPr/>
              <a:t>11</a:t>
            </a:fld>
            <a:endParaRPr lang="en-US"/>
          </a:p>
        </p:txBody>
      </p:sp>
      <p:sp>
        <p:nvSpPr>
          <p:cNvPr id="27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806C04-4676-4D69-AC6F-824A5AF94B60}" type="slidenum">
              <a:rPr lang="en-US"/>
              <a:pPr/>
              <a:t>12</a:t>
            </a:fld>
            <a:endParaRPr lang="en-US"/>
          </a:p>
        </p:txBody>
      </p:sp>
      <p:sp>
        <p:nvSpPr>
          <p:cNvPr id="27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B575A7-FDBE-4888-8BA7-A6844E9DB1C5}" type="slidenum">
              <a:rPr lang="en-US"/>
              <a:pPr/>
              <a:t>13</a:t>
            </a:fld>
            <a:endParaRPr lang="en-US"/>
          </a:p>
        </p:txBody>
      </p:sp>
      <p:sp>
        <p:nvSpPr>
          <p:cNvPr id="27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7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15564D-EFC7-4107-9854-4EDE03CA10CD}" type="slidenum">
              <a:rPr lang="en-US"/>
              <a:pPr/>
              <a:t>14</a:t>
            </a:fld>
            <a:endParaRPr lang="en-US"/>
          </a:p>
        </p:txBody>
      </p:sp>
      <p:sp>
        <p:nvSpPr>
          <p:cNvPr id="28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C38A6-E4D1-4949-A9E4-3D82CE71A740}" type="datetime4">
              <a:rPr lang="nb-NO"/>
              <a:pPr>
                <a:defRPr/>
              </a:pPr>
              <a:t>24. januar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5DAFB-13BD-4763-AC1F-706CFB8FD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71B4D-6992-4700-8692-28FC1B0C27D7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61333-4B83-458F-8058-3B126AE60C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F62B2D-4371-4DA0-8D45-4F6444EFEA1A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F35F0-2196-4CAB-BE17-1021816540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515CD-3428-429D-BEAF-AF5A1F52EDA6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036D9-1699-4020-BE11-9681CA925E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EE1A1-F9A9-4925-AA7A-CDF77EEFBCA6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18329-ED23-4EE2-837D-0769813F86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6C4E1-5E88-458C-8E73-8056F542D812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D0138-6947-4656-A0E8-4B439A2F95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10735-181A-4C80-AECC-ED1DC555F9D4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68070-B72C-4A68-99FC-81CAA14A04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7E2E6-7020-4F40-A029-F3B1B97FD13A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C6D3D-E34C-43FB-9ED7-158C6E6A21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70D55-71FA-4B2B-A7C0-74DAFF5A3CE0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464FF5-D3EA-4F54-9829-104A77E4A9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2BF00-835F-422F-9BB1-56C049FDE473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B0197-330E-41A2-893B-2EBB5ED91E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CA6C7-B3AC-4A94-A1DB-617E1227F846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1CC16-15FC-4A8E-84F2-FA1741748B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1512888"/>
            <a:ext cx="3740150" cy="4221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763" y="1512888"/>
            <a:ext cx="3740150" cy="4221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00338" y="6605588"/>
            <a:ext cx="3743325" cy="279400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nb-NO"/>
              <a:t>INF3400 Grunnleggende digital CMOS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6FA4C9C-31DD-497F-9608-2C754C089FB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4213" y="1512888"/>
            <a:ext cx="3740150" cy="20335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6763" y="1512888"/>
            <a:ext cx="3740150" cy="20335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4213" y="3698875"/>
            <a:ext cx="3740150" cy="2035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6763" y="3698875"/>
            <a:ext cx="3740150" cy="2035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00338" y="6605588"/>
            <a:ext cx="3743325" cy="279400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nb-NO"/>
              <a:t>INF3400 Grunnleggende digital CMOS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600722-15B2-465D-97B7-D3475D4342C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512888"/>
            <a:ext cx="3740150" cy="4221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6763" y="1512888"/>
            <a:ext cx="3740150" cy="20335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6763" y="3698875"/>
            <a:ext cx="3740150" cy="2035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700338" y="6605588"/>
            <a:ext cx="3743325" cy="2794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INF3400 Grunnleggende digital CMOS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fld id="{48D48FF6-0526-4430-B36B-E67777D8CF61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4213" y="874713"/>
            <a:ext cx="7632700" cy="4859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00338" y="6605588"/>
            <a:ext cx="3743325" cy="2794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INF3400 Grunnleggende digital CMOS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fld id="{D62BF5F0-B61F-459C-8758-3B3E7FBC7319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419C0D04-9125-4FB8-B1DA-502F7286BD61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9BB580BB-295B-4671-AE99-DDFBA5CE03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8" r:id="rId12"/>
    <p:sldLayoutId id="2147483729" r:id="rId13"/>
    <p:sldLayoutId id="2147483731" r:id="rId14"/>
    <p:sldLayoutId id="2147483732" r:id="rId15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1" fontAlgn="base" hangingPunct="1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oleObject" Target="../embeddings/oleObject1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8.png"/><Relationship Id="rId4" Type="http://schemas.openxmlformats.org/officeDocument/2006/relationships/oleObject" Target="../embeddings/oleObject17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2 </a:t>
            </a:r>
            <a:r>
              <a:rPr lang="nb-NO" dirty="0" smtClean="0"/>
              <a:t>Teori</a:t>
            </a:r>
            <a:endParaRPr lang="nb-NO" dirty="0" smtClean="0"/>
          </a:p>
        </p:txBody>
      </p:sp>
      <p:sp>
        <p:nvSpPr>
          <p:cNvPr id="1024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Enkel elektrisk transistor modell og introduksjon til CMOS prosess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INF3400 Grunnleggende digital CMOS</a:t>
            </a:r>
          </a:p>
        </p:txBody>
      </p:sp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85728"/>
            <a:ext cx="7632700" cy="609600"/>
          </a:xfrm>
        </p:spPr>
        <p:txBody>
          <a:bodyPr/>
          <a:lstStyle/>
          <a:p>
            <a:r>
              <a:rPr lang="nb-NO" dirty="0">
                <a:effectLst/>
              </a:rPr>
              <a:t>MOS transistor i tverrsnitt</a:t>
            </a:r>
          </a:p>
        </p:txBody>
      </p:sp>
      <p:pic>
        <p:nvPicPr>
          <p:cNvPr id="22937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288" y="1935146"/>
            <a:ext cx="2952750" cy="2424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29380" name="Text Box 4"/>
          <p:cNvSpPr txBox="1">
            <a:spLocks noChangeArrowheads="1"/>
          </p:cNvSpPr>
          <p:nvPr/>
        </p:nvSpPr>
        <p:spPr bwMode="auto">
          <a:xfrm>
            <a:off x="250825" y="1142984"/>
            <a:ext cx="19446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Halvleder Silisum:</a:t>
            </a:r>
          </a:p>
        </p:txBody>
      </p:sp>
      <p:sp>
        <p:nvSpPr>
          <p:cNvPr id="229381" name="Text Box 5"/>
          <p:cNvSpPr txBox="1">
            <a:spLocks noChangeArrowheads="1"/>
          </p:cNvSpPr>
          <p:nvPr/>
        </p:nvSpPr>
        <p:spPr bwMode="auto">
          <a:xfrm>
            <a:off x="5364163" y="1142984"/>
            <a:ext cx="19446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pn overgang:</a:t>
            </a:r>
          </a:p>
        </p:txBody>
      </p:sp>
      <p:pic>
        <p:nvPicPr>
          <p:cNvPr id="22938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9338" y="1646221"/>
            <a:ext cx="2255837" cy="3960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9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9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9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9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80" grpId="0"/>
      <p:bldP spid="22938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ext Box 2"/>
          <p:cNvSpPr txBox="1">
            <a:spLocks noChangeArrowheads="1"/>
          </p:cNvSpPr>
          <p:nvPr/>
        </p:nvSpPr>
        <p:spPr bwMode="auto">
          <a:xfrm>
            <a:off x="539750" y="1052513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Transistor tverrsnitt:</a:t>
            </a:r>
          </a:p>
        </p:txBody>
      </p:sp>
      <p:pic>
        <p:nvPicPr>
          <p:cNvPr id="2304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700213"/>
            <a:ext cx="2808287" cy="23637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30404" name="Text Box 4"/>
          <p:cNvSpPr txBox="1">
            <a:spLocks noChangeArrowheads="1"/>
          </p:cNvSpPr>
          <p:nvPr/>
        </p:nvSpPr>
        <p:spPr bwMode="auto">
          <a:xfrm>
            <a:off x="755650" y="4365625"/>
            <a:ext cx="21590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nMOS transistor</a:t>
            </a:r>
          </a:p>
        </p:txBody>
      </p:sp>
      <p:sp>
        <p:nvSpPr>
          <p:cNvPr id="230405" name="Text Box 5"/>
          <p:cNvSpPr txBox="1">
            <a:spLocks noChangeArrowheads="1"/>
          </p:cNvSpPr>
          <p:nvPr/>
        </p:nvSpPr>
        <p:spPr bwMode="auto">
          <a:xfrm>
            <a:off x="4859338" y="4348163"/>
            <a:ext cx="21590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pMOS transistor</a:t>
            </a:r>
          </a:p>
        </p:txBody>
      </p:sp>
      <p:pic>
        <p:nvPicPr>
          <p:cNvPr id="23040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463" y="1773238"/>
            <a:ext cx="2735262" cy="2300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0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0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0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0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4" grpId="0"/>
      <p:bldP spid="23040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14"/>
            <a:ext cx="8229600" cy="582612"/>
          </a:xfrm>
        </p:spPr>
        <p:txBody>
          <a:bodyPr/>
          <a:lstStyle/>
          <a:p>
            <a:r>
              <a:rPr lang="nb-NO" sz="2800" dirty="0"/>
              <a:t>Tverrsnitt av CMOS inverter</a:t>
            </a:r>
          </a:p>
        </p:txBody>
      </p:sp>
      <p:pic>
        <p:nvPicPr>
          <p:cNvPr id="2314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642918"/>
            <a:ext cx="1847850" cy="1555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3142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00931" y="642918"/>
            <a:ext cx="1800225" cy="151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31429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1285860"/>
            <a:ext cx="5027625" cy="24546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31430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3786190"/>
            <a:ext cx="6173804" cy="18466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1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1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52"/>
            <a:ext cx="8229600" cy="582612"/>
          </a:xfrm>
        </p:spPr>
        <p:txBody>
          <a:bodyPr/>
          <a:lstStyle/>
          <a:p>
            <a:r>
              <a:rPr lang="nb-NO" dirty="0"/>
              <a:t>Akkumulasjon, </a:t>
            </a:r>
            <a:r>
              <a:rPr lang="nb-NO" dirty="0" err="1"/>
              <a:t>deplesjon</a:t>
            </a:r>
            <a:r>
              <a:rPr lang="nb-NO" dirty="0"/>
              <a:t> og inversjon</a:t>
            </a:r>
          </a:p>
        </p:txBody>
      </p:sp>
      <p:sp>
        <p:nvSpPr>
          <p:cNvPr id="232451" name="Text Box 3"/>
          <p:cNvSpPr txBox="1">
            <a:spLocks noChangeArrowheads="1"/>
          </p:cNvSpPr>
          <p:nvPr/>
        </p:nvSpPr>
        <p:spPr bwMode="auto">
          <a:xfrm>
            <a:off x="1044575" y="717568"/>
            <a:ext cx="20161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Under gaten:</a:t>
            </a:r>
          </a:p>
        </p:txBody>
      </p:sp>
      <p:pic>
        <p:nvPicPr>
          <p:cNvPr id="2324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60475" y="3597293"/>
            <a:ext cx="2374900" cy="2332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324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60475" y="1004905"/>
            <a:ext cx="2374900" cy="2305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32454" name="Text Box 6"/>
          <p:cNvSpPr txBox="1">
            <a:spLocks noChangeArrowheads="1"/>
          </p:cNvSpPr>
          <p:nvPr/>
        </p:nvSpPr>
        <p:spPr bwMode="auto">
          <a:xfrm>
            <a:off x="1116013" y="3309955"/>
            <a:ext cx="20161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Akkumulasjon:</a:t>
            </a:r>
          </a:p>
        </p:txBody>
      </p:sp>
      <p:sp>
        <p:nvSpPr>
          <p:cNvPr id="232455" name="Text Box 7"/>
          <p:cNvSpPr txBox="1">
            <a:spLocks noChangeArrowheads="1"/>
          </p:cNvSpPr>
          <p:nvPr/>
        </p:nvSpPr>
        <p:spPr bwMode="auto">
          <a:xfrm>
            <a:off x="4860925" y="717568"/>
            <a:ext cx="20161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Deplesjon:</a:t>
            </a:r>
          </a:p>
        </p:txBody>
      </p:sp>
      <p:pic>
        <p:nvPicPr>
          <p:cNvPr id="232456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925" y="1004905"/>
            <a:ext cx="2592388" cy="22780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32457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5388" y="3592530"/>
            <a:ext cx="2519362" cy="2320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32458" name="Text Box 10"/>
          <p:cNvSpPr txBox="1">
            <a:spLocks noChangeArrowheads="1"/>
          </p:cNvSpPr>
          <p:nvPr/>
        </p:nvSpPr>
        <p:spPr bwMode="auto">
          <a:xfrm>
            <a:off x="4932363" y="3309955"/>
            <a:ext cx="20161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Inversjon: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2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2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2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2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2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2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2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2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1" grpId="0"/>
      <p:bldP spid="232454" grpId="0"/>
      <p:bldP spid="232455" grpId="0"/>
      <p:bldP spid="2324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4"/>
            <a:ext cx="8229600" cy="582612"/>
          </a:xfrm>
        </p:spPr>
        <p:txBody>
          <a:bodyPr/>
          <a:lstStyle/>
          <a:p>
            <a:r>
              <a:rPr lang="nb-NO" dirty="0"/>
              <a:t>Enkel beskrivelse av MOS transistor</a:t>
            </a:r>
          </a:p>
        </p:txBody>
      </p:sp>
      <p:pic>
        <p:nvPicPr>
          <p:cNvPr id="2334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923942"/>
            <a:ext cx="2636838" cy="2371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33476" name="Text Box 4"/>
          <p:cNvSpPr txBox="1">
            <a:spLocks noChangeArrowheads="1"/>
          </p:cNvSpPr>
          <p:nvPr/>
        </p:nvSpPr>
        <p:spPr bwMode="auto">
          <a:xfrm>
            <a:off x="179388" y="636604"/>
            <a:ext cx="18002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Ubiasert:</a:t>
            </a:r>
          </a:p>
        </p:txBody>
      </p:sp>
      <p:sp>
        <p:nvSpPr>
          <p:cNvPr id="233477" name="Text Box 5"/>
          <p:cNvSpPr txBox="1">
            <a:spLocks noChangeArrowheads="1"/>
          </p:cNvSpPr>
          <p:nvPr/>
        </p:nvSpPr>
        <p:spPr bwMode="auto">
          <a:xfrm>
            <a:off x="179388" y="3084529"/>
            <a:ext cx="18002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Biasert:</a:t>
            </a:r>
          </a:p>
        </p:txBody>
      </p:sp>
      <p:pic>
        <p:nvPicPr>
          <p:cNvPr id="233478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825" y="3444892"/>
            <a:ext cx="2808288" cy="23606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33479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625" y="962042"/>
            <a:ext cx="3311525" cy="23383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33480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5600" y="3444892"/>
            <a:ext cx="3168650" cy="241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33481" name="Text Box 9"/>
          <p:cNvSpPr txBox="1">
            <a:spLocks noChangeArrowheads="1"/>
          </p:cNvSpPr>
          <p:nvPr/>
        </p:nvSpPr>
        <p:spPr bwMode="auto">
          <a:xfrm>
            <a:off x="1835150" y="5461017"/>
            <a:ext cx="18002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Lineært område</a:t>
            </a:r>
          </a:p>
        </p:txBody>
      </p:sp>
      <p:sp>
        <p:nvSpPr>
          <p:cNvPr id="233482" name="Text Box 10"/>
          <p:cNvSpPr txBox="1">
            <a:spLocks noChangeArrowheads="1"/>
          </p:cNvSpPr>
          <p:nvPr/>
        </p:nvSpPr>
        <p:spPr bwMode="auto">
          <a:xfrm>
            <a:off x="5435600" y="5443554"/>
            <a:ext cx="18002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Metning</a:t>
            </a:r>
          </a:p>
        </p:txBody>
      </p:sp>
      <p:sp>
        <p:nvSpPr>
          <p:cNvPr id="233483" name="Text Box 11"/>
          <p:cNvSpPr txBox="1">
            <a:spLocks noChangeArrowheads="1"/>
          </p:cNvSpPr>
          <p:nvPr/>
        </p:nvSpPr>
        <p:spPr bwMode="auto">
          <a:xfrm>
            <a:off x="3059113" y="1212867"/>
            <a:ext cx="18002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Lineært område:</a:t>
            </a:r>
          </a:p>
        </p:txBody>
      </p:sp>
      <p:graphicFrame>
        <p:nvGraphicFramePr>
          <p:cNvPr id="233484" name="Object 12"/>
          <p:cNvGraphicFramePr>
            <a:graphicFrameLocks noChangeAspect="1"/>
          </p:cNvGraphicFramePr>
          <p:nvPr>
            <p:ph idx="1"/>
          </p:nvPr>
        </p:nvGraphicFramePr>
        <p:xfrm>
          <a:off x="2484438" y="1500204"/>
          <a:ext cx="3048000" cy="2744788"/>
        </p:xfrm>
        <a:graphic>
          <a:graphicData uri="http://schemas.openxmlformats.org/presentationml/2006/ole">
            <p:oleObj spid="_x0000_s43010" name="Equation" r:id="rId8" imgW="1663560" imgH="14983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3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3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3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3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3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3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3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33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33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33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6" grpId="0"/>
      <p:bldP spid="233477" grpId="0"/>
      <p:bldP spid="233481" grpId="0"/>
      <p:bldP spid="233482" grpId="0"/>
      <p:bldP spid="23348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14"/>
            <a:ext cx="8229600" cy="582612"/>
          </a:xfrm>
        </p:spPr>
        <p:txBody>
          <a:bodyPr/>
          <a:lstStyle/>
          <a:p>
            <a:r>
              <a:rPr lang="nb-NO" dirty="0"/>
              <a:t>Enkel MOS transistor modell</a:t>
            </a:r>
          </a:p>
        </p:txBody>
      </p:sp>
      <p:sp>
        <p:nvSpPr>
          <p:cNvPr id="234499" name="Text Box 3"/>
          <p:cNvSpPr txBox="1">
            <a:spLocks noChangeArrowheads="1"/>
          </p:cNvSpPr>
          <p:nvPr/>
        </p:nvSpPr>
        <p:spPr bwMode="auto">
          <a:xfrm>
            <a:off x="468313" y="714356"/>
            <a:ext cx="8064500" cy="1581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nb-NO" b="1" dirty="0"/>
              <a:t>AV</a:t>
            </a:r>
            <a:r>
              <a:rPr lang="nb-NO" dirty="0"/>
              <a:t> (</a:t>
            </a:r>
            <a:r>
              <a:rPr lang="nb-NO" dirty="0" err="1"/>
              <a:t>cut</a:t>
            </a:r>
            <a:r>
              <a:rPr lang="nb-NO" dirty="0"/>
              <a:t> off): </a:t>
            </a:r>
            <a:r>
              <a:rPr lang="nb-NO" i="1" dirty="0" err="1"/>
              <a:t>V</a:t>
            </a:r>
            <a:r>
              <a:rPr lang="nb-NO" sz="1200" i="1" dirty="0" err="1"/>
              <a:t>gs</a:t>
            </a:r>
            <a:r>
              <a:rPr lang="nb-NO" i="1" dirty="0"/>
              <a:t> &lt; </a:t>
            </a:r>
            <a:r>
              <a:rPr lang="nb-NO" i="1" dirty="0" err="1"/>
              <a:t>V</a:t>
            </a:r>
            <a:r>
              <a:rPr lang="nb-NO" sz="1200" i="1" dirty="0" err="1"/>
              <a:t>t</a:t>
            </a:r>
            <a:r>
              <a:rPr lang="nb-NO" dirty="0"/>
              <a:t>, som betyr at gate </a:t>
            </a:r>
            <a:r>
              <a:rPr lang="nb-NO" dirty="0" err="1"/>
              <a:t>source</a:t>
            </a:r>
            <a:r>
              <a:rPr lang="nb-NO" dirty="0"/>
              <a:t> spenningen ikke er tilstrekkelig til at det blir dannet kanal. </a:t>
            </a:r>
            <a:r>
              <a:rPr lang="nb-NO" i="1" dirty="0"/>
              <a:t>I</a:t>
            </a:r>
            <a:r>
              <a:rPr lang="nb-NO" sz="1200" i="1" dirty="0"/>
              <a:t>ds</a:t>
            </a:r>
            <a:r>
              <a:rPr lang="nb-NO" i="1" dirty="0"/>
              <a:t> = 0</a:t>
            </a:r>
            <a:r>
              <a:rPr lang="nb-NO" dirty="0"/>
              <a:t>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nb-NO" b="1" dirty="0"/>
              <a:t>PÅ</a:t>
            </a:r>
            <a:r>
              <a:rPr lang="nb-NO" dirty="0"/>
              <a:t>, </a:t>
            </a:r>
            <a:r>
              <a:rPr lang="nb-NO" b="1" dirty="0"/>
              <a:t>lineært område</a:t>
            </a:r>
            <a:r>
              <a:rPr lang="nb-NO" dirty="0"/>
              <a:t>: </a:t>
            </a:r>
            <a:r>
              <a:rPr lang="nb-NO" i="1" dirty="0" err="1"/>
              <a:t>V</a:t>
            </a:r>
            <a:r>
              <a:rPr lang="nb-NO" sz="1200" i="1" dirty="0" err="1"/>
              <a:t>gs</a:t>
            </a:r>
            <a:r>
              <a:rPr lang="nb-NO" i="1" dirty="0"/>
              <a:t> &gt; </a:t>
            </a:r>
            <a:r>
              <a:rPr lang="nb-NO" i="1" dirty="0" err="1"/>
              <a:t>V</a:t>
            </a:r>
            <a:r>
              <a:rPr lang="nb-NO" sz="1200" i="1" dirty="0" err="1"/>
              <a:t>t</a:t>
            </a:r>
            <a:r>
              <a:rPr lang="nb-NO" dirty="0"/>
              <a:t> og </a:t>
            </a:r>
            <a:r>
              <a:rPr lang="nb-NO" i="1" dirty="0"/>
              <a:t>0 &lt; </a:t>
            </a:r>
            <a:r>
              <a:rPr lang="nb-NO" i="1" dirty="0" err="1"/>
              <a:t>V</a:t>
            </a:r>
            <a:r>
              <a:rPr lang="nb-NO" sz="1200" i="1" dirty="0" err="1"/>
              <a:t>ds</a:t>
            </a:r>
            <a:r>
              <a:rPr lang="nb-NO" i="1" dirty="0"/>
              <a:t> &lt; </a:t>
            </a:r>
            <a:r>
              <a:rPr lang="nb-NO" i="1" dirty="0" err="1"/>
              <a:t>V</a:t>
            </a:r>
            <a:r>
              <a:rPr lang="nb-NO" sz="1200" i="1" dirty="0" err="1"/>
              <a:t>gs</a:t>
            </a:r>
            <a:r>
              <a:rPr lang="nb-NO" i="1" dirty="0"/>
              <a:t> –</a:t>
            </a:r>
            <a:r>
              <a:rPr lang="nb-NO" i="1" dirty="0" err="1"/>
              <a:t>V</a:t>
            </a:r>
            <a:r>
              <a:rPr lang="nb-NO" sz="1200" i="1" dirty="0" err="1"/>
              <a:t>t</a:t>
            </a:r>
            <a:r>
              <a:rPr lang="nb-NO" dirty="0"/>
              <a:t>, som betyr at det er dannet kanal som strekker seg fra </a:t>
            </a:r>
            <a:r>
              <a:rPr lang="nb-NO" dirty="0" err="1"/>
              <a:t>drain</a:t>
            </a:r>
            <a:r>
              <a:rPr lang="nb-NO" dirty="0"/>
              <a:t> til </a:t>
            </a:r>
            <a:r>
              <a:rPr lang="nb-NO" dirty="0" err="1"/>
              <a:t>source</a:t>
            </a:r>
            <a:r>
              <a:rPr lang="nb-NO" dirty="0"/>
              <a:t>. Transistoren er i det </a:t>
            </a:r>
            <a:r>
              <a:rPr lang="nb-NO" b="1" dirty="0"/>
              <a:t>lineære området</a:t>
            </a:r>
            <a:r>
              <a:rPr lang="nb-NO" dirty="0"/>
              <a:t>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nb-NO" b="1" dirty="0"/>
              <a:t>PÅ</a:t>
            </a:r>
            <a:r>
              <a:rPr lang="nb-NO" dirty="0"/>
              <a:t>, </a:t>
            </a:r>
            <a:r>
              <a:rPr lang="nb-NO" b="1" dirty="0"/>
              <a:t>metning</a:t>
            </a:r>
            <a:r>
              <a:rPr lang="nb-NO" dirty="0"/>
              <a:t>: </a:t>
            </a:r>
            <a:r>
              <a:rPr lang="nb-NO" i="1" dirty="0" err="1"/>
              <a:t>Vgs</a:t>
            </a:r>
            <a:r>
              <a:rPr lang="nb-NO" i="1" dirty="0"/>
              <a:t> &gt; </a:t>
            </a:r>
            <a:r>
              <a:rPr lang="nb-NO" i="1" dirty="0" err="1"/>
              <a:t>Vt</a:t>
            </a:r>
            <a:r>
              <a:rPr lang="nb-NO" dirty="0"/>
              <a:t> og </a:t>
            </a:r>
            <a:r>
              <a:rPr lang="nb-NO" i="1" dirty="0" err="1"/>
              <a:t>Vds</a:t>
            </a:r>
            <a:r>
              <a:rPr lang="nb-NO" i="1" dirty="0"/>
              <a:t> &gt; </a:t>
            </a:r>
            <a:r>
              <a:rPr lang="nb-NO" i="1" dirty="0" err="1"/>
              <a:t>Vgs</a:t>
            </a:r>
            <a:r>
              <a:rPr lang="nb-NO" i="1" dirty="0"/>
              <a:t> –</a:t>
            </a:r>
            <a:r>
              <a:rPr lang="nb-NO" i="1" dirty="0" err="1"/>
              <a:t>Vt</a:t>
            </a:r>
            <a:r>
              <a:rPr lang="nb-NO" dirty="0"/>
              <a:t>, som betyr at det er dannet kanal på </a:t>
            </a:r>
            <a:r>
              <a:rPr lang="nb-NO" dirty="0" err="1"/>
              <a:t>source</a:t>
            </a:r>
            <a:r>
              <a:rPr lang="nb-NO" dirty="0"/>
              <a:t> siden, men ikke på </a:t>
            </a:r>
            <a:r>
              <a:rPr lang="nb-NO" dirty="0" err="1"/>
              <a:t>drain</a:t>
            </a:r>
            <a:r>
              <a:rPr lang="nb-NO" dirty="0"/>
              <a:t> siden. Transistoren er i </a:t>
            </a:r>
            <a:r>
              <a:rPr lang="nb-NO" b="1" dirty="0"/>
              <a:t>metning</a:t>
            </a:r>
            <a:r>
              <a:rPr lang="nb-NO" dirty="0"/>
              <a:t>.</a:t>
            </a:r>
          </a:p>
        </p:txBody>
      </p:sp>
      <p:pic>
        <p:nvPicPr>
          <p:cNvPr id="23450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2" y="3000372"/>
            <a:ext cx="3025775" cy="2905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4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4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49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INF3400 Grunnleggende digital CMOS</a:t>
            </a:r>
          </a:p>
        </p:txBody>
      </p:sp>
      <p:sp>
        <p:nvSpPr>
          <p:cNvPr id="235522" name="Text Box 2"/>
          <p:cNvSpPr txBox="1">
            <a:spLocks noChangeArrowheads="1"/>
          </p:cNvSpPr>
          <p:nvPr/>
        </p:nvSpPr>
        <p:spPr bwMode="auto">
          <a:xfrm>
            <a:off x="395288" y="1052513"/>
            <a:ext cx="28797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Enkel transistor modell:</a:t>
            </a:r>
          </a:p>
        </p:txBody>
      </p:sp>
      <p:pic>
        <p:nvPicPr>
          <p:cNvPr id="235523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5963" y="852488"/>
            <a:ext cx="2736850" cy="2628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35524" name="Oval 4"/>
          <p:cNvSpPr>
            <a:spLocks noChangeArrowheads="1"/>
          </p:cNvSpPr>
          <p:nvPr/>
        </p:nvSpPr>
        <p:spPr bwMode="auto">
          <a:xfrm>
            <a:off x="6804025" y="1557338"/>
            <a:ext cx="288925" cy="358775"/>
          </a:xfrm>
          <a:prstGeom prst="ellipse">
            <a:avLst/>
          </a:prstGeom>
          <a:noFill/>
          <a:ln w="19050" algn="ctr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graphicFrame>
        <p:nvGraphicFramePr>
          <p:cNvPr id="235525" name="Object 5"/>
          <p:cNvGraphicFramePr>
            <a:graphicFrameLocks noChangeAspect="1"/>
          </p:cNvGraphicFramePr>
          <p:nvPr>
            <p:ph sz="half" idx="1"/>
          </p:nvPr>
        </p:nvGraphicFramePr>
        <p:xfrm>
          <a:off x="827088" y="1344613"/>
          <a:ext cx="936625" cy="365125"/>
        </p:xfrm>
        <a:graphic>
          <a:graphicData uri="http://schemas.openxmlformats.org/presentationml/2006/ole">
            <p:oleObj spid="_x0000_s44034" name="Equation" r:id="rId5" imgW="520560" imgH="203040" progId="Equation.3">
              <p:embed/>
            </p:oleObj>
          </a:graphicData>
        </a:graphic>
      </p:graphicFrame>
      <p:graphicFrame>
        <p:nvGraphicFramePr>
          <p:cNvPr id="235526" name="Object 6"/>
          <p:cNvGraphicFramePr>
            <a:graphicFrameLocks noChangeAspect="1"/>
          </p:cNvGraphicFramePr>
          <p:nvPr>
            <p:ph sz="quarter" idx="2"/>
          </p:nvPr>
        </p:nvGraphicFramePr>
        <p:xfrm>
          <a:off x="684213" y="4868863"/>
          <a:ext cx="1200150" cy="1008062"/>
        </p:xfrm>
        <a:graphic>
          <a:graphicData uri="http://schemas.openxmlformats.org/presentationml/2006/ole">
            <p:oleObj spid="_x0000_s44035" name="Equation" r:id="rId6" imgW="787320" imgH="660240" progId="Equation.3">
              <p:embed/>
            </p:oleObj>
          </a:graphicData>
        </a:graphic>
      </p:graphicFrame>
      <p:sp>
        <p:nvSpPr>
          <p:cNvPr id="235527" name="Line 7"/>
          <p:cNvSpPr>
            <a:spLocks noChangeShapeType="1"/>
          </p:cNvSpPr>
          <p:nvPr/>
        </p:nvSpPr>
        <p:spPr bwMode="auto">
          <a:xfrm>
            <a:off x="1908175" y="1557338"/>
            <a:ext cx="4895850" cy="142875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35528" name="Text Box 8"/>
          <p:cNvSpPr txBox="1">
            <a:spLocks noChangeArrowheads="1"/>
          </p:cNvSpPr>
          <p:nvPr/>
        </p:nvSpPr>
        <p:spPr bwMode="auto">
          <a:xfrm>
            <a:off x="395288" y="1700213"/>
            <a:ext cx="3024187" cy="730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Ved kanal, vil gjennomsnittelig spenning over gate kapasitansen være:</a:t>
            </a:r>
          </a:p>
        </p:txBody>
      </p:sp>
      <p:sp>
        <p:nvSpPr>
          <p:cNvPr id="235529" name="Text Box 9"/>
          <p:cNvSpPr txBox="1">
            <a:spLocks noChangeArrowheads="1"/>
          </p:cNvSpPr>
          <p:nvPr/>
        </p:nvSpPr>
        <p:spPr bwMode="auto">
          <a:xfrm>
            <a:off x="395288" y="3573463"/>
            <a:ext cx="3962398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Gate kapasitansen er avhengig av arealet (kanalen), tykkelsen på det isolerende laget </a:t>
            </a:r>
            <a:r>
              <a:rPr lang="nb-NO" i="1" dirty="0" err="1"/>
              <a:t>t</a:t>
            </a:r>
            <a:r>
              <a:rPr lang="nb-NO" sz="1200" i="1" dirty="0" err="1"/>
              <a:t>ox</a:t>
            </a:r>
            <a:r>
              <a:rPr lang="nb-NO" dirty="0"/>
              <a:t> og </a:t>
            </a:r>
            <a:r>
              <a:rPr lang="nb-NO" dirty="0" err="1"/>
              <a:t>permitiviteten</a:t>
            </a:r>
            <a:r>
              <a:rPr lang="nb-NO" dirty="0"/>
              <a:t> til det isolerende laget:</a:t>
            </a:r>
          </a:p>
        </p:txBody>
      </p:sp>
      <p:graphicFrame>
        <p:nvGraphicFramePr>
          <p:cNvPr id="235530" name="Object 10"/>
          <p:cNvGraphicFramePr>
            <a:graphicFrameLocks noChangeAspect="1"/>
          </p:cNvGraphicFramePr>
          <p:nvPr>
            <p:ph sz="quarter" idx="3"/>
          </p:nvPr>
        </p:nvGraphicFramePr>
        <p:xfrm>
          <a:off x="1254130" y="2543858"/>
          <a:ext cx="1960548" cy="1099456"/>
        </p:xfrm>
        <a:graphic>
          <a:graphicData uri="http://schemas.openxmlformats.org/presentationml/2006/ole">
            <p:oleObj spid="_x0000_s44036" name="Equation" r:id="rId7" imgW="1447560" imgH="812520" progId="Equation.3">
              <p:embed/>
            </p:oleObj>
          </a:graphicData>
        </a:graphic>
      </p:graphicFrame>
      <p:pic>
        <p:nvPicPr>
          <p:cNvPr id="235531" name="Picture 11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425" y="3789363"/>
            <a:ext cx="2468563" cy="2030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35532" name="Line 12"/>
          <p:cNvSpPr>
            <a:spLocks noChangeShapeType="1"/>
          </p:cNvSpPr>
          <p:nvPr/>
        </p:nvSpPr>
        <p:spPr bwMode="auto">
          <a:xfrm flipV="1">
            <a:off x="1476375" y="4941888"/>
            <a:ext cx="5400675" cy="719137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35533" name="Line 13"/>
          <p:cNvSpPr>
            <a:spLocks noChangeShapeType="1"/>
          </p:cNvSpPr>
          <p:nvPr/>
        </p:nvSpPr>
        <p:spPr bwMode="auto">
          <a:xfrm flipV="1">
            <a:off x="1619250" y="4437063"/>
            <a:ext cx="6048375" cy="577850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35534" name="Line 14"/>
          <p:cNvSpPr>
            <a:spLocks noChangeShapeType="1"/>
          </p:cNvSpPr>
          <p:nvPr/>
        </p:nvSpPr>
        <p:spPr bwMode="auto">
          <a:xfrm flipV="1">
            <a:off x="1692275" y="4724400"/>
            <a:ext cx="4608513" cy="649288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5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5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5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5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5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5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5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35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35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35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35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24" grpId="0" animBg="1"/>
      <p:bldP spid="235527" grpId="0" animBg="1"/>
      <p:bldP spid="235528" grpId="0"/>
      <p:bldP spid="235529" grpId="0"/>
      <p:bldP spid="235532" grpId="0" animBg="1"/>
      <p:bldP spid="235533" grpId="0" animBg="1"/>
      <p:bldP spid="2355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INF3400 Grunnleggende digital CMOS</a:t>
            </a:r>
          </a:p>
        </p:txBody>
      </p:sp>
      <p:sp>
        <p:nvSpPr>
          <p:cNvPr id="236546" name="Text Box 2"/>
          <p:cNvSpPr txBox="1">
            <a:spLocks noChangeArrowheads="1"/>
          </p:cNvSpPr>
          <p:nvPr/>
        </p:nvSpPr>
        <p:spPr bwMode="auto">
          <a:xfrm>
            <a:off x="539750" y="285728"/>
            <a:ext cx="3389308" cy="14773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Gjennomsnittelig hastighet </a:t>
            </a:r>
            <a:r>
              <a:rPr lang="nb-NO" dirty="0">
                <a:latin typeface="Symbol" pitchFamily="18" charset="2"/>
              </a:rPr>
              <a:t>n</a:t>
            </a:r>
            <a:r>
              <a:rPr lang="nb-NO" dirty="0"/>
              <a:t> til ladningsbærere  i kanalen vil bli bestemt av det elektriske feltet </a:t>
            </a:r>
            <a:r>
              <a:rPr lang="nb-NO" i="1" dirty="0"/>
              <a:t>E</a:t>
            </a:r>
            <a:r>
              <a:rPr lang="nb-NO" dirty="0"/>
              <a:t> over kanalen og ladningsbærernes mobilitet </a:t>
            </a:r>
            <a:r>
              <a:rPr lang="nb-NO" dirty="0">
                <a:latin typeface="Symbol" pitchFamily="18" charset="2"/>
              </a:rPr>
              <a:t>m</a:t>
            </a:r>
            <a:r>
              <a:rPr lang="nb-NO" dirty="0"/>
              <a:t>:</a:t>
            </a:r>
          </a:p>
        </p:txBody>
      </p:sp>
      <p:graphicFrame>
        <p:nvGraphicFramePr>
          <p:cNvPr id="236547" name="Object 3"/>
          <p:cNvGraphicFramePr>
            <a:graphicFrameLocks noChangeAspect="1"/>
          </p:cNvGraphicFramePr>
          <p:nvPr>
            <p:ph sz="quarter" idx="1"/>
          </p:nvPr>
        </p:nvGraphicFramePr>
        <p:xfrm>
          <a:off x="1403350" y="1928802"/>
          <a:ext cx="936625" cy="404812"/>
        </p:xfrm>
        <a:graphic>
          <a:graphicData uri="http://schemas.openxmlformats.org/presentationml/2006/ole">
            <p:oleObj spid="_x0000_s45058" name="Equation" r:id="rId4" imgW="469800" imgH="203040" progId="Equation.3">
              <p:embed/>
            </p:oleObj>
          </a:graphicData>
        </a:graphic>
      </p:graphicFrame>
      <p:graphicFrame>
        <p:nvGraphicFramePr>
          <p:cNvPr id="236548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1403350" y="3357562"/>
          <a:ext cx="863600" cy="668337"/>
        </p:xfrm>
        <a:graphic>
          <a:graphicData uri="http://schemas.openxmlformats.org/presentationml/2006/ole">
            <p:oleObj spid="_x0000_s45059" name="Equation" r:id="rId5" imgW="507960" imgH="393480" progId="Equation.3">
              <p:embed/>
            </p:oleObj>
          </a:graphicData>
        </a:graphic>
      </p:graphicFrame>
      <p:graphicFrame>
        <p:nvGraphicFramePr>
          <p:cNvPr id="236549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1258888" y="5214950"/>
          <a:ext cx="792162" cy="792163"/>
        </p:xfrm>
        <a:graphic>
          <a:graphicData uri="http://schemas.openxmlformats.org/presentationml/2006/ole">
            <p:oleObj spid="_x0000_s45060" name="Equation" r:id="rId6" imgW="393480" imgH="393480" progId="Equation.3">
              <p:embed/>
            </p:oleObj>
          </a:graphicData>
        </a:graphic>
      </p:graphicFrame>
      <p:sp>
        <p:nvSpPr>
          <p:cNvPr id="236550" name="Text Box 6"/>
          <p:cNvSpPr txBox="1">
            <a:spLocks noChangeArrowheads="1"/>
          </p:cNvSpPr>
          <p:nvPr/>
        </p:nvSpPr>
        <p:spPr bwMode="auto">
          <a:xfrm>
            <a:off x="539750" y="2428868"/>
            <a:ext cx="3389308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Det elektriske feltet er avhengig av spenningen over kanalen </a:t>
            </a:r>
            <a:r>
              <a:rPr lang="nb-NO" i="1" dirty="0" err="1"/>
              <a:t>V</a:t>
            </a:r>
            <a:r>
              <a:rPr lang="nb-NO" sz="1200" i="1" dirty="0" err="1"/>
              <a:t>ds</a:t>
            </a:r>
            <a:r>
              <a:rPr lang="nb-NO" dirty="0"/>
              <a:t> og kanalens lengde </a:t>
            </a:r>
            <a:r>
              <a:rPr lang="nb-NO" i="1" dirty="0"/>
              <a:t>L</a:t>
            </a:r>
            <a:r>
              <a:rPr lang="nb-NO" dirty="0"/>
              <a:t>:</a:t>
            </a:r>
          </a:p>
        </p:txBody>
      </p:sp>
      <p:sp>
        <p:nvSpPr>
          <p:cNvPr id="236551" name="Text Box 7"/>
          <p:cNvSpPr txBox="1">
            <a:spLocks noChangeArrowheads="1"/>
          </p:cNvSpPr>
          <p:nvPr/>
        </p:nvSpPr>
        <p:spPr bwMode="auto">
          <a:xfrm>
            <a:off x="539750" y="4071942"/>
            <a:ext cx="3532184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Tiden det tar for en ladningsbærer å krysse kanalen er gitt av kanalens lengde og ladningsbærernes hastighet:</a:t>
            </a:r>
          </a:p>
        </p:txBody>
      </p:sp>
      <p:sp>
        <p:nvSpPr>
          <p:cNvPr id="236552" name="Text Box 8"/>
          <p:cNvSpPr txBox="1">
            <a:spLocks noChangeArrowheads="1"/>
          </p:cNvSpPr>
          <p:nvPr/>
        </p:nvSpPr>
        <p:spPr bwMode="auto">
          <a:xfrm>
            <a:off x="4356100" y="285728"/>
            <a:ext cx="3887788" cy="942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Strøm mellom </a:t>
            </a:r>
            <a:r>
              <a:rPr lang="nb-NO" dirty="0" err="1"/>
              <a:t>drain</a:t>
            </a:r>
            <a:r>
              <a:rPr lang="nb-NO" dirty="0"/>
              <a:t> og </a:t>
            </a:r>
            <a:r>
              <a:rPr lang="nb-NO" dirty="0" err="1"/>
              <a:t>source</a:t>
            </a:r>
            <a:r>
              <a:rPr lang="nb-NO" dirty="0"/>
              <a:t> kan uttrykkes som den totale mengde ladning i kanalen dividert på tiden som behøves for å krysse kanalen:</a:t>
            </a:r>
          </a:p>
        </p:txBody>
      </p:sp>
      <p:graphicFrame>
        <p:nvGraphicFramePr>
          <p:cNvPr id="236553" name="Object 9"/>
          <p:cNvGraphicFramePr>
            <a:graphicFrameLocks noChangeAspect="1"/>
          </p:cNvGraphicFramePr>
          <p:nvPr>
            <p:ph sz="quarter" idx="4"/>
          </p:nvPr>
        </p:nvGraphicFramePr>
        <p:xfrm>
          <a:off x="5224463" y="1428736"/>
          <a:ext cx="2868605" cy="4610098"/>
        </p:xfrm>
        <a:graphic>
          <a:graphicData uri="http://schemas.openxmlformats.org/presentationml/2006/ole">
            <p:oleObj spid="_x0000_s45061" name="Equation" r:id="rId7" imgW="1942920" imgH="3124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6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6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6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6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6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6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6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50" grpId="0"/>
      <p:bldP spid="236551" grpId="0"/>
      <p:bldP spid="23655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INF3400 Grunnleggende digital CMOS</a:t>
            </a:r>
          </a:p>
        </p:txBody>
      </p:sp>
      <p:sp>
        <p:nvSpPr>
          <p:cNvPr id="237570" name="Text Box 2"/>
          <p:cNvSpPr txBox="1">
            <a:spLocks noChangeArrowheads="1"/>
          </p:cNvSpPr>
          <p:nvPr/>
        </p:nvSpPr>
        <p:spPr bwMode="auto">
          <a:xfrm>
            <a:off x="468313" y="1125538"/>
            <a:ext cx="4103687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I det lineære området kan vi modellere strømmen tilsvarende en </a:t>
            </a:r>
            <a:r>
              <a:rPr lang="nb-NO" b="1"/>
              <a:t>motstand:</a:t>
            </a:r>
          </a:p>
        </p:txBody>
      </p:sp>
      <p:graphicFrame>
        <p:nvGraphicFramePr>
          <p:cNvPr id="237571" name="Object 3"/>
          <p:cNvGraphicFramePr>
            <a:graphicFrameLocks noChangeAspect="1"/>
          </p:cNvGraphicFramePr>
          <p:nvPr>
            <p:ph sz="quarter" idx="1"/>
          </p:nvPr>
        </p:nvGraphicFramePr>
        <p:xfrm>
          <a:off x="971550" y="1700213"/>
          <a:ext cx="1081088" cy="822325"/>
        </p:xfrm>
        <a:graphic>
          <a:graphicData uri="http://schemas.openxmlformats.org/presentationml/2006/ole">
            <p:oleObj spid="_x0000_s46082" name="Equation" r:id="rId4" imgW="583920" imgH="444240" progId="Equation.3">
              <p:embed/>
            </p:oleObj>
          </a:graphicData>
        </a:graphic>
      </p:graphicFrame>
      <p:graphicFrame>
        <p:nvGraphicFramePr>
          <p:cNvPr id="237572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900113" y="3089275"/>
          <a:ext cx="3024187" cy="2635250"/>
        </p:xfrm>
        <a:graphic>
          <a:graphicData uri="http://schemas.openxmlformats.org/presentationml/2006/ole">
            <p:oleObj spid="_x0000_s46083" name="Equation" r:id="rId5" imgW="1879560" imgH="1638000" progId="Equation.3">
              <p:embed/>
            </p:oleObj>
          </a:graphicData>
        </a:graphic>
      </p:graphicFrame>
      <p:graphicFrame>
        <p:nvGraphicFramePr>
          <p:cNvPr id="237573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5364163" y="4076700"/>
          <a:ext cx="2303462" cy="514350"/>
        </p:xfrm>
        <a:graphic>
          <a:graphicData uri="http://schemas.openxmlformats.org/presentationml/2006/ole">
            <p:oleObj spid="_x0000_s46084" name="Equation" r:id="rId6" imgW="1193760" imgH="266400" progId="Equation.3">
              <p:embed/>
            </p:oleObj>
          </a:graphicData>
        </a:graphic>
      </p:graphicFrame>
      <p:sp>
        <p:nvSpPr>
          <p:cNvPr id="237574" name="Text Box 6"/>
          <p:cNvSpPr txBox="1">
            <a:spLocks noChangeArrowheads="1"/>
          </p:cNvSpPr>
          <p:nvPr/>
        </p:nvSpPr>
        <p:spPr bwMode="auto">
          <a:xfrm>
            <a:off x="468313" y="2565400"/>
            <a:ext cx="41036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Vi ser først på </a:t>
            </a:r>
            <a:r>
              <a:rPr lang="nb-NO" b="1"/>
              <a:t>konduktans</a:t>
            </a:r>
            <a:r>
              <a:rPr lang="nb-NO"/>
              <a:t>:</a:t>
            </a:r>
          </a:p>
        </p:txBody>
      </p:sp>
      <p:sp>
        <p:nvSpPr>
          <p:cNvPr id="237575" name="Text Box 7"/>
          <p:cNvSpPr txBox="1">
            <a:spLocks noChangeArrowheads="1"/>
          </p:cNvSpPr>
          <p:nvPr/>
        </p:nvSpPr>
        <p:spPr bwMode="auto">
          <a:xfrm>
            <a:off x="4787900" y="1125538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Dette gir modell for motstand:</a:t>
            </a:r>
          </a:p>
        </p:txBody>
      </p:sp>
      <p:sp>
        <p:nvSpPr>
          <p:cNvPr id="237576" name="Text Box 8"/>
          <p:cNvSpPr txBox="1">
            <a:spLocks noChangeArrowheads="1"/>
          </p:cNvSpPr>
          <p:nvPr/>
        </p:nvSpPr>
        <p:spPr bwMode="auto">
          <a:xfrm>
            <a:off x="4787900" y="3544888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Som kan forenkles til:</a:t>
            </a:r>
          </a:p>
        </p:txBody>
      </p:sp>
      <p:graphicFrame>
        <p:nvGraphicFramePr>
          <p:cNvPr id="237577" name="Object 9"/>
          <p:cNvGraphicFramePr>
            <a:graphicFrameLocks noChangeAspect="1"/>
          </p:cNvGraphicFramePr>
          <p:nvPr>
            <p:ph sz="quarter" idx="4"/>
          </p:nvPr>
        </p:nvGraphicFramePr>
        <p:xfrm>
          <a:off x="5292725" y="1543050"/>
          <a:ext cx="2592388" cy="1692275"/>
        </p:xfrm>
        <a:graphic>
          <a:graphicData uri="http://schemas.openxmlformats.org/presentationml/2006/ole">
            <p:oleObj spid="_x0000_s46085" name="Equation" r:id="rId7" imgW="1498320" imgH="9777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7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7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7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7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7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7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7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4" grpId="0"/>
      <p:bldP spid="237575" grpId="0"/>
      <p:bldP spid="23757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INF3400 Grunnleggende digital CMOS</a:t>
            </a:r>
          </a:p>
        </p:txBody>
      </p:sp>
      <p:sp>
        <p:nvSpPr>
          <p:cNvPr id="238594" name="Text Box 2"/>
          <p:cNvSpPr txBox="1">
            <a:spLocks noChangeArrowheads="1"/>
          </p:cNvSpPr>
          <p:nvPr/>
        </p:nvSpPr>
        <p:spPr bwMode="auto">
          <a:xfrm>
            <a:off x="395288" y="428604"/>
            <a:ext cx="3889375" cy="730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I </a:t>
            </a:r>
            <a:r>
              <a:rPr lang="nb-NO" b="1" dirty="0"/>
              <a:t>metning</a:t>
            </a:r>
            <a:r>
              <a:rPr lang="nb-NO" dirty="0"/>
              <a:t> vil spenningen over kanalen være begrenset til den spenningen som er tilstrekkelig for å danne kanal på </a:t>
            </a:r>
            <a:r>
              <a:rPr lang="nb-NO" dirty="0" err="1"/>
              <a:t>drain</a:t>
            </a:r>
            <a:r>
              <a:rPr lang="nb-NO" dirty="0"/>
              <a:t> siden:</a:t>
            </a:r>
          </a:p>
        </p:txBody>
      </p:sp>
      <p:graphicFrame>
        <p:nvGraphicFramePr>
          <p:cNvPr id="238595" name="Object 3"/>
          <p:cNvGraphicFramePr>
            <a:graphicFrameLocks noChangeAspect="1"/>
          </p:cNvGraphicFramePr>
          <p:nvPr>
            <p:ph sz="quarter" idx="1"/>
          </p:nvPr>
        </p:nvGraphicFramePr>
        <p:xfrm>
          <a:off x="1258888" y="1787511"/>
          <a:ext cx="1655762" cy="461963"/>
        </p:xfrm>
        <a:graphic>
          <a:graphicData uri="http://schemas.openxmlformats.org/presentationml/2006/ole">
            <p:oleObj spid="_x0000_s47106" name="Equation" r:id="rId4" imgW="863280" imgH="241200" progId="Equation.3">
              <p:embed/>
            </p:oleObj>
          </a:graphicData>
        </a:graphic>
      </p:graphicFrame>
      <p:graphicFrame>
        <p:nvGraphicFramePr>
          <p:cNvPr id="238596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5129213" y="1500188"/>
          <a:ext cx="2987675" cy="1855787"/>
        </p:xfrm>
        <a:graphic>
          <a:graphicData uri="http://schemas.openxmlformats.org/presentationml/2006/ole">
            <p:oleObj spid="_x0000_s47107" name="Equation" r:id="rId5" imgW="2145960" imgH="1333440" progId="Equation.3">
              <p:embed/>
            </p:oleObj>
          </a:graphicData>
        </a:graphic>
      </p:graphicFrame>
      <p:graphicFrame>
        <p:nvGraphicFramePr>
          <p:cNvPr id="238597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1116013" y="3500438"/>
          <a:ext cx="2278062" cy="2303463"/>
        </p:xfrm>
        <a:graphic>
          <a:graphicData uri="http://schemas.openxmlformats.org/presentationml/2006/ole">
            <p:oleObj spid="_x0000_s47108" name="Equation" r:id="rId6" imgW="1295280" imgH="1307880" progId="Equation.3">
              <p:embed/>
            </p:oleObj>
          </a:graphicData>
        </a:graphic>
      </p:graphicFrame>
      <p:sp>
        <p:nvSpPr>
          <p:cNvPr id="238598" name="Text Box 6"/>
          <p:cNvSpPr txBox="1">
            <a:spLocks noChangeArrowheads="1"/>
          </p:cNvSpPr>
          <p:nvPr/>
        </p:nvSpPr>
        <p:spPr bwMode="auto">
          <a:xfrm>
            <a:off x="468313" y="2428868"/>
            <a:ext cx="3527425" cy="730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Vi kan finne gjennomsnittelig spenningen over kapasitansen i metning ved å erstatte </a:t>
            </a:r>
            <a:r>
              <a:rPr lang="nb-NO" i="1" dirty="0" err="1"/>
              <a:t>V</a:t>
            </a:r>
            <a:r>
              <a:rPr lang="nb-NO" sz="1200" i="1" dirty="0" err="1"/>
              <a:t>ds</a:t>
            </a:r>
            <a:r>
              <a:rPr lang="nb-NO" dirty="0"/>
              <a:t> med </a:t>
            </a:r>
            <a:r>
              <a:rPr lang="nb-NO" i="1" dirty="0" err="1"/>
              <a:t>V</a:t>
            </a:r>
            <a:r>
              <a:rPr lang="nb-NO" sz="1200" i="1" dirty="0" err="1"/>
              <a:t>dsat</a:t>
            </a:r>
            <a:r>
              <a:rPr lang="nb-NO" dirty="0"/>
              <a:t>:</a:t>
            </a:r>
          </a:p>
        </p:txBody>
      </p:sp>
      <p:sp>
        <p:nvSpPr>
          <p:cNvPr id="238599" name="Text Box 7"/>
          <p:cNvSpPr txBox="1">
            <a:spLocks noChangeArrowheads="1"/>
          </p:cNvSpPr>
          <p:nvPr/>
        </p:nvSpPr>
        <p:spPr bwMode="auto">
          <a:xfrm>
            <a:off x="4572000" y="430192"/>
            <a:ext cx="3527425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Vi setter inn for </a:t>
            </a:r>
            <a:r>
              <a:rPr lang="nb-NO" i="1"/>
              <a:t>V</a:t>
            </a:r>
            <a:r>
              <a:rPr lang="nb-NO" sz="1200" i="1"/>
              <a:t>gc</a:t>
            </a:r>
            <a:r>
              <a:rPr lang="nb-NO" sz="1200"/>
              <a:t> </a:t>
            </a:r>
            <a:r>
              <a:rPr lang="nb-NO"/>
              <a:t> og </a:t>
            </a:r>
            <a:r>
              <a:rPr lang="nb-NO" i="1"/>
              <a:t>V</a:t>
            </a:r>
            <a:r>
              <a:rPr lang="nb-NO" sz="1200" i="1"/>
              <a:t>ds </a:t>
            </a:r>
            <a:r>
              <a:rPr lang="nb-NO" i="1"/>
              <a:t>= V</a:t>
            </a:r>
            <a:r>
              <a:rPr lang="nb-NO" sz="1200" i="1"/>
              <a:t>dsat</a:t>
            </a:r>
            <a:r>
              <a:rPr lang="nb-NO"/>
              <a:t> i transistor modellen: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8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8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8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8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8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8" grpId="0"/>
      <p:bldP spid="23859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INF3400 Grunnleggende digital CMOS</a:t>
            </a:r>
          </a:p>
        </p:txBody>
      </p:sp>
      <p:sp>
        <p:nvSpPr>
          <p:cNvPr id="239618" name="Text Box 2"/>
          <p:cNvSpPr txBox="1">
            <a:spLocks noChangeArrowheads="1"/>
          </p:cNvSpPr>
          <p:nvPr/>
        </p:nvSpPr>
        <p:spPr bwMode="auto">
          <a:xfrm>
            <a:off x="0" y="1071546"/>
            <a:ext cx="35274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Transistormodellen:</a:t>
            </a:r>
          </a:p>
        </p:txBody>
      </p:sp>
      <p:graphicFrame>
        <p:nvGraphicFramePr>
          <p:cNvPr id="239619" name="Object 3"/>
          <p:cNvGraphicFramePr>
            <a:graphicFrameLocks noChangeAspect="1"/>
          </p:cNvGraphicFramePr>
          <p:nvPr>
            <p:ph/>
          </p:nvPr>
        </p:nvGraphicFramePr>
        <p:xfrm>
          <a:off x="992188" y="1677988"/>
          <a:ext cx="6870700" cy="1893887"/>
        </p:xfrm>
        <a:graphic>
          <a:graphicData uri="http://schemas.openxmlformats.org/presentationml/2006/ole">
            <p:oleObj spid="_x0000_s48130" name="Equation" r:id="rId4" imgW="3962160" imgH="1091880" progId="Equation.3">
              <p:embed/>
            </p:oleObj>
          </a:graphicData>
        </a:graphic>
      </p:graphicFrame>
      <p:pic>
        <p:nvPicPr>
          <p:cNvPr id="239620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56325" y="193671"/>
            <a:ext cx="2449513" cy="22018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39621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288" y="3716333"/>
            <a:ext cx="2663825" cy="2238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39622" name="Picture 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063" y="3706808"/>
            <a:ext cx="2952750" cy="2247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39623" name="Line 7"/>
          <p:cNvSpPr>
            <a:spLocks noChangeShapeType="1"/>
          </p:cNvSpPr>
          <p:nvPr/>
        </p:nvSpPr>
        <p:spPr bwMode="auto">
          <a:xfrm flipV="1">
            <a:off x="4140200" y="1130296"/>
            <a:ext cx="3095625" cy="503237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39624" name="Line 8"/>
          <p:cNvSpPr>
            <a:spLocks noChangeShapeType="1"/>
          </p:cNvSpPr>
          <p:nvPr/>
        </p:nvSpPr>
        <p:spPr bwMode="auto">
          <a:xfrm flipH="1">
            <a:off x="1763713" y="2786058"/>
            <a:ext cx="2592387" cy="1871663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39625" name="Line 9"/>
          <p:cNvSpPr>
            <a:spLocks noChangeShapeType="1"/>
          </p:cNvSpPr>
          <p:nvPr/>
        </p:nvSpPr>
        <p:spPr bwMode="auto">
          <a:xfrm>
            <a:off x="4643438" y="3505196"/>
            <a:ext cx="2160587" cy="1081087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9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9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9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9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9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9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9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9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9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9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9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23" grpId="0" animBg="1"/>
      <p:bldP spid="239624" grpId="0" animBg="1"/>
      <p:bldP spid="2396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Text Box 2"/>
          <p:cNvSpPr txBox="1">
            <a:spLocks noChangeArrowheads="1"/>
          </p:cNvSpPr>
          <p:nvPr/>
        </p:nvSpPr>
        <p:spPr bwMode="auto">
          <a:xfrm>
            <a:off x="323850" y="395301"/>
            <a:ext cx="35274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pMOS transistormodell:</a:t>
            </a:r>
          </a:p>
        </p:txBody>
      </p:sp>
      <p:graphicFrame>
        <p:nvGraphicFramePr>
          <p:cNvPr id="240643" name="Object 3"/>
          <p:cNvGraphicFramePr>
            <a:graphicFrameLocks noChangeAspect="1"/>
          </p:cNvGraphicFramePr>
          <p:nvPr/>
        </p:nvGraphicFramePr>
        <p:xfrm>
          <a:off x="250825" y="731838"/>
          <a:ext cx="8124825" cy="2176462"/>
        </p:xfrm>
        <a:graphic>
          <a:graphicData uri="http://schemas.openxmlformats.org/presentationml/2006/ole">
            <p:oleObj spid="_x0000_s49154" name="Equation" r:id="rId4" imgW="4317840" imgH="1155600" progId="Equation.3">
              <p:embed/>
            </p:oleObj>
          </a:graphicData>
        </a:graphic>
      </p:graphicFrame>
      <p:pic>
        <p:nvPicPr>
          <p:cNvPr id="240644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0113" y="3348050"/>
            <a:ext cx="6480175" cy="19383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40645" name="Oval 5"/>
          <p:cNvSpPr>
            <a:spLocks noChangeArrowheads="1"/>
          </p:cNvSpPr>
          <p:nvPr/>
        </p:nvSpPr>
        <p:spPr bwMode="auto">
          <a:xfrm>
            <a:off x="4211638" y="3348051"/>
            <a:ext cx="3024187" cy="1800225"/>
          </a:xfrm>
          <a:prstGeom prst="ellipse">
            <a:avLst/>
          </a:prstGeom>
          <a:noFill/>
          <a:ln w="19050" algn="ctr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240646" name="Text Box 6"/>
          <p:cNvSpPr txBox="1">
            <a:spLocks noChangeArrowheads="1"/>
          </p:cNvSpPr>
          <p:nvPr/>
        </p:nvSpPr>
        <p:spPr bwMode="auto">
          <a:xfrm>
            <a:off x="7380288" y="2987688"/>
            <a:ext cx="97792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 err="1"/>
              <a:t>Source</a:t>
            </a:r>
            <a:endParaRPr lang="nb-NO" dirty="0"/>
          </a:p>
        </p:txBody>
      </p:sp>
      <p:sp>
        <p:nvSpPr>
          <p:cNvPr id="240647" name="Text Box 7"/>
          <p:cNvSpPr txBox="1">
            <a:spLocks noChangeArrowheads="1"/>
          </p:cNvSpPr>
          <p:nvPr/>
        </p:nvSpPr>
        <p:spPr bwMode="auto">
          <a:xfrm>
            <a:off x="3563938" y="2916251"/>
            <a:ext cx="8636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Drain</a:t>
            </a:r>
          </a:p>
        </p:txBody>
      </p:sp>
      <p:sp>
        <p:nvSpPr>
          <p:cNvPr id="240648" name="Line 8"/>
          <p:cNvSpPr>
            <a:spLocks noChangeShapeType="1"/>
          </p:cNvSpPr>
          <p:nvPr/>
        </p:nvSpPr>
        <p:spPr bwMode="auto">
          <a:xfrm flipH="1">
            <a:off x="6300788" y="3276613"/>
            <a:ext cx="1511300" cy="1079500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40649" name="Line 9"/>
          <p:cNvSpPr>
            <a:spLocks noChangeShapeType="1"/>
          </p:cNvSpPr>
          <p:nvPr/>
        </p:nvSpPr>
        <p:spPr bwMode="auto">
          <a:xfrm>
            <a:off x="3995738" y="3203588"/>
            <a:ext cx="720725" cy="1081088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40650" name="Line 10"/>
          <p:cNvSpPr>
            <a:spLocks noChangeShapeType="1"/>
          </p:cNvSpPr>
          <p:nvPr/>
        </p:nvSpPr>
        <p:spPr bwMode="auto">
          <a:xfrm flipH="1">
            <a:off x="3276600" y="3203588"/>
            <a:ext cx="719138" cy="1008063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40651" name="Line 11"/>
          <p:cNvSpPr>
            <a:spLocks noChangeShapeType="1"/>
          </p:cNvSpPr>
          <p:nvPr/>
        </p:nvSpPr>
        <p:spPr bwMode="auto">
          <a:xfrm flipH="1">
            <a:off x="2051050" y="3276613"/>
            <a:ext cx="5761038" cy="935038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0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0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0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0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0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0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0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0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40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40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0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0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40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0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0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40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40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45" grpId="0" animBg="1"/>
      <p:bldP spid="240646" grpId="0"/>
      <p:bldP spid="240647" grpId="0"/>
      <p:bldP spid="240648" grpId="0" animBg="1"/>
      <p:bldP spid="240649" grpId="0" animBg="1"/>
      <p:bldP spid="240650" grpId="0" animBg="1"/>
      <p:bldP spid="24065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Text Box 2"/>
          <p:cNvSpPr txBox="1">
            <a:spLocks noChangeArrowheads="1"/>
          </p:cNvSpPr>
          <p:nvPr/>
        </p:nvSpPr>
        <p:spPr bwMode="auto">
          <a:xfrm>
            <a:off x="395288" y="1268413"/>
            <a:ext cx="345757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I-V karakteristikker</a:t>
            </a:r>
          </a:p>
        </p:txBody>
      </p:sp>
      <p:pic>
        <p:nvPicPr>
          <p:cNvPr id="24166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463" y="1989138"/>
            <a:ext cx="3435350" cy="3495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4166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338" y="1989138"/>
            <a:ext cx="3294062" cy="3406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L1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DEL1T</Template>
  <TotalTime>229</TotalTime>
  <Words>479</Words>
  <Application>Microsoft Office PowerPoint</Application>
  <PresentationFormat>On-screen Show (4:3)</PresentationFormat>
  <Paragraphs>89</Paragraphs>
  <Slides>14</Slides>
  <Notes>14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DEL1T</vt:lpstr>
      <vt:lpstr>Equation</vt:lpstr>
      <vt:lpstr>INF3400 Del 2 Teori</vt:lpstr>
      <vt:lpstr>MOS transistor i tverrsnitt</vt:lpstr>
      <vt:lpstr>Slide 3</vt:lpstr>
      <vt:lpstr>Tverrsnitt av CMOS inverter</vt:lpstr>
      <vt:lpstr>Akkumulasjon, deplesjon og inversjon</vt:lpstr>
      <vt:lpstr>Enkel beskrivelse av MOS transistor</vt:lpstr>
      <vt:lpstr>Enkel MOS transistor modell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Universitetet i Oslo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INF3400 Del 1</dc:title>
  <dc:creator>uio</dc:creator>
  <cp:lastModifiedBy>yngvarb_adm</cp:lastModifiedBy>
  <cp:revision>28</cp:revision>
  <dcterms:created xsi:type="dcterms:W3CDTF">2010-01-29T09:45:28Z</dcterms:created>
  <dcterms:modified xsi:type="dcterms:W3CDTF">2011-01-24T08:43:14Z</dcterms:modified>
</cp:coreProperties>
</file>