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49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5/9/2011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5/9/2011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27DBAC-D4AA-4B4F-9065-2A28C549E5BA}" type="slidenum">
              <a:rPr lang="en-US"/>
              <a:pPr/>
              <a:t>2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E26FB8-A951-4997-8F09-E57A327011C8}" type="slidenum">
              <a:rPr lang="en-US"/>
              <a:pPr/>
              <a:t>3</a:t>
            </a:fld>
            <a:endParaRPr lang="en-US"/>
          </a:p>
        </p:txBody>
      </p:sp>
      <p:sp>
        <p:nvSpPr>
          <p:cNvPr id="76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6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31A8AE-A046-423A-885E-C5537F2408E8}" type="slidenum">
              <a:rPr lang="en-US"/>
              <a:pPr/>
              <a:t>4</a:t>
            </a:fld>
            <a:endParaRPr lang="en-US"/>
          </a:p>
        </p:txBody>
      </p:sp>
      <p:sp>
        <p:nvSpPr>
          <p:cNvPr id="77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C688E1-FA11-42A7-84BD-3D724B496BFA}" type="slidenum">
              <a:rPr lang="en-US"/>
              <a:pPr/>
              <a:t>5</a:t>
            </a:fld>
            <a:endParaRPr lang="en-US"/>
          </a:p>
        </p:txBody>
      </p:sp>
      <p:sp>
        <p:nvSpPr>
          <p:cNvPr id="77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9. mai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9.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dirty="0" smtClean="0"/>
              <a:t>14 Løsningsforslag</a:t>
            </a:r>
            <a:endParaRPr lang="nb-NO" dirty="0" smtClean="0"/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Design av ledere </a:t>
            </a:r>
            <a:r>
              <a:rPr lang="nb-NO" smtClean="0"/>
              <a:t>og </a:t>
            </a:r>
            <a:r>
              <a:rPr lang="nb-NO" smtClean="0"/>
              <a:t>designmarginer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A</a:t>
            </a:r>
            <a:endParaRPr lang="en-US"/>
          </a:p>
        </p:txBody>
      </p:sp>
      <p:sp>
        <p:nvSpPr>
          <p:cNvPr id="757765" name="Text Box 5"/>
          <p:cNvSpPr txBox="1">
            <a:spLocks noChangeArrowheads="1"/>
          </p:cNvSpPr>
          <p:nvPr/>
        </p:nvSpPr>
        <p:spPr bwMode="auto">
          <a:xfrm>
            <a:off x="467544" y="1052736"/>
            <a:ext cx="7777162" cy="39338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/>
            <a:r>
              <a:rPr lang="en-US" sz="1400" dirty="0"/>
              <a:t>Finn den </a:t>
            </a:r>
            <a:r>
              <a:rPr lang="en-US" sz="1400" dirty="0" err="1"/>
              <a:t>optimale</a:t>
            </a:r>
            <a:r>
              <a:rPr lang="en-US" sz="1400" dirty="0"/>
              <a:t> </a:t>
            </a:r>
            <a:r>
              <a:rPr lang="en-US" sz="1400" dirty="0" err="1"/>
              <a:t>avstanden</a:t>
            </a:r>
            <a:r>
              <a:rPr lang="en-US" sz="1400" dirty="0"/>
              <a:t> </a:t>
            </a:r>
            <a:r>
              <a:rPr lang="en-US" sz="1400" dirty="0" err="1"/>
              <a:t>mellom</a:t>
            </a:r>
            <a:r>
              <a:rPr lang="en-US" sz="1400" dirty="0"/>
              <a:t> </a:t>
            </a:r>
            <a:r>
              <a:rPr lang="en-US" sz="1400" dirty="0" err="1"/>
              <a:t>repeatere</a:t>
            </a:r>
            <a:r>
              <a:rPr lang="en-US" sz="1400" dirty="0"/>
              <a:t> for en minimum pitch </a:t>
            </a:r>
            <a:r>
              <a:rPr lang="en-US" sz="1400" dirty="0" err="1"/>
              <a:t>metall</a:t>
            </a:r>
            <a:r>
              <a:rPr lang="en-US" sz="1400" dirty="0"/>
              <a:t> 2 </a:t>
            </a:r>
            <a:r>
              <a:rPr lang="en-US" sz="1400" dirty="0" err="1"/>
              <a:t>leder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en 180</a:t>
            </a:r>
            <a:r>
              <a:rPr lang="en-US" sz="1400" i="1" dirty="0"/>
              <a:t>nm </a:t>
            </a:r>
            <a:r>
              <a:rPr lang="en-US" sz="1400" dirty="0" err="1"/>
              <a:t>prosess</a:t>
            </a:r>
            <a:r>
              <a:rPr lang="en-US" sz="1400" dirty="0"/>
              <a:t>. Anta at </a:t>
            </a:r>
            <a:r>
              <a:rPr lang="en-US" sz="1400" dirty="0" err="1"/>
              <a:t>tettheten</a:t>
            </a:r>
            <a:r>
              <a:rPr lang="en-US" sz="1400" dirty="0"/>
              <a:t> </a:t>
            </a:r>
            <a:r>
              <a:rPr lang="en-US" sz="1400" dirty="0" err="1"/>
              <a:t>til</a:t>
            </a:r>
            <a:r>
              <a:rPr lang="en-US" sz="1400" dirty="0"/>
              <a:t> </a:t>
            </a:r>
            <a:r>
              <a:rPr lang="en-US" sz="1400" dirty="0" err="1"/>
              <a:t>metall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andre</a:t>
            </a:r>
            <a:r>
              <a:rPr lang="en-US" sz="1400" dirty="0"/>
              <a:t> lag </a:t>
            </a:r>
            <a:r>
              <a:rPr lang="en-US" sz="1400" dirty="0" err="1"/>
              <a:t>er</a:t>
            </a:r>
            <a:r>
              <a:rPr lang="en-US" sz="1400" dirty="0"/>
              <a:t> </a:t>
            </a:r>
            <a:r>
              <a:rPr lang="en-US" sz="1400" dirty="0" err="1"/>
              <a:t>stor</a:t>
            </a:r>
            <a:r>
              <a:rPr lang="en-US" sz="1400" dirty="0"/>
              <a:t>. Transistor </a:t>
            </a:r>
            <a:r>
              <a:rPr lang="en-US" sz="1400" dirty="0" err="1"/>
              <a:t>motstand</a:t>
            </a:r>
            <a:r>
              <a:rPr lang="en-US" sz="1400" dirty="0"/>
              <a:t> </a:t>
            </a:r>
            <a:r>
              <a:rPr lang="en-US" sz="1400" dirty="0" err="1"/>
              <a:t>er</a:t>
            </a:r>
            <a:r>
              <a:rPr lang="en-US" sz="1400" dirty="0"/>
              <a:t> 3</a:t>
            </a:r>
            <a:r>
              <a:rPr lang="en-US" sz="1400" i="1" dirty="0"/>
              <a:t>k</a:t>
            </a:r>
            <a:r>
              <a:rPr lang="en-US" sz="1400" dirty="0"/>
              <a:t>Ω </a:t>
            </a:r>
            <a:r>
              <a:rPr lang="en-US" sz="1400" i="1" dirty="0"/>
              <a:t>/µm</a:t>
            </a:r>
          </a:p>
          <a:p>
            <a:pPr marL="342900" indent="-342900" algn="l"/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gatekapasitans</a:t>
            </a:r>
            <a:r>
              <a:rPr lang="en-US" sz="1400" dirty="0"/>
              <a:t> </a:t>
            </a:r>
            <a:r>
              <a:rPr lang="en-US" sz="1400" i="1" dirty="0"/>
              <a:t>C </a:t>
            </a:r>
            <a:r>
              <a:rPr lang="en-US" sz="1400" dirty="0"/>
              <a:t>= 1</a:t>
            </a:r>
            <a:r>
              <a:rPr lang="en-US" sz="1400" i="1" dirty="0"/>
              <a:t>.</a:t>
            </a:r>
            <a:r>
              <a:rPr lang="en-US" sz="1400" dirty="0"/>
              <a:t>7</a:t>
            </a:r>
            <a:r>
              <a:rPr lang="en-US" sz="1400" i="1" dirty="0"/>
              <a:t>fF/µm</a:t>
            </a:r>
            <a:r>
              <a:rPr lang="en-US" sz="1400" dirty="0"/>
              <a:t>. Anta at </a:t>
            </a:r>
            <a:r>
              <a:rPr lang="en-US" sz="1400" dirty="0" err="1"/>
              <a:t>kapasitansen</a:t>
            </a:r>
            <a:r>
              <a:rPr lang="en-US" sz="1400" dirty="0"/>
              <a:t> </a:t>
            </a:r>
            <a:r>
              <a:rPr lang="en-US" sz="1400" dirty="0" err="1"/>
              <a:t>til</a:t>
            </a:r>
            <a:r>
              <a:rPr lang="en-US" sz="1400" dirty="0"/>
              <a:t> en minimum pitch </a:t>
            </a:r>
            <a:r>
              <a:rPr lang="en-US" sz="1400" dirty="0" err="1"/>
              <a:t>metall</a:t>
            </a:r>
            <a:r>
              <a:rPr lang="en-US" sz="1400" dirty="0"/>
              <a:t> 2 </a:t>
            </a:r>
            <a:r>
              <a:rPr lang="en-US" sz="1400" dirty="0" err="1"/>
              <a:t>leder</a:t>
            </a:r>
            <a:r>
              <a:rPr lang="en-US" sz="1400" dirty="0"/>
              <a:t> </a:t>
            </a:r>
            <a:r>
              <a:rPr lang="en-US" sz="1400" dirty="0" err="1"/>
              <a:t>til</a:t>
            </a:r>
            <a:r>
              <a:rPr lang="en-US" sz="1400" dirty="0"/>
              <a:t> plan over </a:t>
            </a:r>
            <a:r>
              <a:rPr lang="en-US" sz="1400" dirty="0" err="1"/>
              <a:t>og</a:t>
            </a:r>
            <a:r>
              <a:rPr lang="en-US" sz="1400" dirty="0"/>
              <a:t> under </a:t>
            </a:r>
            <a:r>
              <a:rPr lang="en-US" sz="1400" dirty="0" err="1"/>
              <a:t>er</a:t>
            </a:r>
            <a:r>
              <a:rPr lang="en-US" sz="1400" dirty="0"/>
              <a:t> </a:t>
            </a:r>
            <a:r>
              <a:rPr lang="en-US" sz="1400" i="1" dirty="0" err="1"/>
              <a:t>Cw</a:t>
            </a:r>
            <a:r>
              <a:rPr lang="en-US" sz="1400" i="1" dirty="0"/>
              <a:t> </a:t>
            </a:r>
            <a:r>
              <a:rPr lang="en-US" sz="1400" dirty="0"/>
              <a:t>= 0</a:t>
            </a:r>
            <a:r>
              <a:rPr lang="en-US" sz="1400" i="1" dirty="0"/>
              <a:t>.</a:t>
            </a:r>
            <a:r>
              <a:rPr lang="en-US" sz="1400" dirty="0"/>
              <a:t>21</a:t>
            </a:r>
            <a:r>
              <a:rPr lang="en-US" sz="1400" i="1" dirty="0"/>
              <a:t>fF/µm </a:t>
            </a:r>
            <a:r>
              <a:rPr lang="en-US" sz="1400" dirty="0" err="1"/>
              <a:t>og</a:t>
            </a:r>
            <a:r>
              <a:rPr lang="en-US" sz="1400" dirty="0"/>
              <a:t> at </a:t>
            </a:r>
            <a:r>
              <a:rPr lang="en-US" sz="1400" dirty="0" err="1"/>
              <a:t>egenmotstanden</a:t>
            </a:r>
            <a:r>
              <a:rPr lang="en-US" sz="1400" dirty="0"/>
              <a:t> </a:t>
            </a:r>
            <a:r>
              <a:rPr lang="en-US" sz="1400" dirty="0" err="1"/>
              <a:t>er</a:t>
            </a:r>
            <a:r>
              <a:rPr lang="en-US" sz="1400" dirty="0"/>
              <a:t> 0</a:t>
            </a:r>
            <a:r>
              <a:rPr lang="en-US" sz="1400" i="1" dirty="0"/>
              <a:t>.</a:t>
            </a:r>
            <a:r>
              <a:rPr lang="en-US" sz="1400" dirty="0"/>
              <a:t>05Ω</a:t>
            </a:r>
            <a:r>
              <a:rPr lang="en-US" sz="1400" i="1" dirty="0"/>
              <a:t>/</a:t>
            </a:r>
            <a:r>
              <a:rPr lang="en-US" sz="1400" i="1" dirty="0" err="1"/>
              <a:t>kvadrat</a:t>
            </a:r>
            <a:r>
              <a:rPr lang="en-US" sz="1400" dirty="0"/>
              <a:t>.</a:t>
            </a:r>
          </a:p>
          <a:p>
            <a:pPr marL="342900" indent="-342900" algn="l"/>
            <a:r>
              <a:rPr lang="en-US" sz="1400" dirty="0"/>
              <a:t>Minimum </a:t>
            </a:r>
            <a:r>
              <a:rPr lang="en-US" sz="1400" dirty="0" err="1"/>
              <a:t>bredde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en </a:t>
            </a:r>
            <a:r>
              <a:rPr lang="en-US" sz="1400" dirty="0" err="1"/>
              <a:t>metall</a:t>
            </a:r>
            <a:r>
              <a:rPr lang="en-US" sz="1400" dirty="0"/>
              <a:t> 2 </a:t>
            </a:r>
            <a:r>
              <a:rPr lang="en-US" sz="1400" dirty="0" err="1"/>
              <a:t>leder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180</a:t>
            </a:r>
            <a:r>
              <a:rPr lang="en-US" sz="1400" i="1" dirty="0"/>
              <a:t>nm </a:t>
            </a:r>
            <a:r>
              <a:rPr lang="en-US" sz="1400" dirty="0" err="1"/>
              <a:t>prosess</a:t>
            </a:r>
            <a:r>
              <a:rPr lang="en-US" sz="1400" dirty="0"/>
              <a:t> </a:t>
            </a:r>
            <a:r>
              <a:rPr lang="en-US" sz="1400" dirty="0" err="1"/>
              <a:t>er</a:t>
            </a:r>
            <a:r>
              <a:rPr lang="en-US" sz="1400" dirty="0"/>
              <a:t> 320</a:t>
            </a:r>
            <a:r>
              <a:rPr lang="en-US" sz="1400" i="1" dirty="0"/>
              <a:t>nm</a:t>
            </a:r>
            <a:r>
              <a:rPr lang="en-US" sz="1400" dirty="0"/>
              <a:t>.</a:t>
            </a:r>
          </a:p>
          <a:p>
            <a:pPr marL="342900" indent="-342900" algn="l"/>
            <a:endParaRPr lang="en-US" sz="1400" dirty="0"/>
          </a:p>
          <a:p>
            <a:pPr marL="342900" indent="-342900" algn="l">
              <a:buFontTx/>
              <a:buAutoNum type="arabicPeriod"/>
            </a:pPr>
            <a:r>
              <a:rPr lang="en-US" sz="1400" dirty="0"/>
              <a:t>Finn optimal </a:t>
            </a:r>
            <a:r>
              <a:rPr lang="en-US" sz="1400" dirty="0" err="1"/>
              <a:t>avstand</a:t>
            </a:r>
            <a:r>
              <a:rPr lang="en-US" sz="1400" dirty="0"/>
              <a:t> </a:t>
            </a:r>
            <a:r>
              <a:rPr lang="en-US" sz="1400" dirty="0" err="1"/>
              <a:t>mellom</a:t>
            </a:r>
            <a:r>
              <a:rPr lang="en-US" sz="1400" dirty="0"/>
              <a:t> </a:t>
            </a:r>
            <a:r>
              <a:rPr lang="en-US" sz="1400" dirty="0" err="1"/>
              <a:t>repeaterne</a:t>
            </a:r>
            <a:r>
              <a:rPr lang="en-US" sz="1400" dirty="0"/>
              <a:t>?</a:t>
            </a:r>
          </a:p>
          <a:p>
            <a:pPr marL="342900" indent="-342900" algn="l">
              <a:buFontTx/>
              <a:buAutoNum type="arabicPeriod"/>
            </a:pPr>
            <a:endParaRPr lang="en-US" sz="1400" dirty="0"/>
          </a:p>
          <a:p>
            <a:pPr marL="342900" indent="-342900" algn="l"/>
            <a:r>
              <a:rPr lang="en-US" sz="1400" dirty="0"/>
              <a:t>2. </a:t>
            </a:r>
            <a:r>
              <a:rPr lang="en-US" sz="1400" dirty="0" err="1"/>
              <a:t>Hvor</a:t>
            </a:r>
            <a:r>
              <a:rPr lang="en-US" sz="1400" dirty="0"/>
              <a:t> </a:t>
            </a:r>
            <a:r>
              <a:rPr lang="en-US" sz="1400" dirty="0" err="1"/>
              <a:t>bredde</a:t>
            </a:r>
            <a:r>
              <a:rPr lang="en-US" sz="1400" dirty="0"/>
              <a:t> </a:t>
            </a:r>
            <a:r>
              <a:rPr lang="en-US" sz="1400" dirty="0" err="1"/>
              <a:t>bør</a:t>
            </a:r>
            <a:r>
              <a:rPr lang="en-US" sz="1400" dirty="0"/>
              <a:t> </a:t>
            </a:r>
            <a:r>
              <a:rPr lang="en-US" sz="1400" dirty="0" err="1"/>
              <a:t>transistorene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repeaterne</a:t>
            </a:r>
            <a:r>
              <a:rPr lang="en-US" sz="1400" dirty="0"/>
              <a:t> </a:t>
            </a:r>
            <a:r>
              <a:rPr lang="en-US" sz="1400" dirty="0" err="1"/>
              <a:t>være</a:t>
            </a:r>
            <a:r>
              <a:rPr lang="en-US" sz="1400" dirty="0"/>
              <a:t>?</a:t>
            </a:r>
          </a:p>
          <a:p>
            <a:pPr marL="342900" indent="-342900" algn="l"/>
            <a:endParaRPr lang="en-US" sz="1400" dirty="0"/>
          </a:p>
          <a:p>
            <a:pPr marL="342900" indent="-342900" algn="l"/>
            <a:r>
              <a:rPr lang="en-US" sz="1400" dirty="0"/>
              <a:t>3. </a:t>
            </a:r>
            <a:r>
              <a:rPr lang="en-US" sz="1400" dirty="0" err="1"/>
              <a:t>Hva</a:t>
            </a:r>
            <a:r>
              <a:rPr lang="en-US" sz="1400" dirty="0"/>
              <a:t> </a:t>
            </a:r>
            <a:r>
              <a:rPr lang="en-US" sz="1400" dirty="0" err="1"/>
              <a:t>er</a:t>
            </a:r>
            <a:r>
              <a:rPr lang="en-US" sz="1400" dirty="0"/>
              <a:t> </a:t>
            </a:r>
            <a:r>
              <a:rPr lang="en-US" sz="1400" dirty="0" err="1"/>
              <a:t>signalhastigheten</a:t>
            </a:r>
            <a:r>
              <a:rPr lang="en-US" sz="1400" dirty="0"/>
              <a:t> for </a:t>
            </a:r>
            <a:r>
              <a:rPr lang="en-US" sz="1400" dirty="0" err="1"/>
              <a:t>lederen</a:t>
            </a:r>
            <a:r>
              <a:rPr lang="en-US" sz="1400" dirty="0"/>
              <a:t>?</a:t>
            </a:r>
          </a:p>
          <a:p>
            <a:pPr marL="342900" indent="-342900" algn="l"/>
            <a:endParaRPr lang="en-US" sz="1400" dirty="0"/>
          </a:p>
          <a:p>
            <a:pPr marL="342900" indent="-342900" algn="l"/>
            <a:r>
              <a:rPr lang="en-US" sz="1400" dirty="0"/>
              <a:t>4. </a:t>
            </a:r>
            <a:r>
              <a:rPr lang="en-US" sz="1400" dirty="0" err="1"/>
              <a:t>Hvordan</a:t>
            </a:r>
            <a:r>
              <a:rPr lang="en-US" sz="1400" dirty="0"/>
              <a:t> </a:t>
            </a:r>
            <a:r>
              <a:rPr lang="en-US" sz="1400" dirty="0" err="1"/>
              <a:t>påvirkes</a:t>
            </a:r>
            <a:r>
              <a:rPr lang="en-US" sz="1400" dirty="0"/>
              <a:t> </a:t>
            </a:r>
            <a:r>
              <a:rPr lang="en-US" sz="1400" dirty="0" err="1"/>
              <a:t>resultatet</a:t>
            </a:r>
            <a:r>
              <a:rPr lang="en-US" sz="1400" dirty="0"/>
              <a:t> </a:t>
            </a:r>
            <a:r>
              <a:rPr lang="en-US" sz="1400" dirty="0" err="1"/>
              <a:t>når</a:t>
            </a:r>
            <a:r>
              <a:rPr lang="en-US" sz="1400" dirty="0"/>
              <a:t> vi </a:t>
            </a:r>
            <a:r>
              <a:rPr lang="en-US" sz="1400" dirty="0" err="1"/>
              <a:t>øker</a:t>
            </a:r>
            <a:r>
              <a:rPr lang="en-US" sz="1400" dirty="0"/>
              <a:t> </a:t>
            </a:r>
            <a:r>
              <a:rPr lang="en-US" sz="1400" dirty="0" err="1"/>
              <a:t>bredde</a:t>
            </a:r>
            <a:r>
              <a:rPr lang="en-US" sz="1400" dirty="0"/>
              <a:t>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avstand</a:t>
            </a:r>
            <a:r>
              <a:rPr lang="en-US" sz="1400" dirty="0"/>
              <a:t> med 50%? </a:t>
            </a:r>
            <a:r>
              <a:rPr lang="en-US" sz="1400" dirty="0" err="1"/>
              <a:t>Kapastitansen</a:t>
            </a:r>
            <a:r>
              <a:rPr lang="en-US" sz="1400" dirty="0"/>
              <a:t> </a:t>
            </a:r>
            <a:r>
              <a:rPr lang="en-US" sz="1400" dirty="0" err="1"/>
              <a:t>vil</a:t>
            </a:r>
            <a:r>
              <a:rPr lang="en-US" sz="1400" dirty="0"/>
              <a:t> </a:t>
            </a:r>
            <a:r>
              <a:rPr lang="en-US" sz="1400" dirty="0" err="1"/>
              <a:t>da</a:t>
            </a:r>
            <a:r>
              <a:rPr lang="en-US" sz="1400" dirty="0"/>
              <a:t> </a:t>
            </a:r>
            <a:r>
              <a:rPr lang="en-US" sz="1400" dirty="0" err="1"/>
              <a:t>bli</a:t>
            </a:r>
            <a:r>
              <a:rPr lang="en-US" sz="1400" dirty="0"/>
              <a:t> </a:t>
            </a:r>
            <a:r>
              <a:rPr lang="en-US" sz="1400" i="1" dirty="0" err="1"/>
              <a:t>Cw</a:t>
            </a:r>
            <a:r>
              <a:rPr lang="en-US" sz="1400" i="1" dirty="0"/>
              <a:t> </a:t>
            </a:r>
            <a:r>
              <a:rPr lang="en-US" sz="1400" dirty="0"/>
              <a:t>= 0</a:t>
            </a:r>
            <a:r>
              <a:rPr lang="en-US" sz="1400" i="1" dirty="0"/>
              <a:t>.</a:t>
            </a:r>
            <a:r>
              <a:rPr lang="en-US" sz="1400" dirty="0"/>
              <a:t>18</a:t>
            </a:r>
            <a:r>
              <a:rPr lang="en-US" sz="1400" i="1" dirty="0"/>
              <a:t>fF/µm</a:t>
            </a:r>
            <a:r>
              <a:rPr lang="en-US" sz="1400" dirty="0"/>
              <a:t>.</a:t>
            </a:r>
          </a:p>
          <a:p>
            <a:pPr marL="342900" indent="-342900" algn="l"/>
            <a:endParaRPr lang="en-US" sz="1400" dirty="0"/>
          </a:p>
          <a:p>
            <a:pPr marL="342900" indent="-342900" algn="l"/>
            <a:r>
              <a:rPr lang="en-US" sz="1400" dirty="0"/>
              <a:t>5. </a:t>
            </a:r>
            <a:r>
              <a:rPr lang="en-US" sz="1400" dirty="0" err="1"/>
              <a:t>Hvordan</a:t>
            </a:r>
            <a:r>
              <a:rPr lang="en-US" sz="1400" dirty="0"/>
              <a:t> </a:t>
            </a:r>
            <a:r>
              <a:rPr lang="en-US" sz="1400" dirty="0" err="1"/>
              <a:t>blir</a:t>
            </a:r>
            <a:r>
              <a:rPr lang="en-US" sz="1400" dirty="0"/>
              <a:t> </a:t>
            </a:r>
            <a:r>
              <a:rPr lang="en-US" sz="1400" dirty="0" err="1"/>
              <a:t>resultat</a:t>
            </a:r>
            <a:r>
              <a:rPr lang="en-US" sz="1400" dirty="0"/>
              <a:t> </a:t>
            </a:r>
            <a:r>
              <a:rPr lang="en-US" sz="1400" dirty="0" err="1"/>
              <a:t>dersom</a:t>
            </a:r>
            <a:r>
              <a:rPr lang="en-US" sz="1400" dirty="0"/>
              <a:t> vi </a:t>
            </a:r>
            <a:r>
              <a:rPr lang="en-US" sz="1400" dirty="0" err="1"/>
              <a:t>bruker</a:t>
            </a:r>
            <a:r>
              <a:rPr lang="en-US" sz="1400" dirty="0"/>
              <a:t> </a:t>
            </a:r>
            <a:r>
              <a:rPr lang="en-US" sz="1400" dirty="0" err="1"/>
              <a:t>metall</a:t>
            </a:r>
            <a:r>
              <a:rPr lang="en-US" sz="1400" dirty="0"/>
              <a:t> 5 med </a:t>
            </a:r>
            <a:r>
              <a:rPr lang="en-US" sz="1400" dirty="0" err="1"/>
              <a:t>kapasitans</a:t>
            </a:r>
            <a:r>
              <a:rPr lang="en-US" sz="1400" dirty="0"/>
              <a:t> </a:t>
            </a:r>
            <a:r>
              <a:rPr lang="en-US" sz="1400" i="1" dirty="0" err="1"/>
              <a:t>Cw</a:t>
            </a:r>
            <a:r>
              <a:rPr lang="en-US" sz="1400" i="1" dirty="0"/>
              <a:t> </a:t>
            </a:r>
            <a:r>
              <a:rPr lang="en-US" sz="1400" dirty="0"/>
              <a:t>= 0</a:t>
            </a:r>
            <a:r>
              <a:rPr lang="en-US" sz="1400" i="1" dirty="0"/>
              <a:t>.</a:t>
            </a:r>
            <a:r>
              <a:rPr lang="en-US" sz="1400" dirty="0"/>
              <a:t>24</a:t>
            </a:r>
            <a:r>
              <a:rPr lang="en-US" sz="1400" i="1" dirty="0"/>
              <a:t>fF/µm </a:t>
            </a:r>
            <a:r>
              <a:rPr lang="en-US" sz="1400" dirty="0" err="1"/>
              <a:t>og</a:t>
            </a:r>
            <a:r>
              <a:rPr lang="en-US" sz="1400" dirty="0"/>
              <a:t> at </a:t>
            </a:r>
            <a:r>
              <a:rPr lang="en-US" sz="1400" dirty="0" err="1"/>
              <a:t>egenmotstanden</a:t>
            </a:r>
            <a:r>
              <a:rPr lang="en-US" sz="1400" dirty="0"/>
              <a:t> </a:t>
            </a:r>
            <a:r>
              <a:rPr lang="en-US" sz="1400" dirty="0" err="1"/>
              <a:t>er</a:t>
            </a:r>
            <a:r>
              <a:rPr lang="en-US" sz="1400" dirty="0"/>
              <a:t> 0</a:t>
            </a:r>
            <a:r>
              <a:rPr lang="en-US" sz="1400" i="1" dirty="0"/>
              <a:t>.</a:t>
            </a:r>
            <a:r>
              <a:rPr lang="en-US" sz="1400" dirty="0"/>
              <a:t>025Ω</a:t>
            </a:r>
            <a:r>
              <a:rPr lang="en-US" sz="1400" i="1" dirty="0"/>
              <a:t>/</a:t>
            </a:r>
            <a:r>
              <a:rPr lang="en-US" sz="1400" i="1" dirty="0" err="1"/>
              <a:t>kvadrat</a:t>
            </a:r>
            <a:r>
              <a:rPr lang="en-US" sz="1400" i="1" dirty="0"/>
              <a:t> </a:t>
            </a:r>
            <a:r>
              <a:rPr lang="en-US" sz="1400" dirty="0" err="1"/>
              <a:t>når</a:t>
            </a:r>
            <a:r>
              <a:rPr lang="en-US" sz="1400" dirty="0"/>
              <a:t> minimum </a:t>
            </a:r>
            <a:r>
              <a:rPr lang="en-US" sz="1400" dirty="0" err="1"/>
              <a:t>bredde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en </a:t>
            </a:r>
            <a:r>
              <a:rPr lang="en-US" sz="1400" dirty="0" err="1"/>
              <a:t>metall</a:t>
            </a:r>
            <a:r>
              <a:rPr lang="en-US" sz="1400" dirty="0"/>
              <a:t> 5 </a:t>
            </a:r>
            <a:r>
              <a:rPr lang="en-US" sz="1400" dirty="0" err="1"/>
              <a:t>leder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180</a:t>
            </a:r>
            <a:r>
              <a:rPr lang="en-US" sz="1400" i="1" dirty="0"/>
              <a:t>nm </a:t>
            </a:r>
            <a:r>
              <a:rPr lang="en-US" sz="1400" dirty="0" err="1"/>
              <a:t>prosess</a:t>
            </a:r>
            <a:r>
              <a:rPr lang="en-US" sz="1400" dirty="0"/>
              <a:t> </a:t>
            </a:r>
            <a:r>
              <a:rPr lang="en-US" sz="1400" dirty="0" err="1"/>
              <a:t>er</a:t>
            </a:r>
            <a:r>
              <a:rPr lang="en-US" sz="1400" dirty="0"/>
              <a:t> 800</a:t>
            </a:r>
            <a:r>
              <a:rPr lang="en-US" sz="1400" i="1" dirty="0"/>
              <a:t>nm</a:t>
            </a:r>
            <a:r>
              <a:rPr lang="en-US" sz="1400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8005" name="Object 5"/>
          <p:cNvGraphicFramePr>
            <a:graphicFrameLocks noChangeAspect="1"/>
          </p:cNvGraphicFramePr>
          <p:nvPr/>
        </p:nvGraphicFramePr>
        <p:xfrm>
          <a:off x="467544" y="836712"/>
          <a:ext cx="2088232" cy="1337122"/>
        </p:xfrm>
        <a:graphic>
          <a:graphicData uri="http://schemas.openxmlformats.org/presentationml/2006/ole">
            <p:oleObj spid="_x0000_s308226" name="Equation" r:id="rId4" imgW="1346040" imgH="863280" progId="Equation.3">
              <p:embed/>
            </p:oleObj>
          </a:graphicData>
        </a:graphic>
      </p:graphicFrame>
      <p:sp>
        <p:nvSpPr>
          <p:cNvPr id="768006" name="Text Box 6"/>
          <p:cNvSpPr txBox="1">
            <a:spLocks noChangeArrowheads="1"/>
          </p:cNvSpPr>
          <p:nvPr/>
        </p:nvSpPr>
        <p:spPr bwMode="auto">
          <a:xfrm>
            <a:off x="395536" y="188640"/>
            <a:ext cx="23034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Egenmotstand:</a:t>
            </a:r>
            <a:endParaRPr lang="en-US" sz="1400" dirty="0"/>
          </a:p>
        </p:txBody>
      </p:sp>
      <p:graphicFrame>
        <p:nvGraphicFramePr>
          <p:cNvPr id="768007" name="Object 7"/>
          <p:cNvGraphicFramePr>
            <a:graphicFrameLocks noChangeAspect="1"/>
          </p:cNvGraphicFramePr>
          <p:nvPr/>
        </p:nvGraphicFramePr>
        <p:xfrm>
          <a:off x="467544" y="2204864"/>
          <a:ext cx="1262063" cy="1135063"/>
        </p:xfrm>
        <a:graphic>
          <a:graphicData uri="http://schemas.openxmlformats.org/presentationml/2006/ole">
            <p:oleObj spid="_x0000_s308227" name="Equation" r:id="rId5" imgW="761760" imgH="685800" progId="Equation.3">
              <p:embed/>
            </p:oleObj>
          </a:graphicData>
        </a:graphic>
      </p:graphicFrame>
      <p:sp>
        <p:nvSpPr>
          <p:cNvPr id="768009" name="Text Box 9"/>
          <p:cNvSpPr txBox="1">
            <a:spLocks noChangeArrowheads="1"/>
          </p:cNvSpPr>
          <p:nvPr/>
        </p:nvSpPr>
        <p:spPr bwMode="auto">
          <a:xfrm>
            <a:off x="323528" y="3429000"/>
            <a:ext cx="23034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Optimal avstand:</a:t>
            </a:r>
            <a:endParaRPr lang="en-US" sz="1400" dirty="0"/>
          </a:p>
        </p:txBody>
      </p:sp>
      <p:graphicFrame>
        <p:nvGraphicFramePr>
          <p:cNvPr id="768010" name="Object 10"/>
          <p:cNvGraphicFramePr>
            <a:graphicFrameLocks noChangeAspect="1"/>
          </p:cNvGraphicFramePr>
          <p:nvPr/>
        </p:nvGraphicFramePr>
        <p:xfrm>
          <a:off x="539552" y="3933057"/>
          <a:ext cx="2304256" cy="2040388"/>
        </p:xfrm>
        <a:graphic>
          <a:graphicData uri="http://schemas.openxmlformats.org/presentationml/2006/ole">
            <p:oleObj spid="_x0000_s308228" name="Equation" r:id="rId6" imgW="1892160" imgH="1676160" progId="Equation.3">
              <p:embed/>
            </p:oleObj>
          </a:graphicData>
        </a:graphic>
      </p:graphicFrame>
      <p:sp>
        <p:nvSpPr>
          <p:cNvPr id="768011" name="Text Box 11"/>
          <p:cNvSpPr txBox="1">
            <a:spLocks noChangeArrowheads="1"/>
          </p:cNvSpPr>
          <p:nvPr/>
        </p:nvSpPr>
        <p:spPr bwMode="auto">
          <a:xfrm>
            <a:off x="3563888" y="188640"/>
            <a:ext cx="23034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Transistor bredde:</a:t>
            </a:r>
            <a:endParaRPr lang="en-US" sz="1400" dirty="0"/>
          </a:p>
        </p:txBody>
      </p:sp>
      <p:graphicFrame>
        <p:nvGraphicFramePr>
          <p:cNvPr id="768012" name="Object 12"/>
          <p:cNvGraphicFramePr>
            <a:graphicFrameLocks noChangeAspect="1"/>
          </p:cNvGraphicFramePr>
          <p:nvPr/>
        </p:nvGraphicFramePr>
        <p:xfrm>
          <a:off x="3131840" y="764704"/>
          <a:ext cx="2471737" cy="2260600"/>
        </p:xfrm>
        <a:graphic>
          <a:graphicData uri="http://schemas.openxmlformats.org/presentationml/2006/ole">
            <p:oleObj spid="_x0000_s308229" name="Equation" r:id="rId7" imgW="1803240" imgH="1650960" progId="Equation.3">
              <p:embed/>
            </p:oleObj>
          </a:graphicData>
        </a:graphic>
      </p:graphicFrame>
      <p:sp>
        <p:nvSpPr>
          <p:cNvPr id="768013" name="Text Box 13"/>
          <p:cNvSpPr txBox="1">
            <a:spLocks noChangeArrowheads="1"/>
          </p:cNvSpPr>
          <p:nvPr/>
        </p:nvSpPr>
        <p:spPr bwMode="auto">
          <a:xfrm>
            <a:off x="3492500" y="3284538"/>
            <a:ext cx="23034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Signalhastighet:</a:t>
            </a:r>
            <a:endParaRPr lang="en-US" sz="1400" dirty="0"/>
          </a:p>
        </p:txBody>
      </p:sp>
      <p:graphicFrame>
        <p:nvGraphicFramePr>
          <p:cNvPr id="768014" name="Object 14"/>
          <p:cNvGraphicFramePr>
            <a:graphicFrameLocks noChangeAspect="1"/>
          </p:cNvGraphicFramePr>
          <p:nvPr/>
        </p:nvGraphicFramePr>
        <p:xfrm>
          <a:off x="3708400" y="3860800"/>
          <a:ext cx="4281488" cy="1808163"/>
        </p:xfrm>
        <a:graphic>
          <a:graphicData uri="http://schemas.openxmlformats.org/presentationml/2006/ole">
            <p:oleObj spid="_x0000_s308230" name="Equation" r:id="rId8" imgW="3124080" imgH="1320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68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68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68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68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68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68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68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68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68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06" grpId="0"/>
      <p:bldP spid="768009" grpId="0"/>
      <p:bldP spid="768011" grpId="0"/>
      <p:bldP spid="7680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0051" name="Object 3"/>
          <p:cNvGraphicFramePr>
            <a:graphicFrameLocks noChangeAspect="1"/>
          </p:cNvGraphicFramePr>
          <p:nvPr/>
        </p:nvGraphicFramePr>
        <p:xfrm>
          <a:off x="467544" y="692696"/>
          <a:ext cx="2228850" cy="1427162"/>
        </p:xfrm>
        <a:graphic>
          <a:graphicData uri="http://schemas.openxmlformats.org/presentationml/2006/ole">
            <p:oleObj spid="_x0000_s309250" name="Equation" r:id="rId4" imgW="1346040" imgH="863280" progId="Equation.3">
              <p:embed/>
            </p:oleObj>
          </a:graphicData>
        </a:graphic>
      </p:graphicFrame>
      <p:sp>
        <p:nvSpPr>
          <p:cNvPr id="770052" name="Text Box 4"/>
          <p:cNvSpPr txBox="1">
            <a:spLocks noChangeArrowheads="1"/>
          </p:cNvSpPr>
          <p:nvPr/>
        </p:nvSpPr>
        <p:spPr bwMode="auto">
          <a:xfrm>
            <a:off x="395536" y="188640"/>
            <a:ext cx="23034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Egenmotstand:</a:t>
            </a:r>
            <a:endParaRPr lang="en-US" sz="1400" dirty="0"/>
          </a:p>
        </p:txBody>
      </p:sp>
      <p:sp>
        <p:nvSpPr>
          <p:cNvPr id="770054" name="Text Box 6"/>
          <p:cNvSpPr txBox="1">
            <a:spLocks noChangeArrowheads="1"/>
          </p:cNvSpPr>
          <p:nvPr/>
        </p:nvSpPr>
        <p:spPr bwMode="auto">
          <a:xfrm>
            <a:off x="323528" y="2276872"/>
            <a:ext cx="23034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Optimal avstand:</a:t>
            </a:r>
            <a:endParaRPr lang="en-US" sz="1400" dirty="0"/>
          </a:p>
        </p:txBody>
      </p:sp>
      <p:graphicFrame>
        <p:nvGraphicFramePr>
          <p:cNvPr id="770055" name="Object 7"/>
          <p:cNvGraphicFramePr>
            <a:graphicFrameLocks noChangeAspect="1"/>
          </p:cNvGraphicFramePr>
          <p:nvPr/>
        </p:nvGraphicFramePr>
        <p:xfrm>
          <a:off x="467544" y="3068960"/>
          <a:ext cx="2592388" cy="2295525"/>
        </p:xfrm>
        <a:graphic>
          <a:graphicData uri="http://schemas.openxmlformats.org/presentationml/2006/ole">
            <p:oleObj spid="_x0000_s309251" name="Equation" r:id="rId5" imgW="1892160" imgH="1676160" progId="Equation.3">
              <p:embed/>
            </p:oleObj>
          </a:graphicData>
        </a:graphic>
      </p:graphicFrame>
      <p:sp>
        <p:nvSpPr>
          <p:cNvPr id="770056" name="Text Box 8"/>
          <p:cNvSpPr txBox="1">
            <a:spLocks noChangeArrowheads="1"/>
          </p:cNvSpPr>
          <p:nvPr/>
        </p:nvSpPr>
        <p:spPr bwMode="auto">
          <a:xfrm>
            <a:off x="2987824" y="188640"/>
            <a:ext cx="23034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/>
              <a:t>Transistor bredde:</a:t>
            </a:r>
            <a:endParaRPr lang="en-US" sz="1400"/>
          </a:p>
        </p:txBody>
      </p:sp>
      <p:graphicFrame>
        <p:nvGraphicFramePr>
          <p:cNvPr id="770057" name="Object 9"/>
          <p:cNvGraphicFramePr>
            <a:graphicFrameLocks noChangeAspect="1"/>
          </p:cNvGraphicFramePr>
          <p:nvPr/>
        </p:nvGraphicFramePr>
        <p:xfrm>
          <a:off x="5004048" y="332656"/>
          <a:ext cx="2489200" cy="2260600"/>
        </p:xfrm>
        <a:graphic>
          <a:graphicData uri="http://schemas.openxmlformats.org/presentationml/2006/ole">
            <p:oleObj spid="_x0000_s309252" name="Equation" r:id="rId6" imgW="1815840" imgH="1650960" progId="Equation.3">
              <p:embed/>
            </p:oleObj>
          </a:graphicData>
        </a:graphic>
      </p:graphicFrame>
      <p:sp>
        <p:nvSpPr>
          <p:cNvPr id="770058" name="Text Box 10"/>
          <p:cNvSpPr txBox="1">
            <a:spLocks noChangeArrowheads="1"/>
          </p:cNvSpPr>
          <p:nvPr/>
        </p:nvSpPr>
        <p:spPr bwMode="auto">
          <a:xfrm>
            <a:off x="3492748" y="2663825"/>
            <a:ext cx="23034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/>
              <a:t>Signalhastighet:</a:t>
            </a:r>
            <a:endParaRPr lang="en-US" sz="1400"/>
          </a:p>
        </p:txBody>
      </p:sp>
      <p:graphicFrame>
        <p:nvGraphicFramePr>
          <p:cNvPr id="770059" name="Object 11"/>
          <p:cNvGraphicFramePr>
            <a:graphicFrameLocks noChangeAspect="1"/>
          </p:cNvGraphicFramePr>
          <p:nvPr/>
        </p:nvGraphicFramePr>
        <p:xfrm>
          <a:off x="3923928" y="3284984"/>
          <a:ext cx="4298950" cy="1808163"/>
        </p:xfrm>
        <a:graphic>
          <a:graphicData uri="http://schemas.openxmlformats.org/presentationml/2006/ole">
            <p:oleObj spid="_x0000_s309253" name="Equation" r:id="rId7" imgW="3136680" imgH="1320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7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7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7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7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7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7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052" grpId="0"/>
      <p:bldP spid="770054" grpId="0"/>
      <p:bldP spid="770056" grpId="0"/>
      <p:bldP spid="7700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2099" name="Object 3"/>
          <p:cNvGraphicFramePr>
            <a:graphicFrameLocks noChangeAspect="1"/>
          </p:cNvGraphicFramePr>
          <p:nvPr/>
        </p:nvGraphicFramePr>
        <p:xfrm>
          <a:off x="395536" y="908720"/>
          <a:ext cx="2354263" cy="1427162"/>
        </p:xfrm>
        <a:graphic>
          <a:graphicData uri="http://schemas.openxmlformats.org/presentationml/2006/ole">
            <p:oleObj spid="_x0000_s310274" name="Equation" r:id="rId4" imgW="1422360" imgH="863280" progId="Equation.3">
              <p:embed/>
            </p:oleObj>
          </a:graphicData>
        </a:graphic>
      </p:graphicFrame>
      <p:sp>
        <p:nvSpPr>
          <p:cNvPr id="772100" name="Text Box 4"/>
          <p:cNvSpPr txBox="1">
            <a:spLocks noChangeArrowheads="1"/>
          </p:cNvSpPr>
          <p:nvPr/>
        </p:nvSpPr>
        <p:spPr bwMode="auto">
          <a:xfrm>
            <a:off x="467544" y="188640"/>
            <a:ext cx="23034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Egenmotstand (metall 5):</a:t>
            </a:r>
            <a:endParaRPr lang="en-US" sz="1400" dirty="0"/>
          </a:p>
        </p:txBody>
      </p:sp>
      <p:sp>
        <p:nvSpPr>
          <p:cNvPr id="772101" name="Text Box 5"/>
          <p:cNvSpPr txBox="1">
            <a:spLocks noChangeArrowheads="1"/>
          </p:cNvSpPr>
          <p:nvPr/>
        </p:nvSpPr>
        <p:spPr bwMode="auto">
          <a:xfrm>
            <a:off x="323528" y="2924944"/>
            <a:ext cx="23034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/>
              <a:t>Optimal avstand:</a:t>
            </a:r>
            <a:endParaRPr lang="en-US" sz="1400"/>
          </a:p>
        </p:txBody>
      </p:sp>
      <p:graphicFrame>
        <p:nvGraphicFramePr>
          <p:cNvPr id="772102" name="Object 6"/>
          <p:cNvGraphicFramePr>
            <a:graphicFrameLocks noChangeAspect="1"/>
          </p:cNvGraphicFramePr>
          <p:nvPr/>
        </p:nvGraphicFramePr>
        <p:xfrm>
          <a:off x="467544" y="3356992"/>
          <a:ext cx="2592388" cy="2295525"/>
        </p:xfrm>
        <a:graphic>
          <a:graphicData uri="http://schemas.openxmlformats.org/presentationml/2006/ole">
            <p:oleObj spid="_x0000_s310275" name="Equation" r:id="rId5" imgW="1892160" imgH="1676160" progId="Equation.3">
              <p:embed/>
            </p:oleObj>
          </a:graphicData>
        </a:graphic>
      </p:graphicFrame>
      <p:sp>
        <p:nvSpPr>
          <p:cNvPr id="772103" name="Text Box 7"/>
          <p:cNvSpPr txBox="1">
            <a:spLocks noChangeArrowheads="1"/>
          </p:cNvSpPr>
          <p:nvPr/>
        </p:nvSpPr>
        <p:spPr bwMode="auto">
          <a:xfrm>
            <a:off x="3275856" y="188640"/>
            <a:ext cx="23034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/>
              <a:t>Transistor bredde:</a:t>
            </a:r>
            <a:endParaRPr lang="en-US" sz="1400"/>
          </a:p>
        </p:txBody>
      </p:sp>
      <p:graphicFrame>
        <p:nvGraphicFramePr>
          <p:cNvPr id="772104" name="Object 8"/>
          <p:cNvGraphicFramePr>
            <a:graphicFrameLocks noChangeAspect="1"/>
          </p:cNvGraphicFramePr>
          <p:nvPr/>
        </p:nvGraphicFramePr>
        <p:xfrm>
          <a:off x="3995936" y="764704"/>
          <a:ext cx="2489200" cy="2260600"/>
        </p:xfrm>
        <a:graphic>
          <a:graphicData uri="http://schemas.openxmlformats.org/presentationml/2006/ole">
            <p:oleObj spid="_x0000_s310276" name="Equation" r:id="rId6" imgW="1815840" imgH="1650960" progId="Equation.3">
              <p:embed/>
            </p:oleObj>
          </a:graphicData>
        </a:graphic>
      </p:graphicFrame>
      <p:sp>
        <p:nvSpPr>
          <p:cNvPr id="772105" name="Text Box 9"/>
          <p:cNvSpPr txBox="1">
            <a:spLocks noChangeArrowheads="1"/>
          </p:cNvSpPr>
          <p:nvPr/>
        </p:nvSpPr>
        <p:spPr bwMode="auto">
          <a:xfrm>
            <a:off x="3492500" y="3284538"/>
            <a:ext cx="23034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/>
              <a:t>Signalhastighet:</a:t>
            </a:r>
            <a:endParaRPr lang="en-US" sz="1400"/>
          </a:p>
        </p:txBody>
      </p:sp>
      <p:graphicFrame>
        <p:nvGraphicFramePr>
          <p:cNvPr id="772106" name="Object 10"/>
          <p:cNvGraphicFramePr>
            <a:graphicFrameLocks noChangeAspect="1"/>
          </p:cNvGraphicFramePr>
          <p:nvPr/>
        </p:nvGraphicFramePr>
        <p:xfrm>
          <a:off x="4211960" y="3645024"/>
          <a:ext cx="4281488" cy="1808163"/>
        </p:xfrm>
        <a:graphic>
          <a:graphicData uri="http://schemas.openxmlformats.org/presentationml/2006/ole">
            <p:oleObj spid="_x0000_s310277" name="Equation" r:id="rId7" imgW="3124080" imgH="1320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7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7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7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7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7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7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2100" grpId="0"/>
      <p:bldP spid="772101" grpId="0"/>
      <p:bldP spid="772103" grpId="0"/>
      <p:bldP spid="772105" grpId="0"/>
    </p:bld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474</TotalTime>
  <Words>228</Words>
  <Application>Microsoft Office PowerPoint</Application>
  <PresentationFormat>On-screen Show (4:3)</PresentationFormat>
  <Paragraphs>41</Paragraphs>
  <Slides>5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INF3400Del3</vt:lpstr>
      <vt:lpstr>Equation</vt:lpstr>
      <vt:lpstr>INF3400 Del 14 Løsningsforslag</vt:lpstr>
      <vt:lpstr>Oppgave A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66</cp:revision>
  <dcterms:created xsi:type="dcterms:W3CDTF">2010-02-12T20:50:46Z</dcterms:created>
  <dcterms:modified xsi:type="dcterms:W3CDTF">2011-05-09T07:31:53Z</dcterms:modified>
</cp:coreProperties>
</file>