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8" r:id="rId3"/>
    <p:sldId id="280" r:id="rId4"/>
    <p:sldId id="281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118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5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3/28/2011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3/28/2011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CC0FFB-FDFA-4048-932F-6BAA14D6A670}" type="slidenum">
              <a:rPr lang="en-US"/>
              <a:pPr/>
              <a:t>2</a:t>
            </a:fld>
            <a:endParaRPr lang="en-US"/>
          </a:p>
        </p:txBody>
      </p:sp>
      <p:sp>
        <p:nvSpPr>
          <p:cNvPr id="58470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259C8C-310A-4169-BB79-FE3E956CE0D2}" type="slidenum">
              <a:rPr lang="en-US"/>
              <a:pPr/>
              <a:t>3</a:t>
            </a:fld>
            <a:endParaRPr lang="en-US"/>
          </a:p>
        </p:txBody>
      </p:sp>
      <p:sp>
        <p:nvSpPr>
          <p:cNvPr id="59187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57DF5E-1E45-40BB-8FAD-B2B51E938A97}" type="slidenum">
              <a:rPr lang="en-US"/>
              <a:pPr/>
              <a:t>4</a:t>
            </a:fld>
            <a:endParaRPr lang="en-US"/>
          </a:p>
        </p:txBody>
      </p:sp>
      <p:sp>
        <p:nvSpPr>
          <p:cNvPr id="59289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28. mars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28.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28.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28.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28. mars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28. mars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28. mars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28.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28.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28.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28.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48017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 Del 10 Sekvensielle kretser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3F21EA58-17C9-4B44-8B16-D752911199D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28.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3" r:id="rId12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dirty="0" smtClean="0"/>
              <a:t>10 Løsningsforslag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Sekvensielle kretser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Del 10 Sekvensielle kretser</a:t>
            </a:r>
          </a:p>
        </p:txBody>
      </p:sp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7632700" cy="609600"/>
          </a:xfrm>
        </p:spPr>
        <p:txBody>
          <a:bodyPr/>
          <a:lstStyle/>
          <a:p>
            <a:r>
              <a:rPr lang="nb-NO" dirty="0"/>
              <a:t>Oppgave 7.1</a:t>
            </a:r>
            <a:endParaRPr lang="en-US" dirty="0"/>
          </a:p>
        </p:txBody>
      </p:sp>
      <p:graphicFrame>
        <p:nvGraphicFramePr>
          <p:cNvPr id="579629" name="Group 45"/>
          <p:cNvGraphicFramePr>
            <a:graphicFrameLocks noGrp="1"/>
          </p:cNvGraphicFramePr>
          <p:nvPr>
            <p:ph sz="half" idx="1"/>
          </p:nvPr>
        </p:nvGraphicFramePr>
        <p:xfrm>
          <a:off x="468313" y="3427413"/>
          <a:ext cx="2951162" cy="2449515"/>
        </p:xfrm>
        <a:graphic>
          <a:graphicData uri="http://schemas.openxmlformats.org/drawingml/2006/table">
            <a:tbl>
              <a:tblPr/>
              <a:tblGrid>
                <a:gridCol w="984250"/>
                <a:gridCol w="982662"/>
                <a:gridCol w="984250"/>
              </a:tblGrid>
              <a:tr h="37623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Term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Vippe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Latch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pdq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setup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9630" name="Object 46"/>
          <p:cNvGraphicFramePr>
            <a:graphicFrameLocks noChangeAspect="1"/>
          </p:cNvGraphicFramePr>
          <p:nvPr>
            <p:ph sz="quarter" idx="2"/>
          </p:nvPr>
        </p:nvGraphicFramePr>
        <p:xfrm>
          <a:off x="6389688" y="2420938"/>
          <a:ext cx="114300" cy="215900"/>
        </p:xfrm>
        <a:graphic>
          <a:graphicData uri="http://schemas.openxmlformats.org/presentationml/2006/ole">
            <p:oleObj spid="_x0000_s102402" name="Equation" r:id="rId4" imgW="114120" imgH="215640" progId="Equation.3">
              <p:embed/>
            </p:oleObj>
          </a:graphicData>
        </a:graphic>
      </p:graphicFrame>
      <p:sp>
        <p:nvSpPr>
          <p:cNvPr id="579588" name="Text Box 4"/>
          <p:cNvSpPr txBox="1">
            <a:spLocks noChangeArrowheads="1"/>
          </p:cNvSpPr>
          <p:nvPr/>
        </p:nvSpPr>
        <p:spPr bwMode="auto">
          <a:xfrm>
            <a:off x="467544" y="836712"/>
            <a:ext cx="8424936" cy="2062103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1600" dirty="0"/>
              <a:t>Anta </a:t>
            </a:r>
            <a:r>
              <a:rPr lang="en-US" sz="1600" dirty="0" err="1"/>
              <a:t>parameterverdier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</a:t>
            </a:r>
            <a:r>
              <a:rPr lang="en-US" sz="1600" dirty="0" err="1"/>
              <a:t>gitt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tabellen</a:t>
            </a:r>
            <a:r>
              <a:rPr lang="en-US" sz="1600" dirty="0"/>
              <a:t> under. Finn </a:t>
            </a:r>
            <a:r>
              <a:rPr lang="en-US" sz="1600" dirty="0" err="1"/>
              <a:t>maksimal</a:t>
            </a:r>
            <a:r>
              <a:rPr lang="en-US" sz="1600" dirty="0"/>
              <a:t> </a:t>
            </a:r>
            <a:r>
              <a:rPr lang="en-US" sz="1600" dirty="0" err="1"/>
              <a:t>propageringsforsinkelse</a:t>
            </a:r>
            <a:r>
              <a:rPr lang="en-US" sz="1600" dirty="0"/>
              <a:t> </a:t>
            </a:r>
            <a:r>
              <a:rPr lang="en-US" sz="1600" dirty="0" err="1"/>
              <a:t>innenfor</a:t>
            </a:r>
            <a:r>
              <a:rPr lang="en-US" sz="1600" dirty="0"/>
              <a:t> en 500ps </a:t>
            </a:r>
            <a:r>
              <a:rPr lang="en-US" sz="1600" dirty="0" err="1"/>
              <a:t>klokkeperiode</a:t>
            </a:r>
            <a:r>
              <a:rPr lang="en-US" sz="1600" dirty="0"/>
              <a:t> for de </a:t>
            </a:r>
            <a:r>
              <a:rPr lang="en-US" sz="1600" dirty="0" err="1"/>
              <a:t>følgende</a:t>
            </a:r>
            <a:r>
              <a:rPr lang="en-US" sz="1600" dirty="0"/>
              <a:t> </a:t>
            </a:r>
            <a:r>
              <a:rPr lang="en-US" sz="1600" dirty="0" err="1"/>
              <a:t>sekvenseringssystemene</a:t>
            </a:r>
            <a:r>
              <a:rPr lang="en-US" sz="1600" dirty="0"/>
              <a:t>: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1. </a:t>
            </a:r>
            <a:r>
              <a:rPr lang="en-US" sz="1600" dirty="0" err="1"/>
              <a:t>Vipper</a:t>
            </a:r>
            <a:r>
              <a:rPr lang="en-US" sz="1600" dirty="0"/>
              <a:t>.</a:t>
            </a:r>
          </a:p>
          <a:p>
            <a:pPr algn="l"/>
            <a:r>
              <a:rPr lang="en-US" sz="1600" dirty="0"/>
              <a:t>2. To-</a:t>
            </a:r>
            <a:r>
              <a:rPr lang="en-US" sz="1600" dirty="0" err="1"/>
              <a:t>fase</a:t>
            </a:r>
            <a:r>
              <a:rPr lang="en-US" sz="1600" dirty="0"/>
              <a:t> </a:t>
            </a:r>
            <a:r>
              <a:rPr lang="en-US" sz="1600" dirty="0" err="1"/>
              <a:t>transparente</a:t>
            </a:r>
            <a:r>
              <a:rPr lang="en-US" sz="1600" dirty="0"/>
              <a:t> </a:t>
            </a:r>
            <a:r>
              <a:rPr lang="en-US" sz="1600" dirty="0" err="1"/>
              <a:t>latcher</a:t>
            </a:r>
            <a:r>
              <a:rPr lang="en-US" sz="1600" dirty="0"/>
              <a:t>.</a:t>
            </a:r>
          </a:p>
          <a:p>
            <a:pPr algn="l"/>
            <a:r>
              <a:rPr lang="en-US" sz="1600" dirty="0"/>
              <a:t>3. </a:t>
            </a:r>
            <a:r>
              <a:rPr lang="en-US" sz="1600" dirty="0" err="1"/>
              <a:t>Latcher</a:t>
            </a:r>
            <a:r>
              <a:rPr lang="en-US" sz="1600" dirty="0"/>
              <a:t> </a:t>
            </a:r>
            <a:r>
              <a:rPr lang="en-US" sz="1600" dirty="0" err="1"/>
              <a:t>styrt</a:t>
            </a:r>
            <a:r>
              <a:rPr lang="en-US" sz="1600" dirty="0"/>
              <a:t> med </a:t>
            </a:r>
            <a:r>
              <a:rPr lang="en-US" sz="1600" dirty="0" err="1"/>
              <a:t>pulser</a:t>
            </a:r>
            <a:r>
              <a:rPr lang="en-US" sz="1600" dirty="0"/>
              <a:t> med </a:t>
            </a:r>
            <a:r>
              <a:rPr lang="en-US" sz="1600" dirty="0" err="1"/>
              <a:t>bredde</a:t>
            </a:r>
            <a:r>
              <a:rPr lang="en-US" sz="1600" dirty="0"/>
              <a:t> </a:t>
            </a:r>
            <a:r>
              <a:rPr lang="en-US" sz="1600" dirty="0" err="1"/>
              <a:t>lik</a:t>
            </a:r>
            <a:r>
              <a:rPr lang="en-US" sz="1600" dirty="0"/>
              <a:t> 80ps.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Anta at </a:t>
            </a:r>
            <a:r>
              <a:rPr lang="en-US" sz="1600" dirty="0" err="1"/>
              <a:t>det</a:t>
            </a:r>
            <a:r>
              <a:rPr lang="en-US" sz="1600" dirty="0"/>
              <a:t> </a:t>
            </a:r>
            <a:r>
              <a:rPr lang="en-US" sz="1600" dirty="0" err="1"/>
              <a:t>ikke</a:t>
            </a:r>
            <a:r>
              <a:rPr lang="en-US" sz="1600" dirty="0"/>
              <a:t> </a:t>
            </a:r>
            <a:r>
              <a:rPr lang="en-US" sz="1600" dirty="0" err="1"/>
              <a:t>er</a:t>
            </a:r>
            <a:r>
              <a:rPr lang="en-US" sz="1600" dirty="0"/>
              <a:t> </a:t>
            </a:r>
            <a:r>
              <a:rPr lang="en-US" sz="1600" dirty="0" err="1"/>
              <a:t>klokke</a:t>
            </a:r>
            <a:r>
              <a:rPr lang="en-US" sz="1600" dirty="0"/>
              <a:t>-skew.</a:t>
            </a:r>
          </a:p>
        </p:txBody>
      </p:sp>
      <p:graphicFrame>
        <p:nvGraphicFramePr>
          <p:cNvPr id="579632" name="Object 48"/>
          <p:cNvGraphicFramePr>
            <a:graphicFrameLocks noChangeAspect="1"/>
          </p:cNvGraphicFramePr>
          <p:nvPr>
            <p:ph sz="quarter" idx="3"/>
          </p:nvPr>
        </p:nvGraphicFramePr>
        <p:xfrm>
          <a:off x="6156176" y="2996952"/>
          <a:ext cx="2376487" cy="944562"/>
        </p:xfrm>
        <a:graphic>
          <a:graphicData uri="http://schemas.openxmlformats.org/presentationml/2006/ole">
            <p:oleObj spid="_x0000_s102403" name="Equation" r:id="rId5" imgW="1726920" imgH="685800" progId="Equation.3">
              <p:embed/>
            </p:oleObj>
          </a:graphicData>
        </a:graphic>
      </p:graphicFrame>
      <p:sp>
        <p:nvSpPr>
          <p:cNvPr id="579634" name="Text Box 50"/>
          <p:cNvSpPr txBox="1">
            <a:spLocks noChangeArrowheads="1"/>
          </p:cNvSpPr>
          <p:nvPr/>
        </p:nvSpPr>
        <p:spPr bwMode="auto">
          <a:xfrm>
            <a:off x="3851920" y="3068960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Vipper</a:t>
            </a:r>
          </a:p>
        </p:txBody>
      </p:sp>
      <p:graphicFrame>
        <p:nvGraphicFramePr>
          <p:cNvPr id="579635" name="Object 51"/>
          <p:cNvGraphicFramePr>
            <a:graphicFrameLocks noChangeAspect="1"/>
          </p:cNvGraphicFramePr>
          <p:nvPr/>
        </p:nvGraphicFramePr>
        <p:xfrm>
          <a:off x="6156176" y="4005064"/>
          <a:ext cx="1751012" cy="892175"/>
        </p:xfrm>
        <a:graphic>
          <a:graphicData uri="http://schemas.openxmlformats.org/presentationml/2006/ole">
            <p:oleObj spid="_x0000_s102404" name="Equation" r:id="rId6" imgW="1346040" imgH="685800" progId="Equation.3">
              <p:embed/>
            </p:oleObj>
          </a:graphicData>
        </a:graphic>
      </p:graphicFrame>
      <p:sp>
        <p:nvSpPr>
          <p:cNvPr id="579636" name="Text Box 52"/>
          <p:cNvSpPr txBox="1">
            <a:spLocks noChangeArrowheads="1"/>
          </p:cNvSpPr>
          <p:nvPr/>
        </p:nvSpPr>
        <p:spPr bwMode="auto">
          <a:xfrm>
            <a:off x="3779912" y="4221088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2 fase </a:t>
            </a:r>
            <a:r>
              <a:rPr lang="nb-NO" dirty="0" err="1"/>
              <a:t>latch</a:t>
            </a:r>
            <a:endParaRPr lang="nb-NO" dirty="0"/>
          </a:p>
        </p:txBody>
      </p:sp>
      <p:graphicFrame>
        <p:nvGraphicFramePr>
          <p:cNvPr id="579637" name="Object 53"/>
          <p:cNvGraphicFramePr>
            <a:graphicFrameLocks noChangeAspect="1"/>
          </p:cNvGraphicFramePr>
          <p:nvPr/>
        </p:nvGraphicFramePr>
        <p:xfrm>
          <a:off x="6228184" y="5013176"/>
          <a:ext cx="2774950" cy="892175"/>
        </p:xfrm>
        <a:graphic>
          <a:graphicData uri="http://schemas.openxmlformats.org/presentationml/2006/ole">
            <p:oleObj spid="_x0000_s102405" name="Equation" r:id="rId7" imgW="2133360" imgH="685800" progId="Equation.3">
              <p:embed/>
            </p:oleObj>
          </a:graphicData>
        </a:graphic>
      </p:graphicFrame>
      <p:sp>
        <p:nvSpPr>
          <p:cNvPr id="579638" name="Text Box 54"/>
          <p:cNvSpPr txBox="1">
            <a:spLocks noChangeArrowheads="1"/>
          </p:cNvSpPr>
          <p:nvPr/>
        </p:nvSpPr>
        <p:spPr bwMode="auto">
          <a:xfrm>
            <a:off x="3707904" y="5301208"/>
            <a:ext cx="259179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Latch</a:t>
            </a:r>
            <a:r>
              <a:rPr lang="nb-NO" dirty="0"/>
              <a:t> styrt av pulser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9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7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7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7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634" grpId="0"/>
      <p:bldP spid="579636" grpId="0"/>
      <p:bldP spid="5796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29600" cy="582612"/>
          </a:xfrm>
        </p:spPr>
        <p:txBody>
          <a:bodyPr/>
          <a:lstStyle/>
          <a:p>
            <a:r>
              <a:rPr lang="nb-NO" dirty="0"/>
              <a:t>Oppgave 7.2</a:t>
            </a:r>
            <a:endParaRPr lang="en-US" dirty="0"/>
          </a:p>
        </p:txBody>
      </p:sp>
      <p:graphicFrame>
        <p:nvGraphicFramePr>
          <p:cNvPr id="578565" name="Group 5"/>
          <p:cNvGraphicFramePr>
            <a:graphicFrameLocks noGrp="1"/>
          </p:cNvGraphicFramePr>
          <p:nvPr/>
        </p:nvGraphicFramePr>
        <p:xfrm>
          <a:off x="395536" y="3212976"/>
          <a:ext cx="2951162" cy="2449515"/>
        </p:xfrm>
        <a:graphic>
          <a:graphicData uri="http://schemas.openxmlformats.org/drawingml/2006/table">
            <a:tbl>
              <a:tblPr/>
              <a:tblGrid>
                <a:gridCol w="984250"/>
                <a:gridCol w="982662"/>
                <a:gridCol w="984250"/>
              </a:tblGrid>
              <a:tr h="37623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Term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Vippe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Latch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pcq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pdq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setup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30ps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8595" name="Text Box 35"/>
          <p:cNvSpPr txBox="1">
            <a:spLocks noChangeArrowheads="1"/>
          </p:cNvSpPr>
          <p:nvPr/>
        </p:nvSpPr>
        <p:spPr bwMode="auto">
          <a:xfrm>
            <a:off x="395536" y="692696"/>
            <a:ext cx="7848600" cy="181588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400" dirty="0"/>
              <a:t>Anta </a:t>
            </a:r>
            <a:r>
              <a:rPr lang="en-US" sz="1400" dirty="0" err="1"/>
              <a:t>parameterverdier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gitt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tabellen</a:t>
            </a:r>
            <a:r>
              <a:rPr lang="en-US" sz="1400" dirty="0"/>
              <a:t> under. Finn </a:t>
            </a:r>
            <a:r>
              <a:rPr lang="en-US" sz="1400" dirty="0" err="1"/>
              <a:t>maksimal</a:t>
            </a:r>
            <a:r>
              <a:rPr lang="en-US" sz="1400" dirty="0"/>
              <a:t> </a:t>
            </a:r>
            <a:r>
              <a:rPr lang="en-US" sz="1400" dirty="0" err="1"/>
              <a:t>propageringsforsinkelse</a:t>
            </a:r>
            <a:r>
              <a:rPr lang="en-US" sz="1400" dirty="0"/>
              <a:t> </a:t>
            </a:r>
            <a:r>
              <a:rPr lang="en-US" sz="1400" dirty="0" err="1"/>
              <a:t>innenfor</a:t>
            </a:r>
            <a:r>
              <a:rPr lang="en-US" sz="1400" dirty="0"/>
              <a:t> en 500ps </a:t>
            </a:r>
            <a:r>
              <a:rPr lang="en-US" sz="1400" dirty="0" err="1"/>
              <a:t>klokkeperiode</a:t>
            </a:r>
            <a:r>
              <a:rPr lang="en-US" sz="1400" dirty="0"/>
              <a:t> for de </a:t>
            </a:r>
            <a:r>
              <a:rPr lang="en-US" sz="1400" dirty="0" err="1"/>
              <a:t>følgende</a:t>
            </a:r>
            <a:r>
              <a:rPr lang="en-US" sz="1400" dirty="0"/>
              <a:t> </a:t>
            </a:r>
            <a:r>
              <a:rPr lang="en-US" sz="1400" dirty="0" err="1"/>
              <a:t>sekvenseringssystemene</a:t>
            </a:r>
            <a:r>
              <a:rPr lang="en-US" sz="1400" dirty="0"/>
              <a:t>:</a:t>
            </a:r>
          </a:p>
          <a:p>
            <a:pPr algn="l"/>
            <a:endParaRPr lang="en-US" sz="1400" dirty="0"/>
          </a:p>
          <a:p>
            <a:pPr algn="l"/>
            <a:r>
              <a:rPr lang="en-US" sz="1400" dirty="0"/>
              <a:t>1. </a:t>
            </a:r>
            <a:r>
              <a:rPr lang="en-US" sz="1400" dirty="0" err="1"/>
              <a:t>Vipper</a:t>
            </a:r>
            <a:r>
              <a:rPr lang="en-US" sz="1400" dirty="0"/>
              <a:t>.</a:t>
            </a:r>
          </a:p>
          <a:p>
            <a:pPr algn="l"/>
            <a:r>
              <a:rPr lang="en-US" sz="1400" dirty="0"/>
              <a:t>2. To-</a:t>
            </a:r>
            <a:r>
              <a:rPr lang="en-US" sz="1400" dirty="0" err="1"/>
              <a:t>fase</a:t>
            </a:r>
            <a:r>
              <a:rPr lang="en-US" sz="1400" dirty="0"/>
              <a:t> </a:t>
            </a:r>
            <a:r>
              <a:rPr lang="en-US" sz="1400" dirty="0" err="1"/>
              <a:t>transparente</a:t>
            </a:r>
            <a:r>
              <a:rPr lang="en-US" sz="1400" dirty="0"/>
              <a:t> </a:t>
            </a:r>
            <a:r>
              <a:rPr lang="en-US" sz="1400" dirty="0" err="1"/>
              <a:t>latcher</a:t>
            </a:r>
            <a:r>
              <a:rPr lang="en-US" sz="1400" dirty="0"/>
              <a:t>.</a:t>
            </a:r>
          </a:p>
          <a:p>
            <a:pPr algn="l"/>
            <a:r>
              <a:rPr lang="en-US" sz="1400" dirty="0"/>
              <a:t>3. </a:t>
            </a:r>
            <a:r>
              <a:rPr lang="en-US" sz="1400" dirty="0" err="1"/>
              <a:t>Latcher</a:t>
            </a:r>
            <a:r>
              <a:rPr lang="en-US" sz="1400" dirty="0"/>
              <a:t> </a:t>
            </a:r>
            <a:r>
              <a:rPr lang="en-US" sz="1400" dirty="0" err="1"/>
              <a:t>styrt</a:t>
            </a:r>
            <a:r>
              <a:rPr lang="en-US" sz="1400" dirty="0"/>
              <a:t> med </a:t>
            </a:r>
            <a:r>
              <a:rPr lang="en-US" sz="1400" dirty="0" err="1"/>
              <a:t>pulser</a:t>
            </a:r>
            <a:r>
              <a:rPr lang="en-US" sz="1400" dirty="0"/>
              <a:t> med </a:t>
            </a:r>
            <a:r>
              <a:rPr lang="en-US" sz="1400" dirty="0" err="1"/>
              <a:t>bredde</a:t>
            </a:r>
            <a:r>
              <a:rPr lang="en-US" sz="1400" dirty="0"/>
              <a:t> </a:t>
            </a:r>
            <a:r>
              <a:rPr lang="en-US" sz="1400" dirty="0" err="1"/>
              <a:t>lik</a:t>
            </a:r>
            <a:r>
              <a:rPr lang="en-US" sz="1400" dirty="0"/>
              <a:t> 80ps.</a:t>
            </a:r>
          </a:p>
          <a:p>
            <a:pPr algn="l"/>
            <a:endParaRPr lang="en-US" sz="1400" dirty="0"/>
          </a:p>
          <a:p>
            <a:pPr algn="l"/>
            <a:r>
              <a:rPr lang="en-US" sz="1400" dirty="0"/>
              <a:t>Anta at </a:t>
            </a:r>
            <a:r>
              <a:rPr lang="en-US" sz="1400" dirty="0" err="1"/>
              <a:t>klokke</a:t>
            </a:r>
            <a:r>
              <a:rPr lang="en-US" sz="1400" dirty="0"/>
              <a:t>-skew </a:t>
            </a:r>
            <a:r>
              <a:rPr lang="en-US" sz="1400" dirty="0" err="1"/>
              <a:t>kan</a:t>
            </a:r>
            <a:r>
              <a:rPr lang="en-US" sz="1400" dirty="0"/>
              <a:t> </a:t>
            </a:r>
            <a:r>
              <a:rPr lang="en-US" sz="1400" dirty="0" err="1"/>
              <a:t>være</a:t>
            </a:r>
            <a:r>
              <a:rPr lang="en-US" sz="1400" dirty="0"/>
              <a:t> 50ps.</a:t>
            </a:r>
          </a:p>
        </p:txBody>
      </p:sp>
      <p:graphicFrame>
        <p:nvGraphicFramePr>
          <p:cNvPr id="578596" name="Object 36"/>
          <p:cNvGraphicFramePr>
            <a:graphicFrameLocks noChangeAspect="1"/>
          </p:cNvGraphicFramePr>
          <p:nvPr/>
        </p:nvGraphicFramePr>
        <p:xfrm>
          <a:off x="5436096" y="2780928"/>
          <a:ext cx="2987675" cy="944562"/>
        </p:xfrm>
        <a:graphic>
          <a:graphicData uri="http://schemas.openxmlformats.org/presentationml/2006/ole">
            <p:oleObj spid="_x0000_s110594" name="Equation" r:id="rId4" imgW="2171520" imgH="685800" progId="Equation.3">
              <p:embed/>
            </p:oleObj>
          </a:graphicData>
        </a:graphic>
      </p:graphicFrame>
      <p:sp>
        <p:nvSpPr>
          <p:cNvPr id="578597" name="Text Box 37"/>
          <p:cNvSpPr txBox="1">
            <a:spLocks noChangeArrowheads="1"/>
          </p:cNvSpPr>
          <p:nvPr/>
        </p:nvSpPr>
        <p:spPr bwMode="auto">
          <a:xfrm>
            <a:off x="3779912" y="2924944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Vipper</a:t>
            </a:r>
          </a:p>
        </p:txBody>
      </p:sp>
      <p:graphicFrame>
        <p:nvGraphicFramePr>
          <p:cNvPr id="578598" name="Object 38"/>
          <p:cNvGraphicFramePr>
            <a:graphicFrameLocks noChangeAspect="1"/>
          </p:cNvGraphicFramePr>
          <p:nvPr/>
        </p:nvGraphicFramePr>
        <p:xfrm>
          <a:off x="5508104" y="3861048"/>
          <a:ext cx="1751012" cy="892175"/>
        </p:xfrm>
        <a:graphic>
          <a:graphicData uri="http://schemas.openxmlformats.org/presentationml/2006/ole">
            <p:oleObj spid="_x0000_s110595" name="Equation" r:id="rId5" imgW="1346040" imgH="685800" progId="Equation.3">
              <p:embed/>
            </p:oleObj>
          </a:graphicData>
        </a:graphic>
      </p:graphicFrame>
      <p:sp>
        <p:nvSpPr>
          <p:cNvPr id="578599" name="Text Box 39"/>
          <p:cNvSpPr txBox="1">
            <a:spLocks noChangeArrowheads="1"/>
          </p:cNvSpPr>
          <p:nvPr/>
        </p:nvSpPr>
        <p:spPr bwMode="auto">
          <a:xfrm>
            <a:off x="3779912" y="3933056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2 fase </a:t>
            </a:r>
            <a:r>
              <a:rPr lang="nb-NO" dirty="0" err="1"/>
              <a:t>latch</a:t>
            </a:r>
            <a:endParaRPr lang="nb-NO" dirty="0"/>
          </a:p>
        </p:txBody>
      </p:sp>
      <p:graphicFrame>
        <p:nvGraphicFramePr>
          <p:cNvPr id="578600" name="Object 40"/>
          <p:cNvGraphicFramePr>
            <a:graphicFrameLocks noChangeAspect="1"/>
          </p:cNvGraphicFramePr>
          <p:nvPr/>
        </p:nvGraphicFramePr>
        <p:xfrm>
          <a:off x="5724128" y="4941168"/>
          <a:ext cx="3252788" cy="892175"/>
        </p:xfrm>
        <a:graphic>
          <a:graphicData uri="http://schemas.openxmlformats.org/presentationml/2006/ole">
            <p:oleObj spid="_x0000_s110596" name="Equation" r:id="rId6" imgW="2501640" imgH="685800" progId="Equation.3">
              <p:embed/>
            </p:oleObj>
          </a:graphicData>
        </a:graphic>
      </p:graphicFrame>
      <p:sp>
        <p:nvSpPr>
          <p:cNvPr id="578601" name="Text Box 41"/>
          <p:cNvSpPr txBox="1">
            <a:spLocks noChangeArrowheads="1"/>
          </p:cNvSpPr>
          <p:nvPr/>
        </p:nvSpPr>
        <p:spPr bwMode="auto">
          <a:xfrm>
            <a:off x="3563888" y="5373216"/>
            <a:ext cx="280794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Latch</a:t>
            </a:r>
            <a:r>
              <a:rPr lang="nb-NO" dirty="0"/>
              <a:t> styrt av pulser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7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78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7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597" grpId="0"/>
      <p:bldP spid="578599" grpId="0"/>
      <p:bldP spid="5786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7.3</a:t>
            </a:r>
            <a:endParaRPr lang="en-US"/>
          </a:p>
        </p:txBody>
      </p:sp>
      <p:sp>
        <p:nvSpPr>
          <p:cNvPr id="583684" name="Text Box 4"/>
          <p:cNvSpPr txBox="1">
            <a:spLocks noChangeArrowheads="1"/>
          </p:cNvSpPr>
          <p:nvPr/>
        </p:nvSpPr>
        <p:spPr bwMode="auto">
          <a:xfrm>
            <a:off x="395536" y="980728"/>
            <a:ext cx="8137525" cy="20193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400" dirty="0" err="1"/>
              <a:t>Bestem</a:t>
            </a:r>
            <a:r>
              <a:rPr lang="en-US" sz="1400" dirty="0"/>
              <a:t> minimum </a:t>
            </a:r>
            <a:r>
              <a:rPr lang="en-US" sz="1400" dirty="0" err="1"/>
              <a:t>logisk</a:t>
            </a:r>
            <a:r>
              <a:rPr lang="en-US" sz="1400" dirty="0"/>
              <a:t> contamination </a:t>
            </a:r>
            <a:r>
              <a:rPr lang="en-US" sz="1400" dirty="0" err="1"/>
              <a:t>forsinkelse</a:t>
            </a:r>
            <a:r>
              <a:rPr lang="en-US" sz="1400" dirty="0"/>
              <a:t> for </a:t>
            </a:r>
            <a:r>
              <a:rPr lang="en-US" sz="1400" dirty="0" err="1"/>
              <a:t>hver</a:t>
            </a:r>
            <a:r>
              <a:rPr lang="en-US" sz="1400" dirty="0"/>
              <a:t> </a:t>
            </a:r>
            <a:r>
              <a:rPr lang="en-US" sz="1400" dirty="0" err="1"/>
              <a:t>klokkeperiode</a:t>
            </a:r>
            <a:r>
              <a:rPr lang="en-US" sz="1400" dirty="0"/>
              <a:t> (halve </a:t>
            </a:r>
            <a:r>
              <a:rPr lang="en-US" sz="1400" dirty="0" err="1"/>
              <a:t>klokkeperioden</a:t>
            </a:r>
            <a:r>
              <a:rPr lang="en-US" sz="1400" dirty="0"/>
              <a:t> for to-</a:t>
            </a:r>
            <a:r>
              <a:rPr lang="en-US" sz="1400" dirty="0" err="1"/>
              <a:t>fase</a:t>
            </a:r>
            <a:r>
              <a:rPr lang="en-US" sz="1400" dirty="0"/>
              <a:t> </a:t>
            </a:r>
            <a:r>
              <a:rPr lang="en-US" sz="1400" dirty="0" err="1"/>
              <a:t>latcher</a:t>
            </a:r>
            <a:r>
              <a:rPr lang="en-US" sz="1400" dirty="0"/>
              <a:t>) for </a:t>
            </a:r>
            <a:r>
              <a:rPr lang="en-US" sz="1400" dirty="0" err="1"/>
              <a:t>følgende</a:t>
            </a:r>
            <a:r>
              <a:rPr lang="en-US" sz="1400" dirty="0"/>
              <a:t> </a:t>
            </a:r>
            <a:r>
              <a:rPr lang="en-US" sz="1400" dirty="0" err="1"/>
              <a:t>sekvenseringsmetoder</a:t>
            </a:r>
            <a:r>
              <a:rPr lang="en-US" sz="1400" dirty="0"/>
              <a:t>:</a:t>
            </a:r>
          </a:p>
          <a:p>
            <a:pPr algn="l"/>
            <a:endParaRPr lang="en-US" sz="1400" dirty="0"/>
          </a:p>
          <a:p>
            <a:pPr algn="l"/>
            <a:r>
              <a:rPr lang="en-US" sz="1400" dirty="0"/>
              <a:t>1. </a:t>
            </a:r>
            <a:r>
              <a:rPr lang="en-US" sz="1400" dirty="0" err="1"/>
              <a:t>Vipper</a:t>
            </a:r>
            <a:r>
              <a:rPr lang="en-US" sz="1400" dirty="0"/>
              <a:t>.</a:t>
            </a:r>
          </a:p>
          <a:p>
            <a:pPr algn="l"/>
            <a:r>
              <a:rPr lang="en-US" sz="1400" dirty="0"/>
              <a:t>2. To-</a:t>
            </a:r>
            <a:r>
              <a:rPr lang="en-US" sz="1400" dirty="0" err="1"/>
              <a:t>fase</a:t>
            </a:r>
            <a:r>
              <a:rPr lang="en-US" sz="1400" dirty="0"/>
              <a:t> </a:t>
            </a:r>
            <a:r>
              <a:rPr lang="en-US" sz="1400" dirty="0" err="1"/>
              <a:t>transparente</a:t>
            </a:r>
            <a:r>
              <a:rPr lang="en-US" sz="1400" dirty="0"/>
              <a:t> </a:t>
            </a:r>
            <a:r>
              <a:rPr lang="en-US" sz="1400" dirty="0" err="1"/>
              <a:t>latcher</a:t>
            </a:r>
            <a:r>
              <a:rPr lang="en-US" sz="1400" dirty="0"/>
              <a:t> med </a:t>
            </a:r>
            <a:r>
              <a:rPr lang="en-US" sz="1400" dirty="0" err="1"/>
              <a:t>klokkesignaler</a:t>
            </a:r>
            <a:r>
              <a:rPr lang="en-US" sz="1400" dirty="0"/>
              <a:t> med 50% duty cycle.</a:t>
            </a:r>
          </a:p>
          <a:p>
            <a:pPr algn="l"/>
            <a:r>
              <a:rPr lang="en-US" sz="1400" dirty="0"/>
              <a:t>3. To-</a:t>
            </a:r>
            <a:r>
              <a:rPr lang="en-US" sz="1400" dirty="0" err="1"/>
              <a:t>fase</a:t>
            </a:r>
            <a:r>
              <a:rPr lang="en-US" sz="1400" dirty="0"/>
              <a:t> </a:t>
            </a:r>
            <a:r>
              <a:rPr lang="en-US" sz="1400" dirty="0" err="1"/>
              <a:t>transparente</a:t>
            </a:r>
            <a:r>
              <a:rPr lang="en-US" sz="1400" dirty="0"/>
              <a:t> </a:t>
            </a:r>
            <a:r>
              <a:rPr lang="en-US" sz="1400" dirty="0" err="1"/>
              <a:t>latcher</a:t>
            </a:r>
            <a:r>
              <a:rPr lang="en-US" sz="1400" dirty="0"/>
              <a:t> med </a:t>
            </a:r>
            <a:r>
              <a:rPr lang="en-US" sz="1400" dirty="0" err="1"/>
              <a:t>klokkesignaler</a:t>
            </a:r>
            <a:r>
              <a:rPr lang="en-US" sz="1400" dirty="0"/>
              <a:t> med </a:t>
            </a:r>
            <a:r>
              <a:rPr lang="en-US" sz="1400" dirty="0" err="1"/>
              <a:t>ikkeoverlappende</a:t>
            </a:r>
            <a:r>
              <a:rPr lang="en-US" sz="1400" dirty="0"/>
              <a:t> </a:t>
            </a:r>
            <a:r>
              <a:rPr lang="en-US" sz="1400" dirty="0" err="1"/>
              <a:t>tidsperiode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60ps.</a:t>
            </a:r>
          </a:p>
          <a:p>
            <a:pPr algn="l"/>
            <a:r>
              <a:rPr lang="en-US" sz="1400" dirty="0"/>
              <a:t>4. </a:t>
            </a:r>
            <a:r>
              <a:rPr lang="en-US" sz="1400" dirty="0" err="1"/>
              <a:t>Latcher</a:t>
            </a:r>
            <a:r>
              <a:rPr lang="en-US" sz="1400" dirty="0"/>
              <a:t> </a:t>
            </a:r>
            <a:r>
              <a:rPr lang="en-US" sz="1400" dirty="0" err="1"/>
              <a:t>styrt</a:t>
            </a:r>
            <a:r>
              <a:rPr lang="en-US" sz="1400" dirty="0"/>
              <a:t> med </a:t>
            </a:r>
            <a:r>
              <a:rPr lang="en-US" sz="1400" dirty="0" err="1"/>
              <a:t>pulser</a:t>
            </a:r>
            <a:r>
              <a:rPr lang="en-US" sz="1400" dirty="0"/>
              <a:t> med </a:t>
            </a:r>
            <a:r>
              <a:rPr lang="en-US" sz="1400" dirty="0" err="1"/>
              <a:t>bredde</a:t>
            </a:r>
            <a:r>
              <a:rPr lang="en-US" sz="1400" dirty="0"/>
              <a:t> </a:t>
            </a:r>
            <a:r>
              <a:rPr lang="en-US" sz="1400" dirty="0" err="1"/>
              <a:t>lik</a:t>
            </a:r>
            <a:r>
              <a:rPr lang="en-US" sz="1400" dirty="0"/>
              <a:t> 80ps.</a:t>
            </a:r>
          </a:p>
          <a:p>
            <a:pPr algn="l"/>
            <a:endParaRPr lang="en-US" sz="1400" dirty="0"/>
          </a:p>
          <a:p>
            <a:pPr algn="l"/>
            <a:r>
              <a:rPr lang="en-US" sz="1400" dirty="0"/>
              <a:t>Anta at </a:t>
            </a:r>
            <a:r>
              <a:rPr lang="en-US" sz="1400" dirty="0" err="1"/>
              <a:t>det</a:t>
            </a:r>
            <a:r>
              <a:rPr lang="en-US" sz="1400" dirty="0"/>
              <a:t> </a:t>
            </a:r>
            <a:r>
              <a:rPr lang="en-US" sz="1400" dirty="0" err="1"/>
              <a:t>ikke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</a:t>
            </a:r>
            <a:r>
              <a:rPr lang="en-US" sz="1400" dirty="0" err="1"/>
              <a:t>klokke</a:t>
            </a:r>
            <a:r>
              <a:rPr lang="en-US" sz="1400" dirty="0"/>
              <a:t>-skew.</a:t>
            </a:r>
          </a:p>
        </p:txBody>
      </p:sp>
      <p:graphicFrame>
        <p:nvGraphicFramePr>
          <p:cNvPr id="583685" name="Object 5"/>
          <p:cNvGraphicFramePr>
            <a:graphicFrameLocks noChangeAspect="1"/>
          </p:cNvGraphicFramePr>
          <p:nvPr/>
        </p:nvGraphicFramePr>
        <p:xfrm>
          <a:off x="468313" y="4149725"/>
          <a:ext cx="1524000" cy="908050"/>
        </p:xfrm>
        <a:graphic>
          <a:graphicData uri="http://schemas.openxmlformats.org/presentationml/2006/ole">
            <p:oleObj spid="_x0000_s111618" name="Equation" r:id="rId4" imgW="1104840" imgH="660240" progId="Equation.3">
              <p:embed/>
            </p:oleObj>
          </a:graphicData>
        </a:graphic>
      </p:graphicFrame>
      <p:sp>
        <p:nvSpPr>
          <p:cNvPr id="583686" name="Text Box 6"/>
          <p:cNvSpPr txBox="1">
            <a:spLocks noChangeArrowheads="1"/>
          </p:cNvSpPr>
          <p:nvPr/>
        </p:nvSpPr>
        <p:spPr bwMode="auto">
          <a:xfrm>
            <a:off x="287338" y="3644900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Vipper</a:t>
            </a:r>
          </a:p>
        </p:txBody>
      </p:sp>
      <p:graphicFrame>
        <p:nvGraphicFramePr>
          <p:cNvPr id="583687" name="Object 7"/>
          <p:cNvGraphicFramePr>
            <a:graphicFrameLocks noChangeAspect="1"/>
          </p:cNvGraphicFramePr>
          <p:nvPr/>
        </p:nvGraphicFramePr>
        <p:xfrm>
          <a:off x="2501900" y="4149725"/>
          <a:ext cx="2136775" cy="908050"/>
        </p:xfrm>
        <a:graphic>
          <a:graphicData uri="http://schemas.openxmlformats.org/presentationml/2006/ole">
            <p:oleObj spid="_x0000_s111619" name="Equation" r:id="rId5" imgW="1549080" imgH="660240" progId="Equation.3">
              <p:embed/>
            </p:oleObj>
          </a:graphicData>
        </a:graphic>
      </p:graphicFrame>
      <p:sp>
        <p:nvSpPr>
          <p:cNvPr id="583688" name="Text Box 8"/>
          <p:cNvSpPr txBox="1">
            <a:spLocks noChangeArrowheads="1"/>
          </p:cNvSpPr>
          <p:nvPr/>
        </p:nvSpPr>
        <p:spPr bwMode="auto">
          <a:xfrm>
            <a:off x="2411413" y="3644900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Latcher</a:t>
            </a:r>
          </a:p>
        </p:txBody>
      </p:sp>
      <p:graphicFrame>
        <p:nvGraphicFramePr>
          <p:cNvPr id="583689" name="Object 9"/>
          <p:cNvGraphicFramePr>
            <a:graphicFrameLocks noChangeAspect="1"/>
          </p:cNvGraphicFramePr>
          <p:nvPr/>
        </p:nvGraphicFramePr>
        <p:xfrm>
          <a:off x="5175250" y="4149725"/>
          <a:ext cx="2119313" cy="908050"/>
        </p:xfrm>
        <a:graphic>
          <a:graphicData uri="http://schemas.openxmlformats.org/presentationml/2006/ole">
            <p:oleObj spid="_x0000_s111620" name="Equation" r:id="rId6" imgW="1536480" imgH="660240" progId="Equation.3">
              <p:embed/>
            </p:oleObj>
          </a:graphicData>
        </a:graphic>
      </p:graphicFrame>
      <p:sp>
        <p:nvSpPr>
          <p:cNvPr id="583690" name="Text Box 10"/>
          <p:cNvSpPr txBox="1">
            <a:spLocks noChangeArrowheads="1"/>
          </p:cNvSpPr>
          <p:nvPr/>
        </p:nvSpPr>
        <p:spPr bwMode="auto">
          <a:xfrm>
            <a:off x="5076824" y="3644900"/>
            <a:ext cx="266352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Latcher</a:t>
            </a:r>
            <a:r>
              <a:rPr lang="nb-NO" dirty="0"/>
              <a:t> styrt av pulser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83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3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83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83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83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686" grpId="0"/>
      <p:bldP spid="583688" grpId="0"/>
      <p:bldP spid="583690" grpId="0"/>
    </p:bld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442</TotalTime>
  <Words>255</Words>
  <Application>Microsoft Office PowerPoint</Application>
  <PresentationFormat>On-screen Show (4:3)</PresentationFormat>
  <Paragraphs>81</Paragraphs>
  <Slides>4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INF3400Del3</vt:lpstr>
      <vt:lpstr>Microsoft Equation 3.0</vt:lpstr>
      <vt:lpstr>INF3400 Del 10 Løsningsforslag</vt:lpstr>
      <vt:lpstr>Oppgave 7.1</vt:lpstr>
      <vt:lpstr>Oppgave 7.2</vt:lpstr>
      <vt:lpstr>Oppgave 7.3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50</cp:revision>
  <dcterms:created xsi:type="dcterms:W3CDTF">2010-02-12T20:50:46Z</dcterms:created>
  <dcterms:modified xsi:type="dcterms:W3CDTF">2011-03-28T15:44:19Z</dcterms:modified>
</cp:coreProperties>
</file>