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8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5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2/17/2011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2/17/2011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6A3520-9CAA-4EEB-9176-AB07F2FFDA43}" type="slidenum">
              <a:rPr lang="en-US"/>
              <a:pPr/>
              <a:t>2</a:t>
            </a:fld>
            <a:endParaRPr lang="en-US"/>
          </a:p>
        </p:txBody>
      </p:sp>
      <p:sp>
        <p:nvSpPr>
          <p:cNvPr id="37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4307F5-D057-4C19-BDB3-A0ECE87D8FCB}" type="slidenum">
              <a:rPr lang="en-US"/>
              <a:pPr/>
              <a:t>3</a:t>
            </a:fld>
            <a:endParaRPr lang="en-US"/>
          </a:p>
        </p:txBody>
      </p:sp>
      <p:sp>
        <p:nvSpPr>
          <p:cNvPr id="37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723BD3-1CC4-44DD-865D-4E3B02C5BF24}" type="slidenum">
              <a:rPr lang="en-US"/>
              <a:pPr/>
              <a:t>4</a:t>
            </a:fld>
            <a:endParaRPr lang="en-US"/>
          </a:p>
        </p:txBody>
      </p:sp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6394C0-52EB-4F2A-BEB6-A947ADE451AD}" type="slidenum">
              <a:rPr lang="en-US"/>
              <a:pPr/>
              <a:t>5</a:t>
            </a:fld>
            <a:endParaRPr lang="en-US"/>
          </a:p>
        </p:txBody>
      </p:sp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D82404-E9C8-4D11-A357-C8685DB56319}" type="slidenum">
              <a:rPr lang="en-US"/>
              <a:pPr/>
              <a:t>6</a:t>
            </a:fld>
            <a:endParaRPr lang="en-US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0E3C9-AF30-43C4-9F1D-0D1EE60913D2}" type="slidenum">
              <a:rPr lang="en-US"/>
              <a:pPr/>
              <a:t>7</a:t>
            </a:fld>
            <a:endParaRPr lang="en-US"/>
          </a:p>
        </p:txBody>
      </p:sp>
      <p:sp>
        <p:nvSpPr>
          <p:cNvPr id="378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0F4A5-5445-4637-962A-A793C44F1751}" type="slidenum">
              <a:rPr lang="en-US"/>
              <a:pPr/>
              <a:t>8</a:t>
            </a:fld>
            <a:endParaRPr lang="en-US"/>
          </a:p>
        </p:txBody>
      </p:sp>
      <p:sp>
        <p:nvSpPr>
          <p:cNvPr id="379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3D3721-8813-4C2B-A442-CEAF3E3081EF}" type="slidenum">
              <a:rPr lang="en-US"/>
              <a:pPr/>
              <a:t>9</a:t>
            </a:fld>
            <a:endParaRPr lang="en-US"/>
          </a:p>
        </p:txBody>
      </p:sp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FEAB61-E498-40E2-84F2-5E170E9F9B2B}" type="slidenum">
              <a:rPr lang="en-US"/>
              <a:pPr/>
              <a:t>10</a:t>
            </a:fld>
            <a:endParaRPr lang="en-US"/>
          </a:p>
        </p:txBody>
      </p:sp>
      <p:sp>
        <p:nvSpPr>
          <p:cNvPr id="38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803254-FB4D-4080-886F-672EBA351E2C}" type="slidenum">
              <a:rPr lang="en-US"/>
              <a:pPr/>
              <a:t>11</a:t>
            </a:fld>
            <a:endParaRPr lang="en-US"/>
          </a:p>
        </p:txBody>
      </p:sp>
      <p:sp>
        <p:nvSpPr>
          <p:cNvPr id="384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17. februar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17. februar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Relationship Id="rId9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3.png"/><Relationship Id="rId4" Type="http://schemas.openxmlformats.org/officeDocument/2006/relationships/oleObject" Target="../embeddings/oleObject1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dirty="0" smtClean="0"/>
              <a:t>5 Løsningsforslag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Statisk digital CMOS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4"/>
            <a:ext cx="8229600" cy="582612"/>
          </a:xfrm>
        </p:spPr>
        <p:txBody>
          <a:bodyPr/>
          <a:lstStyle/>
          <a:p>
            <a:r>
              <a:rPr lang="nb-NO" sz="2400" dirty="0"/>
              <a:t>Oppgave 4.3</a:t>
            </a:r>
          </a:p>
        </p:txBody>
      </p:sp>
      <p:pic>
        <p:nvPicPr>
          <p:cNvPr id="35635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088" y="1643050"/>
            <a:ext cx="2227262" cy="3989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56357" name="Text Box 5"/>
          <p:cNvSpPr txBox="1">
            <a:spLocks noChangeArrowheads="1"/>
          </p:cNvSpPr>
          <p:nvPr/>
        </p:nvSpPr>
        <p:spPr bwMode="auto">
          <a:xfrm>
            <a:off x="755650" y="714356"/>
            <a:ext cx="30241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Logisk funksjon:</a:t>
            </a:r>
          </a:p>
        </p:txBody>
      </p:sp>
      <p:graphicFrame>
        <p:nvGraphicFramePr>
          <p:cNvPr id="356358" name="Object 6"/>
          <p:cNvGraphicFramePr>
            <a:graphicFrameLocks noChangeAspect="1"/>
          </p:cNvGraphicFramePr>
          <p:nvPr/>
        </p:nvGraphicFramePr>
        <p:xfrm>
          <a:off x="827088" y="1071546"/>
          <a:ext cx="2017712" cy="434975"/>
        </p:xfrm>
        <a:graphic>
          <a:graphicData uri="http://schemas.openxmlformats.org/presentationml/2006/ole">
            <p:oleObj spid="_x0000_s116738" name="Equation" r:id="rId5" imgW="1002960" imgH="215640" progId="Equation.3">
              <p:embed/>
            </p:oleObj>
          </a:graphicData>
        </a:graphic>
      </p:graphicFrame>
      <p:pic>
        <p:nvPicPr>
          <p:cNvPr id="356359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3800" y="1428736"/>
            <a:ext cx="2387600" cy="4275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56360" name="Text Box 8"/>
          <p:cNvSpPr txBox="1">
            <a:spLocks noChangeArrowheads="1"/>
          </p:cNvSpPr>
          <p:nvPr/>
        </p:nvSpPr>
        <p:spPr bwMode="auto">
          <a:xfrm>
            <a:off x="4572000" y="766746"/>
            <a:ext cx="30241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Diffusjonskapasitanser: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6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6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7" grpId="0"/>
      <p:bldP spid="3563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8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4175" y="71414"/>
            <a:ext cx="2274132" cy="40719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57381" name="Text Box 5"/>
          <p:cNvSpPr txBox="1">
            <a:spLocks noChangeArrowheads="1"/>
          </p:cNvSpPr>
          <p:nvPr/>
        </p:nvSpPr>
        <p:spPr bwMode="auto">
          <a:xfrm>
            <a:off x="3348038" y="71414"/>
            <a:ext cx="201771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Worst</a:t>
            </a:r>
            <a:r>
              <a:rPr lang="nb-NO" dirty="0"/>
              <a:t> case:</a:t>
            </a:r>
          </a:p>
        </p:txBody>
      </p:sp>
      <p:sp>
        <p:nvSpPr>
          <p:cNvPr id="357382" name="Text Box 6"/>
          <p:cNvSpPr txBox="1">
            <a:spLocks noChangeArrowheads="1"/>
          </p:cNvSpPr>
          <p:nvPr/>
        </p:nvSpPr>
        <p:spPr bwMode="auto">
          <a:xfrm>
            <a:off x="3571868" y="500042"/>
            <a:ext cx="4143404" cy="2446824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Opptrekk: 2 pMOS transistorer i serie.</a:t>
            </a:r>
          </a:p>
          <a:p>
            <a:pPr algn="l">
              <a:spcBef>
                <a:spcPct val="50000"/>
              </a:spcBef>
            </a:pPr>
            <a:endParaRPr lang="nb-NO"/>
          </a:p>
          <a:p>
            <a:pPr algn="l">
              <a:spcBef>
                <a:spcPct val="50000"/>
              </a:spcBef>
            </a:pPr>
            <a:endParaRPr lang="nb-NO"/>
          </a:p>
          <a:p>
            <a:pPr algn="l">
              <a:spcBef>
                <a:spcPct val="50000"/>
              </a:spcBef>
            </a:pPr>
            <a:r>
              <a:rPr lang="nb-NO"/>
              <a:t>Nedtrekk: 2 nMOS transistorer i serie.</a:t>
            </a:r>
          </a:p>
          <a:p>
            <a:pPr algn="l">
              <a:spcBef>
                <a:spcPct val="50000"/>
              </a:spcBef>
            </a:pPr>
            <a:endParaRPr lang="nb-NO"/>
          </a:p>
          <a:p>
            <a:pPr algn="l">
              <a:spcBef>
                <a:spcPct val="50000"/>
              </a:spcBef>
            </a:pPr>
            <a:endParaRPr lang="nb-NO"/>
          </a:p>
        </p:txBody>
      </p:sp>
      <p:sp>
        <p:nvSpPr>
          <p:cNvPr id="357383" name="Text Box 7"/>
          <p:cNvSpPr txBox="1">
            <a:spLocks noChangeArrowheads="1"/>
          </p:cNvSpPr>
          <p:nvPr/>
        </p:nvSpPr>
        <p:spPr bwMode="auto">
          <a:xfrm>
            <a:off x="-32" y="4143380"/>
            <a:ext cx="30241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Diffusjonskapasitanser:</a:t>
            </a:r>
          </a:p>
        </p:txBody>
      </p:sp>
      <p:graphicFrame>
        <p:nvGraphicFramePr>
          <p:cNvPr id="357384" name="Object 8"/>
          <p:cNvGraphicFramePr>
            <a:graphicFrameLocks noChangeAspect="1"/>
          </p:cNvGraphicFramePr>
          <p:nvPr/>
        </p:nvGraphicFramePr>
        <p:xfrm>
          <a:off x="785786" y="4500570"/>
          <a:ext cx="857250" cy="1436687"/>
        </p:xfrm>
        <a:graphic>
          <a:graphicData uri="http://schemas.openxmlformats.org/presentationml/2006/ole">
            <p:oleObj spid="_x0000_s117762" name="Equation" r:id="rId5" imgW="545760" imgH="914400" progId="Equation.3">
              <p:embed/>
            </p:oleObj>
          </a:graphicData>
        </a:graphic>
      </p:graphicFrame>
      <p:sp>
        <p:nvSpPr>
          <p:cNvPr id="357385" name="Text Box 9"/>
          <p:cNvSpPr txBox="1">
            <a:spLocks noChangeArrowheads="1"/>
          </p:cNvSpPr>
          <p:nvPr/>
        </p:nvSpPr>
        <p:spPr bwMode="auto">
          <a:xfrm>
            <a:off x="3214678" y="3714752"/>
            <a:ext cx="30241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Opptrekk:</a:t>
            </a:r>
          </a:p>
        </p:txBody>
      </p:sp>
      <p:graphicFrame>
        <p:nvGraphicFramePr>
          <p:cNvPr id="357386" name="Object 10"/>
          <p:cNvGraphicFramePr>
            <a:graphicFrameLocks noChangeAspect="1"/>
          </p:cNvGraphicFramePr>
          <p:nvPr/>
        </p:nvGraphicFramePr>
        <p:xfrm>
          <a:off x="4643438" y="1000108"/>
          <a:ext cx="936625" cy="587375"/>
        </p:xfrm>
        <a:graphic>
          <a:graphicData uri="http://schemas.openxmlformats.org/presentationml/2006/ole">
            <p:oleObj spid="_x0000_s117763" name="Equation" r:id="rId6" imgW="647640" imgH="406080" progId="Equation.3">
              <p:embed/>
            </p:oleObj>
          </a:graphicData>
        </a:graphic>
      </p:graphicFrame>
      <p:graphicFrame>
        <p:nvGraphicFramePr>
          <p:cNvPr id="357387" name="Object 11"/>
          <p:cNvGraphicFramePr>
            <a:graphicFrameLocks noChangeAspect="1"/>
          </p:cNvGraphicFramePr>
          <p:nvPr>
            <p:ph idx="1"/>
          </p:nvPr>
        </p:nvGraphicFramePr>
        <p:xfrm>
          <a:off x="4643438" y="2214554"/>
          <a:ext cx="1152525" cy="542925"/>
        </p:xfrm>
        <a:graphic>
          <a:graphicData uri="http://schemas.openxmlformats.org/presentationml/2006/ole">
            <p:oleObj spid="_x0000_s117764" name="Equation" r:id="rId7" imgW="863280" imgH="406080" progId="Equation.3">
              <p:embed/>
            </p:oleObj>
          </a:graphicData>
        </a:graphic>
      </p:graphicFrame>
      <p:graphicFrame>
        <p:nvGraphicFramePr>
          <p:cNvPr id="357391" name="Object 15"/>
          <p:cNvGraphicFramePr>
            <a:graphicFrameLocks noChangeAspect="1"/>
          </p:cNvGraphicFramePr>
          <p:nvPr/>
        </p:nvGraphicFramePr>
        <p:xfrm>
          <a:off x="3286116" y="4071942"/>
          <a:ext cx="2252662" cy="1795463"/>
        </p:xfrm>
        <a:graphic>
          <a:graphicData uri="http://schemas.openxmlformats.org/presentationml/2006/ole">
            <p:oleObj spid="_x0000_s117765" name="Equation" r:id="rId8" imgW="1434960" imgH="1143000" progId="Equation.3">
              <p:embed/>
            </p:oleObj>
          </a:graphicData>
        </a:graphic>
      </p:graphicFrame>
      <p:sp>
        <p:nvSpPr>
          <p:cNvPr id="357392" name="Text Box 16"/>
          <p:cNvSpPr txBox="1">
            <a:spLocks noChangeArrowheads="1"/>
          </p:cNvSpPr>
          <p:nvPr/>
        </p:nvSpPr>
        <p:spPr bwMode="auto">
          <a:xfrm>
            <a:off x="6500826" y="3714752"/>
            <a:ext cx="30241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Nedtrekk:</a:t>
            </a:r>
          </a:p>
        </p:txBody>
      </p:sp>
      <p:graphicFrame>
        <p:nvGraphicFramePr>
          <p:cNvPr id="357393" name="Object 17"/>
          <p:cNvGraphicFramePr>
            <a:graphicFrameLocks noChangeAspect="1"/>
          </p:cNvGraphicFramePr>
          <p:nvPr/>
        </p:nvGraphicFramePr>
        <p:xfrm>
          <a:off x="6572264" y="4071942"/>
          <a:ext cx="2232025" cy="1795462"/>
        </p:xfrm>
        <a:graphic>
          <a:graphicData uri="http://schemas.openxmlformats.org/presentationml/2006/ole">
            <p:oleObj spid="_x0000_s117766" name="Equation" r:id="rId9" imgW="1422360" imgH="1143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7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7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7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7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7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57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57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57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57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81" grpId="0"/>
      <p:bldP spid="357382" grpId="0" animBg="1"/>
      <p:bldP spid="357383" grpId="0"/>
      <p:bldP spid="357385" grpId="0"/>
      <p:bldP spid="35739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594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7FFFF"/>
              </a:clrFrom>
              <a:clrTo>
                <a:srgbClr val="E7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857232"/>
            <a:ext cx="3721100" cy="39417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1132"/>
            <a:ext cx="8229600" cy="582612"/>
          </a:xfrm>
        </p:spPr>
        <p:txBody>
          <a:bodyPr/>
          <a:lstStyle/>
          <a:p>
            <a:r>
              <a:rPr lang="nb-NO" sz="2400" dirty="0"/>
              <a:t>Oppgave 4.4</a:t>
            </a:r>
          </a:p>
        </p:txBody>
      </p:sp>
      <p:sp>
        <p:nvSpPr>
          <p:cNvPr id="360452" name="Text Box 4"/>
          <p:cNvSpPr txBox="1">
            <a:spLocks noChangeArrowheads="1"/>
          </p:cNvSpPr>
          <p:nvPr/>
        </p:nvSpPr>
        <p:spPr bwMode="auto">
          <a:xfrm>
            <a:off x="500034" y="642918"/>
            <a:ext cx="8072494" cy="64294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Finn ”worst case” tidsforsinkelse for en </a:t>
            </a:r>
            <a:r>
              <a:rPr lang="nb-NO" i="1"/>
              <a:t>n</a:t>
            </a:r>
            <a:r>
              <a:rPr lang="nb-NO"/>
              <a:t>-inngangs NOR port ved å bruke Elmore forsinkelsesmodell.</a:t>
            </a:r>
          </a:p>
        </p:txBody>
      </p:sp>
      <p:sp>
        <p:nvSpPr>
          <p:cNvPr id="360453" name="Text Box 5"/>
          <p:cNvSpPr txBox="1">
            <a:spLocks noChangeArrowheads="1"/>
          </p:cNvSpPr>
          <p:nvPr/>
        </p:nvSpPr>
        <p:spPr bwMode="auto">
          <a:xfrm>
            <a:off x="357158" y="1488032"/>
            <a:ext cx="435771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Velger bredde på </a:t>
            </a:r>
            <a:r>
              <a:rPr lang="nb-NO" dirty="0" err="1"/>
              <a:t>pMOS</a:t>
            </a:r>
            <a:r>
              <a:rPr lang="nb-NO" dirty="0"/>
              <a:t> transistorer:</a:t>
            </a:r>
          </a:p>
        </p:txBody>
      </p:sp>
      <p:graphicFrame>
        <p:nvGraphicFramePr>
          <p:cNvPr id="360455" name="Object 7"/>
          <p:cNvGraphicFramePr>
            <a:graphicFrameLocks noChangeAspect="1"/>
          </p:cNvGraphicFramePr>
          <p:nvPr/>
        </p:nvGraphicFramePr>
        <p:xfrm>
          <a:off x="1500166" y="2049455"/>
          <a:ext cx="1116012" cy="379413"/>
        </p:xfrm>
        <a:graphic>
          <a:graphicData uri="http://schemas.openxmlformats.org/presentationml/2006/ole">
            <p:oleObj spid="_x0000_s118786" name="Equation" r:id="rId4" imgW="711000" imgH="241200" progId="Equation.3">
              <p:embed/>
            </p:oleObj>
          </a:graphicData>
        </a:graphic>
      </p:graphicFrame>
      <p:sp>
        <p:nvSpPr>
          <p:cNvPr id="360456" name="Text Box 8"/>
          <p:cNvSpPr txBox="1">
            <a:spLocks noChangeArrowheads="1"/>
          </p:cNvSpPr>
          <p:nvPr/>
        </p:nvSpPr>
        <p:spPr bwMode="auto">
          <a:xfrm>
            <a:off x="428596" y="2552696"/>
            <a:ext cx="36004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Finner utgangslasten:</a:t>
            </a:r>
          </a:p>
        </p:txBody>
      </p:sp>
      <p:graphicFrame>
        <p:nvGraphicFramePr>
          <p:cNvPr id="360457" name="Object 9"/>
          <p:cNvGraphicFramePr>
            <a:graphicFrameLocks noChangeAspect="1"/>
          </p:cNvGraphicFramePr>
          <p:nvPr/>
        </p:nvGraphicFramePr>
        <p:xfrm>
          <a:off x="1485889" y="3146427"/>
          <a:ext cx="1514475" cy="639763"/>
        </p:xfrm>
        <a:graphic>
          <a:graphicData uri="http://schemas.openxmlformats.org/presentationml/2006/ole">
            <p:oleObj spid="_x0000_s118787" name="Equation" r:id="rId5" imgW="965160" imgH="406080" progId="Equation.3">
              <p:embed/>
            </p:oleObj>
          </a:graphicData>
        </a:graphic>
      </p:graphicFrame>
      <p:sp>
        <p:nvSpPr>
          <p:cNvPr id="360458" name="Text Box 10"/>
          <p:cNvSpPr txBox="1">
            <a:spLocks noChangeArrowheads="1"/>
          </p:cNvSpPr>
          <p:nvPr/>
        </p:nvSpPr>
        <p:spPr bwMode="auto">
          <a:xfrm>
            <a:off x="500034" y="4214818"/>
            <a:ext cx="36004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Stigetidsforsinkelse:</a:t>
            </a:r>
          </a:p>
        </p:txBody>
      </p:sp>
      <p:graphicFrame>
        <p:nvGraphicFramePr>
          <p:cNvPr id="360459" name="Object 11"/>
          <p:cNvGraphicFramePr>
            <a:graphicFrameLocks noChangeAspect="1"/>
          </p:cNvGraphicFramePr>
          <p:nvPr/>
        </p:nvGraphicFramePr>
        <p:xfrm>
          <a:off x="1000100" y="4786322"/>
          <a:ext cx="2549525" cy="679450"/>
        </p:xfrm>
        <a:graphic>
          <a:graphicData uri="http://schemas.openxmlformats.org/presentationml/2006/ole">
            <p:oleObj spid="_x0000_s118788" name="Equation" r:id="rId6" imgW="1625400" imgH="431640" progId="Equation.3">
              <p:embed/>
            </p:oleObj>
          </a:graphicData>
        </a:graphic>
      </p:graphicFrame>
      <p:sp>
        <p:nvSpPr>
          <p:cNvPr id="360460" name="Text Box 12"/>
          <p:cNvSpPr txBox="1">
            <a:spLocks noChangeArrowheads="1"/>
          </p:cNvSpPr>
          <p:nvPr/>
        </p:nvSpPr>
        <p:spPr bwMode="auto">
          <a:xfrm>
            <a:off x="4443413" y="4168775"/>
            <a:ext cx="36004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Falltidsforsinkelse:</a:t>
            </a:r>
          </a:p>
        </p:txBody>
      </p:sp>
      <p:graphicFrame>
        <p:nvGraphicFramePr>
          <p:cNvPr id="360461" name="Object 13"/>
          <p:cNvGraphicFramePr>
            <a:graphicFrameLocks noChangeAspect="1"/>
          </p:cNvGraphicFramePr>
          <p:nvPr/>
        </p:nvGraphicFramePr>
        <p:xfrm>
          <a:off x="5565775" y="4730750"/>
          <a:ext cx="1135063" cy="379413"/>
        </p:xfrm>
        <a:graphic>
          <a:graphicData uri="http://schemas.openxmlformats.org/presentationml/2006/ole">
            <p:oleObj spid="_x0000_s118789" name="Equation" r:id="rId7" imgW="72360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0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0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0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0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6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6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2" grpId="0" animBg="1"/>
      <p:bldP spid="360453" grpId="0"/>
      <p:bldP spid="360456" grpId="0"/>
      <p:bldP spid="360458" grpId="0"/>
      <p:bldP spid="3604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582612"/>
          </a:xfrm>
        </p:spPr>
        <p:txBody>
          <a:bodyPr/>
          <a:lstStyle/>
          <a:p>
            <a:r>
              <a:rPr lang="nb-NO" sz="2400" dirty="0"/>
              <a:t>Eksamensoppgave 2005</a:t>
            </a:r>
          </a:p>
        </p:txBody>
      </p:sp>
      <p:sp>
        <p:nvSpPr>
          <p:cNvPr id="361476" name="Text Box 4"/>
          <p:cNvSpPr txBox="1">
            <a:spLocks noChangeArrowheads="1"/>
          </p:cNvSpPr>
          <p:nvPr/>
        </p:nvSpPr>
        <p:spPr bwMode="auto">
          <a:xfrm>
            <a:off x="214282" y="642918"/>
            <a:ext cx="6175389" cy="3139321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 dirty="0"/>
              <a:t>Gitt kretsen til høyre, der transistorenes bredde (</a:t>
            </a:r>
            <a:r>
              <a:rPr lang="nb-NO" i="1" dirty="0" err="1"/>
              <a:t>Wrelativ</a:t>
            </a:r>
            <a:r>
              <a:rPr lang="nb-NO" dirty="0"/>
              <a:t>) er oppgitt relativt til minimumstransistorer </a:t>
            </a:r>
            <a:r>
              <a:rPr lang="nb-NO" i="1" dirty="0"/>
              <a:t>W </a:t>
            </a:r>
            <a:r>
              <a:rPr lang="nb-NO" dirty="0"/>
              <a:t>= 0</a:t>
            </a:r>
            <a:r>
              <a:rPr lang="nb-NO" i="1" dirty="0"/>
              <a:t>.</a:t>
            </a:r>
            <a:r>
              <a:rPr lang="nb-NO" dirty="0"/>
              <a:t>4</a:t>
            </a:r>
            <a:r>
              <a:rPr lang="nb-NO" i="1" dirty="0"/>
              <a:t>μm </a:t>
            </a:r>
            <a:r>
              <a:rPr lang="nb-NO" dirty="0"/>
              <a:t>og </a:t>
            </a:r>
            <a:r>
              <a:rPr lang="nb-NO" i="1" dirty="0"/>
              <a:t>L </a:t>
            </a:r>
            <a:r>
              <a:rPr lang="nb-NO" dirty="0"/>
              <a:t>= 0</a:t>
            </a:r>
            <a:r>
              <a:rPr lang="nb-NO" i="1" dirty="0"/>
              <a:t>.</a:t>
            </a:r>
            <a:r>
              <a:rPr lang="nb-NO" dirty="0"/>
              <a:t>2</a:t>
            </a:r>
            <a:r>
              <a:rPr lang="nb-NO" i="1" dirty="0"/>
              <a:t>μm </a:t>
            </a:r>
            <a:r>
              <a:rPr lang="nb-NO" dirty="0"/>
              <a:t>i en 0</a:t>
            </a:r>
            <a:r>
              <a:rPr lang="nb-NO" i="1" dirty="0"/>
              <a:t>.</a:t>
            </a:r>
            <a:r>
              <a:rPr lang="nb-NO" dirty="0"/>
              <a:t>2</a:t>
            </a:r>
            <a:r>
              <a:rPr lang="nb-NO" i="1" dirty="0"/>
              <a:t>μm </a:t>
            </a:r>
            <a:r>
              <a:rPr lang="nb-NO" dirty="0"/>
              <a:t>CMOS teknologi. Anta at alle transistorer har minimumslengde. Anta videre at minimum kontaktstørrelse er 0</a:t>
            </a:r>
            <a:r>
              <a:rPr lang="nb-NO" i="1" dirty="0"/>
              <a:t>.</a:t>
            </a:r>
            <a:r>
              <a:rPr lang="nb-NO" dirty="0"/>
              <a:t>1</a:t>
            </a:r>
            <a:r>
              <a:rPr lang="nb-NO" i="1" dirty="0"/>
              <a:t>μm </a:t>
            </a:r>
            <a:r>
              <a:rPr lang="nb-NO" dirty="0"/>
              <a:t>og at </a:t>
            </a:r>
            <a:r>
              <a:rPr lang="nb-NO" dirty="0" err="1"/>
              <a:t>minumumsoverlapp</a:t>
            </a:r>
            <a:r>
              <a:rPr lang="nb-NO" dirty="0"/>
              <a:t> mellom metall og diffusjon (m1d), inkludert kontakt, er 0</a:t>
            </a:r>
            <a:r>
              <a:rPr lang="nb-NO" i="1" dirty="0"/>
              <a:t>.</a:t>
            </a:r>
            <a:r>
              <a:rPr lang="nb-NO" dirty="0"/>
              <a:t>125</a:t>
            </a:r>
            <a:r>
              <a:rPr lang="nb-NO" i="1" dirty="0"/>
              <a:t>μm</a:t>
            </a:r>
            <a:r>
              <a:rPr lang="nb-NO" dirty="0"/>
              <a:t>. Anta at porten ikke driver andre porter, dvs. ingen ekstern last, og beregn kapasitansen på portens utgang. Bruk enkle modeller og anta at </a:t>
            </a:r>
            <a:r>
              <a:rPr lang="nb-NO" i="1" dirty="0" err="1"/>
              <a:t>Cjbs</a:t>
            </a:r>
            <a:r>
              <a:rPr lang="nb-NO" i="1" dirty="0"/>
              <a:t> </a:t>
            </a:r>
            <a:r>
              <a:rPr lang="nb-NO" dirty="0"/>
              <a:t>= 1</a:t>
            </a:r>
            <a:r>
              <a:rPr lang="nb-NO" i="1" dirty="0"/>
              <a:t>.</a:t>
            </a:r>
            <a:r>
              <a:rPr lang="nb-NO" dirty="0"/>
              <a:t>5</a:t>
            </a:r>
            <a:r>
              <a:rPr lang="nb-NO" i="1" dirty="0"/>
              <a:t>fF/μm</a:t>
            </a:r>
            <a:r>
              <a:rPr lang="nb-NO" dirty="0"/>
              <a:t>2 og </a:t>
            </a:r>
            <a:r>
              <a:rPr lang="nb-NO" i="1" dirty="0" err="1"/>
              <a:t>Cjbssw</a:t>
            </a:r>
            <a:r>
              <a:rPr lang="nb-NO" i="1" dirty="0"/>
              <a:t> </a:t>
            </a:r>
            <a:r>
              <a:rPr lang="nb-NO" dirty="0"/>
              <a:t>= 0</a:t>
            </a:r>
            <a:r>
              <a:rPr lang="nb-NO" i="1" dirty="0"/>
              <a:t>.</a:t>
            </a:r>
            <a:r>
              <a:rPr lang="nb-NO" dirty="0"/>
              <a:t>1</a:t>
            </a:r>
            <a:r>
              <a:rPr lang="nb-NO" i="1" dirty="0"/>
              <a:t>fF/μm</a:t>
            </a:r>
            <a:r>
              <a:rPr lang="nb-NO" dirty="0"/>
              <a:t>. Anta videre at diffusjonsområdet strekker seg 0</a:t>
            </a:r>
            <a:r>
              <a:rPr lang="nb-NO" i="1" dirty="0"/>
              <a:t>.</a:t>
            </a:r>
            <a:r>
              <a:rPr lang="nb-NO" dirty="0"/>
              <a:t>2</a:t>
            </a:r>
            <a:r>
              <a:rPr lang="nb-NO" i="1" dirty="0"/>
              <a:t>μm </a:t>
            </a:r>
            <a:r>
              <a:rPr lang="nb-NO" dirty="0"/>
              <a:t>ut fra gaten (</a:t>
            </a:r>
            <a:r>
              <a:rPr lang="nb-NO" dirty="0" err="1"/>
              <a:t>polysilisium</a:t>
            </a:r>
            <a:r>
              <a:rPr lang="nb-NO" dirty="0"/>
              <a:t>).</a:t>
            </a:r>
          </a:p>
        </p:txBody>
      </p:sp>
      <p:pic>
        <p:nvPicPr>
          <p:cNvPr id="36147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571480"/>
            <a:ext cx="2796287" cy="42862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61478" name="Text Box 6"/>
          <p:cNvSpPr txBox="1">
            <a:spLocks noChangeArrowheads="1"/>
          </p:cNvSpPr>
          <p:nvPr/>
        </p:nvSpPr>
        <p:spPr bwMode="auto">
          <a:xfrm>
            <a:off x="142844" y="3854239"/>
            <a:ext cx="5429288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Diffusjonskapasitans for et minimums diffusjonsområde, 0.4</a:t>
            </a:r>
            <a:r>
              <a:rPr lang="nb-NO" sz="1600" dirty="0">
                <a:latin typeface="Symbol" pitchFamily="18" charset="2"/>
              </a:rPr>
              <a:t>m</a:t>
            </a:r>
            <a:r>
              <a:rPr lang="nb-NO" sz="1600" dirty="0"/>
              <a:t>m x 0.2</a:t>
            </a:r>
            <a:r>
              <a:rPr lang="nb-NO" sz="1600" dirty="0">
                <a:latin typeface="Symbol" pitchFamily="18" charset="2"/>
              </a:rPr>
              <a:t>m</a:t>
            </a:r>
            <a:r>
              <a:rPr lang="nb-NO" sz="1600" dirty="0"/>
              <a:t>m:</a:t>
            </a:r>
          </a:p>
        </p:txBody>
      </p:sp>
      <p:graphicFrame>
        <p:nvGraphicFramePr>
          <p:cNvPr id="361479" name="Object 7"/>
          <p:cNvGraphicFramePr>
            <a:graphicFrameLocks noChangeAspect="1"/>
          </p:cNvGraphicFramePr>
          <p:nvPr/>
        </p:nvGraphicFramePr>
        <p:xfrm>
          <a:off x="1071539" y="4429132"/>
          <a:ext cx="3714775" cy="1553783"/>
        </p:xfrm>
        <a:graphic>
          <a:graphicData uri="http://schemas.openxmlformats.org/presentationml/2006/ole">
            <p:oleObj spid="_x0000_s119810" name="Equation" r:id="rId5" imgW="2679480" imgH="1117440" progId="Equation.3">
              <p:embed/>
            </p:oleObj>
          </a:graphicData>
        </a:graphic>
      </p:graphicFrame>
      <p:sp>
        <p:nvSpPr>
          <p:cNvPr id="361480" name="Text Box 8"/>
          <p:cNvSpPr txBox="1">
            <a:spLocks noChangeArrowheads="1"/>
          </p:cNvSpPr>
          <p:nvPr/>
        </p:nvSpPr>
        <p:spPr bwMode="auto">
          <a:xfrm>
            <a:off x="5543582" y="4786322"/>
            <a:ext cx="360045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 err="1"/>
              <a:t>Minumum</a:t>
            </a:r>
            <a:r>
              <a:rPr lang="nb-NO" sz="1600" dirty="0"/>
              <a:t> diffusjonskapasitans:</a:t>
            </a:r>
          </a:p>
        </p:txBody>
      </p:sp>
      <p:graphicFrame>
        <p:nvGraphicFramePr>
          <p:cNvPr id="361481" name="Object 9"/>
          <p:cNvGraphicFramePr>
            <a:graphicFrameLocks noChangeAspect="1"/>
          </p:cNvGraphicFramePr>
          <p:nvPr/>
        </p:nvGraphicFramePr>
        <p:xfrm>
          <a:off x="6500826" y="5000636"/>
          <a:ext cx="2266354" cy="1000132"/>
        </p:xfrm>
        <a:graphic>
          <a:graphicData uri="http://schemas.openxmlformats.org/presentationml/2006/ole">
            <p:oleObj spid="_x0000_s119811" name="Equation" r:id="rId6" imgW="1498320" imgH="660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1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1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1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8" grpId="0"/>
      <p:bldP spid="3614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62500" name="Text Box 4"/>
          <p:cNvSpPr txBox="1">
            <a:spLocks noChangeArrowheads="1"/>
          </p:cNvSpPr>
          <p:nvPr/>
        </p:nvSpPr>
        <p:spPr bwMode="auto">
          <a:xfrm>
            <a:off x="539750" y="1196975"/>
            <a:ext cx="36004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Utgangsskapasitans:</a:t>
            </a:r>
          </a:p>
        </p:txBody>
      </p:sp>
      <p:graphicFrame>
        <p:nvGraphicFramePr>
          <p:cNvPr id="362501" name="Object 5"/>
          <p:cNvGraphicFramePr>
            <a:graphicFrameLocks noChangeAspect="1"/>
          </p:cNvGraphicFramePr>
          <p:nvPr/>
        </p:nvGraphicFramePr>
        <p:xfrm>
          <a:off x="827088" y="1773238"/>
          <a:ext cx="3409950" cy="1058862"/>
        </p:xfrm>
        <a:graphic>
          <a:graphicData uri="http://schemas.openxmlformats.org/presentationml/2006/ole">
            <p:oleObj spid="_x0000_s120834" name="Equation" r:id="rId4" imgW="2171520" imgH="672840" progId="Equation.3">
              <p:embed/>
            </p:oleObj>
          </a:graphicData>
        </a:graphic>
      </p:graphicFrame>
      <p:pic>
        <p:nvPicPr>
          <p:cNvPr id="362502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1071546"/>
            <a:ext cx="3643312" cy="414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2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63524" name="Text Box 4"/>
          <p:cNvSpPr txBox="1">
            <a:spLocks noChangeArrowheads="1"/>
          </p:cNvSpPr>
          <p:nvPr/>
        </p:nvSpPr>
        <p:spPr bwMode="auto">
          <a:xfrm>
            <a:off x="428596" y="500042"/>
            <a:ext cx="8358246" cy="1754326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/>
              <a:t>Anta at motstandsverdien for minimumstransistorer er </a:t>
            </a:r>
            <a:r>
              <a:rPr lang="nb-NO" i="1"/>
              <a:t>R </a:t>
            </a:r>
            <a:r>
              <a:rPr lang="nb-NO"/>
              <a:t>for nMOS transistorer og 2</a:t>
            </a:r>
            <a:r>
              <a:rPr lang="nb-NO" i="1"/>
              <a:t>R </a:t>
            </a:r>
            <a:r>
              <a:rPr lang="nb-NO"/>
              <a:t>for pMOS transistorer. Hvilken prosessparameter vil typisk gi en slik forskjell i motstand for nMOSog</a:t>
            </a:r>
          </a:p>
          <a:p>
            <a:pPr algn="l"/>
            <a:r>
              <a:rPr lang="nb-NO"/>
              <a:t>pMOS transistorer som er like store? Anta at </a:t>
            </a:r>
            <a:r>
              <a:rPr lang="nb-NO" i="1"/>
              <a:t>R </a:t>
            </a:r>
            <a:r>
              <a:rPr lang="nb-NO"/>
              <a:t>= 3</a:t>
            </a:r>
            <a:r>
              <a:rPr lang="nb-NO" i="1"/>
              <a:t>k</a:t>
            </a:r>
            <a:r>
              <a:rPr lang="nb-NO"/>
              <a:t>Ω og bruk Elmore forsinkelses modell til å finne portens (Fig. 5) parasittiske tidsforsinkelse når alle ingangene er 0 (A=B=C=0).</a:t>
            </a:r>
          </a:p>
        </p:txBody>
      </p:sp>
      <p:pic>
        <p:nvPicPr>
          <p:cNvPr id="36352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2428868"/>
            <a:ext cx="2844800" cy="3240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63526" name="Text Box 6"/>
          <p:cNvSpPr txBox="1">
            <a:spLocks noChangeArrowheads="1"/>
          </p:cNvSpPr>
          <p:nvPr/>
        </p:nvSpPr>
        <p:spPr bwMode="auto">
          <a:xfrm>
            <a:off x="539750" y="2708275"/>
            <a:ext cx="36004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Elmore forsinkelsesmodell:</a:t>
            </a:r>
          </a:p>
        </p:txBody>
      </p:sp>
      <p:graphicFrame>
        <p:nvGraphicFramePr>
          <p:cNvPr id="363529" name="Object 9"/>
          <p:cNvGraphicFramePr>
            <a:graphicFrameLocks noChangeAspect="1"/>
          </p:cNvGraphicFramePr>
          <p:nvPr/>
        </p:nvGraphicFramePr>
        <p:xfrm>
          <a:off x="539750" y="2997200"/>
          <a:ext cx="5522913" cy="1719263"/>
        </p:xfrm>
        <a:graphic>
          <a:graphicData uri="http://schemas.openxmlformats.org/presentationml/2006/ole">
            <p:oleObj spid="_x0000_s121858" name="Equation" r:id="rId5" imgW="3517560" imgH="1091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3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3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0"/>
            <a:ext cx="8229600" cy="582612"/>
          </a:xfrm>
        </p:spPr>
        <p:txBody>
          <a:bodyPr/>
          <a:lstStyle/>
          <a:p>
            <a:r>
              <a:rPr lang="nb-NO" sz="2400" dirty="0"/>
              <a:t>Prøveeksamen 2005</a:t>
            </a:r>
          </a:p>
        </p:txBody>
      </p:sp>
      <p:sp>
        <p:nvSpPr>
          <p:cNvPr id="364548" name="Text Box 4"/>
          <p:cNvSpPr txBox="1">
            <a:spLocks noChangeArrowheads="1"/>
          </p:cNvSpPr>
          <p:nvPr/>
        </p:nvSpPr>
        <p:spPr bwMode="auto">
          <a:xfrm>
            <a:off x="214282" y="642918"/>
            <a:ext cx="6429420" cy="3293209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 sz="1600" dirty="0"/>
              <a:t>Gitt porten til høyre, der alle transistorene har minimumslengde</a:t>
            </a:r>
          </a:p>
          <a:p>
            <a:pPr algn="l"/>
            <a:r>
              <a:rPr lang="nb-NO" sz="1600" dirty="0"/>
              <a:t>(0</a:t>
            </a:r>
            <a:r>
              <a:rPr lang="nb-NO" sz="1600" i="1" dirty="0"/>
              <a:t>.</a:t>
            </a:r>
            <a:r>
              <a:rPr lang="nb-NO" sz="1600" dirty="0"/>
              <a:t>2</a:t>
            </a:r>
            <a:r>
              <a:rPr lang="nb-NO" sz="1600" i="1" dirty="0"/>
              <a:t>μm</a:t>
            </a:r>
            <a:r>
              <a:rPr lang="nb-NO" sz="1600" dirty="0"/>
              <a:t>) og bredden på </a:t>
            </a:r>
            <a:r>
              <a:rPr lang="nb-NO" sz="1600" dirty="0" err="1"/>
              <a:t>pMOS</a:t>
            </a:r>
            <a:r>
              <a:rPr lang="nb-NO" sz="1600" dirty="0"/>
              <a:t> transistorene er </a:t>
            </a:r>
            <a:r>
              <a:rPr lang="nb-NO" sz="1600" i="1" dirty="0"/>
              <a:t>P </a:t>
            </a:r>
            <a:r>
              <a:rPr lang="nb-NO" sz="1600" dirty="0"/>
              <a:t>ganger</a:t>
            </a:r>
          </a:p>
          <a:p>
            <a:pPr algn="l"/>
            <a:r>
              <a:rPr lang="nb-NO" sz="1600" dirty="0"/>
              <a:t>minimumsbredde (0</a:t>
            </a:r>
            <a:r>
              <a:rPr lang="nb-NO" sz="1600" i="1" dirty="0"/>
              <a:t>.</a:t>
            </a:r>
            <a:r>
              <a:rPr lang="nb-NO" sz="1600" dirty="0"/>
              <a:t>4</a:t>
            </a:r>
            <a:r>
              <a:rPr lang="nb-NO" sz="1600" i="1" dirty="0"/>
              <a:t>μm</a:t>
            </a:r>
            <a:r>
              <a:rPr lang="nb-NO" sz="1600" dirty="0"/>
              <a:t>) og bredden på </a:t>
            </a:r>
            <a:r>
              <a:rPr lang="nb-NO" sz="1600" dirty="0" err="1"/>
              <a:t>nMOS</a:t>
            </a:r>
            <a:r>
              <a:rPr lang="nb-NO" sz="1600" dirty="0"/>
              <a:t> transistorene</a:t>
            </a:r>
          </a:p>
          <a:p>
            <a:pPr algn="l"/>
            <a:r>
              <a:rPr lang="nb-NO" sz="1600" dirty="0"/>
              <a:t>er N ganger minimum bredde. Finn N og P slik at </a:t>
            </a:r>
            <a:r>
              <a:rPr lang="nb-NO" sz="1600" dirty="0" err="1"/>
              <a:t>intrinsikk</a:t>
            </a:r>
            <a:endParaRPr lang="nb-NO" sz="1600" dirty="0"/>
          </a:p>
          <a:p>
            <a:pPr algn="l"/>
            <a:r>
              <a:rPr lang="nb-NO" sz="1600" dirty="0"/>
              <a:t>kapasitans blir minst mulig og at effektiv motstand i opptrekk</a:t>
            </a:r>
          </a:p>
          <a:p>
            <a:pPr algn="l"/>
            <a:r>
              <a:rPr lang="nb-NO" sz="1600" dirty="0"/>
              <a:t>og nedtrekk blir like (“</a:t>
            </a:r>
            <a:r>
              <a:rPr lang="nb-NO" sz="1600" dirty="0" err="1"/>
              <a:t>worst</a:t>
            </a:r>
            <a:r>
              <a:rPr lang="nb-NO" sz="1600" dirty="0"/>
              <a:t> case”).</a:t>
            </a:r>
          </a:p>
          <a:p>
            <a:pPr algn="l"/>
            <a:r>
              <a:rPr lang="nb-NO" sz="1600" dirty="0"/>
              <a:t>Anta videre at minimums kontaktstørrelse er 0</a:t>
            </a:r>
            <a:r>
              <a:rPr lang="nb-NO" sz="1600" i="1" dirty="0"/>
              <a:t>.</a:t>
            </a:r>
            <a:r>
              <a:rPr lang="nb-NO" sz="1600" dirty="0"/>
              <a:t>1</a:t>
            </a:r>
            <a:r>
              <a:rPr lang="nb-NO" sz="1600" i="1" dirty="0"/>
              <a:t>μm </a:t>
            </a:r>
            <a:r>
              <a:rPr lang="nb-NO" sz="1600" dirty="0"/>
              <a:t>og at</a:t>
            </a:r>
          </a:p>
          <a:p>
            <a:pPr algn="l"/>
            <a:r>
              <a:rPr lang="nb-NO" sz="1600" dirty="0"/>
              <a:t>minimumsoverlapp mellom metall og diffusjon (m1d), inkludert</a:t>
            </a:r>
          </a:p>
          <a:p>
            <a:pPr algn="l"/>
            <a:r>
              <a:rPr lang="nb-NO" sz="1600" dirty="0"/>
              <a:t>kontakt, er 0</a:t>
            </a:r>
            <a:r>
              <a:rPr lang="nb-NO" sz="1600" i="1" dirty="0"/>
              <a:t>.</a:t>
            </a:r>
            <a:r>
              <a:rPr lang="nb-NO" sz="1600" dirty="0"/>
              <a:t>125</a:t>
            </a:r>
            <a:r>
              <a:rPr lang="nb-NO" sz="1600" i="1" dirty="0"/>
              <a:t>μm</a:t>
            </a:r>
            <a:r>
              <a:rPr lang="nb-NO" sz="1600" dirty="0"/>
              <a:t>. Anta at porten ikke driver andre porter,</a:t>
            </a:r>
          </a:p>
          <a:p>
            <a:pPr algn="l"/>
            <a:r>
              <a:rPr lang="nb-NO" sz="1600" dirty="0"/>
              <a:t>dvs. ingen ekstern last, og beregn kapasitansen </a:t>
            </a:r>
            <a:r>
              <a:rPr lang="nb-NO" sz="1600" dirty="0" err="1"/>
              <a:t>p˚a</a:t>
            </a:r>
            <a:r>
              <a:rPr lang="nb-NO" sz="1600" dirty="0"/>
              <a:t> portens utgang. Bruk enkle modeller og anta at </a:t>
            </a:r>
            <a:r>
              <a:rPr lang="nb-NO" sz="1600" i="1" dirty="0" err="1"/>
              <a:t>Cjbs</a:t>
            </a:r>
            <a:r>
              <a:rPr lang="nb-NO" sz="1600" i="1" dirty="0"/>
              <a:t> </a:t>
            </a:r>
            <a:r>
              <a:rPr lang="nb-NO" sz="1600" dirty="0"/>
              <a:t>= 1</a:t>
            </a:r>
            <a:r>
              <a:rPr lang="nb-NO" sz="1600" i="1" dirty="0"/>
              <a:t>.</a:t>
            </a:r>
            <a:r>
              <a:rPr lang="nb-NO" sz="1600" dirty="0"/>
              <a:t>5</a:t>
            </a:r>
            <a:r>
              <a:rPr lang="nb-NO" sz="1600" i="1" dirty="0"/>
              <a:t>fF/μm</a:t>
            </a:r>
            <a:r>
              <a:rPr lang="nb-NO" sz="1600" dirty="0"/>
              <a:t>2 og</a:t>
            </a:r>
          </a:p>
          <a:p>
            <a:pPr algn="l"/>
            <a:r>
              <a:rPr lang="nb-NO" sz="1600" i="1" dirty="0" err="1"/>
              <a:t>Cjbssw</a:t>
            </a:r>
            <a:r>
              <a:rPr lang="nb-NO" sz="1600" i="1" dirty="0"/>
              <a:t> </a:t>
            </a:r>
            <a:r>
              <a:rPr lang="nb-NO" sz="1600" dirty="0"/>
              <a:t>= 0</a:t>
            </a:r>
            <a:r>
              <a:rPr lang="nb-NO" sz="1600" i="1" dirty="0"/>
              <a:t>.</a:t>
            </a:r>
            <a:r>
              <a:rPr lang="nb-NO" sz="1600" dirty="0"/>
              <a:t>1</a:t>
            </a:r>
            <a:r>
              <a:rPr lang="nb-NO" sz="1600" i="1" dirty="0"/>
              <a:t>fF/μm</a:t>
            </a:r>
            <a:r>
              <a:rPr lang="nb-NO" sz="1600" dirty="0"/>
              <a:t>. Anta videre at diffusjonsområdet strekker</a:t>
            </a:r>
          </a:p>
          <a:p>
            <a:pPr algn="l"/>
            <a:r>
              <a:rPr lang="nb-NO" sz="1600" dirty="0"/>
              <a:t>seg 0</a:t>
            </a:r>
            <a:r>
              <a:rPr lang="nb-NO" sz="1600" i="1" dirty="0"/>
              <a:t>.</a:t>
            </a:r>
            <a:r>
              <a:rPr lang="nb-NO" sz="1600" dirty="0"/>
              <a:t>2</a:t>
            </a:r>
            <a:r>
              <a:rPr lang="nb-NO" sz="1600" i="1" dirty="0"/>
              <a:t>μm </a:t>
            </a:r>
            <a:r>
              <a:rPr lang="nb-NO" sz="1600" dirty="0"/>
              <a:t>ut fra gaten (</a:t>
            </a:r>
            <a:r>
              <a:rPr lang="nb-NO" sz="1600" dirty="0" err="1"/>
              <a:t>polysilisium</a:t>
            </a:r>
            <a:r>
              <a:rPr lang="nb-NO" sz="1600" dirty="0"/>
              <a:t>).</a:t>
            </a:r>
          </a:p>
        </p:txBody>
      </p:sp>
      <p:pic>
        <p:nvPicPr>
          <p:cNvPr id="36454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1142984"/>
            <a:ext cx="2309811" cy="39064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64550" name="Text Box 6"/>
          <p:cNvSpPr txBox="1">
            <a:spLocks noChangeArrowheads="1"/>
          </p:cNvSpPr>
          <p:nvPr/>
        </p:nvSpPr>
        <p:spPr bwMode="auto">
          <a:xfrm>
            <a:off x="214282" y="4071942"/>
            <a:ext cx="3600450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Diffusjonskapasitans for et minimums diffusjonsområde, 0.4</a:t>
            </a:r>
            <a:r>
              <a:rPr lang="nb-NO" dirty="0">
                <a:latin typeface="Symbol" pitchFamily="18" charset="2"/>
              </a:rPr>
              <a:t>m</a:t>
            </a:r>
            <a:r>
              <a:rPr lang="nb-NO" dirty="0"/>
              <a:t>m x 0.2</a:t>
            </a:r>
            <a:r>
              <a:rPr lang="nb-NO" dirty="0">
                <a:latin typeface="Symbol" pitchFamily="18" charset="2"/>
              </a:rPr>
              <a:t>m</a:t>
            </a:r>
            <a:r>
              <a:rPr lang="nb-NO" dirty="0"/>
              <a:t>m:</a:t>
            </a:r>
          </a:p>
        </p:txBody>
      </p:sp>
      <p:graphicFrame>
        <p:nvGraphicFramePr>
          <p:cNvPr id="364551" name="Object 7"/>
          <p:cNvGraphicFramePr>
            <a:graphicFrameLocks noChangeAspect="1"/>
          </p:cNvGraphicFramePr>
          <p:nvPr/>
        </p:nvGraphicFramePr>
        <p:xfrm>
          <a:off x="2285984" y="4786322"/>
          <a:ext cx="4205287" cy="1079500"/>
        </p:xfrm>
        <a:graphic>
          <a:graphicData uri="http://schemas.openxmlformats.org/presentationml/2006/ole">
            <p:oleObj spid="_x0000_s122882" name="Equation" r:id="rId5" imgW="267948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65572" name="Text Box 4"/>
          <p:cNvSpPr txBox="1">
            <a:spLocks noChangeArrowheads="1"/>
          </p:cNvSpPr>
          <p:nvPr/>
        </p:nvSpPr>
        <p:spPr bwMode="auto">
          <a:xfrm>
            <a:off x="539750" y="3233738"/>
            <a:ext cx="36004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Utgangsskapasitans:</a:t>
            </a:r>
          </a:p>
        </p:txBody>
      </p:sp>
      <p:graphicFrame>
        <p:nvGraphicFramePr>
          <p:cNvPr id="365573" name="Object 5"/>
          <p:cNvGraphicFramePr>
            <a:graphicFrameLocks noChangeAspect="1"/>
          </p:cNvGraphicFramePr>
          <p:nvPr/>
        </p:nvGraphicFramePr>
        <p:xfrm>
          <a:off x="611188" y="3644900"/>
          <a:ext cx="3668712" cy="1058863"/>
        </p:xfrm>
        <a:graphic>
          <a:graphicData uri="http://schemas.openxmlformats.org/presentationml/2006/ole">
            <p:oleObj spid="_x0000_s123906" name="Equation" r:id="rId4" imgW="2336760" imgH="672840" progId="Equation.3">
              <p:embed/>
            </p:oleObj>
          </a:graphicData>
        </a:graphic>
      </p:graphicFrame>
      <p:pic>
        <p:nvPicPr>
          <p:cNvPr id="365575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142984"/>
            <a:ext cx="2452687" cy="414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65576" name="Text Box 8"/>
          <p:cNvSpPr txBox="1">
            <a:spLocks noChangeArrowheads="1"/>
          </p:cNvSpPr>
          <p:nvPr/>
        </p:nvSpPr>
        <p:spPr bwMode="auto">
          <a:xfrm>
            <a:off x="395288" y="1844675"/>
            <a:ext cx="36004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Velger bredde på  transistorer:</a:t>
            </a:r>
          </a:p>
        </p:txBody>
      </p:sp>
      <p:graphicFrame>
        <p:nvGraphicFramePr>
          <p:cNvPr id="365577" name="Object 9"/>
          <p:cNvGraphicFramePr>
            <a:graphicFrameLocks noChangeAspect="1"/>
          </p:cNvGraphicFramePr>
          <p:nvPr/>
        </p:nvGraphicFramePr>
        <p:xfrm>
          <a:off x="1401763" y="2205038"/>
          <a:ext cx="976312" cy="379412"/>
        </p:xfrm>
        <a:graphic>
          <a:graphicData uri="http://schemas.openxmlformats.org/presentationml/2006/ole">
            <p:oleObj spid="_x0000_s123907" name="Equation" r:id="rId6" imgW="62208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5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5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5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5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2" grpId="0"/>
      <p:bldP spid="3655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4.5</a:t>
            </a:r>
          </a:p>
        </p:txBody>
      </p:sp>
      <p:sp>
        <p:nvSpPr>
          <p:cNvPr id="366596" name="Text Box 4"/>
          <p:cNvSpPr txBox="1">
            <a:spLocks noChangeArrowheads="1"/>
          </p:cNvSpPr>
          <p:nvPr/>
        </p:nvSpPr>
        <p:spPr bwMode="auto">
          <a:xfrm>
            <a:off x="285720" y="1142984"/>
            <a:ext cx="3389307" cy="1754326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/>
              <a:t>Lag en figur som viser tidsforsinkelse som funksjon av elektrisk effort for en 2inngangs NOR port. Hvordan blir tidsforsinkelsen sammenlignet med 2inngangs NAND port?</a:t>
            </a:r>
          </a:p>
        </p:txBody>
      </p:sp>
      <p:pic>
        <p:nvPicPr>
          <p:cNvPr id="36659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85728"/>
            <a:ext cx="3336925" cy="5040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306</TotalTime>
  <Words>504</Words>
  <Application>Microsoft Office PowerPoint</Application>
  <PresentationFormat>On-screen Show (4:3)</PresentationFormat>
  <Paragraphs>76</Paragraphs>
  <Slides>11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INF3400Del3</vt:lpstr>
      <vt:lpstr>Equation</vt:lpstr>
      <vt:lpstr>INF3400 Del 5 Løsningsforslag</vt:lpstr>
      <vt:lpstr>Oppgave 4.3</vt:lpstr>
      <vt:lpstr>Slide 3</vt:lpstr>
      <vt:lpstr>Slide 4</vt:lpstr>
      <vt:lpstr>Oppgave 4.4</vt:lpstr>
      <vt:lpstr>Eksamensoppgave 2005</vt:lpstr>
      <vt:lpstr>Slide 7</vt:lpstr>
      <vt:lpstr>Slide 8</vt:lpstr>
      <vt:lpstr>Prøveeksamen 2005</vt:lpstr>
      <vt:lpstr>Slide 10</vt:lpstr>
      <vt:lpstr>Oppgave 4.5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22</cp:revision>
  <dcterms:created xsi:type="dcterms:W3CDTF">2010-02-12T20:50:46Z</dcterms:created>
  <dcterms:modified xsi:type="dcterms:W3CDTF">2011-02-17T10:16:36Z</dcterms:modified>
</cp:coreProperties>
</file>