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56" r:id="rId2"/>
    <p:sldId id="283" r:id="rId3"/>
    <p:sldId id="287" r:id="rId4"/>
    <p:sldId id="295" r:id="rId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7422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205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Relationship Id="rId4" Type="http://schemas.openxmlformats.org/officeDocument/2006/relationships/image" Target="../media/image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3385594-4227-4848-A858-142655ADD7E1}" type="datetimeFigureOut">
              <a:rPr lang="en-US"/>
              <a:pPr>
                <a:defRPr/>
              </a:pPr>
              <a:t>2/14/2011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C507817-05B7-4BC4-B9C8-A1C2AE7E44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65986A3-1CEB-4A0D-912A-446991CCACDA}" type="datetimeFigureOut">
              <a:rPr lang="en-US"/>
              <a:pPr>
                <a:defRPr/>
              </a:pPr>
              <a:t>2/14/2011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699B619-9153-4A8F-A218-DD7DAC9741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699B619-9153-4A8F-A218-DD7DAC974117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smtClean="0"/>
              <a:t>May 2004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Håvard Kolle Riis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D5293-F56A-4F07-815C-764227000C6B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smtClean="0"/>
              <a:t>May 2004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Håvard Kolle Riis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D5293-F56A-4F07-815C-764227000C6B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smtClean="0"/>
              <a:t>May 2004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Håvard Kolle Riis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D5293-F56A-4F07-815C-764227000C6B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638" y="2900360"/>
            <a:ext cx="7715303" cy="742954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  <a:latin typeface="TheSansBold-Plain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9638" y="3519488"/>
            <a:ext cx="7715304" cy="1052519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TheSans-Plain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47A361-BA44-4233-9402-FDA701354F87}" type="datetime4">
              <a:rPr lang="nb-NO"/>
              <a:pPr>
                <a:defRPr/>
              </a:pPr>
              <a:t>14. februar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B92359-FA24-4E23-B4E0-BE6E430473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983"/>
            <a:ext cx="8229600" cy="4572033"/>
          </a:xfrm>
        </p:spPr>
        <p:txBody>
          <a:bodyPr/>
          <a:lstStyle>
            <a:lvl1pPr>
              <a:spcBef>
                <a:spcPts val="300"/>
              </a:spcBef>
              <a:defRPr/>
            </a:lvl1pPr>
            <a:lvl2pPr>
              <a:spcBef>
                <a:spcPts val="12"/>
              </a:spcBef>
              <a:defRPr/>
            </a:lvl2pPr>
            <a:lvl3pPr>
              <a:spcBef>
                <a:spcPts val="240"/>
              </a:spcBef>
              <a:defRPr/>
            </a:lvl3pPr>
            <a:lvl4pPr>
              <a:spcBef>
                <a:spcPts val="216"/>
              </a:spcBef>
              <a:defRPr/>
            </a:lvl4pPr>
            <a:lvl5pPr>
              <a:spcBef>
                <a:spcPts val="216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9FEAE5-6564-42F3-909F-CCB14ECC3D0D}" type="datetime4">
              <a:rPr lang="nb-NO"/>
              <a:pPr>
                <a:defRPr/>
              </a:pPr>
              <a:t>14. februar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C4BA96-35AD-4C25-A2A6-89D0AF9B200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709999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209812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B97C4B-1308-4EF4-8FCD-03EBC922136B}" type="datetime4">
              <a:rPr lang="nb-NO"/>
              <a:pPr>
                <a:defRPr/>
              </a:pPr>
              <a:t>14. februar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CCF623-CEBC-4CAE-AE52-274E97AF014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42985"/>
            <a:ext cx="4038600" cy="44291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42985"/>
            <a:ext cx="4038600" cy="44291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F7774E-5C48-4CDE-82B3-929492CF0C0A}" type="datetime4">
              <a:rPr lang="nb-NO"/>
              <a:pPr>
                <a:defRPr/>
              </a:pPr>
              <a:t>14. februar 2011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AFE64C-F561-45D6-9CA0-10C30A040E3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38280"/>
            <a:ext cx="4040188" cy="58192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978042"/>
            <a:ext cx="4040188" cy="359409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338280"/>
            <a:ext cx="4041775" cy="58192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978042"/>
            <a:ext cx="4041775" cy="359409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70F1C3-8F1E-459A-B7A6-BA5883B762A3}" type="datetime4">
              <a:rPr lang="nb-NO"/>
              <a:pPr>
                <a:defRPr/>
              </a:pPr>
              <a:t>14. februar 2011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A6A647-047D-42D3-A3B7-444CCF99FF5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3B1180-14D3-48FD-BEF2-C5B61D1C353B}" type="datetime4">
              <a:rPr lang="nb-NO"/>
              <a:pPr>
                <a:defRPr/>
              </a:pPr>
              <a:t>14. februar 2011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1AEF00-B685-4475-9303-69A1199EA45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E8E065-1170-42E0-93E9-50E99BC1700C}" type="datetime4">
              <a:rPr lang="nb-NO"/>
              <a:pPr>
                <a:defRPr/>
              </a:pPr>
              <a:t>14. februar 2011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5F1D5A-7C7D-4516-B8A6-49FB1762EFE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29909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3008313" cy="413704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BA8EDE-5060-459E-868A-9754C1241C52}" type="datetime4">
              <a:rPr lang="nb-NO"/>
              <a:pPr>
                <a:defRPr/>
              </a:pPr>
              <a:t>14. februar 2011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253C8D-FAF1-4B80-A5FA-AB173C90B46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8794" y="4500570"/>
            <a:ext cx="5486400" cy="566738"/>
          </a:xfrm>
        </p:spPr>
        <p:txBody>
          <a:bodyPr anchor="b"/>
          <a:lstStyle>
            <a:lvl1pPr algn="ct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8596" y="357166"/>
            <a:ext cx="8286808" cy="4114800"/>
          </a:xfrm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28794" y="5067308"/>
            <a:ext cx="5486400" cy="504832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065E60-0AAD-41A1-B39D-5D6EED1B2FC2}" type="datetime4">
              <a:rPr lang="nb-NO"/>
              <a:pPr>
                <a:defRPr/>
              </a:pPr>
              <a:t>14. februar 2011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B960FC-9393-449D-895D-43D7B209316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2983"/>
            <a:ext cx="8229600" cy="442915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9D059F-EAFF-443A-A3D6-8BF5EB3DA3DC}" type="datetime4">
              <a:rPr lang="nb-NO"/>
              <a:pPr>
                <a:defRPr/>
              </a:pPr>
              <a:t>14. februar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7F41E7-90FC-4C68-A11B-C27F6595C3C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29750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29750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111402-1A77-455F-AF5B-8B76BC5A6824}" type="datetime4">
              <a:rPr lang="nb-NO"/>
              <a:pPr>
                <a:defRPr/>
              </a:pPr>
              <a:t>14. februar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E82474-2146-408F-9774-0B52FE1A8DE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58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945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3825" y="5643563"/>
            <a:ext cx="1947863" cy="285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474220"/>
                </a:solidFill>
                <a:latin typeface="TheSans-Plain" pitchFamily="34" charset="0"/>
                <a:cs typeface="+mn-cs"/>
              </a:defRPr>
            </a:lvl1pPr>
          </a:lstStyle>
          <a:p>
            <a:pPr>
              <a:defRPr/>
            </a:pPr>
            <a:fld id="{50254A69-82C9-4316-A6D7-850C01DD2C35}" type="datetime4">
              <a:rPr lang="nb-NO"/>
              <a:pPr>
                <a:defRPr/>
              </a:pPr>
              <a:t>14. februar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43125" y="5643563"/>
            <a:ext cx="4929188" cy="285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474220"/>
                </a:solidFill>
                <a:latin typeface="TheSans-Plain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43750" y="5635625"/>
            <a:ext cx="1885950" cy="293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474220"/>
                </a:solidFill>
                <a:latin typeface="TheSans-Plain" pitchFamily="34" charset="0"/>
                <a:cs typeface="+mn-cs"/>
              </a:defRPr>
            </a:lvl1pPr>
          </a:lstStyle>
          <a:p>
            <a:pPr>
              <a:defRPr/>
            </a:pPr>
            <a:fld id="{1C1597EC-680E-48A1-AE1E-25A83F50BDC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kern="1200">
          <a:solidFill>
            <a:srgbClr val="474220"/>
          </a:solidFill>
          <a:latin typeface="TheSansBold-Plain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9pPr>
    </p:titleStyle>
    <p:bodyStyle>
      <a:lvl1pPr marL="215900" indent="-215900" algn="l" rtl="0" eaLnBrk="1" fontAlgn="base" hangingPunct="1">
        <a:spcBef>
          <a:spcPts val="300"/>
        </a:spcBef>
        <a:spcAft>
          <a:spcPct val="0"/>
        </a:spcAft>
        <a:buFont typeface="Arial" charset="0"/>
        <a:buChar char="•"/>
        <a:defRPr sz="28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ts val="200"/>
        </a:spcBef>
        <a:spcAft>
          <a:spcPct val="0"/>
        </a:spcAft>
        <a:buFont typeface="Arial" charset="0"/>
        <a:buChar char="•"/>
        <a:defRPr sz="24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2pPr>
      <a:lvl3pPr marL="1143000" indent="-228600" algn="l" rtl="0" eaLnBrk="1" fontAlgn="base" hangingPunct="1">
        <a:spcBef>
          <a:spcPts val="238"/>
        </a:spcBef>
        <a:spcAft>
          <a:spcPct val="0"/>
        </a:spcAft>
        <a:buFont typeface="Arial" charset="0"/>
        <a:buChar char="•"/>
        <a:defRPr sz="20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3pPr>
      <a:lvl4pPr marL="1600200" indent="-228600" algn="l" rtl="0" eaLnBrk="1" fontAlgn="base" hangingPunct="1">
        <a:spcBef>
          <a:spcPts val="213"/>
        </a:spcBef>
        <a:spcAft>
          <a:spcPct val="0"/>
        </a:spcAft>
        <a:buFont typeface="Arial" charset="0"/>
        <a:buChar char="•"/>
        <a:defRPr sz="20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4pPr>
      <a:lvl5pPr marL="2057400" indent="-228600" algn="l" rtl="0" eaLnBrk="1" fontAlgn="base" hangingPunct="1">
        <a:spcBef>
          <a:spcPts val="213"/>
        </a:spcBef>
        <a:spcAft>
          <a:spcPct val="0"/>
        </a:spcAft>
        <a:buFont typeface="Arial" charset="0"/>
        <a:buChar char="•"/>
        <a:defRPr sz="20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3" Type="http://schemas.openxmlformats.org/officeDocument/2006/relationships/notesSlide" Target="../notesSlides/notesSlide4.xml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10.png"/><Relationship Id="rId4" Type="http://schemas.openxmlformats.org/officeDocument/2006/relationships/oleObject" Target="../embeddings/oleObject4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ctrTitle"/>
          </p:nvPr>
        </p:nvSpPr>
        <p:spPr>
          <a:xfrm>
            <a:off x="1109663" y="2900363"/>
            <a:ext cx="7715250" cy="742950"/>
          </a:xfrm>
        </p:spPr>
        <p:txBody>
          <a:bodyPr/>
          <a:lstStyle/>
          <a:p>
            <a:pPr eaLnBrk="1" hangingPunct="1"/>
            <a:r>
              <a:rPr lang="nb-NO" dirty="0" smtClean="0"/>
              <a:t>INF3400 Del 4</a:t>
            </a:r>
          </a:p>
        </p:txBody>
      </p:sp>
      <p:sp>
        <p:nvSpPr>
          <p:cNvPr id="25603" name="Subtitle 2"/>
          <p:cNvSpPr>
            <a:spLocks noGrp="1"/>
          </p:cNvSpPr>
          <p:nvPr>
            <p:ph type="subTitle" idx="1"/>
          </p:nvPr>
        </p:nvSpPr>
        <p:spPr>
          <a:xfrm>
            <a:off x="1109663" y="3519488"/>
            <a:ext cx="7715250" cy="1052512"/>
          </a:xfrm>
        </p:spPr>
        <p:txBody>
          <a:bodyPr/>
          <a:lstStyle/>
          <a:p>
            <a:pPr eaLnBrk="1" hangingPunct="1"/>
            <a:r>
              <a:rPr lang="nb-NO" dirty="0" smtClean="0"/>
              <a:t>Moderne MOS transistor modell, transient simulering og enkle utleggsregler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Oppgave 2.4</a:t>
            </a:r>
          </a:p>
        </p:txBody>
      </p:sp>
      <p:sp>
        <p:nvSpPr>
          <p:cNvPr id="332804" name="Rectangle 4"/>
          <p:cNvSpPr>
            <a:spLocks noChangeArrowheads="1"/>
          </p:cNvSpPr>
          <p:nvPr/>
        </p:nvSpPr>
        <p:spPr bwMode="auto">
          <a:xfrm>
            <a:off x="539750" y="1142984"/>
            <a:ext cx="7848600" cy="5175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nb-NO" dirty="0"/>
              <a:t>En transistor med lengde 90</a:t>
            </a:r>
            <a:r>
              <a:rPr lang="nb-NO" i="1" dirty="0"/>
              <a:t>nm </a:t>
            </a:r>
            <a:r>
              <a:rPr lang="nb-NO" dirty="0"/>
              <a:t>har en tykkelse på gateoksid(</a:t>
            </a:r>
            <a:r>
              <a:rPr lang="nb-NO" i="1" dirty="0" err="1"/>
              <a:t>t</a:t>
            </a:r>
            <a:r>
              <a:rPr lang="nb-NO" sz="1200" i="1" dirty="0" err="1"/>
              <a:t>ox</a:t>
            </a:r>
            <a:r>
              <a:rPr lang="nb-NO" dirty="0"/>
              <a:t>) lik 16Å. Hva blir gatekapasitans per mikrometer?</a:t>
            </a:r>
          </a:p>
        </p:txBody>
      </p:sp>
      <p:sp>
        <p:nvSpPr>
          <p:cNvPr id="332805" name="Text Box 5"/>
          <p:cNvSpPr txBox="1">
            <a:spLocks noChangeArrowheads="1"/>
          </p:cNvSpPr>
          <p:nvPr/>
        </p:nvSpPr>
        <p:spPr bwMode="auto">
          <a:xfrm>
            <a:off x="571472" y="2000240"/>
            <a:ext cx="1728788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dirty="0"/>
              <a:t>Løsning:</a:t>
            </a:r>
          </a:p>
        </p:txBody>
      </p:sp>
      <p:graphicFrame>
        <p:nvGraphicFramePr>
          <p:cNvPr id="332806" name="Object 6"/>
          <p:cNvGraphicFramePr>
            <a:graphicFrameLocks noChangeAspect="1"/>
          </p:cNvGraphicFramePr>
          <p:nvPr/>
        </p:nvGraphicFramePr>
        <p:xfrm>
          <a:off x="684213" y="2428868"/>
          <a:ext cx="5359400" cy="3232150"/>
        </p:xfrm>
        <a:graphic>
          <a:graphicData uri="http://schemas.openxmlformats.org/presentationml/2006/ole">
            <p:oleObj spid="_x0000_s66562" name="Equation" r:id="rId4" imgW="2577960" imgH="15490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32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32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280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Oppgave 2.5</a:t>
            </a:r>
          </a:p>
        </p:txBody>
      </p:sp>
      <p:sp>
        <p:nvSpPr>
          <p:cNvPr id="333828" name="Rectangle 4"/>
          <p:cNvSpPr>
            <a:spLocks noChangeArrowheads="1"/>
          </p:cNvSpPr>
          <p:nvPr/>
        </p:nvSpPr>
        <p:spPr bwMode="auto">
          <a:xfrm>
            <a:off x="395288" y="928670"/>
            <a:ext cx="8064500" cy="7302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nb-NO" dirty="0"/>
              <a:t>Beregn diffusjonskapasitans </a:t>
            </a:r>
            <a:r>
              <a:rPr lang="nb-NO" i="1" dirty="0" err="1"/>
              <a:t>C</a:t>
            </a:r>
            <a:r>
              <a:rPr lang="nb-NO" sz="1200" i="1" dirty="0" err="1"/>
              <a:t>db</a:t>
            </a:r>
            <a:r>
              <a:rPr lang="nb-NO" i="1" dirty="0"/>
              <a:t> </a:t>
            </a:r>
            <a:r>
              <a:rPr lang="nb-NO" dirty="0"/>
              <a:t>for en transistor med en (minimum) kontakt på </a:t>
            </a:r>
            <a:r>
              <a:rPr lang="nb-NO" dirty="0" err="1"/>
              <a:t>drain</a:t>
            </a:r>
            <a:r>
              <a:rPr lang="nb-NO" dirty="0"/>
              <a:t> i en 0</a:t>
            </a:r>
            <a:r>
              <a:rPr lang="nb-NO" i="1" dirty="0"/>
              <a:t>.</a:t>
            </a:r>
            <a:r>
              <a:rPr lang="nb-NO" dirty="0"/>
              <a:t>6</a:t>
            </a:r>
            <a:r>
              <a:rPr lang="nb-NO" i="1" dirty="0"/>
              <a:t>μm </a:t>
            </a:r>
            <a:r>
              <a:rPr lang="nb-NO" dirty="0"/>
              <a:t>prosess når </a:t>
            </a:r>
            <a:r>
              <a:rPr lang="nb-NO" dirty="0" err="1"/>
              <a:t>drainspenningen</a:t>
            </a:r>
            <a:r>
              <a:rPr lang="nb-NO" dirty="0"/>
              <a:t> er 0</a:t>
            </a:r>
            <a:r>
              <a:rPr lang="nb-NO" i="1" dirty="0"/>
              <a:t>V </a:t>
            </a:r>
            <a:r>
              <a:rPr lang="nb-NO" dirty="0"/>
              <a:t>og </a:t>
            </a:r>
            <a:r>
              <a:rPr lang="nb-NO" i="1" dirty="0"/>
              <a:t>VDD </a:t>
            </a:r>
            <a:r>
              <a:rPr lang="nb-NO" dirty="0"/>
              <a:t>= 5</a:t>
            </a:r>
            <a:r>
              <a:rPr lang="nb-NO" i="1" dirty="0"/>
              <a:t>V </a:t>
            </a:r>
            <a:r>
              <a:rPr lang="nb-NO" dirty="0"/>
              <a:t>. Anta at substratet er jordet. Parameterverdier er </a:t>
            </a:r>
            <a:r>
              <a:rPr lang="nb-NO" i="1" dirty="0"/>
              <a:t>C</a:t>
            </a:r>
            <a:r>
              <a:rPr lang="nb-NO" sz="1200" i="1" dirty="0"/>
              <a:t>J </a:t>
            </a:r>
            <a:r>
              <a:rPr lang="nb-NO" dirty="0"/>
              <a:t>= 0</a:t>
            </a:r>
            <a:r>
              <a:rPr lang="nb-NO" i="1" dirty="0"/>
              <a:t>.</a:t>
            </a:r>
            <a:r>
              <a:rPr lang="nb-NO" dirty="0"/>
              <a:t>42</a:t>
            </a:r>
            <a:r>
              <a:rPr lang="nb-NO" i="1" dirty="0"/>
              <a:t>fF/μm</a:t>
            </a:r>
            <a:r>
              <a:rPr lang="nb-NO" dirty="0"/>
              <a:t>2, </a:t>
            </a:r>
            <a:r>
              <a:rPr lang="nb-NO" i="1" dirty="0"/>
              <a:t>M</a:t>
            </a:r>
            <a:r>
              <a:rPr lang="nb-NO" sz="1200" i="1" dirty="0"/>
              <a:t>J</a:t>
            </a:r>
            <a:r>
              <a:rPr lang="nb-NO" i="1" dirty="0"/>
              <a:t> </a:t>
            </a:r>
            <a:r>
              <a:rPr lang="nb-NO" dirty="0"/>
              <a:t>= 0</a:t>
            </a:r>
            <a:r>
              <a:rPr lang="nb-NO" i="1" dirty="0"/>
              <a:t>.</a:t>
            </a:r>
            <a:r>
              <a:rPr lang="nb-NO" dirty="0"/>
              <a:t>44, </a:t>
            </a:r>
            <a:r>
              <a:rPr lang="nb-NO" i="1" dirty="0"/>
              <a:t>C</a:t>
            </a:r>
            <a:r>
              <a:rPr lang="nb-NO" sz="1200" i="1" dirty="0"/>
              <a:t>JSW</a:t>
            </a:r>
            <a:r>
              <a:rPr lang="nb-NO" i="1" dirty="0"/>
              <a:t> </a:t>
            </a:r>
            <a:r>
              <a:rPr lang="nb-NO" dirty="0"/>
              <a:t>= 0</a:t>
            </a:r>
            <a:r>
              <a:rPr lang="nb-NO" i="1" dirty="0"/>
              <a:t>.</a:t>
            </a:r>
            <a:r>
              <a:rPr lang="nb-NO" dirty="0"/>
              <a:t>33</a:t>
            </a:r>
            <a:r>
              <a:rPr lang="nb-NO" i="1" dirty="0"/>
              <a:t>fF/μm</a:t>
            </a:r>
            <a:r>
              <a:rPr lang="nb-NO" dirty="0"/>
              <a:t>, </a:t>
            </a:r>
            <a:r>
              <a:rPr lang="nb-NO" i="1" dirty="0"/>
              <a:t>M</a:t>
            </a:r>
            <a:r>
              <a:rPr lang="nb-NO" sz="1200" i="1" dirty="0"/>
              <a:t>JSW </a:t>
            </a:r>
            <a:r>
              <a:rPr lang="nb-NO" dirty="0"/>
              <a:t>= 0</a:t>
            </a:r>
            <a:r>
              <a:rPr lang="nb-NO" i="1" dirty="0"/>
              <a:t>.</a:t>
            </a:r>
            <a:r>
              <a:rPr lang="nb-NO" dirty="0"/>
              <a:t>12 og Ψ</a:t>
            </a:r>
            <a:r>
              <a:rPr lang="nb-NO" sz="1200" dirty="0"/>
              <a:t>0</a:t>
            </a:r>
            <a:r>
              <a:rPr lang="nb-NO" dirty="0"/>
              <a:t> = 0</a:t>
            </a:r>
            <a:r>
              <a:rPr lang="nb-NO" i="1" dirty="0"/>
              <a:t>.</a:t>
            </a:r>
            <a:r>
              <a:rPr lang="nb-NO" dirty="0"/>
              <a:t>98</a:t>
            </a:r>
            <a:r>
              <a:rPr lang="nb-NO" i="1" dirty="0"/>
              <a:t>V </a:t>
            </a:r>
            <a:r>
              <a:rPr lang="nb-NO" dirty="0"/>
              <a:t>ved romtemperatur.</a:t>
            </a:r>
          </a:p>
        </p:txBody>
      </p:sp>
      <p:sp>
        <p:nvSpPr>
          <p:cNvPr id="333829" name="Text Box 5"/>
          <p:cNvSpPr txBox="1">
            <a:spLocks noChangeArrowheads="1"/>
          </p:cNvSpPr>
          <p:nvPr/>
        </p:nvSpPr>
        <p:spPr bwMode="auto">
          <a:xfrm>
            <a:off x="428596" y="2214554"/>
            <a:ext cx="1728788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dirty="0"/>
              <a:t>Løsning:</a:t>
            </a:r>
          </a:p>
        </p:txBody>
      </p:sp>
      <p:graphicFrame>
        <p:nvGraphicFramePr>
          <p:cNvPr id="333830" name="Object 6"/>
          <p:cNvGraphicFramePr>
            <a:graphicFrameLocks noChangeAspect="1"/>
          </p:cNvGraphicFramePr>
          <p:nvPr/>
        </p:nvGraphicFramePr>
        <p:xfrm>
          <a:off x="1857356" y="2357431"/>
          <a:ext cx="4572032" cy="1348320"/>
        </p:xfrm>
        <a:graphic>
          <a:graphicData uri="http://schemas.openxmlformats.org/presentationml/2006/ole">
            <p:oleObj spid="_x0000_s69634" name="Equation" r:id="rId4" imgW="3200400" imgH="939600" progId="Equation.3">
              <p:embed/>
            </p:oleObj>
          </a:graphicData>
        </a:graphic>
      </p:graphicFrame>
      <p:graphicFrame>
        <p:nvGraphicFramePr>
          <p:cNvPr id="333832" name="Object 8"/>
          <p:cNvGraphicFramePr>
            <a:graphicFrameLocks noChangeAspect="1"/>
          </p:cNvGraphicFramePr>
          <p:nvPr/>
        </p:nvGraphicFramePr>
        <p:xfrm>
          <a:off x="1857356" y="3786190"/>
          <a:ext cx="5857916" cy="2146243"/>
        </p:xfrm>
        <a:graphic>
          <a:graphicData uri="http://schemas.openxmlformats.org/presentationml/2006/ole">
            <p:oleObj spid="_x0000_s69635" name="Equation" r:id="rId5" imgW="4038480" imgH="147312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33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338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33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382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Oppgave C</a:t>
            </a:r>
          </a:p>
        </p:txBody>
      </p:sp>
      <p:sp>
        <p:nvSpPr>
          <p:cNvPr id="334852" name="Rectangle 4"/>
          <p:cNvSpPr>
            <a:spLocks noChangeArrowheads="1"/>
          </p:cNvSpPr>
          <p:nvPr/>
        </p:nvSpPr>
        <p:spPr bwMode="auto">
          <a:xfrm>
            <a:off x="611188" y="928670"/>
            <a:ext cx="8208962" cy="120032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nb-NO" dirty="0"/>
              <a:t>Tegn </a:t>
            </a:r>
            <a:r>
              <a:rPr lang="nb-NO" dirty="0" smtClean="0"/>
              <a:t>transistorskjematikk </a:t>
            </a:r>
            <a:r>
              <a:rPr lang="nb-NO" dirty="0"/>
              <a:t>for en toinngangs NOR port med transistor bredder slik at effektiv motstand i nedtrekket blir lik en enhetsinverter. Beregn stige og fall forsinkelse når porten skal drive </a:t>
            </a:r>
            <a:r>
              <a:rPr lang="nb-NO" i="1" dirty="0"/>
              <a:t>h </a:t>
            </a:r>
            <a:r>
              <a:rPr lang="nb-NO" dirty="0"/>
              <a:t>identiske NOR porter ved å bruke enkle RC modeller.</a:t>
            </a:r>
          </a:p>
        </p:txBody>
      </p:sp>
      <p:sp>
        <p:nvSpPr>
          <p:cNvPr id="334853" name="Text Box 5"/>
          <p:cNvSpPr txBox="1">
            <a:spLocks noChangeArrowheads="1"/>
          </p:cNvSpPr>
          <p:nvPr/>
        </p:nvSpPr>
        <p:spPr bwMode="auto">
          <a:xfrm>
            <a:off x="107950" y="2143116"/>
            <a:ext cx="1728788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dirty="0"/>
              <a:t>Løsning:</a:t>
            </a:r>
          </a:p>
        </p:txBody>
      </p:sp>
      <p:graphicFrame>
        <p:nvGraphicFramePr>
          <p:cNvPr id="334854" name="Object 6"/>
          <p:cNvGraphicFramePr>
            <a:graphicFrameLocks noChangeAspect="1"/>
          </p:cNvGraphicFramePr>
          <p:nvPr/>
        </p:nvGraphicFramePr>
        <p:xfrm>
          <a:off x="3203575" y="2349500"/>
          <a:ext cx="2016125" cy="998538"/>
        </p:xfrm>
        <a:graphic>
          <a:graphicData uri="http://schemas.openxmlformats.org/presentationml/2006/ole">
            <p:oleObj spid="_x0000_s73730" name="Equation" r:id="rId4" imgW="1180800" imgH="583920" progId="Equation.3">
              <p:embed/>
            </p:oleObj>
          </a:graphicData>
        </a:graphic>
      </p:graphicFrame>
      <p:pic>
        <p:nvPicPr>
          <p:cNvPr id="334855" name="Picture 7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10" y="2357430"/>
            <a:ext cx="2557462" cy="34559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graphicFrame>
        <p:nvGraphicFramePr>
          <p:cNvPr id="334857" name="Object 9"/>
          <p:cNvGraphicFramePr>
            <a:graphicFrameLocks noChangeAspect="1"/>
          </p:cNvGraphicFramePr>
          <p:nvPr/>
        </p:nvGraphicFramePr>
        <p:xfrm>
          <a:off x="3203575" y="3573463"/>
          <a:ext cx="2514600" cy="738187"/>
        </p:xfrm>
        <a:graphic>
          <a:graphicData uri="http://schemas.openxmlformats.org/presentationml/2006/ole">
            <p:oleObj spid="_x0000_s73731" name="Equation" r:id="rId6" imgW="1473120" imgH="431640" progId="Equation.3">
              <p:embed/>
            </p:oleObj>
          </a:graphicData>
        </a:graphic>
      </p:graphicFrame>
      <p:graphicFrame>
        <p:nvGraphicFramePr>
          <p:cNvPr id="334859" name="Object 11"/>
          <p:cNvGraphicFramePr>
            <a:graphicFrameLocks noChangeAspect="1"/>
          </p:cNvGraphicFramePr>
          <p:nvPr/>
        </p:nvGraphicFramePr>
        <p:xfrm>
          <a:off x="6300788" y="2565400"/>
          <a:ext cx="1733550" cy="1106488"/>
        </p:xfrm>
        <a:graphic>
          <a:graphicData uri="http://schemas.openxmlformats.org/presentationml/2006/ole">
            <p:oleObj spid="_x0000_s73732" name="Equation" r:id="rId7" imgW="1015920" imgH="647640" progId="Equation.3">
              <p:embed/>
            </p:oleObj>
          </a:graphicData>
        </a:graphic>
      </p:graphicFrame>
      <p:graphicFrame>
        <p:nvGraphicFramePr>
          <p:cNvPr id="334860" name="Object 12"/>
          <p:cNvGraphicFramePr>
            <a:graphicFrameLocks noChangeAspect="1"/>
          </p:cNvGraphicFramePr>
          <p:nvPr>
            <p:ph idx="1"/>
          </p:nvPr>
        </p:nvGraphicFramePr>
        <p:xfrm>
          <a:off x="6011863" y="4143380"/>
          <a:ext cx="2376487" cy="1639888"/>
        </p:xfrm>
        <a:graphic>
          <a:graphicData uri="http://schemas.openxmlformats.org/presentationml/2006/ole">
            <p:oleObj spid="_x0000_s73733" name="Equation" r:id="rId8" imgW="1269720" imgH="8762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34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34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34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348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34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34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4853" grpId="0"/>
    </p:bldLst>
  </p:timing>
</p:sld>
</file>

<file path=ppt/theme/theme1.xml><?xml version="1.0" encoding="utf-8"?>
<a:theme xmlns:a="http://schemas.openxmlformats.org/drawingml/2006/main" name="INF3400Del3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INF3400Del3</Template>
  <TotalTime>38</TotalTime>
  <Words>162</Words>
  <Application>Microsoft Office PowerPoint</Application>
  <PresentationFormat>On-screen Show (4:3)</PresentationFormat>
  <Paragraphs>21</Paragraphs>
  <Slides>4</Slides>
  <Notes>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6" baseType="lpstr">
      <vt:lpstr>INF3400Del3</vt:lpstr>
      <vt:lpstr>Equation</vt:lpstr>
      <vt:lpstr>INF3400 Del 4</vt:lpstr>
      <vt:lpstr>Oppgave 2.4</vt:lpstr>
      <vt:lpstr>Oppgave 2.5</vt:lpstr>
      <vt:lpstr>Oppgave C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INF3400 Del 3</dc:title>
  <dc:creator>yngvarbadm</dc:creator>
  <cp:lastModifiedBy>yngvarb_adm</cp:lastModifiedBy>
  <cp:revision>10</cp:revision>
  <dcterms:created xsi:type="dcterms:W3CDTF">2010-02-12T20:50:46Z</dcterms:created>
  <dcterms:modified xsi:type="dcterms:W3CDTF">2011-02-14T10:28:13Z</dcterms:modified>
</cp:coreProperties>
</file>