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6" r:id="rId3"/>
    <p:sldId id="268" r:id="rId4"/>
    <p:sldId id="270" r:id="rId5"/>
    <p:sldId id="271" r:id="rId6"/>
    <p:sldId id="276" r:id="rId7"/>
    <p:sldId id="278" r:id="rId8"/>
    <p:sldId id="280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64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385594-4227-4848-A858-142655ADD7E1}" type="datetimeFigureOut">
              <a:rPr lang="en-US"/>
              <a:pPr>
                <a:defRPr/>
              </a:pPr>
              <a:t>2/7/2011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507817-05B7-4BC4-B9C8-A1C2AE7E4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5986A3-1CEB-4A0D-912A-446991CCACDA}" type="datetimeFigureOut">
              <a:rPr lang="en-US"/>
              <a:pPr>
                <a:defRPr/>
              </a:pPr>
              <a:t>2/7/2011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99B619-9153-4A8F-A218-DD7DAC974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167BFD-295B-4959-A559-0393BE3807F0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409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51EB56-44E2-46E0-8020-BAD59A35C065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430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AEE671-7CAF-4B2D-858D-51D7704DCB90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450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F7D236-6B41-40D9-8AD9-8AC36F37D58B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460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CCF821-4312-4FBB-9A39-98B83701DCE1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512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6AAF31-C0BB-4660-B2FE-5FBA80BD0AD4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532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7A361-BA44-4233-9402-FDA701354F87}" type="datetime4">
              <a:rPr lang="nb-NO"/>
              <a:pPr>
                <a:defRPr/>
              </a:pPr>
              <a:t>7. februar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92359-FA24-4E23-B4E0-BE6E43047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EAE5-6564-42F3-909F-CCB14ECC3D0D}" type="datetime4">
              <a:rPr lang="nb-NO"/>
              <a:pPr>
                <a:defRPr/>
              </a:pPr>
              <a:t>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BA96-35AD-4C25-A2A6-89D0AF9B20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7C4B-1308-4EF4-8FCD-03EBC922136B}" type="datetime4">
              <a:rPr lang="nb-NO"/>
              <a:pPr>
                <a:defRPr/>
              </a:pPr>
              <a:t>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F623-CEBC-4CAE-AE52-274E97AF01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774E-5C48-4CDE-82B3-929492CF0C0A}" type="datetime4">
              <a:rPr lang="nb-NO"/>
              <a:pPr>
                <a:defRPr/>
              </a:pPr>
              <a:t>7.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FE64C-F561-45D6-9CA0-10C30A040E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F1C3-8F1E-459A-B7A6-BA5883B762A3}" type="datetime4">
              <a:rPr lang="nb-NO"/>
              <a:pPr>
                <a:defRPr/>
              </a:pPr>
              <a:t>7. februar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A647-047D-42D3-A3B7-444CCF99F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B1180-14D3-48FD-BEF2-C5B61D1C353B}" type="datetime4">
              <a:rPr lang="nb-NO"/>
              <a:pPr>
                <a:defRPr/>
              </a:pPr>
              <a:t>7. februar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AEF00-B685-4475-9303-69A1199EA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E065-1170-42E0-93E9-50E99BC1700C}" type="datetime4">
              <a:rPr lang="nb-NO"/>
              <a:pPr>
                <a:defRPr/>
              </a:pPr>
              <a:t>7. februar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F1D5A-7C7D-4516-B8A6-49FB1762E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A8EDE-5060-459E-868A-9754C1241C52}" type="datetime4">
              <a:rPr lang="nb-NO"/>
              <a:pPr>
                <a:defRPr/>
              </a:pPr>
              <a:t>7.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53C8D-FAF1-4B80-A5FA-AB173C90B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5E60-0AAD-41A1-B39D-5D6EED1B2FC2}" type="datetime4">
              <a:rPr lang="nb-NO"/>
              <a:pPr>
                <a:defRPr/>
              </a:pPr>
              <a:t>7.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960FC-9393-449D-895D-43D7B20931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059F-EAFF-443A-A3D6-8BF5EB3DA3DC}" type="datetime4">
              <a:rPr lang="nb-NO"/>
              <a:pPr>
                <a:defRPr/>
              </a:pPr>
              <a:t>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41E7-90FC-4C68-A11B-C27F6595C3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11402-1A77-455F-AF5B-8B76BC5A6824}" type="datetime4">
              <a:rPr lang="nb-NO"/>
              <a:pPr>
                <a:defRPr/>
              </a:pPr>
              <a:t>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2474-2146-408F-9774-0B52FE1A8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4213" y="1512888"/>
            <a:ext cx="3740150" cy="20335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6763" y="1512888"/>
            <a:ext cx="3740150" cy="20335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4213" y="3698875"/>
            <a:ext cx="3740150" cy="2035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6763" y="3698875"/>
            <a:ext cx="3740150" cy="2035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692275" y="6605588"/>
            <a:ext cx="6335713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INF3400/4400 Del 3 Utvidet transistormodell og DC karakteristikk for inverter og pass transistor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D2042-FDF5-411B-929A-4DF3B1B33B4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50254A69-82C9-4316-A6D7-850C01DD2C35}" type="datetime4">
              <a:rPr lang="nb-NO"/>
              <a:pPr>
                <a:defRPr/>
              </a:pPr>
              <a:t>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1C1597EC-680E-48A1-AE1E-25A83F50B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5" r:id="rId12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7.png"/><Relationship Id="rId4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7.png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</a:t>
            </a:r>
            <a:r>
              <a:rPr lang="nb-NO" smtClean="0"/>
              <a:t>3 Oppgaver</a:t>
            </a:r>
            <a:endParaRPr lang="nb-NO" smtClean="0"/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smtClean="0"/>
              <a:t>Utvidet transistormodell og DC karakteristikk for inverter og pass transistor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75"/>
            <a:ext cx="8229600" cy="582613"/>
          </a:xfrm>
        </p:spPr>
        <p:txBody>
          <a:bodyPr/>
          <a:lstStyle/>
          <a:p>
            <a:r>
              <a:rPr lang="nb-NO" smtClean="0"/>
              <a:t>Oppgave 2.14</a:t>
            </a:r>
          </a:p>
        </p:txBody>
      </p:sp>
      <p:graphicFrame>
        <p:nvGraphicFramePr>
          <p:cNvPr id="282637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2843213" y="1643063"/>
          <a:ext cx="5395912" cy="1314450"/>
        </p:xfrm>
        <a:graphic>
          <a:graphicData uri="http://schemas.openxmlformats.org/presentationml/2006/ole">
            <p:oleObj spid="_x0000_s7170" name="Equation" r:id="rId4" imgW="3962160" imgH="965160" progId="Equation.3">
              <p:embed/>
            </p:oleObj>
          </a:graphicData>
        </a:graphic>
      </p:graphicFrame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468313" y="714375"/>
            <a:ext cx="6775450" cy="730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/>
              <a:t>Petter Fallgruve tilbyr lisens på sin nye patenterte ikke-inverterende buffer</a:t>
            </a:r>
          </a:p>
          <a:p>
            <a:r>
              <a:rPr lang="nb-NO"/>
              <a:t> som er vist i figuren under. Hvordan vil DC karakteristikken til denne kretsen se ut? </a:t>
            </a:r>
          </a:p>
          <a:p>
            <a:r>
              <a:rPr lang="nb-NO"/>
              <a:t>Hvorfor representerer dette en dårlig ide?</a:t>
            </a:r>
          </a:p>
        </p:txBody>
      </p:sp>
      <p:pic>
        <p:nvPicPr>
          <p:cNvPr id="7174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650" y="2146300"/>
            <a:ext cx="1368425" cy="26654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82630" name="Text Box 6"/>
          <p:cNvSpPr txBox="1">
            <a:spLocks noChangeArrowheads="1"/>
          </p:cNvSpPr>
          <p:nvPr/>
        </p:nvSpPr>
        <p:spPr bwMode="auto">
          <a:xfrm>
            <a:off x="2124075" y="3570288"/>
            <a:ext cx="19446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Source</a:t>
            </a:r>
          </a:p>
        </p:txBody>
      </p:sp>
      <p:sp>
        <p:nvSpPr>
          <p:cNvPr id="282632" name="Line 8"/>
          <p:cNvSpPr>
            <a:spLocks noChangeShapeType="1"/>
          </p:cNvSpPr>
          <p:nvPr/>
        </p:nvSpPr>
        <p:spPr bwMode="auto">
          <a:xfrm flipH="1" flipV="1">
            <a:off x="1763713" y="3227388"/>
            <a:ext cx="792162" cy="360362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2633" name="Line 9"/>
          <p:cNvSpPr>
            <a:spLocks noChangeShapeType="1"/>
          </p:cNvSpPr>
          <p:nvPr/>
        </p:nvSpPr>
        <p:spPr bwMode="auto">
          <a:xfrm flipH="1" flipV="1">
            <a:off x="1763713" y="3587750"/>
            <a:ext cx="792162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2634" name="Text Box 10"/>
          <p:cNvSpPr txBox="1">
            <a:spLocks noChangeArrowheads="1"/>
          </p:cNvSpPr>
          <p:nvPr/>
        </p:nvSpPr>
        <p:spPr bwMode="auto">
          <a:xfrm>
            <a:off x="2843213" y="3587750"/>
            <a:ext cx="19446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Drain</a:t>
            </a:r>
          </a:p>
        </p:txBody>
      </p:sp>
      <p:sp>
        <p:nvSpPr>
          <p:cNvPr id="282635" name="Line 11"/>
          <p:cNvSpPr>
            <a:spLocks noChangeShapeType="1"/>
          </p:cNvSpPr>
          <p:nvPr/>
        </p:nvSpPr>
        <p:spPr bwMode="auto">
          <a:xfrm flipH="1" flipV="1">
            <a:off x="1763713" y="2579688"/>
            <a:ext cx="1295400" cy="1008062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2636" name="Line 12"/>
          <p:cNvSpPr>
            <a:spLocks noChangeShapeType="1"/>
          </p:cNvSpPr>
          <p:nvPr/>
        </p:nvSpPr>
        <p:spPr bwMode="auto">
          <a:xfrm flipH="1">
            <a:off x="1763713" y="3875088"/>
            <a:ext cx="1295400" cy="287337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282639" name="Picture 1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463" y="3219450"/>
            <a:ext cx="2808287" cy="2690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82640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2268538" y="4451350"/>
          <a:ext cx="2081212" cy="1204913"/>
        </p:xfrm>
        <a:graphic>
          <a:graphicData uri="http://schemas.openxmlformats.org/presentationml/2006/ole">
            <p:oleObj spid="_x0000_s7171" name="Equation" r:id="rId7" imgW="1206360" imgH="698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2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2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2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2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2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2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2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2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2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2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82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2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2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2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82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82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82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30" grpId="0"/>
      <p:bldP spid="282632" grpId="0" animBg="1"/>
      <p:bldP spid="282633" grpId="0" animBg="1"/>
      <p:bldP spid="282634" grpId="0"/>
      <p:bldP spid="282635" grpId="0" animBg="1"/>
      <p:bldP spid="28263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Oppgave</a:t>
            </a:r>
          </a:p>
        </p:txBody>
      </p:sp>
      <p:sp>
        <p:nvSpPr>
          <p:cNvPr id="28675" name="Rectangle 4"/>
          <p:cNvSpPr>
            <a:spLocks noChangeArrowheads="1"/>
          </p:cNvSpPr>
          <p:nvPr/>
        </p:nvSpPr>
        <p:spPr bwMode="auto">
          <a:xfrm>
            <a:off x="395288" y="928688"/>
            <a:ext cx="8208962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/>
              <a:t>Anta en ideel nMOS transistor i en </a:t>
            </a:r>
            <a:r>
              <a:rPr lang="nb-NO" i="1"/>
              <a:t>350nm</a:t>
            </a:r>
            <a:r>
              <a:rPr lang="nb-NO"/>
              <a:t> CMOS prosess. Bruk matlab og lag et plott som viser DC karakteristikk for en inverter med </a:t>
            </a:r>
            <a:r>
              <a:rPr lang="nb-NO" i="1">
                <a:latin typeface="Symbol" pitchFamily="18" charset="2"/>
              </a:rPr>
              <a:t>b</a:t>
            </a:r>
            <a:r>
              <a:rPr lang="nb-NO" sz="1200" i="1"/>
              <a:t>p</a:t>
            </a:r>
            <a:r>
              <a:rPr lang="nb-NO" i="1"/>
              <a:t> </a:t>
            </a:r>
            <a:r>
              <a:rPr lang="nb-NO" i="1">
                <a:latin typeface="Symbol" pitchFamily="18" charset="2"/>
              </a:rPr>
              <a:t>= 0.1b</a:t>
            </a:r>
            <a:r>
              <a:rPr lang="nb-NO" sz="1200" i="1"/>
              <a:t>n</a:t>
            </a:r>
            <a:r>
              <a:rPr lang="nb-NO"/>
              <a:t>, </a:t>
            </a:r>
            <a:r>
              <a:rPr lang="nb-NO" i="1">
                <a:latin typeface="Symbol" pitchFamily="18" charset="2"/>
              </a:rPr>
              <a:t>b</a:t>
            </a:r>
            <a:r>
              <a:rPr lang="nb-NO" sz="1200" i="1"/>
              <a:t>p</a:t>
            </a:r>
            <a:r>
              <a:rPr lang="nb-NO" i="1"/>
              <a:t> = </a:t>
            </a:r>
            <a:r>
              <a:rPr lang="nb-NO" i="1">
                <a:latin typeface="Symbol" pitchFamily="18" charset="2"/>
              </a:rPr>
              <a:t>b</a:t>
            </a:r>
            <a:r>
              <a:rPr lang="nb-NO" sz="1200" i="1"/>
              <a:t>n </a:t>
            </a:r>
            <a:r>
              <a:rPr lang="nb-NO" i="1"/>
              <a:t>og </a:t>
            </a:r>
            <a:r>
              <a:rPr lang="nb-NO" i="1">
                <a:latin typeface="Symbol" pitchFamily="18" charset="2"/>
              </a:rPr>
              <a:t>b</a:t>
            </a:r>
            <a:r>
              <a:rPr lang="nb-NO" sz="1200" i="1"/>
              <a:t>p </a:t>
            </a:r>
            <a:r>
              <a:rPr lang="nb-NO" i="1"/>
              <a:t>= 5</a:t>
            </a:r>
            <a:r>
              <a:rPr lang="nb-NO" i="1">
                <a:latin typeface="Symbol" pitchFamily="18" charset="2"/>
              </a:rPr>
              <a:t>b</a:t>
            </a:r>
            <a:r>
              <a:rPr lang="nb-NO" sz="1200" i="1"/>
              <a:t>n.</a:t>
            </a:r>
          </a:p>
        </p:txBody>
      </p:sp>
      <p:pic>
        <p:nvPicPr>
          <p:cNvPr id="281605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775" y="2565400"/>
            <a:ext cx="3309938" cy="3209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1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582613"/>
          </a:xfrm>
        </p:spPr>
        <p:txBody>
          <a:bodyPr/>
          <a:lstStyle/>
          <a:p>
            <a:r>
              <a:rPr lang="nb-NO" sz="2800" smtClean="0"/>
              <a:t>Oppgave 2.17</a:t>
            </a:r>
          </a:p>
        </p:txBody>
      </p:sp>
      <p:graphicFrame>
        <p:nvGraphicFramePr>
          <p:cNvPr id="287756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438150" y="4787900"/>
          <a:ext cx="3513138" cy="1128713"/>
        </p:xfrm>
        <a:graphic>
          <a:graphicData uri="http://schemas.openxmlformats.org/presentationml/2006/ole">
            <p:oleObj spid="_x0000_s10242" name="Equation" r:id="rId4" imgW="2450880" imgH="787320" progId="Equation.3">
              <p:embed/>
            </p:oleObj>
          </a:graphicData>
        </a:graphic>
      </p:graphicFrame>
      <p:sp>
        <p:nvSpPr>
          <p:cNvPr id="10246" name="Rectangle 4"/>
          <p:cNvSpPr>
            <a:spLocks noChangeArrowheads="1"/>
          </p:cNvSpPr>
          <p:nvPr/>
        </p:nvSpPr>
        <p:spPr bwMode="auto">
          <a:xfrm>
            <a:off x="323850" y="500063"/>
            <a:ext cx="8135938" cy="730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/>
              <a:t>Finn støymarginen for en CMOS inverter ved å bruke analytiske utrykk for utgangsspenning som funksjon av inngangsspenning.  Anta at spenningsforsyningen er </a:t>
            </a:r>
            <a:r>
              <a:rPr lang="nb-NO" i="1"/>
              <a:t>V</a:t>
            </a:r>
            <a:r>
              <a:rPr lang="nb-NO" sz="1200" i="1"/>
              <a:t>DD</a:t>
            </a:r>
            <a:r>
              <a:rPr lang="nb-NO" i="1"/>
              <a:t> = 3.0V</a:t>
            </a:r>
            <a:r>
              <a:rPr lang="nb-NO"/>
              <a:t> og </a:t>
            </a:r>
            <a:r>
              <a:rPr lang="nb-NO" i="1"/>
              <a:t>V</a:t>
            </a:r>
            <a:r>
              <a:rPr lang="nb-NO" sz="1200" i="1"/>
              <a:t>tn</a:t>
            </a:r>
            <a:r>
              <a:rPr lang="nb-NO" i="1"/>
              <a:t> = -V</a:t>
            </a:r>
            <a:r>
              <a:rPr lang="nb-NO" sz="1200" i="1"/>
              <a:t>tp</a:t>
            </a:r>
            <a:r>
              <a:rPr lang="nb-NO" i="1"/>
              <a:t> = V</a:t>
            </a:r>
            <a:r>
              <a:rPr lang="nb-NO" sz="1200" i="1"/>
              <a:t>t</a:t>
            </a:r>
            <a:r>
              <a:rPr lang="nb-NO" i="1"/>
              <a:t> = 0.5V</a:t>
            </a:r>
            <a:r>
              <a:rPr lang="nb-NO"/>
              <a:t>, og  </a:t>
            </a:r>
            <a:r>
              <a:rPr lang="nb-NO" i="1">
                <a:latin typeface="Symbol" pitchFamily="18" charset="2"/>
              </a:rPr>
              <a:t>b</a:t>
            </a:r>
            <a:r>
              <a:rPr lang="nb-NO" sz="1200" i="1"/>
              <a:t>n</a:t>
            </a:r>
            <a:r>
              <a:rPr lang="nb-NO" i="1"/>
              <a:t> = </a:t>
            </a:r>
            <a:r>
              <a:rPr lang="nb-NO" i="1">
                <a:latin typeface="Symbol" pitchFamily="18" charset="2"/>
              </a:rPr>
              <a:t>b</a:t>
            </a:r>
            <a:r>
              <a:rPr lang="nb-NO" sz="1200" i="1"/>
              <a:t>p</a:t>
            </a:r>
            <a:r>
              <a:rPr lang="nb-NO"/>
              <a:t>.</a:t>
            </a:r>
          </a:p>
        </p:txBody>
      </p:sp>
      <p:pic>
        <p:nvPicPr>
          <p:cNvPr id="287749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1662113"/>
            <a:ext cx="3311525" cy="314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8775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74938" y="1500188"/>
            <a:ext cx="960437" cy="14414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287754" name="Object 3"/>
          <p:cNvGraphicFramePr>
            <a:graphicFrameLocks noChangeAspect="1"/>
          </p:cNvGraphicFramePr>
          <p:nvPr/>
        </p:nvGraphicFramePr>
        <p:xfrm>
          <a:off x="3851275" y="1787525"/>
          <a:ext cx="4559300" cy="1546225"/>
        </p:xfrm>
        <a:graphic>
          <a:graphicData uri="http://schemas.openxmlformats.org/presentationml/2006/ole">
            <p:oleObj spid="_x0000_s10243" name="Equation" r:id="rId7" imgW="2476440" imgH="838080" progId="Equation.3">
              <p:embed/>
            </p:oleObj>
          </a:graphicData>
        </a:graphic>
      </p:graphicFrame>
      <p:sp>
        <p:nvSpPr>
          <p:cNvPr id="287755" name="Rectangle 11"/>
          <p:cNvSpPr>
            <a:spLocks noChangeArrowheads="1"/>
          </p:cNvSpPr>
          <p:nvPr/>
        </p:nvSpPr>
        <p:spPr bwMode="auto">
          <a:xfrm>
            <a:off x="1403350" y="1716088"/>
            <a:ext cx="792163" cy="2376487"/>
          </a:xfrm>
          <a:prstGeom prst="rect">
            <a:avLst/>
          </a:prstGeom>
          <a:noFill/>
          <a:ln w="19050" algn="ctr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7758" name="Text Box 14"/>
          <p:cNvSpPr txBox="1">
            <a:spLocks noChangeArrowheads="1"/>
          </p:cNvSpPr>
          <p:nvPr/>
        </p:nvSpPr>
        <p:spPr bwMode="auto">
          <a:xfrm>
            <a:off x="3779838" y="1500188"/>
            <a:ext cx="3435350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Ser på </a:t>
            </a:r>
            <a:r>
              <a:rPr lang="nb-NO" i="1"/>
              <a:t>V</a:t>
            </a:r>
            <a:r>
              <a:rPr lang="nb-NO" sz="1200" i="1"/>
              <a:t>ut</a:t>
            </a:r>
            <a:r>
              <a:rPr lang="nb-NO"/>
              <a:t> som funksjon av </a:t>
            </a:r>
            <a:r>
              <a:rPr lang="nb-NO" i="1"/>
              <a:t>V</a:t>
            </a:r>
            <a:r>
              <a:rPr lang="nb-NO" sz="1200" i="1"/>
              <a:t>in</a:t>
            </a:r>
            <a:r>
              <a:rPr lang="nb-NO"/>
              <a:t>:</a:t>
            </a:r>
          </a:p>
        </p:txBody>
      </p:sp>
      <p:sp>
        <p:nvSpPr>
          <p:cNvPr id="287759" name="Text Box 15"/>
          <p:cNvSpPr txBox="1">
            <a:spLocks noChangeArrowheads="1"/>
          </p:cNvSpPr>
          <p:nvPr/>
        </p:nvSpPr>
        <p:spPr bwMode="auto">
          <a:xfrm>
            <a:off x="3779838" y="3371850"/>
            <a:ext cx="32400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Deriverer og setter lik -1:</a:t>
            </a:r>
          </a:p>
        </p:txBody>
      </p:sp>
      <p:graphicFrame>
        <p:nvGraphicFramePr>
          <p:cNvPr id="287760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4211638" y="3706813"/>
          <a:ext cx="3384550" cy="2117725"/>
        </p:xfrm>
        <a:graphic>
          <a:graphicData uri="http://schemas.openxmlformats.org/presentationml/2006/ole">
            <p:oleObj spid="_x0000_s10244" name="Formel" r:id="rId8" imgW="2476440" imgH="1549080" progId="Equation.3">
              <p:embed/>
            </p:oleObj>
          </a:graphicData>
        </a:graphic>
      </p:graphicFrame>
      <p:sp>
        <p:nvSpPr>
          <p:cNvPr id="287762" name="Text Box 18"/>
          <p:cNvSpPr txBox="1">
            <a:spLocks noChangeArrowheads="1"/>
          </p:cNvSpPr>
          <p:nvPr/>
        </p:nvSpPr>
        <p:spPr bwMode="auto">
          <a:xfrm>
            <a:off x="250825" y="4451350"/>
            <a:ext cx="32400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Finner </a:t>
            </a:r>
            <a:r>
              <a:rPr lang="nb-NO" i="1"/>
              <a:t>V</a:t>
            </a:r>
            <a:r>
              <a:rPr lang="nb-NO" sz="1200" i="1"/>
              <a:t>OH</a:t>
            </a:r>
            <a:r>
              <a:rPr lang="nb-NO"/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7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87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87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87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87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87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8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87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55" grpId="0" animBg="1"/>
      <p:bldP spid="287758" grpId="0"/>
      <p:bldP spid="287759" grpId="0"/>
      <p:bldP spid="2877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285750" y="500063"/>
          <a:ext cx="2925763" cy="2654300"/>
        </p:xfrm>
        <a:graphic>
          <a:graphicData uri="http://schemas.openxmlformats.org/presentationml/2006/ole">
            <p:oleObj spid="_x0000_s11266" name="Equation" r:id="rId4" imgW="1511280" imgH="1371600" progId="Equation.3">
              <p:embed/>
            </p:oleObj>
          </a:graphicData>
        </a:graphic>
      </p:graphicFrame>
      <p:pic>
        <p:nvPicPr>
          <p:cNvPr id="11267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4300" y="0"/>
            <a:ext cx="3311525" cy="314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1268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500" y="3071813"/>
            <a:ext cx="3744913" cy="2833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smtClean="0"/>
              <a:t>Oppgave</a:t>
            </a:r>
          </a:p>
        </p:txBody>
      </p:sp>
      <p:graphicFrame>
        <p:nvGraphicFramePr>
          <p:cNvPr id="301062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798513" y="1933575"/>
          <a:ext cx="3598862" cy="1670050"/>
        </p:xfrm>
        <a:graphic>
          <a:graphicData uri="http://schemas.openxmlformats.org/presentationml/2006/ole">
            <p:oleObj spid="_x0000_s15362" name="Equation" r:id="rId4" imgW="2489040" imgH="1155600" progId="Equation.3">
              <p:embed/>
            </p:oleObj>
          </a:graphicData>
        </a:graphic>
      </p:graphicFrame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363538" y="785813"/>
            <a:ext cx="8208962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/>
              <a:t>Finn et analytisk uttrykk for </a:t>
            </a:r>
            <a:r>
              <a:rPr lang="nb-NO" i="1"/>
              <a:t>V</a:t>
            </a:r>
            <a:r>
              <a:rPr lang="nb-NO" sz="1200" i="1"/>
              <a:t>ut</a:t>
            </a:r>
            <a:r>
              <a:rPr lang="nb-NO" sz="1200"/>
              <a:t> </a:t>
            </a:r>
            <a:r>
              <a:rPr lang="nb-NO"/>
              <a:t>som funksjon av </a:t>
            </a:r>
            <a:r>
              <a:rPr lang="nb-NO" i="1"/>
              <a:t>V</a:t>
            </a:r>
            <a:r>
              <a:rPr lang="nb-NO" sz="1200" i="1"/>
              <a:t>tn</a:t>
            </a:r>
            <a:r>
              <a:rPr lang="nb-NO" i="1"/>
              <a:t>, V</a:t>
            </a:r>
            <a:r>
              <a:rPr lang="nb-NO" sz="1200" i="1"/>
              <a:t>tp</a:t>
            </a:r>
            <a:r>
              <a:rPr lang="nb-NO" i="1"/>
              <a:t>, </a:t>
            </a:r>
            <a:r>
              <a:rPr lang="nb-NO" i="1">
                <a:latin typeface="Symbol" pitchFamily="18" charset="2"/>
              </a:rPr>
              <a:t>b</a:t>
            </a:r>
            <a:r>
              <a:rPr lang="nb-NO" sz="1200" i="1"/>
              <a:t>n</a:t>
            </a:r>
            <a:r>
              <a:rPr lang="nb-NO"/>
              <a:t> og </a:t>
            </a:r>
            <a:r>
              <a:rPr lang="nb-NO" i="1">
                <a:latin typeface="Symbol" pitchFamily="18" charset="2"/>
              </a:rPr>
              <a:t>b</a:t>
            </a:r>
            <a:r>
              <a:rPr lang="nb-NO" sz="1200" i="1"/>
              <a:t>p</a:t>
            </a:r>
            <a:r>
              <a:rPr lang="nb-NO" i="1"/>
              <a:t> </a:t>
            </a:r>
            <a:r>
              <a:rPr lang="nb-NO"/>
              <a:t>for en pseudo-nMOS inverter. Anta at inngangsspenningen er lik VDD. </a:t>
            </a:r>
          </a:p>
        </p:txBody>
      </p:sp>
      <p:pic>
        <p:nvPicPr>
          <p:cNvPr id="30106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70625" y="1357313"/>
            <a:ext cx="1200150" cy="2087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301064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798513" y="4237038"/>
          <a:ext cx="4248150" cy="690562"/>
        </p:xfrm>
        <a:graphic>
          <a:graphicData uri="http://schemas.openxmlformats.org/presentationml/2006/ole">
            <p:oleObj spid="_x0000_s15363" name="Equation" r:id="rId6" imgW="3047760" imgH="495000" progId="Equation.3">
              <p:embed/>
            </p:oleObj>
          </a:graphicData>
        </a:graphic>
      </p:graphicFrame>
      <p:sp>
        <p:nvSpPr>
          <p:cNvPr id="301066" name="Text Box 10"/>
          <p:cNvSpPr txBox="1">
            <a:spLocks noChangeArrowheads="1"/>
          </p:cNvSpPr>
          <p:nvPr/>
        </p:nvSpPr>
        <p:spPr bwMode="auto">
          <a:xfrm>
            <a:off x="727075" y="3733800"/>
            <a:ext cx="30956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Dette gir løsningen:</a:t>
            </a:r>
          </a:p>
        </p:txBody>
      </p:sp>
      <p:pic>
        <p:nvPicPr>
          <p:cNvPr id="30106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67388" y="3517900"/>
            <a:ext cx="2447925" cy="2363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1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1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1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1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1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0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INF3400/4400 Del 3 Utvidet transistormodell og DC karakteristikk for inverter og pass transistor</a:t>
            </a:r>
          </a:p>
        </p:txBody>
      </p:sp>
      <p:sp>
        <p:nvSpPr>
          <p:cNvPr id="17415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500063" y="-71438"/>
            <a:ext cx="7632700" cy="609601"/>
          </a:xfrm>
        </p:spPr>
        <p:txBody>
          <a:bodyPr/>
          <a:lstStyle/>
          <a:p>
            <a:r>
              <a:rPr lang="nb-NO" sz="2400" smtClean="0"/>
              <a:t>Oppgave 2.6</a:t>
            </a:r>
          </a:p>
        </p:txBody>
      </p:sp>
      <p:graphicFrame>
        <p:nvGraphicFramePr>
          <p:cNvPr id="307207" name="Object 2"/>
          <p:cNvGraphicFramePr>
            <a:graphicFrameLocks noChangeAspect="1"/>
          </p:cNvGraphicFramePr>
          <p:nvPr>
            <p:ph sz="quarter" idx="1"/>
          </p:nvPr>
        </p:nvGraphicFramePr>
        <p:xfrm>
          <a:off x="2143125" y="1795463"/>
          <a:ext cx="1968500" cy="1276350"/>
        </p:xfrm>
        <a:graphic>
          <a:graphicData uri="http://schemas.openxmlformats.org/presentationml/2006/ole">
            <p:oleObj spid="_x0000_s17410" name="Equation" r:id="rId4" imgW="1625400" imgH="1054080" progId="Equation.3">
              <p:embed/>
            </p:oleObj>
          </a:graphicData>
        </a:graphic>
      </p:graphicFrame>
      <p:graphicFrame>
        <p:nvGraphicFramePr>
          <p:cNvPr id="307213" name="Object 3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122488" y="3143250"/>
          <a:ext cx="1949450" cy="2803525"/>
        </p:xfrm>
        <a:graphic>
          <a:graphicData uri="http://schemas.openxmlformats.org/presentationml/2006/ole">
            <p:oleObj spid="_x0000_s17411" name="Equation" r:id="rId5" imgW="1511280" imgH="2171520" progId="Equation.3">
              <p:embed/>
            </p:oleObj>
          </a:graphicData>
        </a:graphic>
      </p:graphicFrame>
      <p:graphicFrame>
        <p:nvGraphicFramePr>
          <p:cNvPr id="307215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5230813" y="1849438"/>
          <a:ext cx="2225675" cy="704850"/>
        </p:xfrm>
        <a:graphic>
          <a:graphicData uri="http://schemas.openxmlformats.org/presentationml/2006/ole">
            <p:oleObj spid="_x0000_s17412" name="Formel" r:id="rId6" imgW="1523880" imgH="482400" progId="Equation.3">
              <p:embed/>
            </p:oleObj>
          </a:graphicData>
        </a:graphic>
      </p:graphicFrame>
      <p:sp>
        <p:nvSpPr>
          <p:cNvPr id="17416" name="Rectangle 4"/>
          <p:cNvSpPr>
            <a:spLocks noChangeArrowheads="1"/>
          </p:cNvSpPr>
          <p:nvPr/>
        </p:nvSpPr>
        <p:spPr bwMode="auto">
          <a:xfrm>
            <a:off x="142875" y="500063"/>
            <a:ext cx="9001125" cy="120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/>
              <a:t>Anta en nMOS transistor i en 0.6</a:t>
            </a:r>
            <a:r>
              <a:rPr lang="nb-NO">
                <a:latin typeface="Symbol" pitchFamily="18" charset="2"/>
              </a:rPr>
              <a:t>m</a:t>
            </a:r>
            <a:r>
              <a:rPr lang="nb-NO"/>
              <a:t> prosess med en gateoksid tykkelse på </a:t>
            </a:r>
            <a:r>
              <a:rPr lang="nb-NO" i="1"/>
              <a:t>100Å.</a:t>
            </a:r>
            <a:r>
              <a:rPr lang="nb-NO"/>
              <a:t> Anta at dopenivået er </a:t>
            </a:r>
            <a:r>
              <a:rPr lang="nb-NO" i="1"/>
              <a:t>N</a:t>
            </a:r>
            <a:r>
              <a:rPr lang="nb-NO" sz="1200" i="1"/>
              <a:t>A</a:t>
            </a:r>
            <a:r>
              <a:rPr lang="nb-NO" i="1"/>
              <a:t>=2xe17/cm </a:t>
            </a:r>
            <a:r>
              <a:rPr lang="nb-NO"/>
              <a:t>  og at nominell terskelspenning er </a:t>
            </a:r>
            <a:r>
              <a:rPr lang="nb-NO" i="1"/>
              <a:t>0.7V</a:t>
            </a:r>
            <a:r>
              <a:rPr lang="nb-NO"/>
              <a:t>. Anta at substratet er jordet. Hva blir endringen i terskelspenningen ved romtemperatur når source økes fra </a:t>
            </a:r>
            <a:r>
              <a:rPr lang="nb-NO" i="1"/>
              <a:t>0V</a:t>
            </a:r>
            <a:r>
              <a:rPr lang="nb-NO"/>
              <a:t> til </a:t>
            </a:r>
            <a:r>
              <a:rPr lang="nb-NO" i="1"/>
              <a:t>4V</a:t>
            </a:r>
            <a:r>
              <a:rPr lang="nb-NO"/>
              <a:t>?</a:t>
            </a:r>
          </a:p>
        </p:txBody>
      </p:sp>
      <p:sp>
        <p:nvSpPr>
          <p:cNvPr id="17417" name="Rectangle 5"/>
          <p:cNvSpPr>
            <a:spLocks noChangeArrowheads="1"/>
          </p:cNvSpPr>
          <p:nvPr/>
        </p:nvSpPr>
        <p:spPr bwMode="auto">
          <a:xfrm>
            <a:off x="3214688" y="714375"/>
            <a:ext cx="268287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/>
              <a:t>3</a:t>
            </a:r>
          </a:p>
        </p:txBody>
      </p:sp>
      <p:sp>
        <p:nvSpPr>
          <p:cNvPr id="17418" name="Text Box 6"/>
          <p:cNvSpPr txBox="1">
            <a:spLocks noChangeArrowheads="1"/>
          </p:cNvSpPr>
          <p:nvPr/>
        </p:nvSpPr>
        <p:spPr bwMode="auto">
          <a:xfrm>
            <a:off x="142875" y="1624013"/>
            <a:ext cx="25923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Overflatepotensialet:c</a:t>
            </a:r>
          </a:p>
        </p:txBody>
      </p:sp>
      <p:sp>
        <p:nvSpPr>
          <p:cNvPr id="17419" name="Text Box 9"/>
          <p:cNvSpPr txBox="1">
            <a:spLocks noChangeArrowheads="1"/>
          </p:cNvSpPr>
          <p:nvPr/>
        </p:nvSpPr>
        <p:spPr bwMode="auto">
          <a:xfrm>
            <a:off x="71438" y="2949575"/>
            <a:ext cx="25923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Oksidkapasitans:</a:t>
            </a:r>
          </a:p>
        </p:txBody>
      </p:sp>
      <p:sp>
        <p:nvSpPr>
          <p:cNvPr id="17420" name="Text Box 14"/>
          <p:cNvSpPr txBox="1">
            <a:spLocks noChangeArrowheads="1"/>
          </p:cNvSpPr>
          <p:nvPr/>
        </p:nvSpPr>
        <p:spPr bwMode="auto">
          <a:xfrm>
            <a:off x="4122738" y="1560513"/>
            <a:ext cx="25923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Bodyeffektparameter:</a:t>
            </a:r>
          </a:p>
        </p:txBody>
      </p:sp>
      <p:sp>
        <p:nvSpPr>
          <p:cNvPr id="17421" name="Text Box 17"/>
          <p:cNvSpPr txBox="1">
            <a:spLocks noChangeArrowheads="1"/>
          </p:cNvSpPr>
          <p:nvPr/>
        </p:nvSpPr>
        <p:spPr bwMode="auto">
          <a:xfrm>
            <a:off x="4138613" y="2425700"/>
            <a:ext cx="3648075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Effektiv terskelspenning:</a:t>
            </a:r>
          </a:p>
        </p:txBody>
      </p:sp>
      <p:graphicFrame>
        <p:nvGraphicFramePr>
          <p:cNvPr id="307220" name="Object 5"/>
          <p:cNvGraphicFramePr>
            <a:graphicFrameLocks noChangeAspect="1"/>
          </p:cNvGraphicFramePr>
          <p:nvPr/>
        </p:nvGraphicFramePr>
        <p:xfrm>
          <a:off x="4787900" y="3125788"/>
          <a:ext cx="4213225" cy="461962"/>
        </p:xfrm>
        <a:graphic>
          <a:graphicData uri="http://schemas.openxmlformats.org/presentationml/2006/ole">
            <p:oleObj spid="_x0000_s17413" name="Equation" r:id="rId7" imgW="2438280" imgH="266400" progId="Equation.3">
              <p:embed/>
            </p:oleObj>
          </a:graphicData>
        </a:graphic>
      </p:graphicFrame>
      <p:sp>
        <p:nvSpPr>
          <p:cNvPr id="307222" name="Text Box 22"/>
          <p:cNvSpPr txBox="1">
            <a:spLocks noChangeArrowheads="1"/>
          </p:cNvSpPr>
          <p:nvPr/>
        </p:nvSpPr>
        <p:spPr bwMode="auto">
          <a:xfrm>
            <a:off x="4787900" y="3840163"/>
            <a:ext cx="3927475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Endring i  terskelspenning: 0.96V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INF3400/4400 Del 3 Utvidet transistormodell og DC karakteristikk for inverter og pass transistor</a:t>
            </a:r>
          </a:p>
        </p:txBody>
      </p:sp>
      <p:sp>
        <p:nvSpPr>
          <p:cNvPr id="18439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nb-NO" sz="2400" smtClean="0"/>
              <a:t>Oppgave 2.21</a:t>
            </a:r>
          </a:p>
        </p:txBody>
      </p:sp>
      <p:graphicFrame>
        <p:nvGraphicFramePr>
          <p:cNvPr id="342021" name="Object 2"/>
          <p:cNvGraphicFramePr>
            <a:graphicFrameLocks noChangeAspect="1"/>
          </p:cNvGraphicFramePr>
          <p:nvPr>
            <p:ph sz="quarter" idx="1"/>
          </p:nvPr>
        </p:nvGraphicFramePr>
        <p:xfrm>
          <a:off x="827088" y="2393950"/>
          <a:ext cx="1223962" cy="630238"/>
        </p:xfrm>
        <a:graphic>
          <a:graphicData uri="http://schemas.openxmlformats.org/presentationml/2006/ole">
            <p:oleObj spid="_x0000_s18434" name="Equation" r:id="rId3" imgW="444240" imgH="228600" progId="Equation.3">
              <p:embed/>
            </p:oleObj>
          </a:graphicData>
        </a:graphic>
      </p:graphicFrame>
      <p:graphicFrame>
        <p:nvGraphicFramePr>
          <p:cNvPr id="342023" name="Object 3"/>
          <p:cNvGraphicFramePr>
            <a:graphicFrameLocks noChangeAspect="1"/>
          </p:cNvGraphicFramePr>
          <p:nvPr>
            <p:ph sz="quarter" idx="2"/>
          </p:nvPr>
        </p:nvGraphicFramePr>
        <p:xfrm>
          <a:off x="468313" y="4365625"/>
          <a:ext cx="1625600" cy="795338"/>
        </p:xfrm>
        <a:graphic>
          <a:graphicData uri="http://schemas.openxmlformats.org/presentationml/2006/ole">
            <p:oleObj spid="_x0000_s18435" name="Equation" r:id="rId4" imgW="571320" imgH="279360" progId="Equation.3">
              <p:embed/>
            </p:oleObj>
          </a:graphicData>
        </a:graphic>
      </p:graphicFrame>
      <p:graphicFrame>
        <p:nvGraphicFramePr>
          <p:cNvPr id="342025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6300788" y="2276475"/>
          <a:ext cx="1625600" cy="701675"/>
        </p:xfrm>
        <a:graphic>
          <a:graphicData uri="http://schemas.openxmlformats.org/presentationml/2006/ole">
            <p:oleObj spid="_x0000_s18436" name="Equation" r:id="rId5" imgW="647640" imgH="279360" progId="Equation.3">
              <p:embed/>
            </p:oleObj>
          </a:graphicData>
        </a:graphic>
      </p:graphicFrame>
      <p:pic>
        <p:nvPicPr>
          <p:cNvPr id="18440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975" y="1916113"/>
            <a:ext cx="3960813" cy="38623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342027" name="Object 5"/>
          <p:cNvGraphicFramePr>
            <a:graphicFrameLocks noChangeAspect="1"/>
          </p:cNvGraphicFramePr>
          <p:nvPr>
            <p:ph sz="quarter" idx="4"/>
          </p:nvPr>
        </p:nvGraphicFramePr>
        <p:xfrm>
          <a:off x="6011863" y="4941888"/>
          <a:ext cx="2128837" cy="555625"/>
        </p:xfrm>
        <a:graphic>
          <a:graphicData uri="http://schemas.openxmlformats.org/presentationml/2006/ole">
            <p:oleObj spid="_x0000_s18437" name="Equation" r:id="rId7" imgW="87624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2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2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2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2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INF3400Del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INF3400Del3</Template>
  <TotalTime>25</TotalTime>
  <Words>312</Words>
  <Application>Microsoft Office PowerPoint</Application>
  <PresentationFormat>On-screen Show (4:3)</PresentationFormat>
  <Paragraphs>47</Paragraphs>
  <Slides>8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INF3400Del3</vt:lpstr>
      <vt:lpstr>Equation</vt:lpstr>
      <vt:lpstr>Formel</vt:lpstr>
      <vt:lpstr>INF3400 Del 3 Oppgaver</vt:lpstr>
      <vt:lpstr>Oppgave 2.14</vt:lpstr>
      <vt:lpstr>Oppgave</vt:lpstr>
      <vt:lpstr>Oppgave 2.17</vt:lpstr>
      <vt:lpstr>Slide 5</vt:lpstr>
      <vt:lpstr>Oppgave</vt:lpstr>
      <vt:lpstr>Oppgave 2.6</vt:lpstr>
      <vt:lpstr>Oppgave 2.21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3</dc:title>
  <dc:creator>yngvarbadm</dc:creator>
  <cp:lastModifiedBy>yngvarb_adm</cp:lastModifiedBy>
  <cp:revision>7</cp:revision>
  <dcterms:created xsi:type="dcterms:W3CDTF">2010-02-12T20:50:46Z</dcterms:created>
  <dcterms:modified xsi:type="dcterms:W3CDTF">2011-02-07T10:47:07Z</dcterms:modified>
</cp:coreProperties>
</file>