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332" r:id="rId2"/>
    <p:sldId id="319" r:id="rId3"/>
    <p:sldId id="320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00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66D03A4-44D9-47D1-A7B8-CE543C8DAA0D}" type="datetimeFigureOut">
              <a:rPr lang="en-US"/>
              <a:pPr>
                <a:defRPr/>
              </a:pPr>
              <a:t>1/24/2011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BFF0F8C-2616-4B78-ADDA-E46B6A9A8F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161975D-9E87-4DE7-9F53-CD60608D7B80}" type="datetimeFigureOut">
              <a:rPr lang="en-US"/>
              <a:pPr>
                <a:defRPr/>
              </a:pPr>
              <a:t>1/24/2011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B5C7F31-6DD7-47DC-BAA4-932E02BEDD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5C7F31-6DD7-47DC-BAA4-932E02BEDD5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73C113-C99C-42C6-BD47-668257E76E53}" type="slidenum">
              <a:rPr lang="en-US"/>
              <a:pPr/>
              <a:t>2</a:t>
            </a:fld>
            <a:endParaRPr lang="en-US"/>
          </a:p>
        </p:txBody>
      </p:sp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7A9E61-B066-4E55-9290-B31616F4E11C}" type="slidenum">
              <a:rPr lang="en-US"/>
              <a:pPr/>
              <a:t>3</a:t>
            </a:fld>
            <a:endParaRPr lang="en-US"/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C38A6-E4D1-4949-A9E4-3D82CE71A740}" type="datetime4">
              <a:rPr lang="nb-NO"/>
              <a:pPr>
                <a:defRPr/>
              </a:pPr>
              <a:t>24. januar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5DAFB-13BD-4763-AC1F-706CFB8FD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71B4D-6992-4700-8692-28FC1B0C27D7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61333-4B83-458F-8058-3B126AE60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62B2D-4371-4DA0-8D45-4F6444EFEA1A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F35F0-2196-4CAB-BE17-1021816540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515CD-3428-429D-BEAF-AF5A1F52EDA6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036D9-1699-4020-BE11-9681CA925E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EE1A1-F9A9-4925-AA7A-CDF77EEFBCA6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8329-ED23-4EE2-837D-0769813F86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6C4E1-5E88-458C-8E73-8056F542D812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D0138-6947-4656-A0E8-4B439A2F95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10735-181A-4C80-AECC-ED1DC555F9D4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68070-B72C-4A68-99FC-81CAA14A04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7E2E6-7020-4F40-A029-F3B1B97FD13A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C6D3D-E34C-43FB-9ED7-158C6E6A21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70D55-71FA-4B2B-A7C0-74DAFF5A3CE0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64FF5-D3EA-4F54-9829-104A77E4A9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2BF00-835F-422F-9BB1-56C049FDE473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B0197-330E-41A2-893B-2EBB5ED91E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CA6C7-B3AC-4A94-A1DB-617E1227F846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1CC16-15FC-4A8E-84F2-FA1741748B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676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676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700338" y="6605588"/>
            <a:ext cx="3743325" cy="2794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INF3400 Grunnleggende digital CMOS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fld id="{48D48FF6-0526-4430-B36B-E67777D8CF61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419C0D04-9125-4FB8-B1DA-502F7286BD61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9BB580BB-295B-4671-AE99-DDFBA5CE03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31" r:id="rId12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2 </a:t>
            </a:r>
            <a:r>
              <a:rPr lang="nb-NO" dirty="0" smtClean="0"/>
              <a:t>Oppgaver</a:t>
            </a:r>
            <a:endParaRPr lang="nb-NO" dirty="0" smtClean="0"/>
          </a:p>
        </p:txBody>
      </p:sp>
      <p:sp>
        <p:nvSpPr>
          <p:cNvPr id="1024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Enkel elektrisk transistor modell og introduksjon til CMOS prosess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INF3400 Grunnleggende digital CMOS</a:t>
            </a:r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</a:t>
            </a:r>
          </a:p>
        </p:txBody>
      </p:sp>
      <p:graphicFrame>
        <p:nvGraphicFramePr>
          <p:cNvPr id="242691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323850" y="3052777"/>
          <a:ext cx="2141538" cy="2278063"/>
        </p:xfrm>
        <a:graphic>
          <a:graphicData uri="http://schemas.openxmlformats.org/presentationml/2006/ole">
            <p:oleObj spid="_x0000_s50178" name="Equation" r:id="rId4" imgW="1600200" imgH="1701720" progId="Equation.3">
              <p:embed/>
            </p:oleObj>
          </a:graphicData>
        </a:graphic>
      </p:graphicFrame>
      <p:graphicFrame>
        <p:nvGraphicFramePr>
          <p:cNvPr id="242692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2987675" y="2981340"/>
          <a:ext cx="3097213" cy="2197100"/>
        </p:xfrm>
        <a:graphic>
          <a:graphicData uri="http://schemas.openxmlformats.org/presentationml/2006/ole">
            <p:oleObj spid="_x0000_s50179" name="Equation" r:id="rId5" imgW="2400120" imgH="1701720" progId="Equation.3">
              <p:embed/>
            </p:oleObj>
          </a:graphicData>
        </a:graphic>
      </p:graphicFrame>
      <p:sp>
        <p:nvSpPr>
          <p:cNvPr id="242693" name="Text Box 5"/>
          <p:cNvSpPr txBox="1">
            <a:spLocks noChangeArrowheads="1"/>
          </p:cNvSpPr>
          <p:nvPr/>
        </p:nvSpPr>
        <p:spPr bwMode="auto">
          <a:xfrm>
            <a:off x="395288" y="1628775"/>
            <a:ext cx="8208962" cy="73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Gitt en nMOS transistor i en </a:t>
            </a:r>
            <a:r>
              <a:rPr lang="nb-NO" i="1"/>
              <a:t>180nm </a:t>
            </a:r>
            <a:r>
              <a:rPr lang="nb-NO"/>
              <a:t>CMOS prosess med bredde </a:t>
            </a:r>
            <a:r>
              <a:rPr lang="nb-NO" i="1"/>
              <a:t>W</a:t>
            </a:r>
            <a:r>
              <a:rPr lang="nb-NO"/>
              <a:t> lik </a:t>
            </a:r>
            <a:r>
              <a:rPr lang="nb-NO" i="1"/>
              <a:t>0.36</a:t>
            </a:r>
            <a:r>
              <a:rPr lang="nb-NO" i="1">
                <a:latin typeface="Symbol" pitchFamily="18" charset="2"/>
              </a:rPr>
              <a:t>m</a:t>
            </a:r>
            <a:r>
              <a:rPr lang="nb-NO" i="1"/>
              <a:t>m</a:t>
            </a:r>
            <a:r>
              <a:rPr lang="nb-NO"/>
              <a:t> og lengde </a:t>
            </a:r>
            <a:r>
              <a:rPr lang="nb-NO" i="1"/>
              <a:t>L</a:t>
            </a:r>
            <a:r>
              <a:rPr lang="nb-NO"/>
              <a:t> lik </a:t>
            </a:r>
            <a:r>
              <a:rPr lang="nb-NO" i="1"/>
              <a:t>0.18</a:t>
            </a:r>
            <a:r>
              <a:rPr lang="nb-NO" i="1">
                <a:latin typeface="Symbol" pitchFamily="18" charset="2"/>
              </a:rPr>
              <a:t>m</a:t>
            </a:r>
            <a:r>
              <a:rPr lang="nb-NO" i="1"/>
              <a:t>m</a:t>
            </a:r>
            <a:r>
              <a:rPr lang="nb-NO"/>
              <a:t>. Anta at tykkelsen på tynnoksid </a:t>
            </a:r>
            <a:r>
              <a:rPr lang="nb-NO" i="1"/>
              <a:t>t</a:t>
            </a:r>
            <a:r>
              <a:rPr lang="nb-NO" sz="1200" i="1"/>
              <a:t>ox</a:t>
            </a:r>
            <a:r>
              <a:rPr lang="nb-NO" i="1"/>
              <a:t> =50Å</a:t>
            </a:r>
            <a:r>
              <a:rPr lang="nb-NO"/>
              <a:t> og at mobiliteten </a:t>
            </a:r>
            <a:r>
              <a:rPr lang="nb-NO" i="1">
                <a:latin typeface="Symbol" pitchFamily="18" charset="2"/>
              </a:rPr>
              <a:t>m</a:t>
            </a:r>
            <a:r>
              <a:rPr lang="nb-NO" i="1"/>
              <a:t> = 200cm   / Vs</a:t>
            </a:r>
            <a:r>
              <a:rPr lang="nb-NO"/>
              <a:t>. Beregn </a:t>
            </a:r>
            <a:r>
              <a:rPr lang="nb-NO">
                <a:latin typeface="Symbol" pitchFamily="18" charset="2"/>
              </a:rPr>
              <a:t>b</a:t>
            </a:r>
            <a:r>
              <a:rPr lang="nb-NO"/>
              <a:t> og gatekapasitans for transistoren:</a:t>
            </a:r>
          </a:p>
        </p:txBody>
      </p:sp>
      <p:sp>
        <p:nvSpPr>
          <p:cNvPr id="242694" name="Text Box 6"/>
          <p:cNvSpPr txBox="1">
            <a:spLocks noChangeArrowheads="1"/>
          </p:cNvSpPr>
          <p:nvPr/>
        </p:nvSpPr>
        <p:spPr bwMode="auto">
          <a:xfrm>
            <a:off x="5797550" y="1785938"/>
            <a:ext cx="287338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/>
              <a:t>2</a:t>
            </a:r>
          </a:p>
        </p:txBody>
      </p:sp>
      <p:graphicFrame>
        <p:nvGraphicFramePr>
          <p:cNvPr id="242695" name="Object 7"/>
          <p:cNvGraphicFramePr>
            <a:graphicFrameLocks noChangeAspect="1"/>
          </p:cNvGraphicFramePr>
          <p:nvPr>
            <p:ph sz="quarter" idx="3"/>
          </p:nvPr>
        </p:nvGraphicFramePr>
        <p:xfrm>
          <a:off x="6372225" y="3052777"/>
          <a:ext cx="2087563" cy="1006475"/>
        </p:xfrm>
        <a:graphic>
          <a:graphicData uri="http://schemas.openxmlformats.org/presentationml/2006/ole">
            <p:oleObj spid="_x0000_s50180" name="Equation" r:id="rId6" imgW="1422360" imgH="685800" progId="Equation.3">
              <p:embed/>
            </p:oleObj>
          </a:graphicData>
        </a:graphic>
      </p:graphicFrame>
      <p:sp>
        <p:nvSpPr>
          <p:cNvPr id="242696" name="Text Box 8"/>
          <p:cNvSpPr txBox="1">
            <a:spLocks noChangeArrowheads="1"/>
          </p:cNvSpPr>
          <p:nvPr/>
        </p:nvSpPr>
        <p:spPr bwMode="auto">
          <a:xfrm>
            <a:off x="250825" y="2603515"/>
            <a:ext cx="14398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i="1"/>
              <a:t>C</a:t>
            </a:r>
            <a:r>
              <a:rPr lang="nb-NO" sz="1200" i="1"/>
              <a:t>ox</a:t>
            </a:r>
            <a:r>
              <a:rPr lang="nb-NO" i="1"/>
              <a:t>:</a:t>
            </a:r>
          </a:p>
        </p:txBody>
      </p:sp>
      <p:sp>
        <p:nvSpPr>
          <p:cNvPr id="242697" name="Rectangle 9"/>
          <p:cNvSpPr>
            <a:spLocks noChangeArrowheads="1"/>
          </p:cNvSpPr>
          <p:nvPr/>
        </p:nvSpPr>
        <p:spPr bwMode="auto">
          <a:xfrm>
            <a:off x="250825" y="2981340"/>
            <a:ext cx="2305050" cy="2519362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242698" name="Rectangle 10"/>
          <p:cNvSpPr>
            <a:spLocks noChangeArrowheads="1"/>
          </p:cNvSpPr>
          <p:nvPr/>
        </p:nvSpPr>
        <p:spPr bwMode="auto">
          <a:xfrm>
            <a:off x="2843213" y="2981340"/>
            <a:ext cx="3313112" cy="2303462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242699" name="Rectangle 11"/>
          <p:cNvSpPr>
            <a:spLocks noChangeArrowheads="1"/>
          </p:cNvSpPr>
          <p:nvPr/>
        </p:nvSpPr>
        <p:spPr bwMode="auto">
          <a:xfrm>
            <a:off x="6227763" y="2981340"/>
            <a:ext cx="2305050" cy="1150937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242700" name="Text Box 12"/>
          <p:cNvSpPr txBox="1">
            <a:spLocks noChangeArrowheads="1"/>
          </p:cNvSpPr>
          <p:nvPr/>
        </p:nvSpPr>
        <p:spPr bwMode="auto">
          <a:xfrm>
            <a:off x="2843213" y="2620977"/>
            <a:ext cx="14398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i="1">
                <a:latin typeface="Symbol" pitchFamily="18" charset="2"/>
              </a:rPr>
              <a:t>b</a:t>
            </a:r>
            <a:r>
              <a:rPr lang="nb-NO" i="1"/>
              <a:t>:</a:t>
            </a:r>
          </a:p>
        </p:txBody>
      </p:sp>
      <p:sp>
        <p:nvSpPr>
          <p:cNvPr id="242701" name="Text Box 13"/>
          <p:cNvSpPr txBox="1">
            <a:spLocks noChangeArrowheads="1"/>
          </p:cNvSpPr>
          <p:nvPr/>
        </p:nvSpPr>
        <p:spPr bwMode="auto">
          <a:xfrm>
            <a:off x="6227763" y="2620977"/>
            <a:ext cx="14398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i="1"/>
              <a:t>C</a:t>
            </a:r>
            <a:r>
              <a:rPr lang="nb-NO" sz="1200" i="1"/>
              <a:t>g</a:t>
            </a:r>
            <a:r>
              <a:rPr lang="nb-NO" i="1"/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2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2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42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2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42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42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42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6" grpId="0"/>
      <p:bldP spid="242697" grpId="0" animBg="1"/>
      <p:bldP spid="242698" grpId="0" animBg="1"/>
      <p:bldP spid="242699" grpId="0" animBg="1"/>
      <p:bldP spid="242700" grpId="0"/>
      <p:bldP spid="24270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Eksamensoppgave 2005</a:t>
            </a:r>
          </a:p>
        </p:txBody>
      </p:sp>
      <p:sp>
        <p:nvSpPr>
          <p:cNvPr id="243715" name="Rectangle 3"/>
          <p:cNvSpPr>
            <a:spLocks noChangeArrowheads="1"/>
          </p:cNvSpPr>
          <p:nvPr/>
        </p:nvSpPr>
        <p:spPr bwMode="auto">
          <a:xfrm>
            <a:off x="498475" y="928670"/>
            <a:ext cx="8216929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nb-NO" dirty="0"/>
              <a:t>Gitt enkle transistor modeller for </a:t>
            </a:r>
            <a:r>
              <a:rPr lang="nb-NO" dirty="0" err="1"/>
              <a:t>nMOS</a:t>
            </a:r>
            <a:r>
              <a:rPr lang="nb-NO" dirty="0"/>
              <a:t> transistor, skisser strøm som funksjon</a:t>
            </a:r>
          </a:p>
          <a:p>
            <a:pPr algn="l"/>
            <a:r>
              <a:rPr lang="nb-NO" dirty="0"/>
              <a:t> av </a:t>
            </a:r>
            <a:r>
              <a:rPr lang="nb-NO" i="1" dirty="0" err="1"/>
              <a:t>V</a:t>
            </a:r>
            <a:r>
              <a:rPr lang="nb-NO" sz="1200" i="1" dirty="0" err="1"/>
              <a:t>gs</a:t>
            </a:r>
            <a:r>
              <a:rPr lang="nb-NO" dirty="0"/>
              <a:t> for ulike </a:t>
            </a:r>
            <a:r>
              <a:rPr lang="nb-NO" i="1" dirty="0" err="1"/>
              <a:t>V</a:t>
            </a:r>
            <a:r>
              <a:rPr lang="nb-NO" sz="1200" i="1" dirty="0" err="1"/>
              <a:t>ds</a:t>
            </a:r>
            <a:r>
              <a:rPr lang="nb-NO" dirty="0"/>
              <a:t> spenninger. Marker terskelspenning, lineært område og metning på skissen.</a:t>
            </a:r>
          </a:p>
        </p:txBody>
      </p:sp>
      <p:pic>
        <p:nvPicPr>
          <p:cNvPr id="24371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2441557"/>
            <a:ext cx="3009900" cy="306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4371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725" y="2441557"/>
            <a:ext cx="3014663" cy="306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43718" name="Line 6"/>
          <p:cNvSpPr>
            <a:spLocks noChangeShapeType="1"/>
          </p:cNvSpPr>
          <p:nvPr/>
        </p:nvSpPr>
        <p:spPr bwMode="auto">
          <a:xfrm>
            <a:off x="827088" y="2152632"/>
            <a:ext cx="649287" cy="2808288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43719" name="Text Box 7"/>
          <p:cNvSpPr txBox="1">
            <a:spLocks noChangeArrowheads="1"/>
          </p:cNvSpPr>
          <p:nvPr/>
        </p:nvSpPr>
        <p:spPr bwMode="auto">
          <a:xfrm>
            <a:off x="179388" y="1847832"/>
            <a:ext cx="20891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Terskelspenning </a:t>
            </a:r>
            <a:r>
              <a:rPr lang="nb-NO" i="1"/>
              <a:t>V</a:t>
            </a:r>
            <a:r>
              <a:rPr lang="nb-NO" sz="1200" i="1"/>
              <a:t>t</a:t>
            </a:r>
          </a:p>
        </p:txBody>
      </p:sp>
      <p:sp>
        <p:nvSpPr>
          <p:cNvPr id="243720" name="Oval 8"/>
          <p:cNvSpPr>
            <a:spLocks noChangeArrowheads="1"/>
          </p:cNvSpPr>
          <p:nvPr/>
        </p:nvSpPr>
        <p:spPr bwMode="auto">
          <a:xfrm rot="2377113">
            <a:off x="5867400" y="2512995"/>
            <a:ext cx="935038" cy="2881312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243721" name="Text Box 9"/>
          <p:cNvSpPr txBox="1">
            <a:spLocks noChangeArrowheads="1"/>
          </p:cNvSpPr>
          <p:nvPr/>
        </p:nvSpPr>
        <p:spPr bwMode="auto">
          <a:xfrm>
            <a:off x="3995738" y="2081195"/>
            <a:ext cx="20891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Lineært område</a:t>
            </a:r>
            <a:endParaRPr lang="nb-NO" sz="1200" i="1"/>
          </a:p>
        </p:txBody>
      </p:sp>
      <p:sp>
        <p:nvSpPr>
          <p:cNvPr id="243722" name="Line 10"/>
          <p:cNvSpPr>
            <a:spLocks noChangeShapeType="1"/>
          </p:cNvSpPr>
          <p:nvPr/>
        </p:nvSpPr>
        <p:spPr bwMode="auto">
          <a:xfrm>
            <a:off x="4859339" y="2441557"/>
            <a:ext cx="1641488" cy="1201757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43723" name="Text Box 11"/>
          <p:cNvSpPr txBox="1">
            <a:spLocks noChangeArrowheads="1"/>
          </p:cNvSpPr>
          <p:nvPr/>
        </p:nvSpPr>
        <p:spPr bwMode="auto">
          <a:xfrm>
            <a:off x="4284663" y="5610207"/>
            <a:ext cx="11525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Metning</a:t>
            </a:r>
            <a:endParaRPr lang="nb-NO" sz="1200" i="1"/>
          </a:p>
        </p:txBody>
      </p:sp>
      <p:sp>
        <p:nvSpPr>
          <p:cNvPr id="243724" name="Line 12"/>
          <p:cNvSpPr>
            <a:spLocks noChangeShapeType="1"/>
          </p:cNvSpPr>
          <p:nvPr/>
        </p:nvSpPr>
        <p:spPr bwMode="auto">
          <a:xfrm flipV="1">
            <a:off x="4716463" y="3714751"/>
            <a:ext cx="2998809" cy="1966892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43725" name="Line 13"/>
          <p:cNvSpPr>
            <a:spLocks noChangeShapeType="1"/>
          </p:cNvSpPr>
          <p:nvPr/>
        </p:nvSpPr>
        <p:spPr bwMode="auto">
          <a:xfrm flipH="1">
            <a:off x="2700338" y="2441557"/>
            <a:ext cx="2159000" cy="201612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43726" name="Oval 14"/>
          <p:cNvSpPr>
            <a:spLocks noChangeArrowheads="1"/>
          </p:cNvSpPr>
          <p:nvPr/>
        </p:nvSpPr>
        <p:spPr bwMode="auto">
          <a:xfrm rot="2293399">
            <a:off x="2339975" y="3127357"/>
            <a:ext cx="217488" cy="2051050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243727" name="Line 15"/>
          <p:cNvSpPr>
            <a:spLocks noChangeShapeType="1"/>
          </p:cNvSpPr>
          <p:nvPr/>
        </p:nvSpPr>
        <p:spPr bwMode="auto">
          <a:xfrm flipH="1" flipV="1">
            <a:off x="2195513" y="4602145"/>
            <a:ext cx="2520950" cy="107950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3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3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3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43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43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43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3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43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3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3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3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43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3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3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43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3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3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43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8" grpId="0" animBg="1"/>
      <p:bldP spid="243719" grpId="0"/>
      <p:bldP spid="243720" grpId="0" animBg="1"/>
      <p:bldP spid="243721" grpId="0"/>
      <p:bldP spid="243722" grpId="0" animBg="1"/>
      <p:bldP spid="243723" grpId="0"/>
      <p:bldP spid="243724" grpId="0" animBg="1"/>
      <p:bldP spid="243725" grpId="0" animBg="1"/>
      <p:bldP spid="243726" grpId="0" animBg="1"/>
      <p:bldP spid="243727" grpId="0" animBg="1"/>
    </p:bldLst>
  </p:timing>
</p:sld>
</file>

<file path=ppt/theme/theme1.xml><?xml version="1.0" encoding="utf-8"?>
<a:theme xmlns:a="http://schemas.openxmlformats.org/drawingml/2006/main" name="DEL1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DEL1T</Template>
  <TotalTime>229</TotalTime>
  <Words>119</Words>
  <Application>Microsoft Office PowerPoint</Application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DEL1T</vt:lpstr>
      <vt:lpstr>Equation</vt:lpstr>
      <vt:lpstr>INF3400 Del 2 Oppgaver</vt:lpstr>
      <vt:lpstr>Oppgave</vt:lpstr>
      <vt:lpstr>Eksamensoppgave 2005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1</dc:title>
  <dc:creator>uio</dc:creator>
  <cp:lastModifiedBy>yngvarb_adm</cp:lastModifiedBy>
  <cp:revision>29</cp:revision>
  <dcterms:created xsi:type="dcterms:W3CDTF">2010-01-29T09:45:28Z</dcterms:created>
  <dcterms:modified xsi:type="dcterms:W3CDTF">2011-01-24T10:34:31Z</dcterms:modified>
</cp:coreProperties>
</file>