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8" r:id="rId3"/>
    <p:sldId id="290" r:id="rId4"/>
    <p:sldId id="291" r:id="rId5"/>
    <p:sldId id="292" r:id="rId6"/>
    <p:sldId id="298" r:id="rId7"/>
    <p:sldId id="299" r:id="rId8"/>
    <p:sldId id="30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6D03A4-44D9-47D1-A7B8-CE543C8DAA0D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F0F8C-2616-4B78-ADDA-E46B6A9A8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61975D-9E87-4DE7-9F53-CD60608D7B80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5C7F31-6DD7-47DC-BAA4-932E02BED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2369B9-5AB6-4746-A287-AFA20E602BFD}" type="slidenum">
              <a:rPr lang="en-US"/>
              <a:pPr/>
              <a:t>2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6D337B-52C0-4403-8937-59C45C1184A7}" type="slidenum">
              <a:rPr lang="en-US"/>
              <a:pPr/>
              <a:t>3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70102-944E-4A97-8D3D-79A5DF6ABAE8}" type="slidenum">
              <a:rPr lang="en-US"/>
              <a:pPr/>
              <a:t>4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103C5-D84C-44BE-8A23-B9E4099B6D77}" type="slidenum">
              <a:rPr lang="en-US"/>
              <a:pPr/>
              <a:t>5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2394A9-ECD4-462E-91D9-C6210F00F414}" type="slidenum">
              <a:rPr lang="en-US"/>
              <a:pPr/>
              <a:t>6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59E1F5-7C81-46B1-80E5-BBCC51D7111B}" type="slidenum">
              <a:rPr lang="en-US"/>
              <a:pPr/>
              <a:t>7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41961-78C5-43D2-B81C-DD7A01364551}" type="slidenum">
              <a:rPr lang="en-US"/>
              <a:pPr/>
              <a:t>8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C38A6-E4D1-4949-A9E4-3D82CE71A740}" type="datetime4">
              <a:rPr lang="nb-NO"/>
              <a:pPr>
                <a:defRPr/>
              </a:pPr>
              <a:t>24. januar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5DAFB-13BD-4763-AC1F-706CFB8FD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71B4D-6992-4700-8692-28FC1B0C27D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1333-4B83-458F-8058-3B126AE60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62B2D-4371-4DA0-8D45-4F6444EFEA1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35F0-2196-4CAB-BE17-10218165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15CD-3428-429D-BEAF-AF5A1F52ED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36D9-1699-4020-BE11-9681CA925E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EE1A1-F9A9-4925-AA7A-CDF77EEFBC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8329-ED23-4EE2-837D-0769813F8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C4E1-5E88-458C-8E73-8056F542D812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D0138-6947-4656-A0E8-4B439A2F95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10735-181A-4C80-AECC-ED1DC555F9D4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68070-B72C-4A68-99FC-81CAA14A04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E2E6-7020-4F40-A029-F3B1B97FD13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C6D3D-E34C-43FB-9ED7-158C6E6A21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70D55-71FA-4B2B-A7C0-74DAFF5A3CE0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64FF5-D3EA-4F54-9829-104A77E4A9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BF00-835F-422F-9BB1-56C049FDE473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0197-330E-41A2-893B-2EBB5ED91E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A6C7-B3AC-4A94-A1DB-617E1227F84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1CC16-15FC-4A8E-84F2-FA1741748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600722-15B2-465D-97B7-D3475D434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419C0D04-9125-4FB8-B1DA-502F7286BD61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9BB580BB-295B-4671-AE99-DDFBA5CE0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9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7.png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1 </a:t>
            </a:r>
            <a:r>
              <a:rPr lang="nb-NO" dirty="0" smtClean="0"/>
              <a:t>O</a:t>
            </a:r>
            <a:r>
              <a:rPr lang="nb-NO" dirty="0" smtClean="0"/>
              <a:t>ppgaver</a:t>
            </a:r>
            <a:endParaRPr lang="nb-NO" dirty="0" smtClean="0"/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Grunnleggende Digital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1.3</a:t>
            </a:r>
          </a:p>
        </p:txBody>
      </p:sp>
      <p:sp>
        <p:nvSpPr>
          <p:cNvPr id="200709" name="Text Box 5"/>
          <p:cNvSpPr txBox="1">
            <a:spLocks noChangeArrowheads="1"/>
          </p:cNvSpPr>
          <p:nvPr/>
        </p:nvSpPr>
        <p:spPr bwMode="auto">
          <a:xfrm>
            <a:off x="395288" y="1071546"/>
            <a:ext cx="7129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Tegn en CMOS 4-inngangs NOR port på transistornivå.</a:t>
            </a:r>
          </a:p>
        </p:txBody>
      </p:sp>
      <p:graphicFrame>
        <p:nvGraphicFramePr>
          <p:cNvPr id="200711" name="Object 7"/>
          <p:cNvGraphicFramePr>
            <a:graphicFrameLocks noChangeAspect="1"/>
          </p:cNvGraphicFramePr>
          <p:nvPr>
            <p:ph idx="1"/>
          </p:nvPr>
        </p:nvGraphicFramePr>
        <p:xfrm>
          <a:off x="468313" y="2636838"/>
          <a:ext cx="2087562" cy="400050"/>
        </p:xfrm>
        <a:graphic>
          <a:graphicData uri="http://schemas.openxmlformats.org/presentationml/2006/ole">
            <p:oleObj spid="_x0000_s34818" name="Equation" r:id="rId4" imgW="1130040" imgH="215640" progId="Equation.3">
              <p:embed/>
            </p:oleObj>
          </a:graphicData>
        </a:graphic>
      </p:graphicFrame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34925" y="2276475"/>
            <a:ext cx="21605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Boolsk funksjon:</a:t>
            </a:r>
          </a:p>
        </p:txBody>
      </p:sp>
      <p:pic>
        <p:nvPicPr>
          <p:cNvPr id="20071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1419" y="1285860"/>
            <a:ext cx="3051175" cy="4427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1.4</a:t>
            </a: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500034" y="928670"/>
            <a:ext cx="81359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Gitt funksjonen                                         , tegn transistorskjema for porten i komplementær CMOS.</a:t>
            </a:r>
          </a:p>
        </p:txBody>
      </p:sp>
      <p:graphicFrame>
        <p:nvGraphicFramePr>
          <p:cNvPr id="203781" name="Object 5"/>
          <p:cNvGraphicFramePr>
            <a:graphicFrameLocks noChangeAspect="1"/>
          </p:cNvGraphicFramePr>
          <p:nvPr>
            <p:ph idx="1"/>
          </p:nvPr>
        </p:nvGraphicFramePr>
        <p:xfrm>
          <a:off x="2570160" y="928670"/>
          <a:ext cx="1573212" cy="339725"/>
        </p:xfrm>
        <a:graphic>
          <a:graphicData uri="http://schemas.openxmlformats.org/presentationml/2006/ole">
            <p:oleObj spid="_x0000_s36866" name="Equation" r:id="rId4" imgW="1117440" imgH="241200" progId="Equation.3">
              <p:embed/>
            </p:oleObj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4925" y="2276475"/>
            <a:ext cx="2600325" cy="3024188"/>
            <a:chOff x="22" y="1434"/>
            <a:chExt cx="1638" cy="1905"/>
          </a:xfrm>
        </p:grpSpPr>
        <p:pic>
          <p:nvPicPr>
            <p:cNvPr id="203783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1" y="1706"/>
              <a:ext cx="1229" cy="16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03784" name="Text Box 8"/>
            <p:cNvSpPr txBox="1">
              <a:spLocks noChangeArrowheads="1"/>
            </p:cNvSpPr>
            <p:nvPr/>
          </p:nvSpPr>
          <p:spPr bwMode="auto">
            <a:xfrm>
              <a:off x="22" y="1434"/>
              <a:ext cx="13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Nedtrekk: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000628" y="1285860"/>
            <a:ext cx="3600450" cy="4681537"/>
            <a:chOff x="2744" y="1207"/>
            <a:chExt cx="2268" cy="2949"/>
          </a:xfrm>
        </p:grpSpPr>
        <p:pic>
          <p:nvPicPr>
            <p:cNvPr id="203785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35" y="1298"/>
              <a:ext cx="2014" cy="27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03787" name="Rectangle 11"/>
            <p:cNvSpPr>
              <a:spLocks noChangeArrowheads="1"/>
            </p:cNvSpPr>
            <p:nvPr/>
          </p:nvSpPr>
          <p:spPr bwMode="auto">
            <a:xfrm>
              <a:off x="2744" y="1207"/>
              <a:ext cx="2268" cy="2949"/>
            </a:xfrm>
            <a:prstGeom prst="rect">
              <a:avLst/>
            </a:prstGeom>
            <a:noFill/>
            <a:ln w="19050" algn="ctr">
              <a:solidFill>
                <a:srgbClr val="00A4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1.5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539750" y="928670"/>
            <a:ext cx="81359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Gitt funksjonen                                         , tegn transistorskjema for porten i komplementær CMOS.</a:t>
            </a:r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2428860" y="928670"/>
          <a:ext cx="1806575" cy="339725"/>
        </p:xfrm>
        <a:graphic>
          <a:graphicData uri="http://schemas.openxmlformats.org/presentationml/2006/ole">
            <p:oleObj spid="_x0000_s37890" name="Equation" r:id="rId4" imgW="1282680" imgH="241200" progId="Equation.3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07950" y="2133600"/>
            <a:ext cx="2720975" cy="2881313"/>
            <a:chOff x="68" y="1344"/>
            <a:chExt cx="1714" cy="1815"/>
          </a:xfrm>
        </p:grpSpPr>
        <p:sp>
          <p:nvSpPr>
            <p:cNvPr id="205833" name="Text Box 9"/>
            <p:cNvSpPr txBox="1">
              <a:spLocks noChangeArrowheads="1"/>
            </p:cNvSpPr>
            <p:nvPr/>
          </p:nvSpPr>
          <p:spPr bwMode="auto">
            <a:xfrm>
              <a:off x="68" y="1344"/>
              <a:ext cx="127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Nedtrekk:</a:t>
              </a:r>
            </a:p>
          </p:txBody>
        </p:sp>
        <p:pic>
          <p:nvPicPr>
            <p:cNvPr id="20583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" y="1752"/>
              <a:ext cx="1397" cy="1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643570" y="1500174"/>
            <a:ext cx="2663825" cy="4248150"/>
            <a:chOff x="3334" y="1344"/>
            <a:chExt cx="1678" cy="2676"/>
          </a:xfrm>
        </p:grpSpPr>
        <p:pic>
          <p:nvPicPr>
            <p:cNvPr id="205835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70" y="1434"/>
              <a:ext cx="1389" cy="25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05837" name="Rectangle 13"/>
            <p:cNvSpPr>
              <a:spLocks noChangeArrowheads="1"/>
            </p:cNvSpPr>
            <p:nvPr/>
          </p:nvSpPr>
          <p:spPr bwMode="auto">
            <a:xfrm>
              <a:off x="3334" y="1344"/>
              <a:ext cx="1678" cy="2676"/>
            </a:xfrm>
            <a:prstGeom prst="rect">
              <a:avLst/>
            </a:prstGeom>
            <a:noFill/>
            <a:ln w="19050" algn="ctr">
              <a:solidFill>
                <a:srgbClr val="00A4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nb-NO"/>
              <a:t>Oppgave 1.6</a:t>
            </a: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539750" y="928670"/>
            <a:ext cx="81359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Gitt funksjonen                                         , tegn transistorskjema for porten i komplementær CMOS.</a:t>
            </a:r>
          </a:p>
        </p:txBody>
      </p:sp>
      <p:graphicFrame>
        <p:nvGraphicFramePr>
          <p:cNvPr id="206854" name="Object 6"/>
          <p:cNvGraphicFramePr>
            <a:graphicFrameLocks noChangeAspect="1"/>
          </p:cNvGraphicFramePr>
          <p:nvPr/>
        </p:nvGraphicFramePr>
        <p:xfrm>
          <a:off x="2428860" y="928670"/>
          <a:ext cx="1606550" cy="344487"/>
        </p:xfrm>
        <a:graphic>
          <a:graphicData uri="http://schemas.openxmlformats.org/presentationml/2006/ole">
            <p:oleObj spid="_x0000_s38914" name="Equation" r:id="rId4" imgW="1002960" imgH="215640" progId="Equation.3">
              <p:embed/>
            </p:oleObj>
          </a:graphicData>
        </a:graphic>
      </p:graphicFrame>
      <p:sp>
        <p:nvSpPr>
          <p:cNvPr id="206855" name="Text Box 7"/>
          <p:cNvSpPr txBox="1">
            <a:spLocks noChangeArrowheads="1"/>
          </p:cNvSpPr>
          <p:nvPr/>
        </p:nvSpPr>
        <p:spPr bwMode="auto">
          <a:xfrm>
            <a:off x="642910" y="1643050"/>
            <a:ext cx="14398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Nedtrekk: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286380" y="1357299"/>
            <a:ext cx="3457574" cy="4572032"/>
            <a:chOff x="2744" y="1207"/>
            <a:chExt cx="2268" cy="2949"/>
          </a:xfrm>
        </p:grpSpPr>
        <p:pic>
          <p:nvPicPr>
            <p:cNvPr id="206857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71" y="1344"/>
              <a:ext cx="1607" cy="26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06859" name="Rectangle 11"/>
            <p:cNvSpPr>
              <a:spLocks noChangeArrowheads="1"/>
            </p:cNvSpPr>
            <p:nvPr/>
          </p:nvSpPr>
          <p:spPr bwMode="auto">
            <a:xfrm>
              <a:off x="2744" y="1207"/>
              <a:ext cx="2268" cy="2949"/>
            </a:xfrm>
            <a:prstGeom prst="rect">
              <a:avLst/>
            </a:prstGeom>
            <a:noFill/>
            <a:ln w="19050" algn="ctr">
              <a:solidFill>
                <a:srgbClr val="00A4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357430"/>
            <a:ext cx="3071834" cy="2957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4213" y="285728"/>
            <a:ext cx="7632700" cy="609600"/>
          </a:xfrm>
        </p:spPr>
        <p:txBody>
          <a:bodyPr/>
          <a:lstStyle/>
          <a:p>
            <a:r>
              <a:rPr lang="nb-NO" dirty="0"/>
              <a:t>Oppgave 1.7</a:t>
            </a:r>
          </a:p>
        </p:txBody>
      </p:sp>
      <p:graphicFrame>
        <p:nvGraphicFramePr>
          <p:cNvPr id="214021" name="Object 5"/>
          <p:cNvGraphicFramePr>
            <a:graphicFrameLocks noChangeAspect="1"/>
          </p:cNvGraphicFramePr>
          <p:nvPr>
            <p:ph sz="quarter" idx="1"/>
          </p:nvPr>
        </p:nvGraphicFramePr>
        <p:xfrm>
          <a:off x="468313" y="2071678"/>
          <a:ext cx="1155700" cy="1439862"/>
        </p:xfrm>
        <a:graphic>
          <a:graphicData uri="http://schemas.openxmlformats.org/presentationml/2006/ole">
            <p:oleObj spid="_x0000_s39938" name="Equation" r:id="rId4" imgW="774360" imgH="965160" progId="Equation.3">
              <p:embed/>
            </p:oleObj>
          </a:graphicData>
        </a:graphic>
      </p:graphicFrame>
      <p:graphicFrame>
        <p:nvGraphicFramePr>
          <p:cNvPr id="214073" name="Group 57"/>
          <p:cNvGraphicFramePr>
            <a:graphicFrameLocks noGrp="1"/>
          </p:cNvGraphicFramePr>
          <p:nvPr>
            <p:ph sz="quarter" idx="3"/>
          </p:nvPr>
        </p:nvGraphicFramePr>
        <p:xfrm>
          <a:off x="3428992" y="2214554"/>
          <a:ext cx="2735262" cy="1371600"/>
        </p:xfrm>
        <a:graphic>
          <a:graphicData uri="http://schemas.openxmlformats.org/drawingml/2006/table">
            <a:tbl>
              <a:tblPr/>
              <a:tblGrid>
                <a:gridCol w="682625"/>
                <a:gridCol w="685800"/>
                <a:gridCol w="684212"/>
                <a:gridCol w="682625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323850" y="857232"/>
            <a:ext cx="424815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dirty="0"/>
              <a:t>Tegn skjematikk på transistornivå for følgende funksjoner. Du kan anta at du også har inverterte signaler tilgjengelig. En 2:4 dekoder definert ved </a:t>
            </a:r>
          </a:p>
        </p:txBody>
      </p:sp>
      <p:pic>
        <p:nvPicPr>
          <p:cNvPr id="21402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7813" y="71414"/>
            <a:ext cx="1831975" cy="578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14026" name="Text Box 10"/>
          <p:cNvSpPr txBox="1">
            <a:spLocks noChangeArrowheads="1"/>
          </p:cNvSpPr>
          <p:nvPr/>
        </p:nvSpPr>
        <p:spPr bwMode="auto">
          <a:xfrm>
            <a:off x="107950" y="350043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Løsningsforslag: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-36513" y="5072058"/>
            <a:ext cx="6378641" cy="755649"/>
            <a:chOff x="-23" y="3195"/>
            <a:chExt cx="2971" cy="476"/>
          </a:xfrm>
        </p:grpSpPr>
        <p:graphicFrame>
          <p:nvGraphicFramePr>
            <p:cNvPr id="214024" name="Object 8"/>
            <p:cNvGraphicFramePr>
              <a:graphicFrameLocks noChangeAspect="1"/>
            </p:cNvGraphicFramePr>
            <p:nvPr/>
          </p:nvGraphicFramePr>
          <p:xfrm>
            <a:off x="2223" y="3195"/>
            <a:ext cx="725" cy="476"/>
          </p:xfrm>
          <a:graphic>
            <a:graphicData uri="http://schemas.openxmlformats.org/presentationml/2006/ole">
              <p:oleObj spid="_x0000_s39940" name="Equation" r:id="rId6" imgW="774360" imgH="507960" progId="Equation.3">
                <p:embed/>
              </p:oleObj>
            </a:graphicData>
          </a:graphic>
        </p:graphicFrame>
        <p:sp>
          <p:nvSpPr>
            <p:cNvPr id="214070" name="Text Box 54"/>
            <p:cNvSpPr txBox="1">
              <a:spLocks noChangeArrowheads="1"/>
            </p:cNvSpPr>
            <p:nvPr/>
          </p:nvSpPr>
          <p:spPr bwMode="auto">
            <a:xfrm>
              <a:off x="-23" y="3195"/>
              <a:ext cx="2812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Vi ønsker å bruke NAND porter og invertere.</a:t>
              </a:r>
            </a:p>
          </p:txBody>
        </p:sp>
      </p:grpSp>
      <p:graphicFrame>
        <p:nvGraphicFramePr>
          <p:cNvPr id="214071" name="Object 55"/>
          <p:cNvGraphicFramePr>
            <a:graphicFrameLocks noChangeAspect="1"/>
          </p:cNvGraphicFramePr>
          <p:nvPr>
            <p:ph sz="quarter" idx="4"/>
          </p:nvPr>
        </p:nvGraphicFramePr>
        <p:xfrm>
          <a:off x="468313" y="3857628"/>
          <a:ext cx="1223962" cy="1149350"/>
        </p:xfrm>
        <a:graphic>
          <a:graphicData uri="http://schemas.openxmlformats.org/presentationml/2006/ole">
            <p:oleObj spid="_x0000_s39939" name="Equation" r:id="rId7" imgW="838080" imgH="787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140" name="Object 4"/>
          <p:cNvGraphicFramePr>
            <a:graphicFrameLocks noChangeAspect="1"/>
          </p:cNvGraphicFramePr>
          <p:nvPr/>
        </p:nvGraphicFramePr>
        <p:xfrm>
          <a:off x="395288" y="2214554"/>
          <a:ext cx="1743075" cy="682625"/>
        </p:xfrm>
        <a:graphic>
          <a:graphicData uri="http://schemas.openxmlformats.org/presentationml/2006/ole">
            <p:oleObj spid="_x0000_s40962" name="Equation" r:id="rId4" imgW="1168200" imgH="457200" progId="Equation.3">
              <p:embed/>
            </p:oleObj>
          </a:graphicData>
        </a:graphic>
      </p:graphicFrame>
      <p:sp>
        <p:nvSpPr>
          <p:cNvPr id="219173" name="Rectangle 37"/>
          <p:cNvSpPr>
            <a:spLocks noChangeArrowheads="1"/>
          </p:cNvSpPr>
          <p:nvPr/>
        </p:nvSpPr>
        <p:spPr bwMode="auto">
          <a:xfrm>
            <a:off x="323850" y="928670"/>
            <a:ext cx="424815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dirty="0"/>
              <a:t>Tegn skjematikk på transistornivå for følgende funksjoner. Du kan anta at du også har inverterte signaler tilgjengelig. En 3:2 dekoder definert ved </a:t>
            </a:r>
          </a:p>
        </p:txBody>
      </p:sp>
      <p:sp>
        <p:nvSpPr>
          <p:cNvPr id="219174" name="Text Box 38"/>
          <p:cNvSpPr txBox="1">
            <a:spLocks noChangeArrowheads="1"/>
          </p:cNvSpPr>
          <p:nvPr/>
        </p:nvSpPr>
        <p:spPr bwMode="auto">
          <a:xfrm>
            <a:off x="341297" y="3000372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Løsningsforslag:</a:t>
            </a:r>
          </a:p>
        </p:txBody>
      </p:sp>
      <p:graphicFrame>
        <p:nvGraphicFramePr>
          <p:cNvPr id="219175" name="Object 39"/>
          <p:cNvGraphicFramePr>
            <a:graphicFrameLocks noChangeAspect="1"/>
          </p:cNvGraphicFramePr>
          <p:nvPr/>
        </p:nvGraphicFramePr>
        <p:xfrm>
          <a:off x="468313" y="3714752"/>
          <a:ext cx="1871662" cy="1735137"/>
        </p:xfrm>
        <a:graphic>
          <a:graphicData uri="http://schemas.openxmlformats.org/presentationml/2006/ole">
            <p:oleObj spid="_x0000_s40963" name="Equation" r:id="rId5" imgW="1231560" imgH="1143000" progId="Equation.3">
              <p:embed/>
            </p:oleObj>
          </a:graphicData>
        </a:graphic>
      </p:graphicFrame>
      <p:sp>
        <p:nvSpPr>
          <p:cNvPr id="219176" name="Rectangle 4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nb-NO"/>
              <a:t>Oppgave 1.7 forts.</a:t>
            </a:r>
          </a:p>
        </p:txBody>
      </p:sp>
      <p:graphicFrame>
        <p:nvGraphicFramePr>
          <p:cNvPr id="219177" name="Object 41"/>
          <p:cNvGraphicFramePr>
            <a:graphicFrameLocks noChangeAspect="1"/>
          </p:cNvGraphicFramePr>
          <p:nvPr>
            <p:ph idx="1"/>
          </p:nvPr>
        </p:nvGraphicFramePr>
        <p:xfrm>
          <a:off x="2555875" y="3714752"/>
          <a:ext cx="1257300" cy="1690687"/>
        </p:xfrm>
        <a:graphic>
          <a:graphicData uri="http://schemas.openxmlformats.org/presentationml/2006/ole">
            <p:oleObj spid="_x0000_s40964" name="Equation" r:id="rId6" imgW="812520" imgH="1091880" progId="Equation.3">
              <p:embed/>
            </p:oleObj>
          </a:graphicData>
        </a:graphic>
      </p:graphicFrame>
      <p:pic>
        <p:nvPicPr>
          <p:cNvPr id="219181" name="Picture 4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3143248"/>
            <a:ext cx="2063750" cy="259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19182" name="Picture 4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85728"/>
            <a:ext cx="2590800" cy="3095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Eksamensoppgave (2005)</a:t>
            </a:r>
          </a:p>
        </p:txBody>
      </p:sp>
      <p:graphicFrame>
        <p:nvGraphicFramePr>
          <p:cNvPr id="221189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2214546" y="1000108"/>
          <a:ext cx="1722437" cy="323850"/>
        </p:xfrm>
        <a:graphic>
          <a:graphicData uri="http://schemas.openxmlformats.org/presentationml/2006/ole">
            <p:oleObj spid="_x0000_s41986" name="Equation" r:id="rId4" imgW="1282680" imgH="241200" progId="Equation.3">
              <p:embed/>
            </p:oleObj>
          </a:graphicData>
        </a:graphic>
      </p:graphicFrame>
      <p:sp>
        <p:nvSpPr>
          <p:cNvPr id="221188" name="Text Box 4"/>
          <p:cNvSpPr txBox="1">
            <a:spLocks noChangeArrowheads="1"/>
          </p:cNvSpPr>
          <p:nvPr/>
        </p:nvSpPr>
        <p:spPr bwMode="auto">
          <a:xfrm>
            <a:off x="250825" y="1000108"/>
            <a:ext cx="5976938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Gitt funksjonen                                      . Tegn et transistorskjema (</a:t>
            </a:r>
            <a:r>
              <a:rPr lang="nb-NO" dirty="0" smtClean="0"/>
              <a:t>skjematikk</a:t>
            </a:r>
            <a:r>
              <a:rPr lang="nb-NO" dirty="0"/>
              <a:t>) i komplementær CMOS for funksjonen.</a:t>
            </a:r>
          </a:p>
        </p:txBody>
      </p:sp>
      <p:sp>
        <p:nvSpPr>
          <p:cNvPr id="221191" name="Text Box 7"/>
          <p:cNvSpPr txBox="1">
            <a:spLocks noChangeArrowheads="1"/>
          </p:cNvSpPr>
          <p:nvPr/>
        </p:nvSpPr>
        <p:spPr bwMode="auto">
          <a:xfrm>
            <a:off x="107950" y="1928802"/>
            <a:ext cx="217803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Løsningsforslag:</a:t>
            </a:r>
          </a:p>
        </p:txBody>
      </p:sp>
      <p:sp>
        <p:nvSpPr>
          <p:cNvPr id="221192" name="Text Box 8"/>
          <p:cNvSpPr txBox="1">
            <a:spLocks noChangeArrowheads="1"/>
          </p:cNvSpPr>
          <p:nvPr/>
        </p:nvSpPr>
        <p:spPr bwMode="auto">
          <a:xfrm>
            <a:off x="179388" y="2420938"/>
            <a:ext cx="14398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Nedtrekk:</a:t>
            </a:r>
          </a:p>
        </p:txBody>
      </p:sp>
      <p:sp>
        <p:nvSpPr>
          <p:cNvPr id="221216" name="Text Box 32"/>
          <p:cNvSpPr txBox="1">
            <a:spLocks noChangeArrowheads="1"/>
          </p:cNvSpPr>
          <p:nvPr/>
        </p:nvSpPr>
        <p:spPr bwMode="auto">
          <a:xfrm>
            <a:off x="395288" y="2779713"/>
            <a:ext cx="2533638" cy="2169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i="1" dirty="0"/>
              <a:t>A</a:t>
            </a:r>
            <a:r>
              <a:rPr lang="nb-NO" dirty="0"/>
              <a:t> i serie med </a:t>
            </a:r>
            <a:r>
              <a:rPr lang="nb-NO" i="1" dirty="0"/>
              <a:t>B</a:t>
            </a:r>
            <a:r>
              <a:rPr lang="nb-NO" dirty="0"/>
              <a:t>.               </a:t>
            </a:r>
            <a:endParaRPr lang="nb-NO" i="1" dirty="0"/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i="1" dirty="0"/>
              <a:t>C</a:t>
            </a:r>
            <a:r>
              <a:rPr lang="nb-NO" dirty="0"/>
              <a:t> i serie med </a:t>
            </a:r>
            <a:r>
              <a:rPr lang="nb-NO" i="1" dirty="0"/>
              <a:t>D</a:t>
            </a:r>
            <a:r>
              <a:rPr lang="nb-NO" dirty="0"/>
              <a:t>.                </a:t>
            </a:r>
            <a:endParaRPr lang="nb-NO" i="1" dirty="0"/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i="1" dirty="0"/>
              <a:t>AB </a:t>
            </a:r>
            <a:r>
              <a:rPr lang="nb-NO" dirty="0"/>
              <a:t>i parallell med </a:t>
            </a:r>
            <a:r>
              <a:rPr lang="nb-NO" i="1" dirty="0"/>
              <a:t>CD</a:t>
            </a:r>
            <a:r>
              <a:rPr lang="nb-NO" dirty="0"/>
              <a:t>.      </a:t>
            </a:r>
            <a:endParaRPr lang="nb-NO" i="1" dirty="0"/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i="1" dirty="0"/>
              <a:t>(AB+CD)</a:t>
            </a:r>
            <a:r>
              <a:rPr lang="nb-NO" dirty="0"/>
              <a:t> i serie med </a:t>
            </a:r>
            <a:r>
              <a:rPr lang="nb-NO" i="1" dirty="0"/>
              <a:t>E</a:t>
            </a:r>
            <a:r>
              <a:rPr lang="nb-NO" dirty="0"/>
              <a:t>.    </a:t>
            </a:r>
          </a:p>
        </p:txBody>
      </p:sp>
      <p:pic>
        <p:nvPicPr>
          <p:cNvPr id="221217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0223" y="3571876"/>
            <a:ext cx="183197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21218" name="Oval 34"/>
          <p:cNvSpPr>
            <a:spLocks noChangeArrowheads="1"/>
          </p:cNvSpPr>
          <p:nvPr/>
        </p:nvSpPr>
        <p:spPr bwMode="auto">
          <a:xfrm>
            <a:off x="4376755" y="4286257"/>
            <a:ext cx="1439863" cy="1295400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19" name="Oval 35"/>
          <p:cNvSpPr>
            <a:spLocks noChangeArrowheads="1"/>
          </p:cNvSpPr>
          <p:nvPr/>
        </p:nvSpPr>
        <p:spPr bwMode="auto">
          <a:xfrm>
            <a:off x="4808555" y="3709994"/>
            <a:ext cx="574675" cy="576263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0" name="Oval 36"/>
          <p:cNvSpPr>
            <a:spLocks noChangeArrowheads="1"/>
          </p:cNvSpPr>
          <p:nvPr/>
        </p:nvSpPr>
        <p:spPr bwMode="auto">
          <a:xfrm>
            <a:off x="922318" y="4286256"/>
            <a:ext cx="792162" cy="360362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1" name="Oval 37"/>
          <p:cNvSpPr>
            <a:spLocks noChangeArrowheads="1"/>
          </p:cNvSpPr>
          <p:nvPr/>
        </p:nvSpPr>
        <p:spPr bwMode="auto">
          <a:xfrm>
            <a:off x="1285852" y="4643446"/>
            <a:ext cx="358775" cy="287337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2" name="Oval 38"/>
          <p:cNvSpPr>
            <a:spLocks noChangeArrowheads="1"/>
          </p:cNvSpPr>
          <p:nvPr/>
        </p:nvSpPr>
        <p:spPr bwMode="auto">
          <a:xfrm>
            <a:off x="4448193" y="4429132"/>
            <a:ext cx="576262" cy="1008062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3" name="Oval 39"/>
          <p:cNvSpPr>
            <a:spLocks noChangeArrowheads="1"/>
          </p:cNvSpPr>
          <p:nvPr/>
        </p:nvSpPr>
        <p:spPr bwMode="auto">
          <a:xfrm>
            <a:off x="5168918" y="4429132"/>
            <a:ext cx="576262" cy="1008062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4" name="Oval 40"/>
          <p:cNvSpPr>
            <a:spLocks noChangeArrowheads="1"/>
          </p:cNvSpPr>
          <p:nvPr/>
        </p:nvSpPr>
        <p:spPr bwMode="auto">
          <a:xfrm>
            <a:off x="782614" y="3713166"/>
            <a:ext cx="431800" cy="2159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5" name="Oval 41"/>
          <p:cNvSpPr>
            <a:spLocks noChangeArrowheads="1"/>
          </p:cNvSpPr>
          <p:nvPr/>
        </p:nvSpPr>
        <p:spPr bwMode="auto">
          <a:xfrm>
            <a:off x="785786" y="3929066"/>
            <a:ext cx="431800" cy="2159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6" name="Oval 42"/>
          <p:cNvSpPr>
            <a:spLocks noChangeArrowheads="1"/>
          </p:cNvSpPr>
          <p:nvPr/>
        </p:nvSpPr>
        <p:spPr bwMode="auto">
          <a:xfrm>
            <a:off x="4448193" y="4429132"/>
            <a:ext cx="504825" cy="503237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7" name="Oval 43"/>
          <p:cNvSpPr>
            <a:spLocks noChangeArrowheads="1"/>
          </p:cNvSpPr>
          <p:nvPr/>
        </p:nvSpPr>
        <p:spPr bwMode="auto">
          <a:xfrm>
            <a:off x="784201" y="2786058"/>
            <a:ext cx="287337" cy="287338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8" name="Oval 44"/>
          <p:cNvSpPr>
            <a:spLocks noChangeArrowheads="1"/>
          </p:cNvSpPr>
          <p:nvPr/>
        </p:nvSpPr>
        <p:spPr bwMode="auto">
          <a:xfrm>
            <a:off x="2143108" y="2781300"/>
            <a:ext cx="287338" cy="287338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29" name="Oval 45"/>
          <p:cNvSpPr>
            <a:spLocks noChangeArrowheads="1"/>
          </p:cNvSpPr>
          <p:nvPr/>
        </p:nvSpPr>
        <p:spPr bwMode="auto">
          <a:xfrm>
            <a:off x="4448193" y="4933957"/>
            <a:ext cx="504825" cy="503237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30" name="Oval 46"/>
          <p:cNvSpPr>
            <a:spLocks noChangeArrowheads="1"/>
          </p:cNvSpPr>
          <p:nvPr/>
        </p:nvSpPr>
        <p:spPr bwMode="auto">
          <a:xfrm>
            <a:off x="754063" y="3213100"/>
            <a:ext cx="287337" cy="287338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31" name="Oval 47"/>
          <p:cNvSpPr>
            <a:spLocks noChangeArrowheads="1"/>
          </p:cNvSpPr>
          <p:nvPr/>
        </p:nvSpPr>
        <p:spPr bwMode="auto">
          <a:xfrm>
            <a:off x="5240355" y="4429132"/>
            <a:ext cx="504825" cy="503237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32" name="Oval 48"/>
          <p:cNvSpPr>
            <a:spLocks noChangeArrowheads="1"/>
          </p:cNvSpPr>
          <p:nvPr/>
        </p:nvSpPr>
        <p:spPr bwMode="auto">
          <a:xfrm>
            <a:off x="2212960" y="3214686"/>
            <a:ext cx="287338" cy="287338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33" name="Oval 49"/>
          <p:cNvSpPr>
            <a:spLocks noChangeArrowheads="1"/>
          </p:cNvSpPr>
          <p:nvPr/>
        </p:nvSpPr>
        <p:spPr bwMode="auto">
          <a:xfrm>
            <a:off x="5240355" y="4933957"/>
            <a:ext cx="504825" cy="503237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34" name="Text Box 50"/>
          <p:cNvSpPr txBox="1">
            <a:spLocks noChangeArrowheads="1"/>
          </p:cNvSpPr>
          <p:nvPr/>
        </p:nvSpPr>
        <p:spPr bwMode="auto">
          <a:xfrm>
            <a:off x="2916238" y="2781300"/>
            <a:ext cx="6477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i="1">
                <a:solidFill>
                  <a:srgbClr val="000099"/>
                </a:solidFill>
              </a:rPr>
              <a:t>AB</a:t>
            </a:r>
          </a:p>
        </p:txBody>
      </p:sp>
      <p:sp>
        <p:nvSpPr>
          <p:cNvPr id="221235" name="Text Box 51"/>
          <p:cNvSpPr txBox="1">
            <a:spLocks noChangeArrowheads="1"/>
          </p:cNvSpPr>
          <p:nvPr/>
        </p:nvSpPr>
        <p:spPr bwMode="auto">
          <a:xfrm>
            <a:off x="2916238" y="3214686"/>
            <a:ext cx="6477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i="1" dirty="0">
                <a:solidFill>
                  <a:srgbClr val="CC0099"/>
                </a:solidFill>
              </a:rPr>
              <a:t>CD</a:t>
            </a:r>
          </a:p>
        </p:txBody>
      </p:sp>
      <p:sp>
        <p:nvSpPr>
          <p:cNvPr id="221236" name="Text Box 52"/>
          <p:cNvSpPr txBox="1">
            <a:spLocks noChangeArrowheads="1"/>
          </p:cNvSpPr>
          <p:nvPr/>
        </p:nvSpPr>
        <p:spPr bwMode="auto">
          <a:xfrm>
            <a:off x="2771775" y="3624266"/>
            <a:ext cx="10080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i="1" dirty="0">
                <a:solidFill>
                  <a:srgbClr val="000099"/>
                </a:solidFill>
              </a:rPr>
              <a:t>AB</a:t>
            </a:r>
            <a:r>
              <a:rPr lang="nb-NO" i="1" dirty="0">
                <a:solidFill>
                  <a:srgbClr val="00A400"/>
                </a:solidFill>
              </a:rPr>
              <a:t>+</a:t>
            </a:r>
            <a:r>
              <a:rPr lang="nb-NO" i="1" dirty="0">
                <a:solidFill>
                  <a:srgbClr val="CC0099"/>
                </a:solidFill>
              </a:rPr>
              <a:t>CD</a:t>
            </a:r>
          </a:p>
        </p:txBody>
      </p:sp>
      <p:sp>
        <p:nvSpPr>
          <p:cNvPr id="221238" name="Text Box 54"/>
          <p:cNvSpPr txBox="1">
            <a:spLocks noChangeArrowheads="1"/>
          </p:cNvSpPr>
          <p:nvPr/>
        </p:nvSpPr>
        <p:spPr bwMode="auto">
          <a:xfrm>
            <a:off x="2700338" y="4274114"/>
            <a:ext cx="137159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>
                <a:solidFill>
                  <a:srgbClr val="CC3300"/>
                </a:solidFill>
              </a:rPr>
              <a:t>(</a:t>
            </a:r>
            <a:r>
              <a:rPr lang="nb-NO" dirty="0">
                <a:solidFill>
                  <a:srgbClr val="000099"/>
                </a:solidFill>
              </a:rPr>
              <a:t>AB</a:t>
            </a:r>
            <a:r>
              <a:rPr lang="nb-NO" dirty="0">
                <a:solidFill>
                  <a:srgbClr val="00A400"/>
                </a:solidFill>
              </a:rPr>
              <a:t>+</a:t>
            </a:r>
            <a:r>
              <a:rPr lang="nb-NO" dirty="0">
                <a:solidFill>
                  <a:srgbClr val="CC0099"/>
                </a:solidFill>
              </a:rPr>
              <a:t>CD</a:t>
            </a:r>
            <a:r>
              <a:rPr lang="nb-NO" dirty="0">
                <a:solidFill>
                  <a:srgbClr val="CC3300"/>
                </a:solidFill>
              </a:rPr>
              <a:t>)E</a:t>
            </a:r>
          </a:p>
        </p:txBody>
      </p:sp>
      <p:pic>
        <p:nvPicPr>
          <p:cNvPr id="221239" name="Picture 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2881" y="785794"/>
            <a:ext cx="2708275" cy="5040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21240" name="Oval 56"/>
          <p:cNvSpPr>
            <a:spLocks noChangeArrowheads="1"/>
          </p:cNvSpPr>
          <p:nvPr/>
        </p:nvSpPr>
        <p:spPr bwMode="auto">
          <a:xfrm>
            <a:off x="6653243" y="2365360"/>
            <a:ext cx="504825" cy="503238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1" name="Oval 57"/>
          <p:cNvSpPr>
            <a:spLocks noChangeArrowheads="1"/>
          </p:cNvSpPr>
          <p:nvPr/>
        </p:nvSpPr>
        <p:spPr bwMode="auto">
          <a:xfrm>
            <a:off x="7445406" y="2365360"/>
            <a:ext cx="504825" cy="503238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2" name="Oval 58"/>
          <p:cNvSpPr>
            <a:spLocks noChangeArrowheads="1"/>
          </p:cNvSpPr>
          <p:nvPr/>
        </p:nvSpPr>
        <p:spPr bwMode="auto">
          <a:xfrm>
            <a:off x="6653243" y="1284273"/>
            <a:ext cx="504825" cy="503237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3" name="Oval 59"/>
          <p:cNvSpPr>
            <a:spLocks noChangeArrowheads="1"/>
          </p:cNvSpPr>
          <p:nvPr/>
        </p:nvSpPr>
        <p:spPr bwMode="auto">
          <a:xfrm>
            <a:off x="7443818" y="1284273"/>
            <a:ext cx="504825" cy="503237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4" name="Oval 60"/>
          <p:cNvSpPr>
            <a:spLocks noChangeArrowheads="1"/>
          </p:cNvSpPr>
          <p:nvPr/>
        </p:nvSpPr>
        <p:spPr bwMode="auto">
          <a:xfrm>
            <a:off x="6653243" y="2220898"/>
            <a:ext cx="1295400" cy="792162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5" name="Oval 61"/>
          <p:cNvSpPr>
            <a:spLocks noChangeArrowheads="1"/>
          </p:cNvSpPr>
          <p:nvPr/>
        </p:nvSpPr>
        <p:spPr bwMode="auto">
          <a:xfrm>
            <a:off x="6653243" y="1141398"/>
            <a:ext cx="1295400" cy="792162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6" name="Oval 62"/>
          <p:cNvSpPr>
            <a:spLocks noChangeArrowheads="1"/>
          </p:cNvSpPr>
          <p:nvPr/>
        </p:nvSpPr>
        <p:spPr bwMode="auto">
          <a:xfrm>
            <a:off x="6508781" y="852473"/>
            <a:ext cx="1441450" cy="2520950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1247" name="Oval 63"/>
          <p:cNvSpPr>
            <a:spLocks noChangeArrowheads="1"/>
          </p:cNvSpPr>
          <p:nvPr/>
        </p:nvSpPr>
        <p:spPr bwMode="auto">
          <a:xfrm>
            <a:off x="8237568" y="1789098"/>
            <a:ext cx="574675" cy="576262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2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2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2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2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2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2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2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2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2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2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2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2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2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22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22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2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216" grpId="0"/>
      <p:bldP spid="221218" grpId="0" animBg="1"/>
      <p:bldP spid="221219" grpId="0" animBg="1"/>
      <p:bldP spid="221220" grpId="0" animBg="1"/>
      <p:bldP spid="221221" grpId="0" animBg="1"/>
      <p:bldP spid="221222" grpId="0" animBg="1"/>
      <p:bldP spid="221223" grpId="0" animBg="1"/>
      <p:bldP spid="221224" grpId="0" animBg="1"/>
      <p:bldP spid="221225" grpId="0" animBg="1"/>
      <p:bldP spid="221226" grpId="0" animBg="1"/>
      <p:bldP spid="221227" grpId="0" animBg="1"/>
      <p:bldP spid="221228" grpId="0" animBg="1"/>
      <p:bldP spid="221229" grpId="0" animBg="1"/>
      <p:bldP spid="221230" grpId="0" animBg="1"/>
      <p:bldP spid="221231" grpId="0" animBg="1"/>
      <p:bldP spid="221232" grpId="0" animBg="1"/>
      <p:bldP spid="221233" grpId="0" animBg="1"/>
      <p:bldP spid="221234" grpId="0"/>
      <p:bldP spid="221235" grpId="0"/>
      <p:bldP spid="221236" grpId="0"/>
      <p:bldP spid="221238" grpId="0"/>
      <p:bldP spid="221240" grpId="0" animBg="1"/>
      <p:bldP spid="221241" grpId="0" animBg="1"/>
      <p:bldP spid="221242" grpId="0" animBg="1"/>
      <p:bldP spid="221243" grpId="0" animBg="1"/>
      <p:bldP spid="221244" grpId="0" animBg="1"/>
      <p:bldP spid="221245" grpId="0" animBg="1"/>
      <p:bldP spid="221246" grpId="0" animBg="1"/>
      <p:bldP spid="221247" grpId="0" animBg="1"/>
    </p:bldLst>
  </p:timing>
</p:sld>
</file>

<file path=ppt/theme/theme1.xml><?xml version="1.0" encoding="utf-8"?>
<a:theme xmlns:a="http://schemas.openxmlformats.org/drawingml/2006/main" name="DEL1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DEL1T</Template>
  <TotalTime>216</TotalTime>
  <Words>253</Words>
  <Application>Microsoft Office PowerPoint</Application>
  <PresentationFormat>On-screen Show (4:3)</PresentationFormat>
  <Paragraphs>75</Paragraphs>
  <Slides>8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DEL1T</vt:lpstr>
      <vt:lpstr>Equation</vt:lpstr>
      <vt:lpstr>INF3400 Del 1 Oppgaver</vt:lpstr>
      <vt:lpstr>Oppgave 1.3</vt:lpstr>
      <vt:lpstr>Oppgave 1.4</vt:lpstr>
      <vt:lpstr>Oppgave 1.5</vt:lpstr>
      <vt:lpstr>Oppgave 1.6</vt:lpstr>
      <vt:lpstr>Oppgave 1.7</vt:lpstr>
      <vt:lpstr>Oppgave 1.7 forts.</vt:lpstr>
      <vt:lpstr>Eksamensoppgave (2005)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1</dc:title>
  <dc:creator>uio</dc:creator>
  <cp:lastModifiedBy>yngvarb_adm</cp:lastModifiedBy>
  <cp:revision>24</cp:revision>
  <dcterms:created xsi:type="dcterms:W3CDTF">2010-01-29T09:45:28Z</dcterms:created>
  <dcterms:modified xsi:type="dcterms:W3CDTF">2011-01-24T10:43:46Z</dcterms:modified>
</cp:coreProperties>
</file>