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3" autoAdjust="0"/>
    <p:restoredTop sz="94616" autoAdjust="0"/>
  </p:normalViewPr>
  <p:slideViewPr>
    <p:cSldViewPr>
      <p:cViewPr varScale="1">
        <p:scale>
          <a:sx n="88" d="100"/>
          <a:sy n="88" d="100"/>
        </p:scale>
        <p:origin x="-6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yngvarbadm\My%20Documents\Kurs\V2007\Progresjon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4.9278875074459709E-2"/>
          <c:y val="6.1176470588235346E-2"/>
          <c:w val="0.84615434274194656"/>
          <c:h val="0.83294117647059374"/>
        </c:manualLayout>
      </c:layout>
      <c:barChart>
        <c:barDir val="col"/>
        <c:grouping val="clustered"/>
        <c:ser>
          <c:idx val="0"/>
          <c:order val="0"/>
          <c:tx>
            <c:v>INF3400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lang="nb-NO"/>
                </a:pPr>
                <a:endParaRPr lang="nb-NO"/>
              </a:p>
            </c:txPr>
            <c:showVal val="1"/>
          </c:dLbls>
          <c:cat>
            <c:strRef>
              <c:f>Sheet1!$D$9:$M$9</c:f>
              <c:strCache>
                <c:ptCount val="8"/>
                <c:pt idx="0">
                  <c:v>Introduction</c:v>
                </c:pt>
                <c:pt idx="1">
                  <c:v>MOS transistor theory</c:v>
                </c:pt>
                <c:pt idx="2">
                  <c:v>CMOS Process Technology</c:v>
                </c:pt>
                <c:pt idx="3">
                  <c:v>Characterization and performance</c:v>
                </c:pt>
                <c:pt idx="4">
                  <c:v>Circuit simulation</c:v>
                </c:pt>
                <c:pt idx="5">
                  <c:v>Combinational Circuit Design</c:v>
                </c:pt>
                <c:pt idx="6">
                  <c:v>Sequential Circuit Design</c:v>
                </c:pt>
                <c:pt idx="7">
                  <c:v>Design Methodology and tools</c:v>
                </c:pt>
              </c:strCache>
            </c:strRef>
          </c:cat>
          <c:val>
            <c:numRef>
              <c:f>Sheet1!$D$29:$J$29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4</c:v>
                </c:pt>
                <c:pt idx="4">
                  <c:v>3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</c:ser>
        <c:ser>
          <c:idx val="1"/>
          <c:order val="1"/>
          <c:tx>
            <c:v>BOK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lang="nb-NO"/>
                </a:pPr>
                <a:endParaRPr lang="nb-NO"/>
              </a:p>
            </c:txPr>
            <c:showVal val="1"/>
          </c:dLbls>
          <c:cat>
            <c:strRef>
              <c:f>Sheet1!$D$9:$M$9</c:f>
              <c:strCache>
                <c:ptCount val="8"/>
                <c:pt idx="0">
                  <c:v>Introduction</c:v>
                </c:pt>
                <c:pt idx="1">
                  <c:v>MOS transistor theory</c:v>
                </c:pt>
                <c:pt idx="2">
                  <c:v>CMOS Process Technology</c:v>
                </c:pt>
                <c:pt idx="3">
                  <c:v>Characterization and performance</c:v>
                </c:pt>
                <c:pt idx="4">
                  <c:v>Circuit simulation</c:v>
                </c:pt>
                <c:pt idx="5">
                  <c:v>Combinational Circuit Design</c:v>
                </c:pt>
                <c:pt idx="6">
                  <c:v>Sequential Circuit Design</c:v>
                </c:pt>
                <c:pt idx="7">
                  <c:v>Design Methodology and tools</c:v>
                </c:pt>
              </c:strCache>
            </c:strRef>
          </c:cat>
          <c:val>
            <c:numRef>
              <c:f>Sheet1!$P$29:$V$29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10</c:v>
                </c:pt>
                <c:pt idx="5">
                  <c:v>10</c:v>
                </c:pt>
                <c:pt idx="6">
                  <c:v>14</c:v>
                </c:pt>
              </c:numCache>
            </c:numRef>
          </c:val>
        </c:ser>
        <c:axId val="108752896"/>
        <c:axId val="108806144"/>
      </c:barChart>
      <c:catAx>
        <c:axId val="108752896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nb-NO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08806144"/>
        <c:crosses val="autoZero"/>
        <c:auto val="1"/>
        <c:lblAlgn val="ctr"/>
        <c:lblOffset val="100"/>
        <c:tickLblSkip val="1"/>
        <c:tickMarkSkip val="1"/>
      </c:catAx>
      <c:valAx>
        <c:axId val="10880614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nb-NO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0875289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3689222202997073"/>
          <c:y val="0.23712554942747571"/>
          <c:w val="0.22162058214873021"/>
          <c:h val="0.15006509140793486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lang="nb-NO"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nb-NO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9CA4BB-679B-47BB-A75A-04D535FE2586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775D68-C358-4A4B-8E12-DD9D414A9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D7F2B9-51DC-4D34-B307-2C966BB68933}" type="datetimeFigureOut">
              <a:rPr lang="en-US"/>
              <a:pPr>
                <a:defRPr/>
              </a:pPr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8DCACF6-17E7-4DB9-964C-62CAD1F58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80567-41EC-4BBF-95A5-A2624F64448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May 2004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Håvard Kolle Riis</a:t>
            </a:r>
          </a:p>
        </p:txBody>
      </p:sp>
      <p:sp>
        <p:nvSpPr>
          <p:cNvPr id="614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AB94B8-5F91-4241-9D33-94773DA922A9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92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May 2004</a:t>
            </a: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Håvard Kolle Riis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DC73FC-5D4C-4199-B4B4-C00155990EAA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A69A2-7176-45BF-A7C7-0A7D6C8F9DBD}" type="datetime4">
              <a:rPr lang="nb-NO"/>
              <a:pPr>
                <a:defRPr/>
              </a:pPr>
              <a:t>24. januar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D38B2-180C-4F5E-B679-FC651516D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6B54-3727-48F3-B860-649F5F690234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68B8-A031-4DEF-AE03-37B2C95A26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4BD21-9233-47AE-BD70-97C19115B40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4C14E-8A76-497B-A02E-E8DDA2673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1522-912C-4924-9597-ECB5E5398AB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2B0F-FF1C-4589-9A90-08571F9CF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FEB57-6748-43A0-A812-D88653A37215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B527-165E-4B1B-9581-277CDD02B2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C0B8E-C4C5-4B80-91FC-FC824909D2D6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38FD4-1FE1-4C57-A9A8-F6C9DD0962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C04A2-3DE4-4412-8D5D-E63B0D081757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7B55B-4015-4053-8B95-F074FEADD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5F354-2700-412F-90D6-99C9EF3985F1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5E7EB-75A9-435D-B04F-E12A0F617E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BE858-D613-4437-9EE9-C77829C2A079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8DBD9-C781-4099-AB3B-DA4EE1B7E7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74AA9-1CE0-4C36-9656-6DADB9980C79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65E5-C1B3-4574-BA98-E9D3A37D92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EC60-3F8E-4668-8C10-190662F4DC3B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CEFF-32C7-442A-B5EA-49EDDC705A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286D7-7DBE-450B-90EC-0008A2E19E7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B8C73121-7372-41BB-BF87-53438D04F710}" type="datetime4">
              <a:rPr lang="nb-NO"/>
              <a:pPr>
                <a:defRPr/>
              </a:pPr>
              <a:t>24. januar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3A9389E5-6690-4C64-8AEB-50C85A14BB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4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0" fontAlgn="base" hangingPunct="0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ngvarb@ifi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smtClean="0"/>
              <a:t>INF3400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Våren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4624"/>
            <a:ext cx="7632700" cy="6096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INF3400 våren 2011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1500" y="548680"/>
            <a:ext cx="7643813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Forelesninger: 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Tid og sted:</a:t>
            </a:r>
            <a:r>
              <a:rPr lang="nb-NO" dirty="0"/>
              <a:t>                         Tirsdag 12.15 – 14.00, Perl2453</a:t>
            </a:r>
          </a:p>
          <a:p>
            <a:pPr marL="4000500" lvl="8" indent="-342900">
              <a:defRPr/>
            </a:pPr>
            <a:r>
              <a:rPr lang="nb-NO" dirty="0"/>
              <a:t>Onsdag 12.15 – 14.00, Shell1456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Foreleser: </a:t>
            </a:r>
            <a:r>
              <a:rPr lang="nb-NO" dirty="0"/>
              <a:t>	            Yngvar Berg,    </a:t>
            </a:r>
            <a:r>
              <a:rPr lang="nb-NO" dirty="0" err="1" smtClean="0">
                <a:hlinkClick r:id="rId3"/>
              </a:rPr>
              <a:t>yngvarb@ifi.uio.no</a:t>
            </a:r>
            <a:endParaRPr lang="nb-NO" dirty="0" smtClean="0"/>
          </a:p>
          <a:p>
            <a:pPr marL="3543300" lvl="7" indent="-342900">
              <a:defRPr/>
            </a:pPr>
            <a:r>
              <a:rPr lang="nb-NO" dirty="0" smtClean="0"/>
              <a:t>     Amir </a:t>
            </a:r>
            <a:r>
              <a:rPr lang="nb-NO" dirty="0" err="1" smtClean="0"/>
              <a:t>Hasanbegovic</a:t>
            </a:r>
            <a:r>
              <a:rPr lang="nb-NO" dirty="0" smtClean="0"/>
              <a:t>, </a:t>
            </a:r>
            <a:r>
              <a:rPr lang="nb-NO" dirty="0" err="1" smtClean="0"/>
              <a:t>amirh@ifi.uio.no</a:t>
            </a:r>
            <a:endParaRPr lang="nb-NO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Innhold:                            </a:t>
            </a:r>
            <a:r>
              <a:rPr lang="nb-NO" dirty="0"/>
              <a:t>Teori og oppgaver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Kompendier:                    </a:t>
            </a:r>
            <a:r>
              <a:rPr lang="nb-NO" dirty="0"/>
              <a:t>Teori og oppgaver.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Innspilte forelesninger:   </a:t>
            </a:r>
            <a:r>
              <a:rPr lang="nb-NO" dirty="0"/>
              <a:t>Kursets hjemmeside, 2010.</a:t>
            </a:r>
          </a:p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Gruppetimer: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Tid og sted:                      Fredag </a:t>
            </a:r>
            <a:r>
              <a:rPr lang="nb-NO" dirty="0"/>
              <a:t>12.15 – 14.00, </a:t>
            </a:r>
            <a:r>
              <a:rPr lang="nb-NO" dirty="0" err="1"/>
              <a:t>Chill</a:t>
            </a:r>
            <a:r>
              <a:rPr lang="nb-NO" dirty="0"/>
              <a:t> 3443</a:t>
            </a:r>
            <a:endParaRPr lang="nb-NO" b="1" dirty="0"/>
          </a:p>
          <a:p>
            <a:pPr marL="800100" lvl="1" indent="-342900" algn="r">
              <a:buFontTx/>
              <a:buAutoNum type="arabicPlain"/>
              <a:defRPr/>
            </a:pPr>
            <a:r>
              <a:rPr lang="nb-NO" b="1" dirty="0"/>
              <a:t>Gruppelærer:</a:t>
            </a:r>
            <a:r>
              <a:rPr lang="nb-NO" dirty="0"/>
              <a:t>	          </a:t>
            </a:r>
            <a:r>
              <a:rPr lang="en-US" dirty="0" err="1"/>
              <a:t>Øystein</a:t>
            </a:r>
            <a:r>
              <a:rPr lang="en-US" dirty="0"/>
              <a:t> </a:t>
            </a:r>
            <a:r>
              <a:rPr lang="en-US" dirty="0" err="1"/>
              <a:t>Bjørndal</a:t>
            </a:r>
            <a:r>
              <a:rPr lang="en-US" dirty="0" smtClean="0"/>
              <a:t>,         </a:t>
            </a:r>
            <a:r>
              <a:rPr lang="en-US" dirty="0"/>
              <a:t>		</a:t>
            </a:r>
            <a:r>
              <a:rPr lang="en-US" dirty="0" smtClean="0"/>
              <a:t> inf3400-1@ifi.uio.no</a:t>
            </a:r>
            <a:endParaRPr lang="nb-NO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Innhold:                              </a:t>
            </a:r>
            <a:r>
              <a:rPr lang="nb-NO" dirty="0"/>
              <a:t>Hjelp til </a:t>
            </a:r>
            <a:r>
              <a:rPr lang="nb-NO" dirty="0" err="1"/>
              <a:t>obliger</a:t>
            </a:r>
            <a:r>
              <a:rPr lang="nb-NO" dirty="0"/>
              <a:t>.</a:t>
            </a:r>
            <a:endParaRPr lang="en-US" dirty="0"/>
          </a:p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Pensum: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Bok:                         </a:t>
            </a:r>
            <a:r>
              <a:rPr lang="nb-NO" sz="1200" dirty="0"/>
              <a:t>Neil H.E. </a:t>
            </a:r>
            <a:r>
              <a:rPr lang="nb-NO" sz="1200" dirty="0" err="1"/>
              <a:t>Weste</a:t>
            </a:r>
            <a:r>
              <a:rPr lang="nb-NO" sz="1200" dirty="0"/>
              <a:t> og David Harris, ``CMOS VLSI   DESIGN, A </a:t>
            </a:r>
            <a:r>
              <a:rPr lang="nb-NO" sz="1200" dirty="0" err="1"/>
              <a:t>circuit</a:t>
            </a:r>
            <a:r>
              <a:rPr lang="nb-NO" sz="1200" dirty="0"/>
              <a:t> 			   and system </a:t>
            </a:r>
            <a:r>
              <a:rPr lang="nb-NO" sz="1200" dirty="0" err="1"/>
              <a:t>perspective</a:t>
            </a:r>
            <a:r>
              <a:rPr lang="nb-NO" sz="1200" dirty="0"/>
              <a:t>'’ tredje utgave 2005, ISBN: 0-321-26977-2, 			   </a:t>
            </a:r>
            <a:r>
              <a:rPr lang="nb-NO" sz="1200" dirty="0" err="1"/>
              <a:t>Addison</a:t>
            </a:r>
            <a:r>
              <a:rPr lang="nb-NO" sz="1200" dirty="0"/>
              <a:t>  </a:t>
            </a:r>
            <a:r>
              <a:rPr lang="nb-NO" sz="1200" dirty="0" err="1"/>
              <a:t>Wesley</a:t>
            </a:r>
            <a:r>
              <a:rPr lang="nb-NO" sz="1200" dirty="0"/>
              <a:t>. </a:t>
            </a:r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Kompendier:          </a:t>
            </a:r>
            <a:r>
              <a:rPr lang="nb-NO" dirty="0" smtClean="0"/>
              <a:t>Detaljert pensum, teori og oppgaver.   </a:t>
            </a:r>
            <a:endParaRPr lang="nb-NO" dirty="0"/>
          </a:p>
          <a:p>
            <a:pPr marL="342900" indent="-342900">
              <a:buFontTx/>
              <a:buAutoNum type="arabicPlain"/>
              <a:defRPr/>
            </a:pPr>
            <a:r>
              <a:rPr lang="nb-NO" b="1" dirty="0"/>
              <a:t>Eksamen: 		   </a:t>
            </a:r>
            <a:endParaRPr lang="nb-NO" dirty="0"/>
          </a:p>
          <a:p>
            <a:pPr marL="800100" lvl="1" indent="-342900">
              <a:buFontTx/>
              <a:buAutoNum type="arabicPlain"/>
              <a:defRPr/>
            </a:pPr>
            <a:r>
              <a:rPr lang="nb-NO" b="1" dirty="0"/>
              <a:t>Hjelpemidler:</a:t>
            </a:r>
            <a:r>
              <a:rPr lang="nb-NO" dirty="0"/>
              <a:t>	   Alle trykte og skrevne og godkjent kalkulator.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614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INF3400 Grunnleggende digital CMOS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14282" y="142852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fi_PP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Ifi_PPmal</Template>
  <TotalTime>79</TotalTime>
  <Words>43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Ifi_PPmal</vt:lpstr>
      <vt:lpstr>INF3400</vt:lpstr>
      <vt:lpstr>INF3400 våren 2011</vt:lpstr>
      <vt:lpstr>Slide 3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uio</dc:creator>
  <cp:lastModifiedBy>yngvarb_adm</cp:lastModifiedBy>
  <cp:revision>7</cp:revision>
  <dcterms:created xsi:type="dcterms:W3CDTF">2010-01-28T12:05:56Z</dcterms:created>
  <dcterms:modified xsi:type="dcterms:W3CDTF">2011-01-24T16:04:35Z</dcterms:modified>
</cp:coreProperties>
</file>