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4494-7812-4184-95C8-5A6DB2BD8B98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0530BD-3AF3-4B54-994E-DCEDBFB51CB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CF0069-B003-4697-8C4E-41BCC26B3EC9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F08AC4-C546-49CC-BA4E-0F83B2287171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66FF4E-A81F-4F20-B60F-3331D2386FA3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472FB-4959-446F-A900-D76351359DD7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78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7599D8-5221-4CAD-9AB9-5849524FE12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79C64-651D-48B4-9D50-AD193EC89E6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167BFD-295B-4959-A559-0393BE3807F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8ED1C5-0348-4212-8520-610AA2B5AFAE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51EB56-44E2-46E0-8020-BAD59A35C065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424F8-4020-41D7-99BD-5B54BB8776AB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40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E671-7CAF-4B2D-858D-51D7704DCB90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F7D236-6B41-40D9-8AD9-8AC36F37D58B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CC6D4A-6908-4600-86E8-5953F818C6A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E44DD-ADEB-4F8E-BB0F-85574746FFDF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481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BD73AD-D174-4EA1-9274-BADE70A7087E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F637A2-EE90-4955-93AA-532F86386767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01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CCF821-4312-4FBB-9A39-98B83701DCE1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AFCA0-F0EB-4248-9D8B-E09D1C1E6E89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6AAF31-C0BB-4660-B2FE-5FBA80BD0AD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11. februar 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98866-5554-4EC4-A9D1-B058222C6B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05D68-47C4-422E-8C07-2E2E8239D9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874713"/>
            <a:ext cx="7632700" cy="4859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F4FC-6465-4582-A92E-94864C655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D2042-FDF5-411B-929A-4DF3B1B33B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11. februar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  <p:sldLayoutId id="2147483744" r:id="rId14"/>
    <p:sldLayoutId id="2147483745" r:id="rId15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9.png"/><Relationship Id="rId4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46.png"/><Relationship Id="rId4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0.png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smtClean="0"/>
              <a:t>INF3400 Del 3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Utvidet transistormodell og DC karakteristikk for inverter og pass transistor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71462"/>
            <a:ext cx="7632700" cy="609600"/>
          </a:xfrm>
        </p:spPr>
        <p:txBody>
          <a:bodyPr/>
          <a:lstStyle/>
          <a:p>
            <a:r>
              <a:rPr lang="nb-NO" sz="2800" dirty="0" smtClean="0"/>
              <a:t>CMOS inverter og DC karakteristikk</a:t>
            </a:r>
          </a:p>
        </p:txBody>
      </p:sp>
      <p:sp>
        <p:nvSpPr>
          <p:cNvPr id="166950" name="Text Box 38"/>
          <p:cNvSpPr txBox="1">
            <a:spLocks noChangeArrowheads="1"/>
          </p:cNvSpPr>
          <p:nvPr/>
        </p:nvSpPr>
        <p:spPr bwMode="auto">
          <a:xfrm>
            <a:off x="468313" y="436541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CMOS inverter:</a:t>
            </a:r>
          </a:p>
        </p:txBody>
      </p:sp>
      <p:pic>
        <p:nvPicPr>
          <p:cNvPr id="166953" name="Picture 4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62175" y="573066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4" name="Picture 4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6413" y="2793979"/>
            <a:ext cx="2422525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5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2793979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6957" name="Oval 45"/>
          <p:cNvSpPr>
            <a:spLocks noChangeArrowheads="1"/>
          </p:cNvSpPr>
          <p:nvPr/>
        </p:nvSpPr>
        <p:spPr bwMode="auto">
          <a:xfrm>
            <a:off x="2882900" y="1725591"/>
            <a:ext cx="503238" cy="647700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66958" name="Oval 46"/>
          <p:cNvSpPr>
            <a:spLocks noChangeArrowheads="1"/>
          </p:cNvSpPr>
          <p:nvPr/>
        </p:nvSpPr>
        <p:spPr bwMode="auto">
          <a:xfrm>
            <a:off x="2882900" y="933429"/>
            <a:ext cx="503238" cy="6477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pic>
        <p:nvPicPr>
          <p:cNvPr id="166959" name="Picture 4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0963" y="357166"/>
            <a:ext cx="2663825" cy="258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6960" name="Line 48"/>
          <p:cNvSpPr>
            <a:spLocks noChangeShapeType="1"/>
          </p:cNvSpPr>
          <p:nvPr/>
        </p:nvSpPr>
        <p:spPr bwMode="auto">
          <a:xfrm flipH="1" flipV="1">
            <a:off x="4467223" y="717528"/>
            <a:ext cx="4033866" cy="43545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1" name="Line 49"/>
          <p:cNvSpPr>
            <a:spLocks noChangeShapeType="1"/>
          </p:cNvSpPr>
          <p:nvPr/>
        </p:nvSpPr>
        <p:spPr bwMode="auto">
          <a:xfrm flipH="1" flipV="1">
            <a:off x="4899024" y="788966"/>
            <a:ext cx="3530628" cy="421167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2" name="Line 50"/>
          <p:cNvSpPr>
            <a:spLocks noChangeShapeType="1"/>
          </p:cNvSpPr>
          <p:nvPr/>
        </p:nvSpPr>
        <p:spPr bwMode="auto">
          <a:xfrm flipH="1" flipV="1">
            <a:off x="5403849" y="1509691"/>
            <a:ext cx="2239984" cy="3276631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3" name="Line 51"/>
          <p:cNvSpPr>
            <a:spLocks noChangeShapeType="1"/>
          </p:cNvSpPr>
          <p:nvPr/>
        </p:nvSpPr>
        <p:spPr bwMode="auto">
          <a:xfrm flipH="1" flipV="1">
            <a:off x="5907088" y="2157389"/>
            <a:ext cx="736614" cy="2843246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4" name="Line 52"/>
          <p:cNvSpPr>
            <a:spLocks noChangeShapeType="1"/>
          </p:cNvSpPr>
          <p:nvPr/>
        </p:nvSpPr>
        <p:spPr bwMode="auto">
          <a:xfrm flipH="1" flipV="1">
            <a:off x="6411912" y="2228828"/>
            <a:ext cx="160351" cy="28432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4466" y="2786058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6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6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50" grpId="0"/>
      <p:bldP spid="166957" grpId="0" animBg="1"/>
      <p:bldP spid="166958" grpId="0" animBg="1"/>
      <p:bldP spid="166960" grpId="0" animBg="1"/>
      <p:bldP spid="166961" grpId="0" animBg="1"/>
      <p:bldP spid="166962" grpId="0" animBg="1"/>
      <p:bldP spid="166963" grpId="0" animBg="1"/>
      <p:bldP spid="1669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0" y="857250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pMOS transistor: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-71438" y="3754438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nMOS transistor:</a:t>
            </a:r>
          </a:p>
        </p:txBody>
      </p:sp>
      <p:graphicFrame>
        <p:nvGraphicFramePr>
          <p:cNvPr id="263229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6357938" y="214313"/>
          <a:ext cx="1514475" cy="1476375"/>
        </p:xfrm>
        <a:graphic>
          <a:graphicData uri="http://schemas.openxmlformats.org/presentationml/2006/ole">
            <p:oleObj spid="_x0000_s1026" name="Equation" r:id="rId4" imgW="990360" imgH="965160" progId="Equation.3">
              <p:embed/>
            </p:oleObj>
          </a:graphicData>
        </a:graphic>
      </p:graphicFrame>
      <p:graphicFrame>
        <p:nvGraphicFramePr>
          <p:cNvPr id="263342" name="Group 174"/>
          <p:cNvGraphicFramePr>
            <a:graphicFrameLocks noGrp="1"/>
          </p:cNvGraphicFramePr>
          <p:nvPr>
            <p:ph sz="quarter" idx="2"/>
          </p:nvPr>
        </p:nvGraphicFramePr>
        <p:xfrm>
          <a:off x="144463" y="4079875"/>
          <a:ext cx="4751387" cy="1692276"/>
        </p:xfrm>
        <a:graphic>
          <a:graphicData uri="http://schemas.openxmlformats.org/drawingml/2006/table">
            <a:tbl>
              <a:tblPr/>
              <a:tblGrid>
                <a:gridCol w="1187450"/>
                <a:gridCol w="1720850"/>
                <a:gridCol w="184308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55" name="Picture 5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0675" y="281940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56" name="Picture 6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38" y="1000125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63355" name="Group 187"/>
          <p:cNvGraphicFramePr>
            <a:graphicFrameLocks noGrp="1"/>
          </p:cNvGraphicFramePr>
          <p:nvPr>
            <p:ph sz="quarter" idx="3"/>
          </p:nvPr>
        </p:nvGraphicFramePr>
        <p:xfrm>
          <a:off x="144463" y="1203325"/>
          <a:ext cx="5040312" cy="2133600"/>
        </p:xfrm>
        <a:graphic>
          <a:graphicData uri="http://schemas.openxmlformats.org/drawingml/2006/table">
            <a:tbl>
              <a:tblPr/>
              <a:tblGrid>
                <a:gridCol w="1439862"/>
                <a:gridCol w="1584325"/>
                <a:gridCol w="2016125"/>
              </a:tblGrid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3343" name="Line 175"/>
          <p:cNvSpPr>
            <a:spLocks noChangeShapeType="1"/>
          </p:cNvSpPr>
          <p:nvPr/>
        </p:nvSpPr>
        <p:spPr bwMode="auto">
          <a:xfrm flipV="1">
            <a:off x="1152525" y="3251200"/>
            <a:ext cx="4824413" cy="15843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4" name="Line 176"/>
          <p:cNvSpPr>
            <a:spLocks noChangeShapeType="1"/>
          </p:cNvSpPr>
          <p:nvPr/>
        </p:nvSpPr>
        <p:spPr bwMode="auto">
          <a:xfrm flipV="1">
            <a:off x="2881313" y="4979988"/>
            <a:ext cx="4608512" cy="6477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6" name="Line 178"/>
          <p:cNvSpPr>
            <a:spLocks noChangeShapeType="1"/>
          </p:cNvSpPr>
          <p:nvPr/>
        </p:nvSpPr>
        <p:spPr bwMode="auto">
          <a:xfrm>
            <a:off x="3025775" y="3179763"/>
            <a:ext cx="3455988" cy="2159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7" name="Line 179"/>
          <p:cNvSpPr>
            <a:spLocks noChangeShapeType="1"/>
          </p:cNvSpPr>
          <p:nvPr/>
        </p:nvSpPr>
        <p:spPr bwMode="auto">
          <a:xfrm flipV="1">
            <a:off x="4752975" y="4114800"/>
            <a:ext cx="2160588" cy="1439863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8" name="Line 180"/>
          <p:cNvSpPr>
            <a:spLocks noChangeShapeType="1"/>
          </p:cNvSpPr>
          <p:nvPr/>
        </p:nvSpPr>
        <p:spPr bwMode="auto">
          <a:xfrm flipV="1">
            <a:off x="4752975" y="3467100"/>
            <a:ext cx="1728788" cy="2087563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9" name="Line 181"/>
          <p:cNvSpPr>
            <a:spLocks noChangeShapeType="1"/>
          </p:cNvSpPr>
          <p:nvPr/>
        </p:nvSpPr>
        <p:spPr bwMode="auto">
          <a:xfrm>
            <a:off x="1225550" y="2098675"/>
            <a:ext cx="6767513" cy="26638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0" name="Line 182"/>
          <p:cNvSpPr>
            <a:spLocks noChangeShapeType="1"/>
          </p:cNvSpPr>
          <p:nvPr/>
        </p:nvSpPr>
        <p:spPr bwMode="auto">
          <a:xfrm>
            <a:off x="4968875" y="3179763"/>
            <a:ext cx="1944688" cy="86360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1" name="Line 183"/>
          <p:cNvSpPr>
            <a:spLocks noChangeShapeType="1"/>
          </p:cNvSpPr>
          <p:nvPr/>
        </p:nvSpPr>
        <p:spPr bwMode="auto">
          <a:xfrm>
            <a:off x="4968875" y="3179763"/>
            <a:ext cx="2447925" cy="151130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6" name="Line 188"/>
          <p:cNvSpPr>
            <a:spLocks noChangeShapeType="1"/>
          </p:cNvSpPr>
          <p:nvPr/>
        </p:nvSpPr>
        <p:spPr bwMode="auto">
          <a:xfrm>
            <a:off x="3025775" y="3179763"/>
            <a:ext cx="2951163" cy="71437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7" name="Line 189"/>
          <p:cNvSpPr>
            <a:spLocks noChangeShapeType="1"/>
          </p:cNvSpPr>
          <p:nvPr/>
        </p:nvSpPr>
        <p:spPr bwMode="auto">
          <a:xfrm flipV="1">
            <a:off x="2808288" y="4979988"/>
            <a:ext cx="5257800" cy="6477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/>
      <p:bldP spid="263175" grpId="0"/>
      <p:bldP spid="263343" grpId="0" animBg="1"/>
      <p:bldP spid="263344" grpId="0" animBg="1"/>
      <p:bldP spid="263346" grpId="0" animBg="1"/>
      <p:bldP spid="263347" grpId="0" animBg="1"/>
      <p:bldP spid="263348" grpId="0" animBg="1"/>
      <p:bldP spid="263349" grpId="0" animBg="1"/>
      <p:bldP spid="263350" grpId="0" animBg="1"/>
      <p:bldP spid="263351" grpId="0" animBg="1"/>
      <p:bldP spid="263356" grpId="0" animBg="1"/>
      <p:bldP spid="2633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95288" y="15811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A</a:t>
            </a:r>
            <a:r>
              <a:rPr lang="nb-NO"/>
              <a:t>:</a:t>
            </a:r>
          </a:p>
        </p:txBody>
      </p:sp>
      <p:pic>
        <p:nvPicPr>
          <p:cNvPr id="205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733675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357188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050" name="Rectangle 2"/>
          <p:cNvGraphicFramePr>
            <a:graphicFrameLocks/>
          </p:cNvGraphicFramePr>
          <p:nvPr>
            <p:ph sz="half" idx="1"/>
          </p:nvPr>
        </p:nvGraphicFramePr>
        <p:xfrm>
          <a:off x="684213" y="1681163"/>
          <a:ext cx="3740150" cy="2493962"/>
        </p:xfrm>
        <a:graphic>
          <a:graphicData uri="http://schemas.openxmlformats.org/presentationml/2006/ole">
            <p:oleObj spid="_x0000_s2050" name="Equation" r:id="rId6" imgW="0" imgH="0" progId="Equation.3">
              <p:embed/>
            </p:oleObj>
          </a:graphicData>
        </a:graphic>
      </p:graphicFrame>
      <p:graphicFrame>
        <p:nvGraphicFramePr>
          <p:cNvPr id="266253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28625" y="2214563"/>
          <a:ext cx="4535488" cy="2047875"/>
        </p:xfrm>
        <a:graphic>
          <a:graphicData uri="http://schemas.openxmlformats.org/presentationml/2006/ole">
            <p:oleObj spid="_x0000_s2051" name="Equation" r:id="rId7" imgW="3149280" imgH="1422360" progId="Equation.3">
              <p:embed/>
            </p:oleObj>
          </a:graphicData>
        </a:graphic>
      </p:graphicFrame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7451725" y="844550"/>
            <a:ext cx="10795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PÅ, lineær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7493000" y="1654175"/>
            <a:ext cx="1079500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AV</a:t>
            </a:r>
          </a:p>
        </p:txBody>
      </p:sp>
      <p:sp>
        <p:nvSpPr>
          <p:cNvPr id="266258" name="Rectangle 18"/>
          <p:cNvSpPr>
            <a:spLocks noChangeArrowheads="1"/>
          </p:cNvSpPr>
          <p:nvPr/>
        </p:nvSpPr>
        <p:spPr bwMode="auto">
          <a:xfrm>
            <a:off x="5940425" y="2805113"/>
            <a:ext cx="360363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6" grpId="0"/>
      <p:bldP spid="266257" grpId="0"/>
      <p:bldP spid="2662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323850" y="2857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B</a:t>
            </a:r>
            <a:r>
              <a:rPr lang="nb-NO"/>
              <a:t>:</a:t>
            </a: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733675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805113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2391" name="Object 2"/>
          <p:cNvGraphicFramePr>
            <a:graphicFrameLocks noChangeAspect="1"/>
          </p:cNvGraphicFramePr>
          <p:nvPr/>
        </p:nvGraphicFramePr>
        <p:xfrm>
          <a:off x="1042988" y="357188"/>
          <a:ext cx="7131050" cy="2120900"/>
        </p:xfrm>
        <a:graphic>
          <a:graphicData uri="http://schemas.openxmlformats.org/presentationml/2006/ole">
            <p:oleObj spid="_x0000_s3074" name="Equation" r:id="rId6" imgW="4952880" imgH="1473120" progId="Equation.3">
              <p:embed/>
            </p:oleObj>
          </a:graphicData>
        </a:graphic>
      </p:graphicFrame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3706813" y="3292475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3708400" y="4102100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6300788" y="2805113"/>
            <a:ext cx="792162" cy="2376487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2" grpId="0"/>
      <p:bldP spid="2723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23850" y="715963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C</a:t>
            </a:r>
            <a:r>
              <a:rPr lang="nb-NO"/>
              <a:t>: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7655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500063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3415" name="Object 2"/>
          <p:cNvGraphicFramePr>
            <a:graphicFrameLocks noChangeAspect="1"/>
          </p:cNvGraphicFramePr>
          <p:nvPr/>
        </p:nvGraphicFramePr>
        <p:xfrm>
          <a:off x="900113" y="1363663"/>
          <a:ext cx="3271837" cy="2157412"/>
        </p:xfrm>
        <a:graphic>
          <a:graphicData uri="http://schemas.openxmlformats.org/presentationml/2006/ole">
            <p:oleObj spid="_x0000_s4098" name="Equation" r:id="rId6" imgW="2273040" imgH="1498320" progId="Equation.3">
              <p:embed/>
            </p:oleObj>
          </a:graphicData>
        </a:graphic>
      </p:graphicFrame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7450138" y="987425"/>
            <a:ext cx="12255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7380288" y="1797050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4104" name="Line 11"/>
          <p:cNvSpPr>
            <a:spLocks noChangeShapeType="1"/>
          </p:cNvSpPr>
          <p:nvPr/>
        </p:nvSpPr>
        <p:spPr bwMode="auto">
          <a:xfrm>
            <a:off x="7092950" y="2947988"/>
            <a:ext cx="0" cy="2376487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6" grpId="0"/>
      <p:bldP spid="2734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23850" y="6794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D</a:t>
            </a:r>
            <a:r>
              <a:rPr lang="nb-NO"/>
              <a:t>: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40038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911475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4439" name="Object 2"/>
          <p:cNvGraphicFramePr>
            <a:graphicFrameLocks noChangeAspect="1"/>
          </p:cNvGraphicFramePr>
          <p:nvPr/>
        </p:nvGraphicFramePr>
        <p:xfrm>
          <a:off x="2103438" y="500063"/>
          <a:ext cx="5010150" cy="2047875"/>
        </p:xfrm>
        <a:graphic>
          <a:graphicData uri="http://schemas.openxmlformats.org/presentationml/2006/ole">
            <p:oleObj spid="_x0000_s5122" name="Equation" r:id="rId6" imgW="3479760" imgH="1422360" progId="Equation.3">
              <p:embed/>
            </p:oleObj>
          </a:graphicData>
        </a:graphic>
      </p:graphicFrame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3851275" y="3398838"/>
            <a:ext cx="12255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3708400" y="4208463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 flipH="1">
            <a:off x="7092950" y="2911475"/>
            <a:ext cx="792163" cy="2376488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0" grpId="0"/>
      <p:bldP spid="2744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7655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500063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146" name="Rectangle 2"/>
          <p:cNvGraphicFramePr>
            <a:graphicFrameLocks/>
          </p:cNvGraphicFramePr>
          <p:nvPr/>
        </p:nvGraphicFramePr>
        <p:xfrm>
          <a:off x="684213" y="1824038"/>
          <a:ext cx="3740150" cy="2493962"/>
        </p:xfrm>
        <a:graphic>
          <a:graphicData uri="http://schemas.openxmlformats.org/presentationml/2006/ole">
            <p:oleObj spid="_x0000_s6146" name="Equation" r:id="rId6" imgW="0" imgH="0" progId="Equation.3">
              <p:embed/>
            </p:oleObj>
          </a:graphicData>
        </a:graphic>
      </p:graphicFrame>
      <p:graphicFrame>
        <p:nvGraphicFramePr>
          <p:cNvPr id="275463" name="Object 3"/>
          <p:cNvGraphicFramePr>
            <a:graphicFrameLocks noChangeAspect="1"/>
          </p:cNvGraphicFramePr>
          <p:nvPr/>
        </p:nvGraphicFramePr>
        <p:xfrm>
          <a:off x="611188" y="2228850"/>
          <a:ext cx="4189412" cy="1974850"/>
        </p:xfrm>
        <a:graphic>
          <a:graphicData uri="http://schemas.openxmlformats.org/presentationml/2006/ole">
            <p:oleObj spid="_x0000_s6147" name="Equation" r:id="rId7" imgW="2908080" imgH="1371600" progId="Equation.3">
              <p:embed/>
            </p:oleObj>
          </a:graphicData>
        </a:graphic>
      </p:graphicFrame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7885113" y="2947988"/>
            <a:ext cx="360362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395288" y="1724025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E</a:t>
            </a:r>
            <a:r>
              <a:rPr lang="nb-NO"/>
              <a:t>:</a:t>
            </a:r>
          </a:p>
        </p:txBody>
      </p:sp>
      <p:sp>
        <p:nvSpPr>
          <p:cNvPr id="275466" name="Text Box 10"/>
          <p:cNvSpPr txBox="1">
            <a:spLocks noChangeArrowheads="1"/>
          </p:cNvSpPr>
          <p:nvPr/>
        </p:nvSpPr>
        <p:spPr bwMode="auto">
          <a:xfrm>
            <a:off x="7524750" y="1868488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275467" name="Text Box 11"/>
          <p:cNvSpPr txBox="1">
            <a:spLocks noChangeArrowheads="1"/>
          </p:cNvSpPr>
          <p:nvPr/>
        </p:nvSpPr>
        <p:spPr bwMode="auto">
          <a:xfrm>
            <a:off x="7564438" y="1004888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5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4" grpId="0" animBg="1"/>
      <p:bldP spid="275466" grpId="0"/>
      <p:bldP spid="2754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468313" y="1071563"/>
            <a:ext cx="3167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Inverter transisjon:</a:t>
            </a:r>
          </a:p>
        </p:txBody>
      </p:sp>
      <p:pic>
        <p:nvPicPr>
          <p:cNvPr id="276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363788"/>
            <a:ext cx="3184525" cy="331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684213" y="1500188"/>
            <a:ext cx="72009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 områdene B, C og D er begge transistorene PÅ, slik at det går en strøm mellom spenningsforsyningene.</a:t>
            </a:r>
          </a:p>
        </p:txBody>
      </p:sp>
      <p:pic>
        <p:nvPicPr>
          <p:cNvPr id="27648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868613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582613"/>
          </a:xfrm>
        </p:spPr>
        <p:txBody>
          <a:bodyPr/>
          <a:lstStyle/>
          <a:p>
            <a:r>
              <a:rPr lang="nb-NO" smtClean="0"/>
              <a:t>Oppgave 2.14</a:t>
            </a:r>
          </a:p>
        </p:txBody>
      </p:sp>
      <p:graphicFrame>
        <p:nvGraphicFramePr>
          <p:cNvPr id="282637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2843213" y="1643063"/>
          <a:ext cx="5395912" cy="1314450"/>
        </p:xfrm>
        <a:graphic>
          <a:graphicData uri="http://schemas.openxmlformats.org/presentationml/2006/ole">
            <p:oleObj spid="_x0000_s7170" name="Equation" r:id="rId4" imgW="3962160" imgH="965160" progId="Equation.3">
              <p:embed/>
            </p:oleObj>
          </a:graphicData>
        </a:graphic>
      </p:graphicFrame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468313" y="714375"/>
            <a:ext cx="677545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/>
              <a:t>Petter Fallgruve tilbyr lisens på sin nye patenterte ikke-inverterende buffer</a:t>
            </a:r>
          </a:p>
          <a:p>
            <a:r>
              <a:rPr lang="nb-NO"/>
              <a:t> som er vist i figuren under. Hvordan vil DC karakteristikken til denne kretsen se ut? </a:t>
            </a:r>
          </a:p>
          <a:p>
            <a:r>
              <a:rPr lang="nb-NO"/>
              <a:t>Hvorfor representerer dette en dårlig ide?</a:t>
            </a:r>
          </a:p>
        </p:txBody>
      </p:sp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2146300"/>
            <a:ext cx="1368425" cy="266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2124075" y="3570288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Source</a:t>
            </a:r>
          </a:p>
        </p:txBody>
      </p:sp>
      <p:sp>
        <p:nvSpPr>
          <p:cNvPr id="282632" name="Line 8"/>
          <p:cNvSpPr>
            <a:spLocks noChangeShapeType="1"/>
          </p:cNvSpPr>
          <p:nvPr/>
        </p:nvSpPr>
        <p:spPr bwMode="auto">
          <a:xfrm flipH="1" flipV="1">
            <a:off x="1763713" y="3227388"/>
            <a:ext cx="792162" cy="3603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3" name="Line 9"/>
          <p:cNvSpPr>
            <a:spLocks noChangeShapeType="1"/>
          </p:cNvSpPr>
          <p:nvPr/>
        </p:nvSpPr>
        <p:spPr bwMode="auto">
          <a:xfrm flipH="1" flipV="1">
            <a:off x="1763713" y="3587750"/>
            <a:ext cx="792162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2843213" y="3587750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Drain</a:t>
            </a:r>
          </a:p>
        </p:txBody>
      </p:sp>
      <p:sp>
        <p:nvSpPr>
          <p:cNvPr id="282635" name="Line 11"/>
          <p:cNvSpPr>
            <a:spLocks noChangeShapeType="1"/>
          </p:cNvSpPr>
          <p:nvPr/>
        </p:nvSpPr>
        <p:spPr bwMode="auto">
          <a:xfrm flipH="1" flipV="1">
            <a:off x="1763713" y="2579688"/>
            <a:ext cx="1295400" cy="1008062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6" name="Line 12"/>
          <p:cNvSpPr>
            <a:spLocks noChangeShapeType="1"/>
          </p:cNvSpPr>
          <p:nvPr/>
        </p:nvSpPr>
        <p:spPr bwMode="auto">
          <a:xfrm flipH="1">
            <a:off x="1763713" y="3875088"/>
            <a:ext cx="1295400" cy="287337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82639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3219450"/>
            <a:ext cx="2808287" cy="269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82640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2268538" y="4451350"/>
          <a:ext cx="2081212" cy="1204913"/>
        </p:xfrm>
        <a:graphic>
          <a:graphicData uri="http://schemas.openxmlformats.org/presentationml/2006/ole">
            <p:oleObj spid="_x0000_s7171" name="Equation" r:id="rId7" imgW="1206360" imgH="698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2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2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8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0" grpId="0"/>
      <p:bldP spid="282632" grpId="0" animBg="1"/>
      <p:bldP spid="282633" grpId="0" animBg="1"/>
      <p:bldP spid="282634" grpId="0"/>
      <p:bldP spid="282635" grpId="0" animBg="1"/>
      <p:bldP spid="2826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Transistorstørrelser</a:t>
            </a:r>
          </a:p>
        </p:txBody>
      </p:sp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3014663"/>
            <a:ext cx="2878138" cy="279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7509" name="Object 2"/>
          <p:cNvGraphicFramePr>
            <a:graphicFrameLocks noChangeAspect="1"/>
          </p:cNvGraphicFramePr>
          <p:nvPr>
            <p:ph idx="1"/>
          </p:nvPr>
        </p:nvGraphicFramePr>
        <p:xfrm>
          <a:off x="1331913" y="1071563"/>
          <a:ext cx="6769100" cy="1649412"/>
        </p:xfrm>
        <a:graphic>
          <a:graphicData uri="http://schemas.openxmlformats.org/presentationml/2006/ole">
            <p:oleObj spid="_x0000_s8194" name="Equation" r:id="rId5" imgW="3962160" imgH="965160" progId="Equation.3">
              <p:embed/>
            </p:oleObj>
          </a:graphicData>
        </a:graphic>
      </p:graphicFrame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3159125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Oppgave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395288" y="928688"/>
            <a:ext cx="8208962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Anta en ideel nMOS transistor i en </a:t>
            </a:r>
            <a:r>
              <a:rPr lang="nb-NO" i="1"/>
              <a:t>350nm</a:t>
            </a:r>
            <a:r>
              <a:rPr lang="nb-NO"/>
              <a:t> CMOS prosess. Bruk matlab og lag et plott som viser DC karakteristikk for en inverter med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</a:t>
            </a:r>
            <a:r>
              <a:rPr lang="nb-NO" i="1">
                <a:latin typeface="Symbol" pitchFamily="18" charset="2"/>
              </a:rPr>
              <a:t>= 0.1b</a:t>
            </a:r>
            <a:r>
              <a:rPr lang="nb-NO" sz="1200" i="1"/>
              <a:t>n</a:t>
            </a:r>
            <a:r>
              <a:rPr lang="nb-NO"/>
              <a:t>,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=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 </a:t>
            </a:r>
            <a:r>
              <a:rPr lang="nb-NO" i="1"/>
              <a:t>og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 </a:t>
            </a:r>
            <a:r>
              <a:rPr lang="nb-NO" i="1"/>
              <a:t>= 5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n.</a:t>
            </a:r>
          </a:p>
        </p:txBody>
      </p:sp>
      <p:pic>
        <p:nvPicPr>
          <p:cNvPr id="28160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775" y="2565400"/>
            <a:ext cx="3309938" cy="3209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028950" y="0"/>
            <a:ext cx="3186113" cy="582613"/>
          </a:xfrm>
        </p:spPr>
        <p:txBody>
          <a:bodyPr/>
          <a:lstStyle/>
          <a:p>
            <a:r>
              <a:rPr lang="nb-NO" smtClean="0"/>
              <a:t>Støymargin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715963"/>
            <a:ext cx="2879725" cy="728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019425"/>
            <a:ext cx="3744912" cy="2833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85702" name="Object 2"/>
          <p:cNvGraphicFramePr>
            <a:graphicFrameLocks noChangeAspect="1"/>
          </p:cNvGraphicFramePr>
          <p:nvPr>
            <p:ph idx="1"/>
          </p:nvPr>
        </p:nvGraphicFramePr>
        <p:xfrm>
          <a:off x="1330325" y="1820863"/>
          <a:ext cx="2089150" cy="865187"/>
        </p:xfrm>
        <a:graphic>
          <a:graphicData uri="http://schemas.openxmlformats.org/presentationml/2006/ole">
            <p:oleObj spid="_x0000_s9218" name="Equation" r:id="rId6" imgW="1104840" imgH="457200" progId="Equation.3">
              <p:embed/>
            </p:oleObj>
          </a:graphicData>
        </a:graphic>
      </p:graphicFrame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4572000" y="8588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CC3300"/>
                </a:solidFill>
              </a:rPr>
              <a:t>Høyeste inngang </a:t>
            </a:r>
            <a:r>
              <a:rPr lang="nb-NO" b="1">
                <a:solidFill>
                  <a:srgbClr val="CC3300"/>
                </a:solidFill>
              </a:rPr>
              <a:t>tolkes </a:t>
            </a:r>
            <a:r>
              <a:rPr lang="nb-NO">
                <a:solidFill>
                  <a:srgbClr val="CC3300"/>
                </a:solidFill>
              </a:rPr>
              <a:t>som 0.</a:t>
            </a: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4572000" y="12906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000099"/>
                </a:solidFill>
              </a:rPr>
              <a:t>Høyeste utgang </a:t>
            </a:r>
            <a:r>
              <a:rPr lang="nb-NO" b="1">
                <a:solidFill>
                  <a:srgbClr val="000099"/>
                </a:solidFill>
              </a:rPr>
              <a:t>defineres </a:t>
            </a:r>
            <a:r>
              <a:rPr lang="nb-NO">
                <a:solidFill>
                  <a:srgbClr val="000099"/>
                </a:solidFill>
              </a:rPr>
              <a:t>som 0.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4572000" y="1704975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FF9900"/>
                </a:solidFill>
              </a:rPr>
              <a:t>Laveste inngang </a:t>
            </a:r>
            <a:r>
              <a:rPr lang="nb-NO" b="1">
                <a:solidFill>
                  <a:srgbClr val="FF9900"/>
                </a:solidFill>
              </a:rPr>
              <a:t>tolkes </a:t>
            </a:r>
            <a:r>
              <a:rPr lang="nb-NO">
                <a:solidFill>
                  <a:srgbClr val="FF9900"/>
                </a:solidFill>
              </a:rPr>
              <a:t>som 1.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4572000" y="21542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00A400"/>
                </a:solidFill>
              </a:rPr>
              <a:t>Laveste utgang </a:t>
            </a:r>
            <a:r>
              <a:rPr lang="nb-NO" b="1">
                <a:solidFill>
                  <a:srgbClr val="00A400"/>
                </a:solidFill>
              </a:rPr>
              <a:t>defineres </a:t>
            </a:r>
            <a:r>
              <a:rPr lang="nb-NO">
                <a:solidFill>
                  <a:srgbClr val="00A400"/>
                </a:solidFill>
              </a:rPr>
              <a:t>som 1.</a:t>
            </a:r>
          </a:p>
        </p:txBody>
      </p:sp>
      <p:pic>
        <p:nvPicPr>
          <p:cNvPr id="285722" name="Picture 2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2760663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5723" name="Oval 27"/>
          <p:cNvSpPr>
            <a:spLocks noChangeArrowheads="1"/>
          </p:cNvSpPr>
          <p:nvPr/>
        </p:nvSpPr>
        <p:spPr bwMode="auto">
          <a:xfrm>
            <a:off x="2195513" y="1795463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4" name="Oval 28"/>
          <p:cNvSpPr>
            <a:spLocks noChangeArrowheads="1"/>
          </p:cNvSpPr>
          <p:nvPr/>
        </p:nvSpPr>
        <p:spPr bwMode="auto">
          <a:xfrm>
            <a:off x="2843213" y="642938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5" name="Oval 29"/>
          <p:cNvSpPr>
            <a:spLocks noChangeArrowheads="1"/>
          </p:cNvSpPr>
          <p:nvPr/>
        </p:nvSpPr>
        <p:spPr bwMode="auto">
          <a:xfrm>
            <a:off x="2411413" y="4819650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6" name="Oval 30"/>
          <p:cNvSpPr>
            <a:spLocks noChangeArrowheads="1"/>
          </p:cNvSpPr>
          <p:nvPr/>
        </p:nvSpPr>
        <p:spPr bwMode="auto">
          <a:xfrm>
            <a:off x="6011863" y="5540375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7" name="Oval 31"/>
          <p:cNvSpPr>
            <a:spLocks noChangeArrowheads="1"/>
          </p:cNvSpPr>
          <p:nvPr/>
        </p:nvSpPr>
        <p:spPr bwMode="auto">
          <a:xfrm>
            <a:off x="2843213" y="1795463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8" name="Oval 32"/>
          <p:cNvSpPr>
            <a:spLocks noChangeArrowheads="1"/>
          </p:cNvSpPr>
          <p:nvPr/>
        </p:nvSpPr>
        <p:spPr bwMode="auto">
          <a:xfrm>
            <a:off x="1619250" y="5108575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9" name="Oval 33"/>
          <p:cNvSpPr>
            <a:spLocks noChangeArrowheads="1"/>
          </p:cNvSpPr>
          <p:nvPr/>
        </p:nvSpPr>
        <p:spPr bwMode="auto">
          <a:xfrm>
            <a:off x="1403350" y="571500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0" name="Oval 34"/>
          <p:cNvSpPr>
            <a:spLocks noChangeArrowheads="1"/>
          </p:cNvSpPr>
          <p:nvPr/>
        </p:nvSpPr>
        <p:spPr bwMode="auto">
          <a:xfrm>
            <a:off x="4427538" y="4387850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1" name="Oval 35"/>
          <p:cNvSpPr>
            <a:spLocks noChangeArrowheads="1"/>
          </p:cNvSpPr>
          <p:nvPr/>
        </p:nvSpPr>
        <p:spPr bwMode="auto">
          <a:xfrm>
            <a:off x="2987675" y="2298700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2" name="Oval 36"/>
          <p:cNvSpPr>
            <a:spLocks noChangeArrowheads="1"/>
          </p:cNvSpPr>
          <p:nvPr/>
        </p:nvSpPr>
        <p:spPr bwMode="auto">
          <a:xfrm>
            <a:off x="2771775" y="571500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3" name="Oval 37"/>
          <p:cNvSpPr>
            <a:spLocks noChangeArrowheads="1"/>
          </p:cNvSpPr>
          <p:nvPr/>
        </p:nvSpPr>
        <p:spPr bwMode="auto">
          <a:xfrm>
            <a:off x="2411413" y="4171950"/>
            <a:ext cx="503237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4" name="Oval 38"/>
          <p:cNvSpPr>
            <a:spLocks noChangeArrowheads="1"/>
          </p:cNvSpPr>
          <p:nvPr/>
        </p:nvSpPr>
        <p:spPr bwMode="auto">
          <a:xfrm>
            <a:off x="6372225" y="5540375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5" name="Oval 39"/>
          <p:cNvSpPr>
            <a:spLocks noChangeArrowheads="1"/>
          </p:cNvSpPr>
          <p:nvPr/>
        </p:nvSpPr>
        <p:spPr bwMode="auto">
          <a:xfrm>
            <a:off x="2268538" y="2298700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6" name="Oval 40"/>
          <p:cNvSpPr>
            <a:spLocks noChangeArrowheads="1"/>
          </p:cNvSpPr>
          <p:nvPr/>
        </p:nvSpPr>
        <p:spPr bwMode="auto">
          <a:xfrm>
            <a:off x="1331913" y="642938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7" name="Oval 41"/>
          <p:cNvSpPr>
            <a:spLocks noChangeArrowheads="1"/>
          </p:cNvSpPr>
          <p:nvPr/>
        </p:nvSpPr>
        <p:spPr bwMode="auto">
          <a:xfrm>
            <a:off x="1692275" y="3883025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8" name="Oval 42"/>
          <p:cNvSpPr>
            <a:spLocks noChangeArrowheads="1"/>
          </p:cNvSpPr>
          <p:nvPr/>
        </p:nvSpPr>
        <p:spPr bwMode="auto">
          <a:xfrm>
            <a:off x="4356100" y="2947988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8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8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23" grpId="0" animBg="1"/>
      <p:bldP spid="285724" grpId="0" animBg="1"/>
      <p:bldP spid="285725" grpId="0" animBg="1"/>
      <p:bldP spid="285726" grpId="0" animBg="1"/>
      <p:bldP spid="285727" grpId="0" animBg="1"/>
      <p:bldP spid="285728" grpId="0" animBg="1"/>
      <p:bldP spid="285729" grpId="0" animBg="1"/>
      <p:bldP spid="285730" grpId="0" animBg="1"/>
      <p:bldP spid="285731" grpId="0" animBg="1"/>
      <p:bldP spid="285732" grpId="0" animBg="1"/>
      <p:bldP spid="285733" grpId="0" animBg="1"/>
      <p:bldP spid="285734" grpId="0" animBg="1"/>
      <p:bldP spid="285735" grpId="0" animBg="1"/>
      <p:bldP spid="285736" grpId="0" animBg="1"/>
      <p:bldP spid="285737" grpId="0" animBg="1"/>
      <p:bldP spid="2857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82613"/>
          </a:xfrm>
        </p:spPr>
        <p:txBody>
          <a:bodyPr/>
          <a:lstStyle/>
          <a:p>
            <a:r>
              <a:rPr lang="nb-NO" sz="2800" smtClean="0"/>
              <a:t>Oppgave 2.17</a:t>
            </a:r>
          </a:p>
        </p:txBody>
      </p:sp>
      <p:graphicFrame>
        <p:nvGraphicFramePr>
          <p:cNvPr id="28775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438150" y="4787900"/>
          <a:ext cx="3513138" cy="1128713"/>
        </p:xfrm>
        <a:graphic>
          <a:graphicData uri="http://schemas.openxmlformats.org/presentationml/2006/ole">
            <p:oleObj spid="_x0000_s10242" name="Equation" r:id="rId4" imgW="2450880" imgH="787320" progId="Equation.3">
              <p:embed/>
            </p:oleObj>
          </a:graphicData>
        </a:graphic>
      </p:graphicFrame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323850" y="500063"/>
            <a:ext cx="8135938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Finn støymarginen for en CMOS inverter ved å bruke analytiske utrykk for utgangsspenning som funksjon av inngangsspenning.  Anta at spenningsforsyningen er </a:t>
            </a:r>
            <a:r>
              <a:rPr lang="nb-NO" i="1"/>
              <a:t>V</a:t>
            </a:r>
            <a:r>
              <a:rPr lang="nb-NO" sz="1200" i="1"/>
              <a:t>DD</a:t>
            </a:r>
            <a:r>
              <a:rPr lang="nb-NO" i="1"/>
              <a:t> = 3.0V</a:t>
            </a:r>
            <a:r>
              <a:rPr lang="nb-NO"/>
              <a:t> og </a:t>
            </a:r>
            <a:r>
              <a:rPr lang="nb-NO" i="1"/>
              <a:t>V</a:t>
            </a:r>
            <a:r>
              <a:rPr lang="nb-NO" sz="1200" i="1"/>
              <a:t>tn</a:t>
            </a:r>
            <a:r>
              <a:rPr lang="nb-NO" i="1"/>
              <a:t> = -V</a:t>
            </a:r>
            <a:r>
              <a:rPr lang="nb-NO" sz="1200" i="1"/>
              <a:t>tp</a:t>
            </a:r>
            <a:r>
              <a:rPr lang="nb-NO" i="1"/>
              <a:t> = V</a:t>
            </a:r>
            <a:r>
              <a:rPr lang="nb-NO" sz="1200" i="1"/>
              <a:t>t</a:t>
            </a:r>
            <a:r>
              <a:rPr lang="nb-NO" i="1"/>
              <a:t> = 0.5V</a:t>
            </a:r>
            <a:r>
              <a:rPr lang="nb-NO"/>
              <a:t>, og 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</a:t>
            </a:r>
            <a:r>
              <a:rPr lang="nb-NO" i="1"/>
              <a:t> =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/>
              <a:t>.</a:t>
            </a:r>
          </a:p>
        </p:txBody>
      </p:sp>
      <p:pic>
        <p:nvPicPr>
          <p:cNvPr id="2877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662113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775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4938" y="1500188"/>
            <a:ext cx="960437" cy="14414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287754" name="Object 3"/>
          <p:cNvGraphicFramePr>
            <a:graphicFrameLocks noChangeAspect="1"/>
          </p:cNvGraphicFramePr>
          <p:nvPr/>
        </p:nvGraphicFramePr>
        <p:xfrm>
          <a:off x="3851275" y="1787525"/>
          <a:ext cx="4559300" cy="1546225"/>
        </p:xfrm>
        <a:graphic>
          <a:graphicData uri="http://schemas.openxmlformats.org/presentationml/2006/ole">
            <p:oleObj spid="_x0000_s10243" name="Equation" r:id="rId7" imgW="2476440" imgH="838080" progId="Equation.3">
              <p:embed/>
            </p:oleObj>
          </a:graphicData>
        </a:graphic>
      </p:graphicFrame>
      <p:sp>
        <p:nvSpPr>
          <p:cNvPr id="287755" name="Rectangle 11"/>
          <p:cNvSpPr>
            <a:spLocks noChangeArrowheads="1"/>
          </p:cNvSpPr>
          <p:nvPr/>
        </p:nvSpPr>
        <p:spPr bwMode="auto">
          <a:xfrm>
            <a:off x="1403350" y="1716088"/>
            <a:ext cx="792163" cy="2376487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7758" name="Text Box 14"/>
          <p:cNvSpPr txBox="1">
            <a:spLocks noChangeArrowheads="1"/>
          </p:cNvSpPr>
          <p:nvPr/>
        </p:nvSpPr>
        <p:spPr bwMode="auto">
          <a:xfrm>
            <a:off x="3779838" y="1500188"/>
            <a:ext cx="343535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Ser på </a:t>
            </a:r>
            <a:r>
              <a:rPr lang="nb-NO" i="1"/>
              <a:t>V</a:t>
            </a:r>
            <a:r>
              <a:rPr lang="nb-NO" sz="1200" i="1"/>
              <a:t>ut</a:t>
            </a:r>
            <a:r>
              <a:rPr lang="nb-NO"/>
              <a:t> som funksjon av </a:t>
            </a:r>
            <a:r>
              <a:rPr lang="nb-NO" i="1"/>
              <a:t>V</a:t>
            </a:r>
            <a:r>
              <a:rPr lang="nb-NO" sz="1200" i="1"/>
              <a:t>in</a:t>
            </a:r>
            <a:r>
              <a:rPr lang="nb-NO"/>
              <a:t>:</a:t>
            </a:r>
          </a:p>
        </p:txBody>
      </p:sp>
      <p:sp>
        <p:nvSpPr>
          <p:cNvPr id="287759" name="Text Box 15"/>
          <p:cNvSpPr txBox="1">
            <a:spLocks noChangeArrowheads="1"/>
          </p:cNvSpPr>
          <p:nvPr/>
        </p:nvSpPr>
        <p:spPr bwMode="auto">
          <a:xfrm>
            <a:off x="3779838" y="3371850"/>
            <a:ext cx="32400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Deriverer og setter lik -1:</a:t>
            </a:r>
          </a:p>
        </p:txBody>
      </p:sp>
      <p:graphicFrame>
        <p:nvGraphicFramePr>
          <p:cNvPr id="28776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211638" y="3706813"/>
          <a:ext cx="3384550" cy="2117725"/>
        </p:xfrm>
        <a:graphic>
          <a:graphicData uri="http://schemas.openxmlformats.org/presentationml/2006/ole">
            <p:oleObj spid="_x0000_s10244" name="Formel" r:id="rId8" imgW="2476440" imgH="1549080" progId="Equation.3">
              <p:embed/>
            </p:oleObj>
          </a:graphicData>
        </a:graphic>
      </p:graphicFrame>
      <p:sp>
        <p:nvSpPr>
          <p:cNvPr id="287762" name="Text Box 18"/>
          <p:cNvSpPr txBox="1">
            <a:spLocks noChangeArrowheads="1"/>
          </p:cNvSpPr>
          <p:nvPr/>
        </p:nvSpPr>
        <p:spPr bwMode="auto">
          <a:xfrm>
            <a:off x="250825" y="4451350"/>
            <a:ext cx="32400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Finner </a:t>
            </a:r>
            <a:r>
              <a:rPr lang="nb-NO" i="1"/>
              <a:t>V</a:t>
            </a:r>
            <a:r>
              <a:rPr lang="nb-NO" sz="1200" i="1"/>
              <a:t>OH</a:t>
            </a:r>
            <a:r>
              <a:rPr lang="nb-NO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5" grpId="0" animBg="1"/>
      <p:bldP spid="287758" grpId="0"/>
      <p:bldP spid="287759" grpId="0"/>
      <p:bldP spid="2877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85750" y="500063"/>
          <a:ext cx="2925763" cy="2654300"/>
        </p:xfrm>
        <a:graphic>
          <a:graphicData uri="http://schemas.openxmlformats.org/presentationml/2006/ole">
            <p:oleObj spid="_x0000_s11266" name="Equation" r:id="rId4" imgW="1511280" imgH="1371600" progId="Equation.3">
              <p:embed/>
            </p:oleObj>
          </a:graphicData>
        </a:graphic>
      </p:graphicFrame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4300" y="0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3071813"/>
            <a:ext cx="3744913" cy="2833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582612"/>
          </a:xfrm>
        </p:spPr>
        <p:txBody>
          <a:bodyPr/>
          <a:lstStyle/>
          <a:p>
            <a:r>
              <a:rPr lang="nb-NO" sz="2400" smtClean="0"/>
              <a:t>Kanalforkortning (kanallengdemodulasjon)</a:t>
            </a:r>
          </a:p>
        </p:txBody>
      </p:sp>
      <p:graphicFrame>
        <p:nvGraphicFramePr>
          <p:cNvPr id="291847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635375" y="3595688"/>
          <a:ext cx="1295400" cy="404812"/>
        </p:xfrm>
        <a:graphic>
          <a:graphicData uri="http://schemas.openxmlformats.org/presentationml/2006/ole">
            <p:oleObj spid="_x0000_s12290" name="Equation" r:id="rId4" imgW="774360" imgH="241200" progId="Equation.3">
              <p:embed/>
            </p:oleObj>
          </a:graphicData>
        </a:graphic>
      </p:graphicFrame>
      <p:pic>
        <p:nvPicPr>
          <p:cNvPr id="29184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1598613"/>
            <a:ext cx="2808287" cy="2138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468313" y="857250"/>
            <a:ext cx="813593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Liten </a:t>
            </a:r>
            <a:r>
              <a:rPr lang="nb-NO" i="1"/>
              <a:t>V</a:t>
            </a:r>
            <a:r>
              <a:rPr lang="nb-NO" sz="1200" i="1"/>
              <a:t>gd</a:t>
            </a:r>
            <a:r>
              <a:rPr lang="nb-NO"/>
              <a:t> (som indirekte gir stor </a:t>
            </a:r>
            <a:r>
              <a:rPr lang="nb-NO" i="1"/>
              <a:t>V</a:t>
            </a:r>
            <a:r>
              <a:rPr lang="nb-NO" sz="1200" i="1"/>
              <a:t>ds</a:t>
            </a:r>
            <a:r>
              <a:rPr lang="nb-NO"/>
              <a:t>) betyr at det ikke dannes kanal ved drain siden. En høy drain spenning vil skyve kanalen mot source siden:</a:t>
            </a:r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3348038" y="2728913"/>
            <a:ext cx="32400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Den effektive kanallengden vil bli mindre enn nominell (tegnet) lengde:</a:t>
            </a:r>
          </a:p>
        </p:txBody>
      </p:sp>
      <p:sp>
        <p:nvSpPr>
          <p:cNvPr id="291849" name="Line 9"/>
          <p:cNvSpPr>
            <a:spLocks noChangeShapeType="1"/>
          </p:cNvSpPr>
          <p:nvPr/>
        </p:nvSpPr>
        <p:spPr bwMode="auto">
          <a:xfrm>
            <a:off x="2124075" y="2586038"/>
            <a:ext cx="215900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0" name="Line 10"/>
          <p:cNvSpPr>
            <a:spLocks noChangeShapeType="1"/>
          </p:cNvSpPr>
          <p:nvPr/>
        </p:nvSpPr>
        <p:spPr bwMode="auto">
          <a:xfrm flipH="1" flipV="1">
            <a:off x="2195513" y="2586038"/>
            <a:ext cx="2447925" cy="10080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1" name="Text Box 11"/>
          <p:cNvSpPr txBox="1">
            <a:spLocks noChangeArrowheads="1"/>
          </p:cNvSpPr>
          <p:nvPr/>
        </p:nvSpPr>
        <p:spPr bwMode="auto">
          <a:xfrm>
            <a:off x="323850" y="4025900"/>
            <a:ext cx="85344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Dette betyr at strømmen vil stige for økende </a:t>
            </a:r>
            <a:r>
              <a:rPr lang="nb-NO" i="1"/>
              <a:t>V</a:t>
            </a:r>
            <a:r>
              <a:rPr lang="nb-NO" sz="1200" i="1"/>
              <a:t>ds</a:t>
            </a:r>
            <a:r>
              <a:rPr lang="nb-NO"/>
              <a:t> i metning og kan modelleres som:</a:t>
            </a:r>
          </a:p>
        </p:txBody>
      </p:sp>
      <p:graphicFrame>
        <p:nvGraphicFramePr>
          <p:cNvPr id="291854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539750" y="4500563"/>
          <a:ext cx="6624638" cy="1412875"/>
        </p:xfrm>
        <a:graphic>
          <a:graphicData uri="http://schemas.openxmlformats.org/presentationml/2006/ole">
            <p:oleObj spid="_x0000_s12291" name="Equation" r:id="rId6" imgW="4520880" imgH="965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6" grpId="0"/>
      <p:bldP spid="291849" grpId="0" animBg="1"/>
      <p:bldP spid="291850" grpId="0" animBg="1"/>
      <p:bldP spid="2918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>
            <p:ph/>
          </p:nvPr>
        </p:nvGraphicFramePr>
        <p:xfrm>
          <a:off x="1116013" y="428625"/>
          <a:ext cx="6553200" cy="1398588"/>
        </p:xfrm>
        <a:graphic>
          <a:graphicData uri="http://schemas.openxmlformats.org/presentationml/2006/ole">
            <p:oleObj spid="_x0000_s13314" name="Equation" r:id="rId4" imgW="4520880" imgH="965160" progId="Equation.3">
              <p:embed/>
            </p:oleObj>
          </a:graphicData>
        </a:graphic>
      </p:graphicFrame>
      <p:pic>
        <p:nvPicPr>
          <p:cNvPr id="29594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589213"/>
            <a:ext cx="3022600" cy="3067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594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2805113"/>
            <a:ext cx="3017838" cy="2925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582613"/>
          </a:xfrm>
        </p:spPr>
        <p:txBody>
          <a:bodyPr/>
          <a:lstStyle/>
          <a:p>
            <a:r>
              <a:rPr lang="nb-NO" sz="2400" smtClean="0"/>
              <a:t>Invertere med statisk last</a:t>
            </a:r>
          </a:p>
        </p:txBody>
      </p:sp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031875"/>
            <a:ext cx="1233487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0275" y="3768725"/>
            <a:ext cx="1228725" cy="215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323850" y="600075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Motstand:</a:t>
            </a:r>
          </a:p>
        </p:txBody>
      </p:sp>
      <p:sp>
        <p:nvSpPr>
          <p:cNvPr id="297991" name="Text Box 7"/>
          <p:cNvSpPr txBox="1">
            <a:spLocks noChangeArrowheads="1"/>
          </p:cNvSpPr>
          <p:nvPr/>
        </p:nvSpPr>
        <p:spPr bwMode="auto">
          <a:xfrm>
            <a:off x="323850" y="3408363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Strømkilde:</a:t>
            </a:r>
          </a:p>
        </p:txBody>
      </p:sp>
      <p:graphicFrame>
        <p:nvGraphicFramePr>
          <p:cNvPr id="297992" name="Object 2"/>
          <p:cNvGraphicFramePr>
            <a:graphicFrameLocks noChangeAspect="1"/>
          </p:cNvGraphicFramePr>
          <p:nvPr>
            <p:ph idx="1"/>
          </p:nvPr>
        </p:nvGraphicFramePr>
        <p:xfrm>
          <a:off x="3214688" y="3689350"/>
          <a:ext cx="1798637" cy="784225"/>
        </p:xfrm>
        <a:graphic>
          <a:graphicData uri="http://schemas.openxmlformats.org/presentationml/2006/ole">
            <p:oleObj spid="_x0000_s14338" name="Equation" r:id="rId6" imgW="990360" imgH="431640" progId="Equation.3">
              <p:embed/>
            </p:oleObj>
          </a:graphicData>
        </a:graphic>
      </p:graphicFrame>
      <p:pic>
        <p:nvPicPr>
          <p:cNvPr id="297994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671513"/>
            <a:ext cx="2667000" cy="2759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5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3408363"/>
            <a:ext cx="2673350" cy="2592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1500" y="887413"/>
            <a:ext cx="2665413" cy="2574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0" grpId="0"/>
      <p:bldP spid="2979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582613"/>
          </a:xfrm>
        </p:spPr>
        <p:txBody>
          <a:bodyPr/>
          <a:lstStyle/>
          <a:p>
            <a:r>
              <a:rPr lang="nb-NO" sz="2400" smtClean="0"/>
              <a:t>Pseudo nMOS inverter</a:t>
            </a:r>
          </a:p>
        </p:txBody>
      </p:sp>
      <p:pic>
        <p:nvPicPr>
          <p:cNvPr id="300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362075"/>
            <a:ext cx="1946275" cy="338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785813"/>
            <a:ext cx="2447925" cy="2363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3449638"/>
            <a:ext cx="2405062" cy="2498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4211638" y="3162300"/>
            <a:ext cx="15843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Strømforbruk: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smtClean="0"/>
              <a:t>Oppgave</a:t>
            </a:r>
          </a:p>
        </p:txBody>
      </p:sp>
      <p:graphicFrame>
        <p:nvGraphicFramePr>
          <p:cNvPr id="30106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798513" y="1933575"/>
          <a:ext cx="3598862" cy="1670050"/>
        </p:xfrm>
        <a:graphic>
          <a:graphicData uri="http://schemas.openxmlformats.org/presentationml/2006/ole">
            <p:oleObj spid="_x0000_s15362" name="Equation" r:id="rId4" imgW="2489040" imgH="1155600" progId="Equation.3">
              <p:embed/>
            </p:oleObj>
          </a:graphicData>
        </a:graphic>
      </p:graphicFrame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63538" y="785813"/>
            <a:ext cx="8208962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Finn et analytisk uttrykk for </a:t>
            </a:r>
            <a:r>
              <a:rPr lang="nb-NO" i="1"/>
              <a:t>V</a:t>
            </a:r>
            <a:r>
              <a:rPr lang="nb-NO" sz="1200" i="1"/>
              <a:t>ut</a:t>
            </a:r>
            <a:r>
              <a:rPr lang="nb-NO" sz="1200"/>
              <a:t> </a:t>
            </a:r>
            <a:r>
              <a:rPr lang="nb-NO"/>
              <a:t>som funksjon av </a:t>
            </a:r>
            <a:r>
              <a:rPr lang="nb-NO" i="1"/>
              <a:t>V</a:t>
            </a:r>
            <a:r>
              <a:rPr lang="nb-NO" sz="1200" i="1"/>
              <a:t>tn</a:t>
            </a:r>
            <a:r>
              <a:rPr lang="nb-NO" i="1"/>
              <a:t>, V</a:t>
            </a:r>
            <a:r>
              <a:rPr lang="nb-NO" sz="1200" i="1"/>
              <a:t>tp</a:t>
            </a:r>
            <a:r>
              <a:rPr lang="nb-NO" i="1"/>
              <a:t>,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</a:t>
            </a:r>
            <a:r>
              <a:rPr lang="nb-NO"/>
              <a:t> og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</a:t>
            </a:r>
            <a:r>
              <a:rPr lang="nb-NO"/>
              <a:t>for en pseudo-nMOS inverter. Anta at inngangsspenningen er lik VDD. </a:t>
            </a:r>
          </a:p>
        </p:txBody>
      </p:sp>
      <p:pic>
        <p:nvPicPr>
          <p:cNvPr id="3010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0625" y="1357313"/>
            <a:ext cx="1200150" cy="2087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301064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798513" y="4237038"/>
          <a:ext cx="4248150" cy="690562"/>
        </p:xfrm>
        <a:graphic>
          <a:graphicData uri="http://schemas.openxmlformats.org/presentationml/2006/ole">
            <p:oleObj spid="_x0000_s15363" name="Equation" r:id="rId6" imgW="3047760" imgH="495000" progId="Equation.3">
              <p:embed/>
            </p:oleObj>
          </a:graphicData>
        </a:graphic>
      </p:graphicFrame>
      <p:sp>
        <p:nvSpPr>
          <p:cNvPr id="301066" name="Text Box 10"/>
          <p:cNvSpPr txBox="1">
            <a:spLocks noChangeArrowheads="1"/>
          </p:cNvSpPr>
          <p:nvPr/>
        </p:nvSpPr>
        <p:spPr bwMode="auto">
          <a:xfrm>
            <a:off x="727075" y="3733800"/>
            <a:ext cx="30956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Dette gir løsningen:</a:t>
            </a:r>
          </a:p>
        </p:txBody>
      </p:sp>
      <p:pic>
        <p:nvPicPr>
          <p:cNvPr id="30106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7388" y="3517900"/>
            <a:ext cx="2447925" cy="2363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smtClean="0"/>
              <a:t>Body effekt</a:t>
            </a:r>
          </a:p>
        </p:txBody>
      </p:sp>
      <p:graphicFrame>
        <p:nvGraphicFramePr>
          <p:cNvPr id="304133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95288" y="1989138"/>
          <a:ext cx="3671887" cy="508000"/>
        </p:xfrm>
        <a:graphic>
          <a:graphicData uri="http://schemas.openxmlformats.org/presentationml/2006/ole">
            <p:oleObj spid="_x0000_s16386" name="Equation" r:id="rId4" imgW="1930320" imgH="266400" progId="Equation.3">
              <p:embed/>
            </p:oleObj>
          </a:graphicData>
        </a:graphic>
      </p:graphicFrame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1557338"/>
            <a:ext cx="3340100" cy="1431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250825" y="1557338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Modell:</a:t>
            </a:r>
          </a:p>
        </p:txBody>
      </p:sp>
      <p:sp>
        <p:nvSpPr>
          <p:cNvPr id="304136" name="Text Box 8"/>
          <p:cNvSpPr txBox="1">
            <a:spLocks noChangeArrowheads="1"/>
          </p:cNvSpPr>
          <p:nvPr/>
        </p:nvSpPr>
        <p:spPr bwMode="auto">
          <a:xfrm>
            <a:off x="323850" y="2492375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der:</a:t>
            </a:r>
          </a:p>
        </p:txBody>
      </p:sp>
      <p:graphicFrame>
        <p:nvGraphicFramePr>
          <p:cNvPr id="304137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684213" y="2852738"/>
          <a:ext cx="1838325" cy="2376487"/>
        </p:xfrm>
        <a:graphic>
          <a:graphicData uri="http://schemas.openxmlformats.org/presentationml/2006/ole">
            <p:oleObj spid="_x0000_s16387" name="Formel" r:id="rId6" imgW="1054080" imgH="1358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00063" y="-71438"/>
            <a:ext cx="7632700" cy="609601"/>
          </a:xfrm>
        </p:spPr>
        <p:txBody>
          <a:bodyPr/>
          <a:lstStyle/>
          <a:p>
            <a:r>
              <a:rPr lang="nb-NO" sz="2400" smtClean="0"/>
              <a:t>Oppgave 2.6</a:t>
            </a:r>
          </a:p>
        </p:txBody>
      </p:sp>
      <p:graphicFrame>
        <p:nvGraphicFramePr>
          <p:cNvPr id="307207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143125" y="1795463"/>
          <a:ext cx="1968500" cy="1276350"/>
        </p:xfrm>
        <a:graphic>
          <a:graphicData uri="http://schemas.openxmlformats.org/presentationml/2006/ole">
            <p:oleObj spid="_x0000_s17410" name="Equation" r:id="rId4" imgW="1625400" imgH="1054080" progId="Equation.3">
              <p:embed/>
            </p:oleObj>
          </a:graphicData>
        </a:graphic>
      </p:graphicFrame>
      <p:graphicFrame>
        <p:nvGraphicFramePr>
          <p:cNvPr id="307213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122488" y="3143250"/>
          <a:ext cx="1949450" cy="2803525"/>
        </p:xfrm>
        <a:graphic>
          <a:graphicData uri="http://schemas.openxmlformats.org/presentationml/2006/ole">
            <p:oleObj spid="_x0000_s17411" name="Equation" r:id="rId5" imgW="1511280" imgH="2171520" progId="Equation.3">
              <p:embed/>
            </p:oleObj>
          </a:graphicData>
        </a:graphic>
      </p:graphicFrame>
      <p:graphicFrame>
        <p:nvGraphicFramePr>
          <p:cNvPr id="307215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5230813" y="1849438"/>
          <a:ext cx="2225675" cy="704850"/>
        </p:xfrm>
        <a:graphic>
          <a:graphicData uri="http://schemas.openxmlformats.org/presentationml/2006/ole">
            <p:oleObj spid="_x0000_s17412" name="Formel" r:id="rId6" imgW="1523880" imgH="482400" progId="Equation.3">
              <p:embed/>
            </p:oleObj>
          </a:graphicData>
        </a:graphic>
      </p:graphicFrame>
      <p:sp>
        <p:nvSpPr>
          <p:cNvPr id="17416" name="Rectangle 4"/>
          <p:cNvSpPr>
            <a:spLocks noChangeArrowheads="1"/>
          </p:cNvSpPr>
          <p:nvPr/>
        </p:nvSpPr>
        <p:spPr bwMode="auto">
          <a:xfrm>
            <a:off x="142875" y="500063"/>
            <a:ext cx="900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Anta en nMOS transistor i en 0.6</a:t>
            </a:r>
            <a:r>
              <a:rPr lang="nb-NO">
                <a:latin typeface="Symbol" pitchFamily="18" charset="2"/>
              </a:rPr>
              <a:t>m</a:t>
            </a:r>
            <a:r>
              <a:rPr lang="nb-NO"/>
              <a:t> prosess med en gateoksid tykkelse på </a:t>
            </a:r>
            <a:r>
              <a:rPr lang="nb-NO" i="1"/>
              <a:t>100Å.</a:t>
            </a:r>
            <a:r>
              <a:rPr lang="nb-NO"/>
              <a:t> Anta at dopenivået er </a:t>
            </a:r>
            <a:r>
              <a:rPr lang="nb-NO" i="1"/>
              <a:t>N</a:t>
            </a:r>
            <a:r>
              <a:rPr lang="nb-NO" sz="1200" i="1"/>
              <a:t>A</a:t>
            </a:r>
            <a:r>
              <a:rPr lang="nb-NO" i="1"/>
              <a:t>=2xe17/cm </a:t>
            </a:r>
            <a:r>
              <a:rPr lang="nb-NO"/>
              <a:t>  og at nominell terskelspenning er </a:t>
            </a:r>
            <a:r>
              <a:rPr lang="nb-NO" i="1"/>
              <a:t>0.7V</a:t>
            </a:r>
            <a:r>
              <a:rPr lang="nb-NO"/>
              <a:t>. Anta at substratet er jordet. Hva blir endringen i terskelspenningen ved romtemperatur når source økes fra </a:t>
            </a:r>
            <a:r>
              <a:rPr lang="nb-NO" i="1"/>
              <a:t>0V</a:t>
            </a:r>
            <a:r>
              <a:rPr lang="nb-NO"/>
              <a:t> til </a:t>
            </a:r>
            <a:r>
              <a:rPr lang="nb-NO" i="1"/>
              <a:t>4V</a:t>
            </a:r>
            <a:r>
              <a:rPr lang="nb-NO"/>
              <a:t>?</a:t>
            </a:r>
          </a:p>
        </p:txBody>
      </p:sp>
      <p:sp>
        <p:nvSpPr>
          <p:cNvPr id="17417" name="Rectangle 5"/>
          <p:cNvSpPr>
            <a:spLocks noChangeArrowheads="1"/>
          </p:cNvSpPr>
          <p:nvPr/>
        </p:nvSpPr>
        <p:spPr bwMode="auto">
          <a:xfrm>
            <a:off x="3214688" y="714375"/>
            <a:ext cx="268287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/>
              <a:t>3</a:t>
            </a:r>
          </a:p>
        </p:txBody>
      </p:sp>
      <p:sp>
        <p:nvSpPr>
          <p:cNvPr id="17418" name="Text Box 6"/>
          <p:cNvSpPr txBox="1">
            <a:spLocks noChangeArrowheads="1"/>
          </p:cNvSpPr>
          <p:nvPr/>
        </p:nvSpPr>
        <p:spPr bwMode="auto">
          <a:xfrm>
            <a:off x="142875" y="1624013"/>
            <a:ext cx="2592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Overflatepotensialet:c</a:t>
            </a:r>
          </a:p>
        </p:txBody>
      </p:sp>
      <p:sp>
        <p:nvSpPr>
          <p:cNvPr id="17419" name="Text Box 9"/>
          <p:cNvSpPr txBox="1">
            <a:spLocks noChangeArrowheads="1"/>
          </p:cNvSpPr>
          <p:nvPr/>
        </p:nvSpPr>
        <p:spPr bwMode="auto">
          <a:xfrm>
            <a:off x="71438" y="2949575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Oksidkapasitans:</a:t>
            </a:r>
          </a:p>
        </p:txBody>
      </p:sp>
      <p:sp>
        <p:nvSpPr>
          <p:cNvPr id="17420" name="Text Box 14"/>
          <p:cNvSpPr txBox="1">
            <a:spLocks noChangeArrowheads="1"/>
          </p:cNvSpPr>
          <p:nvPr/>
        </p:nvSpPr>
        <p:spPr bwMode="auto">
          <a:xfrm>
            <a:off x="4122738" y="1560513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Bodyeffektparameter: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4138613" y="2425700"/>
            <a:ext cx="36480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Effektiv terskelspenning:</a:t>
            </a:r>
          </a:p>
        </p:txBody>
      </p:sp>
      <p:graphicFrame>
        <p:nvGraphicFramePr>
          <p:cNvPr id="307220" name="Object 5"/>
          <p:cNvGraphicFramePr>
            <a:graphicFrameLocks noChangeAspect="1"/>
          </p:cNvGraphicFramePr>
          <p:nvPr/>
        </p:nvGraphicFramePr>
        <p:xfrm>
          <a:off x="4787900" y="3125788"/>
          <a:ext cx="4213225" cy="461962"/>
        </p:xfrm>
        <a:graphic>
          <a:graphicData uri="http://schemas.openxmlformats.org/presentationml/2006/ole">
            <p:oleObj spid="_x0000_s17413" name="Equation" r:id="rId7" imgW="2438280" imgH="266400" progId="Equation.3">
              <p:embed/>
            </p:oleObj>
          </a:graphicData>
        </a:graphic>
      </p:graphicFrame>
      <p:sp>
        <p:nvSpPr>
          <p:cNvPr id="307222" name="Text Box 22"/>
          <p:cNvSpPr txBox="1">
            <a:spLocks noChangeArrowheads="1"/>
          </p:cNvSpPr>
          <p:nvPr/>
        </p:nvSpPr>
        <p:spPr bwMode="auto">
          <a:xfrm>
            <a:off x="4787900" y="3840163"/>
            <a:ext cx="392747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Endring i  terskelspenning: 0.96V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82613"/>
          </a:xfrm>
        </p:spPr>
        <p:txBody>
          <a:bodyPr/>
          <a:lstStyle/>
          <a:p>
            <a:r>
              <a:rPr lang="nb-NO" sz="2400" smtClean="0"/>
              <a:t>Pass transistor DC karakteristikk</a:t>
            </a:r>
            <a:endParaRPr lang="en-US" sz="2400" smtClean="0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684213" y="571500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Terskelfall:</a:t>
            </a:r>
          </a:p>
        </p:txBody>
      </p:sp>
      <p:pic>
        <p:nvPicPr>
          <p:cNvPr id="3409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001713"/>
            <a:ext cx="2087563" cy="1103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370138"/>
            <a:ext cx="3240087" cy="1290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881438"/>
            <a:ext cx="2089150" cy="177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857250"/>
            <a:ext cx="1727200" cy="1204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2514600"/>
            <a:ext cx="3744912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18439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nb-NO" sz="2400" smtClean="0"/>
              <a:t>Oppgave 2.21</a:t>
            </a:r>
          </a:p>
        </p:txBody>
      </p:sp>
      <p:graphicFrame>
        <p:nvGraphicFramePr>
          <p:cNvPr id="342021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827088" y="2393950"/>
          <a:ext cx="1223962" cy="630238"/>
        </p:xfrm>
        <a:graphic>
          <a:graphicData uri="http://schemas.openxmlformats.org/presentationml/2006/ole">
            <p:oleObj spid="_x0000_s18434" name="Equation" r:id="rId3" imgW="444240" imgH="228600" progId="Equation.3">
              <p:embed/>
            </p:oleObj>
          </a:graphicData>
        </a:graphic>
      </p:graphicFrame>
      <p:graphicFrame>
        <p:nvGraphicFramePr>
          <p:cNvPr id="342023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468313" y="4365625"/>
          <a:ext cx="1625600" cy="795338"/>
        </p:xfrm>
        <a:graphic>
          <a:graphicData uri="http://schemas.openxmlformats.org/presentationml/2006/ole">
            <p:oleObj spid="_x0000_s18435" name="Equation" r:id="rId4" imgW="571320" imgH="279360" progId="Equation.3">
              <p:embed/>
            </p:oleObj>
          </a:graphicData>
        </a:graphic>
      </p:graphicFrame>
      <p:graphicFrame>
        <p:nvGraphicFramePr>
          <p:cNvPr id="342025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6300788" y="2276475"/>
          <a:ext cx="1625600" cy="701675"/>
        </p:xfrm>
        <a:graphic>
          <a:graphicData uri="http://schemas.openxmlformats.org/presentationml/2006/ole">
            <p:oleObj spid="_x0000_s18436" name="Equation" r:id="rId5" imgW="647640" imgH="279360" progId="Equation.3">
              <p:embed/>
            </p:oleObj>
          </a:graphicData>
        </a:graphic>
      </p:graphicFrame>
      <p:pic>
        <p:nvPicPr>
          <p:cNvPr id="1844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75" y="1916113"/>
            <a:ext cx="3960813" cy="3862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342027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6011863" y="4941888"/>
          <a:ext cx="2128837" cy="555625"/>
        </p:xfrm>
        <a:graphic>
          <a:graphicData uri="http://schemas.openxmlformats.org/presentationml/2006/ole">
            <p:oleObj spid="_x0000_s18437" name="Equation" r:id="rId7" imgW="8762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18</TotalTime>
  <Words>703</Words>
  <Application>Microsoft Office PowerPoint</Application>
  <PresentationFormat>On-screen Show (4:3)</PresentationFormat>
  <Paragraphs>163</Paragraphs>
  <Slides>24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INF3400Del3</vt:lpstr>
      <vt:lpstr>Equation</vt:lpstr>
      <vt:lpstr>Microsoft Equation 3.0</vt:lpstr>
      <vt:lpstr>INF3400 Del 3</vt:lpstr>
      <vt:lpstr>CMOS inverter og DC karakteristikk</vt:lpstr>
      <vt:lpstr>Slide 3</vt:lpstr>
      <vt:lpstr>Slide 4</vt:lpstr>
      <vt:lpstr>Slide 5</vt:lpstr>
      <vt:lpstr>Slide 6</vt:lpstr>
      <vt:lpstr>Slide 7</vt:lpstr>
      <vt:lpstr>Slide 8</vt:lpstr>
      <vt:lpstr>Slide 9</vt:lpstr>
      <vt:lpstr>Oppgave 2.14</vt:lpstr>
      <vt:lpstr>Transistorstørrelser</vt:lpstr>
      <vt:lpstr>Oppgave</vt:lpstr>
      <vt:lpstr>Støymargin</vt:lpstr>
      <vt:lpstr>Oppgave 2.17</vt:lpstr>
      <vt:lpstr>Slide 15</vt:lpstr>
      <vt:lpstr>Kanalforkortning (kanallengdemodulasjon)</vt:lpstr>
      <vt:lpstr>Slide 17</vt:lpstr>
      <vt:lpstr>Invertere med statisk last</vt:lpstr>
      <vt:lpstr>Pseudo nMOS inverter</vt:lpstr>
      <vt:lpstr>Oppgave</vt:lpstr>
      <vt:lpstr>Body effekt</vt:lpstr>
      <vt:lpstr>Oppgave 2.6</vt:lpstr>
      <vt:lpstr>Pass transistor DC karakteristikk</vt:lpstr>
      <vt:lpstr>Oppgave 2.21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uio</cp:lastModifiedBy>
  <cp:revision>4</cp:revision>
  <dcterms:created xsi:type="dcterms:W3CDTF">2010-02-12T20:50:46Z</dcterms:created>
  <dcterms:modified xsi:type="dcterms:W3CDTF">2010-02-11T22:46:38Z</dcterms:modified>
</cp:coreProperties>
</file>