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48"/>
  </p:notesMasterIdLst>
  <p:sldIdLst>
    <p:sldId id="259" r:id="rId2"/>
    <p:sldId id="623" r:id="rId3"/>
    <p:sldId id="705" r:id="rId4"/>
    <p:sldId id="719" r:id="rId5"/>
    <p:sldId id="720" r:id="rId6"/>
    <p:sldId id="721" r:id="rId7"/>
    <p:sldId id="722" r:id="rId8"/>
    <p:sldId id="803" r:id="rId9"/>
    <p:sldId id="820" r:id="rId10"/>
    <p:sldId id="804" r:id="rId11"/>
    <p:sldId id="805" r:id="rId12"/>
    <p:sldId id="806" r:id="rId13"/>
    <p:sldId id="807" r:id="rId14"/>
    <p:sldId id="775" r:id="rId15"/>
    <p:sldId id="776" r:id="rId16"/>
    <p:sldId id="778" r:id="rId17"/>
    <p:sldId id="779" r:id="rId18"/>
    <p:sldId id="780" r:id="rId19"/>
    <p:sldId id="781" r:id="rId20"/>
    <p:sldId id="782" r:id="rId21"/>
    <p:sldId id="783" r:id="rId22"/>
    <p:sldId id="784" r:id="rId23"/>
    <p:sldId id="785" r:id="rId24"/>
    <p:sldId id="786" r:id="rId25"/>
    <p:sldId id="787" r:id="rId26"/>
    <p:sldId id="788" r:id="rId27"/>
    <p:sldId id="789" r:id="rId28"/>
    <p:sldId id="790" r:id="rId29"/>
    <p:sldId id="791" r:id="rId30"/>
    <p:sldId id="749" r:id="rId31"/>
    <p:sldId id="750" r:id="rId32"/>
    <p:sldId id="751" r:id="rId33"/>
    <p:sldId id="752" r:id="rId34"/>
    <p:sldId id="809" r:id="rId35"/>
    <p:sldId id="810" r:id="rId36"/>
    <p:sldId id="811" r:id="rId37"/>
    <p:sldId id="812" r:id="rId38"/>
    <p:sldId id="813" r:id="rId39"/>
    <p:sldId id="814" r:id="rId40"/>
    <p:sldId id="815" r:id="rId41"/>
    <p:sldId id="816" r:id="rId42"/>
    <p:sldId id="817" r:id="rId43"/>
    <p:sldId id="818" r:id="rId44"/>
    <p:sldId id="743" r:id="rId45"/>
    <p:sldId id="745" r:id="rId46"/>
    <p:sldId id="819" r:id="rId47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15C726D5-C09F-476B-9A32-3DED0F94CBF9}">
          <p14:sldIdLst>
            <p14:sldId id="259"/>
            <p14:sldId id="623"/>
            <p14:sldId id="705"/>
            <p14:sldId id="719"/>
            <p14:sldId id="720"/>
            <p14:sldId id="721"/>
            <p14:sldId id="722"/>
            <p14:sldId id="803"/>
            <p14:sldId id="820"/>
            <p14:sldId id="804"/>
            <p14:sldId id="805"/>
            <p14:sldId id="806"/>
            <p14:sldId id="807"/>
            <p14:sldId id="775"/>
            <p14:sldId id="776"/>
            <p14:sldId id="778"/>
            <p14:sldId id="779"/>
            <p14:sldId id="780"/>
            <p14:sldId id="781"/>
            <p14:sldId id="782"/>
            <p14:sldId id="783"/>
            <p14:sldId id="784"/>
            <p14:sldId id="785"/>
            <p14:sldId id="786"/>
            <p14:sldId id="787"/>
            <p14:sldId id="788"/>
            <p14:sldId id="789"/>
            <p14:sldId id="790"/>
            <p14:sldId id="791"/>
            <p14:sldId id="749"/>
            <p14:sldId id="750"/>
            <p14:sldId id="751"/>
            <p14:sldId id="752"/>
            <p14:sldId id="809"/>
            <p14:sldId id="810"/>
            <p14:sldId id="811"/>
            <p14:sldId id="812"/>
            <p14:sldId id="813"/>
            <p14:sldId id="814"/>
            <p14:sldId id="815"/>
            <p14:sldId id="816"/>
            <p14:sldId id="817"/>
            <p14:sldId id="818"/>
            <p14:sldId id="743"/>
            <p14:sldId id="745"/>
            <p14:sldId id="8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40"/>
    <a:srgbClr val="3366FF"/>
    <a:srgbClr val="993300"/>
    <a:srgbClr val="FFFF00"/>
    <a:srgbClr val="CC6600"/>
    <a:srgbClr val="CCFFCC"/>
    <a:srgbClr val="D9FFF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iddels stil 3 - aks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0" autoAdjust="0"/>
    <p:restoredTop sz="99015" autoAdjust="0"/>
  </p:normalViewPr>
  <p:slideViewPr>
    <p:cSldViewPr>
      <p:cViewPr varScale="1">
        <p:scale>
          <a:sx n="159" d="100"/>
          <a:sy n="159" d="100"/>
        </p:scale>
        <p:origin x="17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13.04.2018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 dirty="0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B8C1-B54E-4010-844D-CDDDEA2152BD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761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6AB904-1DF5-43CE-9478-405E80D7FCB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841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7646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4211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8424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557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62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14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  <a:lvl2pPr>
              <a:defRPr>
                <a:solidFill>
                  <a:srgbClr val="0070C0"/>
                </a:solidFill>
              </a:defRPr>
            </a:lvl2pPr>
            <a:lvl3pPr>
              <a:defRPr sz="1800">
                <a:solidFill>
                  <a:srgbClr val="008E40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Click to edit Master text styles</a:t>
            </a:r>
          </a:p>
          <a:p>
            <a:pPr lvl="1"/>
            <a:r>
              <a:rPr lang="nb-NO" altLang="nb-NO" smtClean="0"/>
              <a:t>Second level</a:t>
            </a:r>
          </a:p>
          <a:p>
            <a:pPr lvl="2"/>
            <a:r>
              <a:rPr lang="nb-NO" altLang="nb-NO" smtClean="0"/>
              <a:t>Third level</a:t>
            </a:r>
          </a:p>
          <a:p>
            <a:pPr lvl="3"/>
            <a:r>
              <a:rPr lang="nb-NO" altLang="nb-NO" smtClean="0"/>
              <a:t>Fourth level</a:t>
            </a:r>
          </a:p>
          <a:p>
            <a:pPr lvl="4"/>
            <a:r>
              <a:rPr lang="nb-NO" altLang="nb-NO" smtClean="0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8/docs/api/java/lang/Thread.html#suspend--" TargetMode="External"/><Relationship Id="rId2" Type="http://schemas.openxmlformats.org/officeDocument/2006/relationships/hyperlink" Target="http://docs.oracle.com/javase/8/docs/api/java/lang/Thread.html#stop--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358900"/>
            <a:ext cx="7369324" cy="1462088"/>
          </a:xfrm>
        </p:spPr>
        <p:txBody>
          <a:bodyPr/>
          <a:lstStyle/>
          <a:p>
            <a:pPr algn="ctr" eaLnBrk="1" hangingPunct="1"/>
            <a:r>
              <a:rPr lang="nb-NO" sz="2400" noProof="0" dirty="0" smtClean="0"/>
              <a:t>INF2440 Uke 11, </a:t>
            </a:r>
            <a:r>
              <a:rPr lang="nb-NO" sz="2400" dirty="0" smtClean="0"/>
              <a:t>v</a:t>
            </a:r>
            <a:r>
              <a:rPr lang="nb-NO" sz="2400" noProof="0" dirty="0" smtClean="0"/>
              <a:t>2018 </a:t>
            </a:r>
            <a:r>
              <a:rPr lang="nb-NO" sz="2400" noProof="0" dirty="0"/>
              <a:t/>
            </a:r>
            <a:br>
              <a:rPr lang="nb-NO" sz="2400" noProof="0" dirty="0"/>
            </a:br>
            <a:endParaRPr lang="nb-NO" altLang="nb-NO" sz="2400" noProof="0" dirty="0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Arne Maus</a:t>
            </a:r>
          </a:p>
          <a:p>
            <a:r>
              <a:rPr lang="nb-NO" dirty="0" smtClean="0"/>
              <a:t>PSE</a:t>
            </a:r>
            <a:r>
              <a:rPr lang="nb-NO" noProof="0" dirty="0" smtClean="0"/>
              <a:t>, </a:t>
            </a:r>
            <a:endParaRPr lang="nb-NO" noProof="0" dirty="0"/>
          </a:p>
          <a:p>
            <a:r>
              <a:rPr lang="nb-NO" noProof="0" dirty="0"/>
              <a:t>Inst.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5467" y="188640"/>
            <a:ext cx="7793037" cy="612651"/>
          </a:xfrm>
        </p:spPr>
        <p:txBody>
          <a:bodyPr/>
          <a:lstStyle/>
          <a:p>
            <a:r>
              <a:rPr lang="nb-NO" dirty="0" smtClean="0"/>
              <a:t>Hva skal vi se på i Uke11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980728"/>
            <a:ext cx="7772400" cy="4818063"/>
          </a:xfrm>
        </p:spPr>
        <p:txBody>
          <a:bodyPr/>
          <a:lstStyle/>
          <a:p>
            <a:pPr>
              <a:buNone/>
            </a:pPr>
            <a:r>
              <a:rPr lang="nb-NO" sz="1600" dirty="0" smtClean="0"/>
              <a:t> I) Om program, samtidige kall og synlighet av data</a:t>
            </a:r>
          </a:p>
          <a:p>
            <a:pPr lvl="1"/>
            <a:r>
              <a:rPr lang="nb-NO" sz="1400" dirty="0" smtClean="0"/>
              <a:t>Når en tråd (main eller en av de andre) aksesserer data, hvilke er det.</a:t>
            </a:r>
          </a:p>
          <a:p>
            <a:pPr lvl="1"/>
            <a:r>
              <a:rPr lang="nb-NO" sz="1400" dirty="0" smtClean="0"/>
              <a:t>Kan de parallelle trådene og main kalle samme metode samtidig. Kan de kalle metoder fra en sekvensiell løsning? Hva skjer da ?</a:t>
            </a:r>
          </a:p>
          <a:p>
            <a:pPr lvl="1"/>
            <a:r>
              <a:rPr lang="nb-NO" sz="1400" dirty="0" smtClean="0"/>
              <a:t>Hvor mange </a:t>
            </a:r>
            <a:r>
              <a:rPr lang="nb-NO" sz="1400" dirty="0" err="1" smtClean="0"/>
              <a:t>stack</a:t>
            </a:r>
            <a:r>
              <a:rPr lang="nb-NO" sz="1400" dirty="0" smtClean="0"/>
              <a:t>-er (stabler) har vi; hva er det,  og hvilke har vi?</a:t>
            </a:r>
            <a:endParaRPr lang="nb-NO" sz="1600" dirty="0" smtClean="0"/>
          </a:p>
          <a:p>
            <a:pPr>
              <a:buNone/>
            </a:pPr>
            <a:r>
              <a:rPr lang="nb-NO" sz="1600" dirty="0" smtClean="0"/>
              <a:t> II</a:t>
            </a:r>
            <a:r>
              <a:rPr lang="nb-NO" sz="1600" dirty="0"/>
              <a:t>) </a:t>
            </a:r>
            <a:r>
              <a:rPr lang="nb-NO" sz="1600" dirty="0" smtClean="0"/>
              <a:t> Litt  om to store programmer</a:t>
            </a:r>
          </a:p>
          <a:p>
            <a:pPr lvl="1"/>
            <a:r>
              <a:rPr lang="nb-NO" sz="1400" dirty="0" smtClean="0"/>
              <a:t>Delaunay triangulering – de beste trekantene! </a:t>
            </a:r>
          </a:p>
          <a:p>
            <a:pPr lvl="2"/>
            <a:r>
              <a:rPr lang="nb-NO" sz="1400" dirty="0" smtClean="0"/>
              <a:t>Brukes ved kartlegging, oljeleting, bølgekraftverk,..</a:t>
            </a:r>
          </a:p>
          <a:p>
            <a:pPr lvl="2"/>
            <a:r>
              <a:rPr lang="nb-NO" sz="1400" dirty="0" smtClean="0"/>
              <a:t>Spill-grafikk: ved å gi tekstur, farge og glatte overflater på gjenstander, personer, våpen osv.</a:t>
            </a:r>
          </a:p>
          <a:p>
            <a:pPr lvl="2"/>
            <a:r>
              <a:rPr lang="nb-NO" sz="1400" dirty="0" smtClean="0"/>
              <a:t>Er egentlig flere algoritmer etter hverandre – </a:t>
            </a:r>
            <a:r>
              <a:rPr lang="nb-NO" sz="1400" b="1" dirty="0" smtClean="0"/>
              <a:t>den første er </a:t>
            </a:r>
            <a:r>
              <a:rPr lang="nb-NO" sz="1400" b="1" dirty="0" err="1" smtClean="0"/>
              <a:t>Oblig</a:t>
            </a:r>
            <a:r>
              <a:rPr lang="nb-NO" sz="1400" b="1" dirty="0" smtClean="0"/>
              <a:t> 5</a:t>
            </a:r>
          </a:p>
          <a:p>
            <a:pPr marL="0" indent="0">
              <a:buNone/>
            </a:pPr>
            <a:r>
              <a:rPr lang="nb-NO" sz="1600" dirty="0" smtClean="0"/>
              <a:t>III) Om </a:t>
            </a:r>
            <a:r>
              <a:rPr lang="nb-NO" sz="1600" dirty="0" err="1" smtClean="0"/>
              <a:t>Oblig</a:t>
            </a:r>
            <a:r>
              <a:rPr lang="nb-NO" sz="1600" dirty="0" smtClean="0"/>
              <a:t> 5 - den konvekse innhyllinga (DKI)</a:t>
            </a:r>
          </a:p>
          <a:p>
            <a:pPr marL="685800" lvl="1"/>
            <a:r>
              <a:rPr lang="nb-NO" sz="1400" dirty="0"/>
              <a:t>Sekvensiell, rekursiv løsning</a:t>
            </a:r>
          </a:p>
          <a:p>
            <a:pPr marL="685800" lvl="1"/>
            <a:r>
              <a:rPr lang="nb-NO" sz="1400" dirty="0"/>
              <a:t>Hva er forventet O() – kompleksitet av DKI</a:t>
            </a:r>
          </a:p>
          <a:p>
            <a:pPr marL="685800" lvl="1"/>
            <a:r>
              <a:rPr lang="nb-NO" sz="1400" dirty="0"/>
              <a:t>Hva kan ventes av </a:t>
            </a:r>
            <a:r>
              <a:rPr lang="nb-NO" sz="1400" dirty="0" err="1"/>
              <a:t>speedup</a:t>
            </a:r>
            <a:r>
              <a:rPr lang="nb-NO" sz="1400" dirty="0"/>
              <a:t> på </a:t>
            </a:r>
            <a:r>
              <a:rPr lang="nb-NO" sz="1400" dirty="0" err="1"/>
              <a:t>Oblig</a:t>
            </a:r>
            <a:r>
              <a:rPr lang="nb-NO" sz="1400" dirty="0"/>
              <a:t> 5 </a:t>
            </a:r>
          </a:p>
          <a:p>
            <a:pPr marL="0" indent="0">
              <a:buNone/>
            </a:pPr>
            <a:r>
              <a:rPr lang="nb-NO" sz="1600" dirty="0" smtClean="0"/>
              <a:t>IV) Om å lage din egen raskere versjon av </a:t>
            </a:r>
            <a:r>
              <a:rPr lang="nb-NO" sz="1600" dirty="0" err="1" smtClean="0"/>
              <a:t>ArrayList</a:t>
            </a:r>
            <a:endParaRPr lang="nb-NO" sz="1600" dirty="0" smtClean="0"/>
          </a:p>
          <a:p>
            <a:pPr marL="685800" lvl="1"/>
            <a:r>
              <a:rPr lang="nb-NO" sz="1400" dirty="0" smtClean="0"/>
              <a:t>Hvordan og hvorfor</a:t>
            </a:r>
          </a:p>
          <a:p>
            <a:pPr marL="800100" lvl="1" indent="-400050">
              <a:buAutoNum type="romanUcParenR" startAt="4"/>
            </a:pPr>
            <a:endParaRPr lang="nb-NO" sz="1400" dirty="0"/>
          </a:p>
          <a:p>
            <a:pPr marL="400050" lvl="1" indent="0">
              <a:buNone/>
            </a:pPr>
            <a:endParaRPr lang="nb-NO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II) Om </a:t>
            </a:r>
            <a:r>
              <a:rPr lang="nb-NO" dirty="0"/>
              <a:t>program, samtidige kall og synlighet av </a:t>
            </a:r>
            <a:r>
              <a:rPr lang="nb-NO" dirty="0" smtClean="0"/>
              <a:t>data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160748"/>
            <a:ext cx="7956884" cy="4818063"/>
          </a:xfrm>
        </p:spPr>
        <p:txBody>
          <a:bodyPr/>
          <a:lstStyle/>
          <a:p>
            <a:pPr lvl="1"/>
            <a:r>
              <a:rPr lang="nb-NO" dirty="0" smtClean="0"/>
              <a:t>Når </a:t>
            </a:r>
            <a:r>
              <a:rPr lang="nb-NO" dirty="0"/>
              <a:t>en tråd (main eller en av de andre) aksesserer data, hvilke er </a:t>
            </a:r>
            <a:r>
              <a:rPr lang="nb-NO" dirty="0" smtClean="0"/>
              <a:t>det</a:t>
            </a:r>
            <a:r>
              <a:rPr lang="nb-NO" dirty="0"/>
              <a:t>?</a:t>
            </a:r>
            <a:endParaRPr lang="nb-NO" dirty="0" smtClean="0"/>
          </a:p>
          <a:p>
            <a:pPr lvl="1"/>
            <a:r>
              <a:rPr lang="nb-NO" dirty="0" smtClean="0"/>
              <a:t>Kan vi stoppe en annen tråd ?</a:t>
            </a:r>
          </a:p>
          <a:p>
            <a:pPr lvl="2"/>
            <a:r>
              <a:rPr lang="nb-NO" dirty="0" smtClean="0"/>
              <a:t>Hvis ikke vi, hvem da?</a:t>
            </a:r>
          </a:p>
          <a:p>
            <a:pPr lvl="1"/>
            <a:r>
              <a:rPr lang="nb-NO" dirty="0"/>
              <a:t>Hvor mange </a:t>
            </a:r>
            <a:r>
              <a:rPr lang="nb-NO" dirty="0" err="1"/>
              <a:t>stack</a:t>
            </a:r>
            <a:r>
              <a:rPr lang="nb-NO" dirty="0"/>
              <a:t>-er har </a:t>
            </a:r>
            <a:r>
              <a:rPr lang="nb-NO" dirty="0" smtClean="0"/>
              <a:t>vi; </a:t>
            </a:r>
            <a:r>
              <a:rPr lang="nb-NO" dirty="0"/>
              <a:t>hva er det og hvilke har vi</a:t>
            </a:r>
            <a:r>
              <a:rPr lang="nb-NO" dirty="0" smtClean="0"/>
              <a:t>?</a:t>
            </a:r>
            <a:endParaRPr lang="nb-NO" dirty="0"/>
          </a:p>
          <a:p>
            <a:pPr lvl="1"/>
            <a:r>
              <a:rPr lang="nb-NO" dirty="0"/>
              <a:t>Kan </a:t>
            </a:r>
            <a:r>
              <a:rPr lang="nb-NO" dirty="0" smtClean="0"/>
              <a:t>flere tråder kalle </a:t>
            </a:r>
            <a:r>
              <a:rPr lang="nb-NO" dirty="0"/>
              <a:t>samme metode samtidig. </a:t>
            </a:r>
            <a:endParaRPr lang="nb-NO" dirty="0" smtClean="0"/>
          </a:p>
          <a:p>
            <a:pPr lvl="2"/>
            <a:r>
              <a:rPr lang="nb-NO" dirty="0" smtClean="0"/>
              <a:t>Hva </a:t>
            </a:r>
            <a:r>
              <a:rPr lang="nb-NO" dirty="0"/>
              <a:t>skjer da ?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53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508" y="80628"/>
            <a:ext cx="4157141" cy="108012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lvl="1"/>
            <a:r>
              <a:rPr lang="nb-NO" sz="2000" dirty="0"/>
              <a:t>Når en tråd (main eller en av de andre) aksesserer </a:t>
            </a:r>
            <a:r>
              <a:rPr lang="nb-NO" sz="2000" dirty="0" smtClean="0"/>
              <a:t>(lesere/skriver) data</a:t>
            </a:r>
            <a:r>
              <a:rPr lang="nb-NO" sz="2000" dirty="0"/>
              <a:t>, hvilke </a:t>
            </a:r>
            <a:r>
              <a:rPr lang="nb-NO" sz="2000" dirty="0" smtClean="0"/>
              <a:t>data er </a:t>
            </a:r>
            <a:r>
              <a:rPr lang="nb-NO" sz="2000" dirty="0"/>
              <a:t>det</a:t>
            </a:r>
            <a:r>
              <a:rPr lang="nb-NO" sz="2000" dirty="0" smtClean="0"/>
              <a:t>?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7524" y="1304764"/>
            <a:ext cx="3564396" cy="4818063"/>
          </a:xfrm>
        </p:spPr>
        <p:txBody>
          <a:bodyPr/>
          <a:lstStyle/>
          <a:p>
            <a:r>
              <a:rPr lang="nb-NO" sz="2000" dirty="0" smtClean="0"/>
              <a:t>Svar: Det vanlige skopet (utsynet til deklarasjoner):</a:t>
            </a:r>
          </a:p>
          <a:p>
            <a:pPr lvl="1"/>
            <a:r>
              <a:rPr lang="nb-NO" sz="1800" dirty="0" smtClean="0"/>
              <a:t>først lokale variable og i metoden og </a:t>
            </a:r>
            <a:r>
              <a:rPr lang="nb-NO" sz="1800" dirty="0" err="1" smtClean="0"/>
              <a:t>parametre</a:t>
            </a:r>
            <a:endParaRPr lang="nb-NO" sz="1800" dirty="0" smtClean="0"/>
          </a:p>
          <a:p>
            <a:pPr lvl="1"/>
            <a:r>
              <a:rPr lang="nb-NO" sz="1800" dirty="0" smtClean="0"/>
              <a:t>så variable og metoder i klassen man er inne i</a:t>
            </a:r>
          </a:p>
          <a:p>
            <a:pPr lvl="1"/>
            <a:r>
              <a:rPr lang="nb-NO" sz="1800" dirty="0" smtClean="0"/>
              <a:t>Evt. så i en eller flere ytre klasser</a:t>
            </a:r>
          </a:p>
          <a:p>
            <a:r>
              <a:rPr lang="nb-NO" sz="2000" dirty="0" smtClean="0"/>
              <a:t>Dette gjelder alltid uansett hvilken tråd som kaller metoden</a:t>
            </a:r>
          </a:p>
          <a:p>
            <a:pPr lvl="1"/>
            <a:r>
              <a:rPr lang="nb-NO" sz="1800" dirty="0" err="1" smtClean="0"/>
              <a:t>Kallstedet</a:t>
            </a:r>
            <a:r>
              <a:rPr lang="nb-NO" sz="1800" dirty="0" smtClean="0"/>
              <a:t> har sitt skop</a:t>
            </a:r>
          </a:p>
          <a:p>
            <a:pPr lvl="1"/>
            <a:r>
              <a:rPr lang="nb-NO" sz="1800" dirty="0" smtClean="0"/>
              <a:t>Utførelsesstedet har sitt skop.</a:t>
            </a: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4391980" y="83232"/>
            <a:ext cx="4464496" cy="6694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import </a:t>
            </a:r>
            <a:r>
              <a:rPr lang="en-US" sz="1100" dirty="0" err="1"/>
              <a:t>java.util.concurrent</a:t>
            </a:r>
            <a:r>
              <a:rPr lang="en-US" sz="1100" dirty="0"/>
              <a:t>.*;</a:t>
            </a:r>
            <a:endParaRPr lang="nb-NO" sz="1100" dirty="0"/>
          </a:p>
          <a:p>
            <a:r>
              <a:rPr lang="en-US" sz="1100" dirty="0"/>
              <a:t>class Problem {  </a:t>
            </a:r>
            <a:endParaRPr lang="nb-NO" sz="1100" dirty="0"/>
          </a:p>
          <a:p>
            <a:r>
              <a:rPr lang="en-US" sz="1100" dirty="0">
                <a:solidFill>
                  <a:srgbClr val="00B050"/>
                </a:solidFill>
              </a:rPr>
              <a:t>     </a:t>
            </a:r>
            <a:r>
              <a:rPr lang="nb-NO" sz="1100" dirty="0" err="1" smtClean="0">
                <a:solidFill>
                  <a:srgbClr val="00B050"/>
                </a:solidFill>
              </a:rPr>
              <a:t>int</a:t>
            </a:r>
            <a:r>
              <a:rPr lang="nb-NO" sz="1100" dirty="0" smtClean="0">
                <a:solidFill>
                  <a:srgbClr val="00B050"/>
                </a:solidFill>
              </a:rPr>
              <a:t> [] a = </a:t>
            </a:r>
            <a:r>
              <a:rPr lang="nb-NO" sz="1100" dirty="0" err="1" smtClean="0">
                <a:solidFill>
                  <a:srgbClr val="00B050"/>
                </a:solidFill>
              </a:rPr>
              <a:t>new</a:t>
            </a:r>
            <a:r>
              <a:rPr lang="nb-NO" sz="1100" dirty="0" smtClean="0">
                <a:solidFill>
                  <a:srgbClr val="00B050"/>
                </a:solidFill>
              </a:rPr>
              <a:t> </a:t>
            </a:r>
            <a:r>
              <a:rPr lang="nb-NO" sz="1100" dirty="0" err="1" smtClean="0">
                <a:solidFill>
                  <a:srgbClr val="00B050"/>
                </a:solidFill>
              </a:rPr>
              <a:t>int</a:t>
            </a:r>
            <a:r>
              <a:rPr lang="nb-NO" sz="1100" dirty="0" smtClean="0">
                <a:solidFill>
                  <a:srgbClr val="00B050"/>
                </a:solidFill>
              </a:rPr>
              <a:t>[100]; // fyll med verdier</a:t>
            </a:r>
          </a:p>
          <a:p>
            <a:r>
              <a:rPr lang="nb-NO" sz="1100" dirty="0">
                <a:solidFill>
                  <a:srgbClr val="00B050"/>
                </a:solidFill>
              </a:rPr>
              <a:t> </a:t>
            </a:r>
            <a:r>
              <a:rPr lang="nb-NO" sz="1100" dirty="0" smtClean="0">
                <a:solidFill>
                  <a:srgbClr val="00B050"/>
                </a:solidFill>
              </a:rPr>
              <a:t>    </a:t>
            </a:r>
            <a:r>
              <a:rPr lang="nb-NO" sz="1100" dirty="0" err="1" smtClean="0">
                <a:solidFill>
                  <a:srgbClr val="00B050"/>
                </a:solidFill>
              </a:rPr>
              <a:t>long</a:t>
            </a:r>
            <a:r>
              <a:rPr lang="nb-NO" sz="1100" dirty="0" smtClean="0">
                <a:solidFill>
                  <a:srgbClr val="00B050"/>
                </a:solidFill>
              </a:rPr>
              <a:t> s;</a:t>
            </a:r>
            <a:endParaRPr lang="nb-NO" sz="1100" dirty="0">
              <a:solidFill>
                <a:srgbClr val="00B050"/>
              </a:solidFill>
            </a:endParaRPr>
          </a:p>
          <a:p>
            <a:r>
              <a:rPr lang="en-US" sz="1100" dirty="0"/>
              <a:t>      public static void main(String [] </a:t>
            </a:r>
            <a:r>
              <a:rPr lang="en-US" sz="1100" dirty="0" err="1"/>
              <a:t>args</a:t>
            </a:r>
            <a:r>
              <a:rPr lang="en-US" sz="1100" dirty="0"/>
              <a:t>) {</a:t>
            </a:r>
            <a:endParaRPr lang="nb-NO" sz="1100" dirty="0"/>
          </a:p>
          <a:p>
            <a:r>
              <a:rPr lang="en-US" sz="1100" dirty="0"/>
              <a:t>            Problem p = new Problem();</a:t>
            </a:r>
            <a:endParaRPr lang="nb-NO" sz="1100" dirty="0"/>
          </a:p>
          <a:p>
            <a:r>
              <a:rPr lang="en-US" sz="1100" dirty="0"/>
              <a:t>            </a:t>
            </a:r>
            <a:r>
              <a:rPr lang="en-US" sz="1100" dirty="0" err="1"/>
              <a:t>p.utfoer</a:t>
            </a:r>
            <a:r>
              <a:rPr lang="en-US" sz="1100" dirty="0"/>
              <a:t>(12);</a:t>
            </a:r>
            <a:endParaRPr lang="nb-NO" sz="1100" dirty="0"/>
          </a:p>
          <a:p>
            <a:r>
              <a:rPr lang="en-US" sz="1100" dirty="0"/>
              <a:t>      }</a:t>
            </a:r>
            <a:endParaRPr lang="nb-NO" sz="1100" dirty="0"/>
          </a:p>
          <a:p>
            <a:r>
              <a:rPr lang="en-US" sz="1100" dirty="0"/>
              <a:t>      void </a:t>
            </a:r>
            <a:r>
              <a:rPr lang="en-US" sz="1100" dirty="0" err="1"/>
              <a:t>utfoer</a:t>
            </a:r>
            <a:r>
              <a:rPr lang="en-US" sz="1100" dirty="0"/>
              <a:t> (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antT</a:t>
            </a:r>
            <a:r>
              <a:rPr lang="en-US" sz="1100" dirty="0"/>
              <a:t>) { </a:t>
            </a:r>
            <a:endParaRPr lang="nb-NO" sz="1100" dirty="0"/>
          </a:p>
          <a:p>
            <a:r>
              <a:rPr lang="en-US" sz="1100" dirty="0"/>
              <a:t>            Thread [] t = new Thread [</a:t>
            </a:r>
            <a:r>
              <a:rPr lang="en-US" sz="1100" dirty="0" err="1"/>
              <a:t>antT</a:t>
            </a:r>
            <a:r>
              <a:rPr lang="en-US" sz="1100" dirty="0"/>
              <a:t>];</a:t>
            </a:r>
            <a:endParaRPr lang="nb-NO" sz="1100" dirty="0"/>
          </a:p>
          <a:p>
            <a:r>
              <a:rPr lang="en-US" sz="1100" dirty="0"/>
              <a:t>            </a:t>
            </a:r>
            <a:r>
              <a:rPr lang="nn-NO" sz="1100" dirty="0"/>
              <a:t>for (</a:t>
            </a:r>
            <a:r>
              <a:rPr lang="nn-NO" sz="1100" dirty="0" err="1"/>
              <a:t>int</a:t>
            </a:r>
            <a:r>
              <a:rPr lang="nn-NO" sz="1100" dirty="0"/>
              <a:t> i =0; i&lt; </a:t>
            </a:r>
            <a:r>
              <a:rPr lang="nn-NO" sz="1100" dirty="0" err="1"/>
              <a:t>antT</a:t>
            </a:r>
            <a:r>
              <a:rPr lang="nn-NO" sz="1100" dirty="0"/>
              <a:t>; i++)</a:t>
            </a:r>
            <a:endParaRPr lang="nb-NO" sz="1100" dirty="0"/>
          </a:p>
          <a:p>
            <a:r>
              <a:rPr lang="nn-NO" sz="1100" dirty="0"/>
              <a:t>                ( t[i] = </a:t>
            </a:r>
            <a:r>
              <a:rPr lang="nn-NO" sz="1100" dirty="0" err="1"/>
              <a:t>new</a:t>
            </a:r>
            <a:r>
              <a:rPr lang="nn-NO" sz="1100" dirty="0"/>
              <a:t> </a:t>
            </a:r>
            <a:r>
              <a:rPr lang="nn-NO" sz="1100" dirty="0" err="1"/>
              <a:t>Thread</a:t>
            </a:r>
            <a:r>
              <a:rPr lang="nn-NO" sz="1100" dirty="0"/>
              <a:t>(</a:t>
            </a:r>
            <a:r>
              <a:rPr lang="nn-NO" sz="1100" dirty="0" err="1"/>
              <a:t>new</a:t>
            </a:r>
            <a:r>
              <a:rPr lang="nn-NO" sz="1100" dirty="0"/>
              <a:t> Arbeider(i))).start</a:t>
            </a:r>
            <a:r>
              <a:rPr lang="nn-NO" sz="1100" dirty="0" smtClean="0"/>
              <a:t>();</a:t>
            </a:r>
            <a:r>
              <a:rPr lang="nn-NO" sz="1100" dirty="0" smtClean="0">
                <a:solidFill>
                  <a:srgbClr val="00B050"/>
                </a:solidFill>
              </a:rPr>
              <a:t>           </a:t>
            </a:r>
          </a:p>
          <a:p>
            <a:r>
              <a:rPr lang="nn-NO" sz="1100" dirty="0">
                <a:solidFill>
                  <a:srgbClr val="00B050"/>
                </a:solidFill>
              </a:rPr>
              <a:t> </a:t>
            </a:r>
            <a:r>
              <a:rPr lang="nn-NO" sz="1100" dirty="0" smtClean="0">
                <a:solidFill>
                  <a:srgbClr val="00B050"/>
                </a:solidFill>
              </a:rPr>
              <a:t>            </a:t>
            </a:r>
            <a:r>
              <a:rPr lang="nn-NO" sz="1100" dirty="0" err="1" smtClean="0">
                <a:solidFill>
                  <a:srgbClr val="00B050"/>
                </a:solidFill>
              </a:rPr>
              <a:t>long</a:t>
            </a:r>
            <a:r>
              <a:rPr lang="nn-NO" sz="1100" dirty="0" smtClean="0">
                <a:solidFill>
                  <a:srgbClr val="00B050"/>
                </a:solidFill>
              </a:rPr>
              <a:t> s = sum(a);  </a:t>
            </a:r>
          </a:p>
          <a:p>
            <a:r>
              <a:rPr lang="nn-NO" sz="1100" dirty="0">
                <a:solidFill>
                  <a:srgbClr val="00B050"/>
                </a:solidFill>
              </a:rPr>
              <a:t> </a:t>
            </a:r>
            <a:r>
              <a:rPr lang="nn-NO" sz="1100" dirty="0" smtClean="0">
                <a:solidFill>
                  <a:srgbClr val="00B050"/>
                </a:solidFill>
              </a:rPr>
              <a:t>            </a:t>
            </a:r>
            <a:r>
              <a:rPr lang="nn-NO" sz="1100" dirty="0" err="1" smtClean="0">
                <a:solidFill>
                  <a:srgbClr val="00B050"/>
                </a:solidFill>
              </a:rPr>
              <a:t>long</a:t>
            </a:r>
            <a:r>
              <a:rPr lang="nn-NO" sz="1100" dirty="0" smtClean="0">
                <a:solidFill>
                  <a:srgbClr val="00B050"/>
                </a:solidFill>
              </a:rPr>
              <a:t> t = t[0].sum2( t[0].b);     </a:t>
            </a:r>
          </a:p>
          <a:p>
            <a:r>
              <a:rPr lang="nn-NO" sz="1100" dirty="0"/>
              <a:t/>
            </a:r>
            <a:br>
              <a:rPr lang="nn-NO" sz="1100" dirty="0"/>
            </a:br>
            <a:r>
              <a:rPr lang="nn-NO" sz="1100" dirty="0"/>
              <a:t>             for (</a:t>
            </a:r>
            <a:r>
              <a:rPr lang="nn-NO" sz="1100" dirty="0" err="1"/>
              <a:t>int</a:t>
            </a:r>
            <a:r>
              <a:rPr lang="nn-NO" sz="1100" dirty="0"/>
              <a:t> i =0; i&lt; </a:t>
            </a:r>
            <a:r>
              <a:rPr lang="nn-NO" sz="1100" dirty="0" err="1"/>
              <a:t>antT</a:t>
            </a:r>
            <a:r>
              <a:rPr lang="nn-NO" sz="1100" dirty="0"/>
              <a:t>; i++) t[i].</a:t>
            </a:r>
            <a:r>
              <a:rPr lang="nn-NO" sz="1100" dirty="0" err="1"/>
              <a:t>join</a:t>
            </a:r>
            <a:r>
              <a:rPr lang="nn-NO" sz="1100" dirty="0"/>
              <a:t>();</a:t>
            </a:r>
            <a:endParaRPr lang="nb-NO" sz="1100" dirty="0"/>
          </a:p>
          <a:p>
            <a:r>
              <a:rPr lang="nn-NO" sz="1100" dirty="0"/>
              <a:t>      </a:t>
            </a:r>
            <a:r>
              <a:rPr lang="nn-NO" sz="1100" dirty="0" smtClean="0"/>
              <a:t>}</a:t>
            </a:r>
          </a:p>
          <a:p>
            <a:r>
              <a:rPr lang="nn-NO" sz="1100" dirty="0">
                <a:solidFill>
                  <a:srgbClr val="C00000"/>
                </a:solidFill>
              </a:rPr>
              <a:t> </a:t>
            </a:r>
            <a:r>
              <a:rPr lang="nn-NO" sz="1100" dirty="0" smtClean="0">
                <a:solidFill>
                  <a:srgbClr val="C00000"/>
                </a:solidFill>
              </a:rPr>
              <a:t>     </a:t>
            </a:r>
            <a:r>
              <a:rPr lang="nn-NO" sz="1100" dirty="0" err="1" smtClean="0">
                <a:solidFill>
                  <a:srgbClr val="C00000"/>
                </a:solidFill>
              </a:rPr>
              <a:t>long</a:t>
            </a:r>
            <a:r>
              <a:rPr lang="nn-NO" sz="1100" dirty="0" smtClean="0">
                <a:solidFill>
                  <a:srgbClr val="C00000"/>
                </a:solidFill>
              </a:rPr>
              <a:t> sum (</a:t>
            </a:r>
            <a:r>
              <a:rPr lang="nn-NO" sz="1100" dirty="0" err="1" smtClean="0">
                <a:solidFill>
                  <a:srgbClr val="C00000"/>
                </a:solidFill>
              </a:rPr>
              <a:t>int</a:t>
            </a:r>
            <a:r>
              <a:rPr lang="nn-NO" sz="1100" dirty="0" smtClean="0">
                <a:solidFill>
                  <a:srgbClr val="C00000"/>
                </a:solidFill>
              </a:rPr>
              <a:t> a[]) { s=0 ;</a:t>
            </a:r>
          </a:p>
          <a:p>
            <a:r>
              <a:rPr lang="nn-NO" sz="1100" dirty="0">
                <a:solidFill>
                  <a:srgbClr val="C00000"/>
                </a:solidFill>
              </a:rPr>
              <a:t> </a:t>
            </a:r>
            <a:r>
              <a:rPr lang="nn-NO" sz="1100" dirty="0" smtClean="0">
                <a:solidFill>
                  <a:srgbClr val="C00000"/>
                </a:solidFill>
              </a:rPr>
              <a:t>          for (</a:t>
            </a:r>
            <a:r>
              <a:rPr lang="nn-NO" sz="1100" dirty="0" err="1" smtClean="0">
                <a:solidFill>
                  <a:srgbClr val="C00000"/>
                </a:solidFill>
              </a:rPr>
              <a:t>int</a:t>
            </a:r>
            <a:r>
              <a:rPr lang="nn-NO" sz="1100" dirty="0" smtClean="0">
                <a:solidFill>
                  <a:srgbClr val="C00000"/>
                </a:solidFill>
              </a:rPr>
              <a:t> i = 0; i&lt;</a:t>
            </a:r>
            <a:r>
              <a:rPr lang="nn-NO" sz="1100" dirty="0" err="1" smtClean="0">
                <a:solidFill>
                  <a:srgbClr val="C00000"/>
                </a:solidFill>
              </a:rPr>
              <a:t>a.length;i</a:t>
            </a:r>
            <a:r>
              <a:rPr lang="nn-NO" sz="1100" dirty="0" smtClean="0">
                <a:solidFill>
                  <a:srgbClr val="C00000"/>
                </a:solidFill>
              </a:rPr>
              <a:t>++) s += a[i];</a:t>
            </a:r>
          </a:p>
          <a:p>
            <a:r>
              <a:rPr lang="nn-NO" sz="1100" dirty="0">
                <a:solidFill>
                  <a:srgbClr val="C00000"/>
                </a:solidFill>
              </a:rPr>
              <a:t> </a:t>
            </a:r>
            <a:r>
              <a:rPr lang="nn-NO" sz="1100" dirty="0" smtClean="0">
                <a:solidFill>
                  <a:srgbClr val="C00000"/>
                </a:solidFill>
              </a:rPr>
              <a:t>          </a:t>
            </a:r>
            <a:r>
              <a:rPr lang="nn-NO" sz="1100" dirty="0" err="1" smtClean="0">
                <a:solidFill>
                  <a:srgbClr val="C00000"/>
                </a:solidFill>
              </a:rPr>
              <a:t>return</a:t>
            </a:r>
            <a:r>
              <a:rPr lang="nn-NO" sz="1100" dirty="0" smtClean="0">
                <a:solidFill>
                  <a:srgbClr val="C00000"/>
                </a:solidFill>
              </a:rPr>
              <a:t> s;</a:t>
            </a:r>
          </a:p>
          <a:p>
            <a:r>
              <a:rPr lang="nn-NO" sz="1100" dirty="0">
                <a:solidFill>
                  <a:srgbClr val="C00000"/>
                </a:solidFill>
              </a:rPr>
              <a:t> </a:t>
            </a:r>
            <a:r>
              <a:rPr lang="nn-NO" sz="1100" dirty="0" smtClean="0">
                <a:solidFill>
                  <a:srgbClr val="C00000"/>
                </a:solidFill>
              </a:rPr>
              <a:t>     }</a:t>
            </a:r>
            <a:endParaRPr lang="nb-NO" sz="1100" dirty="0">
              <a:solidFill>
                <a:srgbClr val="C00000"/>
              </a:solidFill>
            </a:endParaRPr>
          </a:p>
          <a:p>
            <a:r>
              <a:rPr lang="nn-NO" sz="1100" dirty="0"/>
              <a:t>		</a:t>
            </a:r>
            <a:endParaRPr lang="nb-NO" sz="1100" dirty="0"/>
          </a:p>
          <a:p>
            <a:r>
              <a:rPr lang="nn-NO" sz="1100" dirty="0"/>
              <a:t>      </a:t>
            </a:r>
            <a:r>
              <a:rPr lang="nn-NO" sz="1100" dirty="0" err="1"/>
              <a:t>class</a:t>
            </a:r>
            <a:r>
              <a:rPr lang="nn-NO" sz="1100" dirty="0"/>
              <a:t> Arbeider </a:t>
            </a:r>
            <a:r>
              <a:rPr lang="nn-NO" sz="1100" dirty="0" err="1"/>
              <a:t>implements</a:t>
            </a:r>
            <a:r>
              <a:rPr lang="nn-NO" sz="1100" dirty="0"/>
              <a:t> </a:t>
            </a:r>
            <a:r>
              <a:rPr lang="nn-NO" sz="1100" dirty="0" err="1"/>
              <a:t>Runnable</a:t>
            </a:r>
            <a:r>
              <a:rPr lang="nn-NO" sz="1100" dirty="0"/>
              <a:t> {</a:t>
            </a:r>
            <a:endParaRPr lang="nb-NO" sz="1100" dirty="0"/>
          </a:p>
          <a:p>
            <a:pPr lvl="1"/>
            <a:r>
              <a:rPr lang="nn-NO" sz="1100" dirty="0" smtClean="0"/>
              <a:t>      </a:t>
            </a:r>
            <a:r>
              <a:rPr lang="nn-NO" sz="1100" dirty="0" err="1" smtClean="0"/>
              <a:t>int</a:t>
            </a:r>
            <a:r>
              <a:rPr lang="nn-NO" sz="1100" dirty="0" smtClean="0"/>
              <a:t> </a:t>
            </a:r>
            <a:r>
              <a:rPr lang="nn-NO" sz="1100" dirty="0" err="1"/>
              <a:t>ind</a:t>
            </a:r>
            <a:r>
              <a:rPr lang="nn-NO" sz="1100" dirty="0"/>
              <a:t>; </a:t>
            </a:r>
            <a:endParaRPr lang="nn-NO" sz="1100" dirty="0" smtClean="0"/>
          </a:p>
          <a:p>
            <a:pPr lvl="1"/>
            <a:r>
              <a:rPr lang="nn-NO" sz="1100" b="1" dirty="0">
                <a:solidFill>
                  <a:srgbClr val="00B050"/>
                </a:solidFill>
              </a:rPr>
              <a:t> </a:t>
            </a:r>
            <a:r>
              <a:rPr lang="nn-NO" sz="1100" b="1" dirty="0" smtClean="0">
                <a:solidFill>
                  <a:srgbClr val="00B050"/>
                </a:solidFill>
              </a:rPr>
              <a:t>      </a:t>
            </a:r>
            <a:r>
              <a:rPr lang="nn-NO" sz="1100" dirty="0" err="1" smtClean="0">
                <a:solidFill>
                  <a:srgbClr val="00B050"/>
                </a:solidFill>
              </a:rPr>
              <a:t>int</a:t>
            </a:r>
            <a:r>
              <a:rPr lang="nn-NO" sz="1100" dirty="0" smtClean="0">
                <a:solidFill>
                  <a:srgbClr val="00B050"/>
                </a:solidFill>
              </a:rPr>
              <a:t> [] b= </a:t>
            </a:r>
            <a:r>
              <a:rPr lang="nn-NO" sz="1100" dirty="0" err="1" smtClean="0">
                <a:solidFill>
                  <a:srgbClr val="00B050"/>
                </a:solidFill>
              </a:rPr>
              <a:t>new</a:t>
            </a:r>
            <a:r>
              <a:rPr lang="nn-NO" sz="1100" dirty="0" smtClean="0">
                <a:solidFill>
                  <a:srgbClr val="00B050"/>
                </a:solidFill>
              </a:rPr>
              <a:t> </a:t>
            </a:r>
            <a:r>
              <a:rPr lang="nn-NO" sz="1100" dirty="0" err="1" smtClean="0">
                <a:solidFill>
                  <a:srgbClr val="00B050"/>
                </a:solidFill>
              </a:rPr>
              <a:t>int</a:t>
            </a:r>
            <a:r>
              <a:rPr lang="nn-NO" sz="1100" dirty="0" smtClean="0">
                <a:solidFill>
                  <a:srgbClr val="00B050"/>
                </a:solidFill>
              </a:rPr>
              <a:t>[200]; // fyll b[]</a:t>
            </a:r>
            <a:br>
              <a:rPr lang="nn-NO" sz="1100" dirty="0" smtClean="0">
                <a:solidFill>
                  <a:srgbClr val="00B050"/>
                </a:solidFill>
              </a:rPr>
            </a:br>
            <a:r>
              <a:rPr lang="nn-NO" sz="1100" dirty="0" smtClean="0">
                <a:solidFill>
                  <a:srgbClr val="C00000"/>
                </a:solidFill>
              </a:rPr>
              <a:t>       </a:t>
            </a:r>
            <a:r>
              <a:rPr lang="nn-NO" sz="1100" dirty="0" err="1" smtClean="0">
                <a:solidFill>
                  <a:srgbClr val="C00000"/>
                </a:solidFill>
              </a:rPr>
              <a:t>long</a:t>
            </a:r>
            <a:r>
              <a:rPr lang="nn-NO" sz="1100" dirty="0" smtClean="0">
                <a:solidFill>
                  <a:srgbClr val="C00000"/>
                </a:solidFill>
              </a:rPr>
              <a:t> sum2 </a:t>
            </a:r>
            <a:r>
              <a:rPr lang="nn-NO" sz="1100" dirty="0">
                <a:solidFill>
                  <a:srgbClr val="C00000"/>
                </a:solidFill>
              </a:rPr>
              <a:t>(</a:t>
            </a:r>
            <a:r>
              <a:rPr lang="nn-NO" sz="1100" dirty="0" err="1">
                <a:solidFill>
                  <a:srgbClr val="C00000"/>
                </a:solidFill>
              </a:rPr>
              <a:t>int</a:t>
            </a:r>
            <a:r>
              <a:rPr lang="nn-NO" sz="1100" dirty="0">
                <a:solidFill>
                  <a:srgbClr val="C00000"/>
                </a:solidFill>
              </a:rPr>
              <a:t> a</a:t>
            </a:r>
            <a:r>
              <a:rPr lang="nn-NO" sz="1100" dirty="0" smtClean="0">
                <a:solidFill>
                  <a:srgbClr val="C00000"/>
                </a:solidFill>
              </a:rPr>
              <a:t>[]) </a:t>
            </a:r>
            <a:r>
              <a:rPr lang="nn-NO" sz="1100" dirty="0">
                <a:solidFill>
                  <a:srgbClr val="C00000"/>
                </a:solidFill>
              </a:rPr>
              <a:t>{</a:t>
            </a:r>
            <a:r>
              <a:rPr lang="nn-NO" sz="1100" dirty="0" err="1">
                <a:solidFill>
                  <a:srgbClr val="C00000"/>
                </a:solidFill>
              </a:rPr>
              <a:t>long</a:t>
            </a:r>
            <a:r>
              <a:rPr lang="nn-NO" sz="1100" dirty="0">
                <a:solidFill>
                  <a:srgbClr val="C00000"/>
                </a:solidFill>
              </a:rPr>
              <a:t> s=0 ;</a:t>
            </a:r>
          </a:p>
          <a:p>
            <a:pPr lvl="2"/>
            <a:r>
              <a:rPr lang="nn-NO" sz="1100" dirty="0">
                <a:solidFill>
                  <a:srgbClr val="C00000"/>
                </a:solidFill>
              </a:rPr>
              <a:t>           for (</a:t>
            </a:r>
            <a:r>
              <a:rPr lang="nn-NO" sz="1100" dirty="0" err="1">
                <a:solidFill>
                  <a:srgbClr val="C00000"/>
                </a:solidFill>
              </a:rPr>
              <a:t>int</a:t>
            </a:r>
            <a:r>
              <a:rPr lang="nn-NO" sz="1100" dirty="0">
                <a:solidFill>
                  <a:srgbClr val="C00000"/>
                </a:solidFill>
              </a:rPr>
              <a:t> i = 0; i&lt;</a:t>
            </a:r>
            <a:r>
              <a:rPr lang="nn-NO" sz="1100" dirty="0" err="1">
                <a:solidFill>
                  <a:srgbClr val="C00000"/>
                </a:solidFill>
              </a:rPr>
              <a:t>a.length;i</a:t>
            </a:r>
            <a:r>
              <a:rPr lang="nn-NO" sz="1100" dirty="0">
                <a:solidFill>
                  <a:srgbClr val="C00000"/>
                </a:solidFill>
              </a:rPr>
              <a:t>++) s += a[i];</a:t>
            </a:r>
          </a:p>
          <a:p>
            <a:pPr lvl="1"/>
            <a:r>
              <a:rPr lang="nn-NO" sz="1100" dirty="0">
                <a:solidFill>
                  <a:srgbClr val="C00000"/>
                </a:solidFill>
              </a:rPr>
              <a:t>           </a:t>
            </a:r>
            <a:r>
              <a:rPr lang="nn-NO" sz="1100" dirty="0" err="1">
                <a:solidFill>
                  <a:srgbClr val="C00000"/>
                </a:solidFill>
              </a:rPr>
              <a:t>return</a:t>
            </a:r>
            <a:r>
              <a:rPr lang="nn-NO" sz="1100" dirty="0">
                <a:solidFill>
                  <a:srgbClr val="C00000"/>
                </a:solidFill>
              </a:rPr>
              <a:t> s</a:t>
            </a:r>
            <a:r>
              <a:rPr lang="nn-NO" sz="1100" dirty="0" smtClean="0">
                <a:solidFill>
                  <a:srgbClr val="C00000"/>
                </a:solidFill>
              </a:rPr>
              <a:t>;</a:t>
            </a:r>
            <a:br>
              <a:rPr lang="nn-NO" sz="1100" dirty="0" smtClean="0">
                <a:solidFill>
                  <a:srgbClr val="C00000"/>
                </a:solidFill>
              </a:rPr>
            </a:br>
            <a:r>
              <a:rPr lang="nn-NO" sz="1100" dirty="0" smtClean="0">
                <a:solidFill>
                  <a:srgbClr val="C00000"/>
                </a:solidFill>
              </a:rPr>
              <a:t>       }</a:t>
            </a:r>
          </a:p>
          <a:p>
            <a:pPr lvl="1"/>
            <a:r>
              <a:rPr lang="nn-NO" sz="1100" b="1" dirty="0" smtClean="0"/>
              <a:t>       </a:t>
            </a:r>
            <a:r>
              <a:rPr lang="nn-NO" sz="1100" dirty="0">
                <a:solidFill>
                  <a:srgbClr val="C00000"/>
                </a:solidFill>
              </a:rPr>
              <a:t> </a:t>
            </a:r>
            <a:r>
              <a:rPr lang="nn-NO" sz="1100" dirty="0" err="1">
                <a:solidFill>
                  <a:srgbClr val="C00000"/>
                </a:solidFill>
              </a:rPr>
              <a:t>long</a:t>
            </a:r>
            <a:r>
              <a:rPr lang="nn-NO" sz="1100" dirty="0">
                <a:solidFill>
                  <a:srgbClr val="C00000"/>
                </a:solidFill>
              </a:rPr>
              <a:t> </a:t>
            </a:r>
            <a:r>
              <a:rPr lang="nn-NO" sz="1100" dirty="0" smtClean="0">
                <a:solidFill>
                  <a:srgbClr val="C00000"/>
                </a:solidFill>
              </a:rPr>
              <a:t>sum3(</a:t>
            </a:r>
            <a:r>
              <a:rPr lang="nn-NO" sz="1100" dirty="0" err="1" smtClean="0">
                <a:solidFill>
                  <a:srgbClr val="C00000"/>
                </a:solidFill>
              </a:rPr>
              <a:t>int</a:t>
            </a:r>
            <a:r>
              <a:rPr lang="nn-NO" sz="1100" dirty="0" smtClean="0">
                <a:solidFill>
                  <a:srgbClr val="C00000"/>
                </a:solidFill>
              </a:rPr>
              <a:t> [] c) { </a:t>
            </a:r>
            <a:r>
              <a:rPr lang="nn-NO" sz="1100" dirty="0" err="1" smtClean="0">
                <a:solidFill>
                  <a:srgbClr val="C00000"/>
                </a:solidFill>
              </a:rPr>
              <a:t>return</a:t>
            </a:r>
            <a:r>
              <a:rPr lang="nn-NO" sz="1100" dirty="0" smtClean="0">
                <a:solidFill>
                  <a:srgbClr val="C00000"/>
                </a:solidFill>
              </a:rPr>
              <a:t> sum(c);} </a:t>
            </a:r>
            <a:r>
              <a:rPr lang="nn-NO" sz="1100" b="1" dirty="0"/>
              <a:t/>
            </a:r>
            <a:br>
              <a:rPr lang="nn-NO" sz="1100" b="1" dirty="0"/>
            </a:br>
            <a:r>
              <a:rPr lang="nn-NO" sz="1100" b="1" dirty="0"/>
              <a:t/>
            </a:r>
            <a:br>
              <a:rPr lang="nn-NO" sz="1100" b="1" dirty="0"/>
            </a:br>
            <a:r>
              <a:rPr lang="nn-NO" sz="1100" dirty="0"/>
              <a:t> </a:t>
            </a:r>
            <a:r>
              <a:rPr lang="nn-NO" sz="1100" dirty="0" smtClean="0"/>
              <a:t>     Arbeider </a:t>
            </a:r>
            <a:r>
              <a:rPr lang="nn-NO" sz="1100" dirty="0"/>
              <a:t>(</a:t>
            </a:r>
            <a:r>
              <a:rPr lang="nn-NO" sz="1100" dirty="0" err="1"/>
              <a:t>int</a:t>
            </a:r>
            <a:r>
              <a:rPr lang="nn-NO" sz="1100" dirty="0"/>
              <a:t> in) {</a:t>
            </a:r>
            <a:r>
              <a:rPr lang="nn-NO" sz="1100" dirty="0" err="1"/>
              <a:t>ind</a:t>
            </a:r>
            <a:r>
              <a:rPr lang="nn-NO" sz="1100" dirty="0"/>
              <a:t> = in;)</a:t>
            </a:r>
            <a:endParaRPr lang="nb-NO" sz="1100" dirty="0"/>
          </a:p>
          <a:p>
            <a:pPr lvl="1"/>
            <a:r>
              <a:rPr lang="nn-NO" sz="1100" dirty="0"/>
              <a:t>             public </a:t>
            </a:r>
            <a:r>
              <a:rPr lang="nn-NO" sz="1100" dirty="0" err="1"/>
              <a:t>void</a:t>
            </a:r>
            <a:r>
              <a:rPr lang="nn-NO" sz="1100" dirty="0"/>
              <a:t> run(</a:t>
            </a:r>
            <a:r>
              <a:rPr lang="nn-NO" sz="1100" dirty="0" err="1"/>
              <a:t>int</a:t>
            </a:r>
            <a:r>
              <a:rPr lang="nn-NO" sz="1100" dirty="0"/>
              <a:t> </a:t>
            </a:r>
            <a:r>
              <a:rPr lang="nn-NO" sz="1100" dirty="0" err="1"/>
              <a:t>ind</a:t>
            </a:r>
            <a:r>
              <a:rPr lang="nn-NO" sz="1100" dirty="0"/>
              <a:t>) </a:t>
            </a:r>
            <a:r>
              <a:rPr lang="nn-NO" sz="1100" dirty="0" smtClean="0"/>
              <a:t>{</a:t>
            </a:r>
          </a:p>
          <a:p>
            <a:pPr lvl="1"/>
            <a:r>
              <a:rPr lang="nn-NO" sz="1100" dirty="0">
                <a:solidFill>
                  <a:srgbClr val="00B050"/>
                </a:solidFill>
              </a:rPr>
              <a:t> </a:t>
            </a:r>
            <a:r>
              <a:rPr lang="nn-NO" sz="1100" dirty="0" smtClean="0">
                <a:solidFill>
                  <a:srgbClr val="00B050"/>
                </a:solidFill>
              </a:rPr>
              <a:t>                </a:t>
            </a:r>
            <a:r>
              <a:rPr lang="nn-NO" sz="1100" dirty="0" err="1" smtClean="0">
                <a:solidFill>
                  <a:srgbClr val="00B050"/>
                </a:solidFill>
              </a:rPr>
              <a:t>long</a:t>
            </a:r>
            <a:r>
              <a:rPr lang="nn-NO" sz="1100" dirty="0" smtClean="0">
                <a:solidFill>
                  <a:srgbClr val="00B050"/>
                </a:solidFill>
              </a:rPr>
              <a:t> p = sum(a);</a:t>
            </a:r>
          </a:p>
          <a:p>
            <a:pPr lvl="1"/>
            <a:r>
              <a:rPr lang="nn-NO" sz="1100" dirty="0">
                <a:solidFill>
                  <a:srgbClr val="00B050"/>
                </a:solidFill>
              </a:rPr>
              <a:t> </a:t>
            </a:r>
            <a:r>
              <a:rPr lang="nn-NO" sz="1100" dirty="0" smtClean="0">
                <a:solidFill>
                  <a:srgbClr val="00B050"/>
                </a:solidFill>
              </a:rPr>
              <a:t>                </a:t>
            </a:r>
            <a:r>
              <a:rPr lang="nn-NO" sz="1100" dirty="0" err="1" smtClean="0">
                <a:solidFill>
                  <a:srgbClr val="00B050"/>
                </a:solidFill>
              </a:rPr>
              <a:t>long</a:t>
            </a:r>
            <a:r>
              <a:rPr lang="nn-NO" sz="1100" dirty="0" smtClean="0">
                <a:solidFill>
                  <a:srgbClr val="00B050"/>
                </a:solidFill>
              </a:rPr>
              <a:t> q = sum2(b);</a:t>
            </a:r>
          </a:p>
          <a:p>
            <a:pPr lvl="1"/>
            <a:r>
              <a:rPr lang="nn-NO" sz="1100" dirty="0">
                <a:solidFill>
                  <a:srgbClr val="00B050"/>
                </a:solidFill>
              </a:rPr>
              <a:t> </a:t>
            </a:r>
            <a:r>
              <a:rPr lang="nn-NO" sz="1100" dirty="0" smtClean="0">
                <a:solidFill>
                  <a:srgbClr val="00B050"/>
                </a:solidFill>
              </a:rPr>
              <a:t>                </a:t>
            </a:r>
            <a:r>
              <a:rPr lang="nn-NO" sz="1100" dirty="0" err="1" smtClean="0">
                <a:solidFill>
                  <a:srgbClr val="00B050"/>
                </a:solidFill>
              </a:rPr>
              <a:t>long</a:t>
            </a:r>
            <a:r>
              <a:rPr lang="nn-NO" sz="1100" dirty="0" smtClean="0">
                <a:solidFill>
                  <a:srgbClr val="00B050"/>
                </a:solidFill>
              </a:rPr>
              <a:t> r = sum3(a);</a:t>
            </a:r>
            <a:endParaRPr lang="nb-NO" sz="1100" dirty="0">
              <a:solidFill>
                <a:srgbClr val="00B050"/>
              </a:solidFill>
            </a:endParaRPr>
          </a:p>
          <a:p>
            <a:pPr lvl="1"/>
            <a:r>
              <a:rPr lang="da-DK" sz="1100" dirty="0" smtClean="0"/>
              <a:t>              } </a:t>
            </a:r>
            <a:r>
              <a:rPr lang="da-DK" sz="1100" dirty="0"/>
              <a:t>// end run</a:t>
            </a:r>
            <a:endParaRPr lang="nb-NO" sz="1100" dirty="0"/>
          </a:p>
          <a:p>
            <a:r>
              <a:rPr lang="da-DK" sz="1100" dirty="0"/>
              <a:t>      </a:t>
            </a:r>
            <a:r>
              <a:rPr lang="da-DK" sz="1100" dirty="0" smtClean="0"/>
              <a:t>   } </a:t>
            </a:r>
            <a:r>
              <a:rPr lang="da-DK" sz="1100" dirty="0"/>
              <a:t>// end indre klasse </a:t>
            </a:r>
            <a:r>
              <a:rPr lang="da-DK" sz="1100" dirty="0" err="1"/>
              <a:t>Arbeider</a:t>
            </a:r>
            <a:endParaRPr lang="nb-NO" sz="1100" dirty="0"/>
          </a:p>
          <a:p>
            <a:r>
              <a:rPr lang="nb-NO" sz="1100" dirty="0"/>
              <a:t>} // end </a:t>
            </a:r>
            <a:r>
              <a:rPr lang="nb-NO" sz="1100" dirty="0" err="1"/>
              <a:t>class</a:t>
            </a:r>
            <a:r>
              <a:rPr lang="nb-NO" sz="1100" dirty="0"/>
              <a:t> </a:t>
            </a:r>
            <a:r>
              <a:rPr lang="nb-NO" sz="1100" dirty="0" smtClean="0"/>
              <a:t>Problem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424609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nb-NO" sz="2400" dirty="0"/>
              <a:t>Kan vi stoppe en annen tråd </a:t>
            </a:r>
            <a:r>
              <a:rPr lang="nb-NO" sz="2400" dirty="0" smtClean="0"/>
              <a:t>? Hvis </a:t>
            </a:r>
            <a:r>
              <a:rPr lang="nb-NO" sz="2400" dirty="0"/>
              <a:t>ikke vi, hvem da</a:t>
            </a:r>
            <a:r>
              <a:rPr lang="nb-NO" sz="2400" dirty="0" smtClean="0"/>
              <a:t>?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Helst ingen, forbudt</a:t>
            </a:r>
          </a:p>
          <a:p>
            <a:pPr lvl="1"/>
            <a:r>
              <a:rPr lang="nb-NO" sz="1800" dirty="0" smtClean="0"/>
              <a:t>I </a:t>
            </a:r>
            <a:r>
              <a:rPr lang="nb-NO" sz="1800" dirty="0" err="1" smtClean="0"/>
              <a:t>java</a:t>
            </a:r>
            <a:r>
              <a:rPr lang="nb-NO" sz="1800" dirty="0" smtClean="0"/>
              <a:t> 1.0 var det riktignok metoder som:</a:t>
            </a:r>
          </a:p>
          <a:p>
            <a:pPr lvl="2"/>
            <a:r>
              <a:rPr lang="en-US" sz="1800" dirty="0">
                <a:hlinkClick r:id="rId2"/>
              </a:rPr>
              <a:t>stop</a:t>
            </a:r>
            <a:r>
              <a:rPr lang="en-US" sz="1800" dirty="0"/>
              <a:t>() </a:t>
            </a:r>
            <a:r>
              <a:rPr lang="en-US" sz="1800" b="1" dirty="0"/>
              <a:t>Deprecated</a:t>
            </a:r>
            <a:r>
              <a:rPr lang="en-US" sz="1800" dirty="0"/>
              <a:t>.  This method is inherently unsafe. Stopping a thread with </a:t>
            </a:r>
            <a:r>
              <a:rPr lang="en-US" sz="1800" dirty="0" err="1"/>
              <a:t>Thread.stop</a:t>
            </a:r>
            <a:r>
              <a:rPr lang="en-US" sz="1800" dirty="0"/>
              <a:t> causes it to unlock all of the monitors that it has </a:t>
            </a:r>
            <a:r>
              <a:rPr lang="en-US" sz="1800" dirty="0" smtClean="0"/>
              <a:t>locked ….</a:t>
            </a:r>
            <a:endParaRPr lang="en-US" sz="1800" dirty="0"/>
          </a:p>
          <a:p>
            <a:pPr lvl="2"/>
            <a:r>
              <a:rPr lang="en-US" sz="1800" dirty="0">
                <a:hlinkClick r:id="rId3"/>
              </a:rPr>
              <a:t>suspend</a:t>
            </a:r>
            <a:r>
              <a:rPr lang="en-US" sz="1800" dirty="0"/>
              <a:t>() </a:t>
            </a:r>
            <a:r>
              <a:rPr lang="en-US" sz="1800" b="1" dirty="0"/>
              <a:t>Deprecated</a:t>
            </a:r>
            <a:r>
              <a:rPr lang="en-US" sz="1800" dirty="0"/>
              <a:t>.  This method has been deprecated, as it is inherently deadlock-prone.</a:t>
            </a:r>
          </a:p>
          <a:p>
            <a:pPr lvl="1"/>
            <a:r>
              <a:rPr lang="nb-NO" sz="1800" dirty="0" smtClean="0"/>
              <a:t>Disse vil bli fjernet og skaper bare problemer – </a:t>
            </a:r>
            <a:r>
              <a:rPr lang="nb-NO" sz="1800" b="1" dirty="0" smtClean="0"/>
              <a:t>ikke</a:t>
            </a:r>
            <a:r>
              <a:rPr lang="nb-NO" sz="1800" dirty="0" smtClean="0"/>
              <a:t> bruk dem!</a:t>
            </a:r>
          </a:p>
          <a:p>
            <a:r>
              <a:rPr lang="nb-NO" sz="2000" dirty="0" smtClean="0"/>
              <a:t>Bare trådene kan stoppe seg selv </a:t>
            </a:r>
          </a:p>
          <a:p>
            <a:pPr lvl="1"/>
            <a:r>
              <a:rPr lang="nb-NO" sz="1800" dirty="0" smtClean="0"/>
              <a:t>midlertidig ved synkronisering</a:t>
            </a:r>
          </a:p>
          <a:p>
            <a:pPr lvl="1"/>
            <a:r>
              <a:rPr lang="nb-NO" sz="1800" dirty="0" smtClean="0"/>
              <a:t>ved å gå ut av siste setning i sin main() eller run() metode</a:t>
            </a:r>
          </a:p>
          <a:p>
            <a:r>
              <a:rPr lang="nb-NO" sz="2000" dirty="0" smtClean="0"/>
              <a:t>En tråd kan starte andre tråder, men de må stoppe/terminere seg selv</a:t>
            </a:r>
            <a:br>
              <a:rPr lang="nb-NO" sz="2000" dirty="0" smtClean="0"/>
            </a:b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78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nb-NO" sz="2400" dirty="0" smtClean="0"/>
              <a:t>Hva er en </a:t>
            </a:r>
            <a:r>
              <a:rPr lang="nb-NO" sz="2400" dirty="0" err="1" smtClean="0"/>
              <a:t>stack</a:t>
            </a:r>
            <a:r>
              <a:rPr lang="nb-NO" sz="2400" dirty="0" smtClean="0"/>
              <a:t> (stabel)? Hvor mange har vi </a:t>
            </a:r>
            <a:r>
              <a:rPr lang="nb-NO" sz="2400" dirty="0"/>
              <a:t>og </a:t>
            </a:r>
            <a:r>
              <a:rPr lang="nb-NO" sz="2400" dirty="0" smtClean="0"/>
              <a:t>hvilke er det?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9532" y="1089640"/>
            <a:ext cx="4644516" cy="518457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b-NO" sz="1600" dirty="0" smtClean="0"/>
              <a:t>En stabel er et dataområde som holder de metodene (med deres lokale variable og </a:t>
            </a:r>
            <a:r>
              <a:rPr lang="nb-NO" sz="1600" dirty="0" err="1" smtClean="0"/>
              <a:t>parametre</a:t>
            </a:r>
            <a:r>
              <a:rPr lang="nb-NO" sz="1600" dirty="0" smtClean="0"/>
              <a:t>) som er kalt.</a:t>
            </a:r>
          </a:p>
          <a:p>
            <a:pPr lvl="1"/>
            <a:r>
              <a:rPr lang="nb-NO" sz="1400" dirty="0" smtClean="0"/>
              <a:t>En metode kan kalle en annen metode,</a:t>
            </a:r>
          </a:p>
          <a:p>
            <a:pPr lvl="2"/>
            <a:r>
              <a:rPr lang="nb-NO" sz="1400" dirty="0" smtClean="0"/>
              <a:t>Da legger det nye metodeobjektet seg oppå det som kalte,..</a:t>
            </a:r>
            <a:r>
              <a:rPr lang="nb-NO" sz="1400" dirty="0" err="1" smtClean="0"/>
              <a:t>osv</a:t>
            </a:r>
            <a:endParaRPr lang="nb-NO" sz="1400" dirty="0" smtClean="0"/>
          </a:p>
          <a:p>
            <a:pPr lvl="2"/>
            <a:r>
              <a:rPr lang="nb-NO" sz="1400" dirty="0" smtClean="0"/>
              <a:t>Det hele er som en tallerken-stabel</a:t>
            </a:r>
          </a:p>
          <a:p>
            <a:pPr lvl="1"/>
            <a:r>
              <a:rPr lang="nb-NO" sz="1400" dirty="0" smtClean="0"/>
              <a:t>Det er bare den metoden som er på toppen av en stabel som gjør noe nå.</a:t>
            </a:r>
          </a:p>
          <a:p>
            <a:pPr lvl="2"/>
            <a:r>
              <a:rPr lang="nb-NO" sz="1400" dirty="0" smtClean="0"/>
              <a:t>De lenger nede venter bare på at den som ligger rett over den skal returnere,…</a:t>
            </a:r>
            <a:r>
              <a:rPr lang="nb-NO" sz="1400" dirty="0" err="1" smtClean="0"/>
              <a:t>osv</a:t>
            </a:r>
            <a:endParaRPr lang="nb-NO" sz="1400" dirty="0" smtClean="0"/>
          </a:p>
          <a:p>
            <a:r>
              <a:rPr lang="nb-NO" sz="1600" dirty="0" smtClean="0"/>
              <a:t>Hvert trådobjekt (også objektet med  main) har hver sin stabel.</a:t>
            </a:r>
          </a:p>
          <a:p>
            <a:pPr lvl="1"/>
            <a:r>
              <a:rPr lang="nb-NO" sz="1400" dirty="0" smtClean="0"/>
              <a:t>nederst i hver av disse stablene ligger hhv. main() og run()</a:t>
            </a:r>
          </a:p>
          <a:p>
            <a:r>
              <a:rPr lang="nb-NO" sz="1600" dirty="0" smtClean="0"/>
              <a:t>Java er et </a:t>
            </a:r>
            <a:r>
              <a:rPr lang="nb-NO" sz="1600" dirty="0" err="1" smtClean="0"/>
              <a:t>multi</a:t>
            </a:r>
            <a:r>
              <a:rPr lang="nb-NO" sz="1600" dirty="0" smtClean="0"/>
              <a:t>-stabel språk</a:t>
            </a:r>
            <a:br>
              <a:rPr lang="nb-NO" sz="1600" dirty="0" smtClean="0"/>
            </a:br>
            <a:r>
              <a:rPr lang="nb-NO" sz="1600" dirty="0" smtClean="0"/>
              <a:t> (ikke alle språk er det)</a:t>
            </a:r>
          </a:p>
          <a:p>
            <a:r>
              <a:rPr lang="nb-NO" sz="1600" dirty="0" smtClean="0"/>
              <a:t>Stakkene ender seg hele tiden etter som metoder kalles og returnerer</a:t>
            </a:r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17" name="Gruppe 16"/>
          <p:cNvGrpSpPr/>
          <p:nvPr/>
        </p:nvGrpSpPr>
        <p:grpSpPr>
          <a:xfrm>
            <a:off x="5526106" y="1502741"/>
            <a:ext cx="1368152" cy="873231"/>
            <a:chOff x="5724128" y="2348880"/>
            <a:chExt cx="1368152" cy="873231"/>
          </a:xfrm>
        </p:grpSpPr>
        <p:sp>
          <p:nvSpPr>
            <p:cNvPr id="5" name="Rektangel 4"/>
            <p:cNvSpPr/>
            <p:nvPr/>
          </p:nvSpPr>
          <p:spPr bwMode="auto">
            <a:xfrm>
              <a:off x="5724128" y="2935879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sz="1400" b="1" i="1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Times New Roman" pitchFamily="18" charset="0"/>
                </a:rPr>
                <a:t>main()</a:t>
              </a:r>
            </a:p>
          </p:txBody>
        </p:sp>
        <p:sp>
          <p:nvSpPr>
            <p:cNvPr id="13" name="Oppoverbuet pil 12"/>
            <p:cNvSpPr/>
            <p:nvPr/>
          </p:nvSpPr>
          <p:spPr bwMode="auto">
            <a:xfrm rot="16200000">
              <a:off x="6638806" y="2622334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Rektangel 13"/>
            <p:cNvSpPr/>
            <p:nvPr/>
          </p:nvSpPr>
          <p:spPr bwMode="auto">
            <a:xfrm>
              <a:off x="5724128" y="2636912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</a:t>
              </a:r>
              <a:r>
                <a:rPr kumimoji="0" lang="nb-NO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15" name="Oppoverbuet pil 14"/>
            <p:cNvSpPr/>
            <p:nvPr/>
          </p:nvSpPr>
          <p:spPr bwMode="auto">
            <a:xfrm rot="16200000">
              <a:off x="6638806" y="2298299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Rektangel 15"/>
            <p:cNvSpPr/>
            <p:nvPr/>
          </p:nvSpPr>
          <p:spPr bwMode="auto">
            <a:xfrm>
              <a:off x="5724128" y="2348880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err="1" smtClean="0">
                  <a:latin typeface="Times New Roman" pitchFamily="18" charset="0"/>
                </a:rPr>
                <a:t>println</a:t>
              </a:r>
              <a:r>
                <a:rPr lang="nb-NO" sz="1400" i="1" dirty="0" smtClean="0">
                  <a:latin typeface="Times New Roman" pitchFamily="18" charset="0"/>
                </a:rPr>
                <a:t>()</a:t>
              </a:r>
              <a:endPara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26" name="Gruppe 25"/>
          <p:cNvGrpSpPr/>
          <p:nvPr/>
        </p:nvGrpSpPr>
        <p:grpSpPr>
          <a:xfrm>
            <a:off x="5436096" y="2924945"/>
            <a:ext cx="1404156" cy="1152127"/>
            <a:chOff x="5796136" y="3645025"/>
            <a:chExt cx="1404156" cy="1152127"/>
          </a:xfrm>
        </p:grpSpPr>
        <p:sp>
          <p:nvSpPr>
            <p:cNvPr id="19" name="Rektangel 18"/>
            <p:cNvSpPr/>
            <p:nvPr/>
          </p:nvSpPr>
          <p:spPr bwMode="auto">
            <a:xfrm>
              <a:off x="5796136" y="4510920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b="1" i="1" dirty="0" smtClean="0">
                  <a:solidFill>
                    <a:srgbClr val="C00000"/>
                  </a:solidFill>
                  <a:latin typeface="Times New Roman" pitchFamily="18" charset="0"/>
                </a:rPr>
                <a:t>run</a:t>
              </a:r>
              <a:r>
                <a:rPr kumimoji="0" lang="nb-NO" sz="1400" b="1" i="1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20" name="Oppoverbuet pil 19"/>
            <p:cNvSpPr/>
            <p:nvPr/>
          </p:nvSpPr>
          <p:spPr bwMode="auto">
            <a:xfrm rot="16200000">
              <a:off x="6710814" y="4271670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Rektangel 20"/>
            <p:cNvSpPr/>
            <p:nvPr/>
          </p:nvSpPr>
          <p:spPr bwMode="auto">
            <a:xfrm>
              <a:off x="5796136" y="4211953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sum3</a:t>
              </a:r>
              <a:r>
                <a:rPr kumimoji="0" lang="nb-NO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22" name="Oppoverbuet pil 21"/>
            <p:cNvSpPr/>
            <p:nvPr/>
          </p:nvSpPr>
          <p:spPr bwMode="auto">
            <a:xfrm rot="16200000">
              <a:off x="6710814" y="3911630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Rektangel 22"/>
            <p:cNvSpPr/>
            <p:nvPr/>
          </p:nvSpPr>
          <p:spPr bwMode="auto">
            <a:xfrm>
              <a:off x="5796136" y="3923921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sum()</a:t>
              </a:r>
              <a:endPara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" name="Rektangel 23"/>
            <p:cNvSpPr/>
            <p:nvPr/>
          </p:nvSpPr>
          <p:spPr bwMode="auto">
            <a:xfrm>
              <a:off x="5796136" y="3646824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err="1" smtClean="0">
                  <a:latin typeface="Times New Roman" pitchFamily="18" charset="0"/>
                </a:rPr>
                <a:t>println</a:t>
              </a:r>
              <a:r>
                <a:rPr lang="nb-NO" sz="1400" i="1" dirty="0" smtClean="0">
                  <a:latin typeface="Times New Roman" pitchFamily="18" charset="0"/>
                </a:rPr>
                <a:t>()</a:t>
              </a:r>
              <a:endPara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Oppoverbuet pil 24"/>
            <p:cNvSpPr/>
            <p:nvPr/>
          </p:nvSpPr>
          <p:spPr bwMode="auto">
            <a:xfrm rot="16200000">
              <a:off x="6746818" y="3558439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5" name="Gruppe 34"/>
          <p:cNvGrpSpPr/>
          <p:nvPr/>
        </p:nvGrpSpPr>
        <p:grpSpPr>
          <a:xfrm>
            <a:off x="5472100" y="4437113"/>
            <a:ext cx="1404156" cy="1152127"/>
            <a:chOff x="5796136" y="3645025"/>
            <a:chExt cx="1404156" cy="1152127"/>
          </a:xfrm>
        </p:grpSpPr>
        <p:sp>
          <p:nvSpPr>
            <p:cNvPr id="36" name="Rektangel 35"/>
            <p:cNvSpPr/>
            <p:nvPr/>
          </p:nvSpPr>
          <p:spPr bwMode="auto">
            <a:xfrm>
              <a:off x="5796136" y="4510920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b="1" i="1" dirty="0" smtClean="0">
                  <a:solidFill>
                    <a:srgbClr val="C00000"/>
                  </a:solidFill>
                  <a:latin typeface="Times New Roman" pitchFamily="18" charset="0"/>
                </a:rPr>
                <a:t>run</a:t>
              </a:r>
              <a:r>
                <a:rPr kumimoji="0" lang="nb-NO" sz="1400" b="1" i="1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37" name="Oppoverbuet pil 36"/>
            <p:cNvSpPr/>
            <p:nvPr/>
          </p:nvSpPr>
          <p:spPr bwMode="auto">
            <a:xfrm rot="16200000">
              <a:off x="6710814" y="4271670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" name="Rektangel 37"/>
            <p:cNvSpPr/>
            <p:nvPr/>
          </p:nvSpPr>
          <p:spPr bwMode="auto">
            <a:xfrm>
              <a:off x="5796136" y="4211953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sum3</a:t>
              </a:r>
              <a:r>
                <a:rPr kumimoji="0" lang="nb-NO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39" name="Oppoverbuet pil 38"/>
            <p:cNvSpPr/>
            <p:nvPr/>
          </p:nvSpPr>
          <p:spPr bwMode="auto">
            <a:xfrm rot="16200000">
              <a:off x="6710814" y="3911630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0" name="Rektangel 39"/>
            <p:cNvSpPr/>
            <p:nvPr/>
          </p:nvSpPr>
          <p:spPr bwMode="auto">
            <a:xfrm>
              <a:off x="5796136" y="3923921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sum()</a:t>
              </a:r>
              <a:endPara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1" name="Rektangel 40"/>
            <p:cNvSpPr/>
            <p:nvPr/>
          </p:nvSpPr>
          <p:spPr bwMode="auto">
            <a:xfrm>
              <a:off x="5796136" y="3646824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err="1" smtClean="0">
                  <a:latin typeface="Times New Roman" pitchFamily="18" charset="0"/>
                </a:rPr>
                <a:t>println</a:t>
              </a:r>
              <a:r>
                <a:rPr lang="nb-NO" sz="1400" i="1" dirty="0" smtClean="0">
                  <a:latin typeface="Times New Roman" pitchFamily="18" charset="0"/>
                </a:rPr>
                <a:t>()</a:t>
              </a:r>
              <a:endPara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2" name="Oppoverbuet pil 41"/>
            <p:cNvSpPr/>
            <p:nvPr/>
          </p:nvSpPr>
          <p:spPr bwMode="auto">
            <a:xfrm rot="16200000">
              <a:off x="6746818" y="3558439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3" name="Gruppe 42"/>
          <p:cNvGrpSpPr/>
          <p:nvPr/>
        </p:nvGrpSpPr>
        <p:grpSpPr>
          <a:xfrm>
            <a:off x="7200292" y="4437113"/>
            <a:ext cx="1404156" cy="1152127"/>
            <a:chOff x="5796136" y="3645025"/>
            <a:chExt cx="1404156" cy="1152127"/>
          </a:xfrm>
        </p:grpSpPr>
        <p:sp>
          <p:nvSpPr>
            <p:cNvPr id="44" name="Rektangel 43"/>
            <p:cNvSpPr/>
            <p:nvPr/>
          </p:nvSpPr>
          <p:spPr bwMode="auto">
            <a:xfrm>
              <a:off x="5796136" y="4510920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b="1" i="1" dirty="0" smtClean="0">
                  <a:solidFill>
                    <a:srgbClr val="C00000"/>
                  </a:solidFill>
                  <a:latin typeface="Times New Roman" pitchFamily="18" charset="0"/>
                </a:rPr>
                <a:t>run</a:t>
              </a:r>
              <a:r>
                <a:rPr kumimoji="0" lang="nb-NO" sz="1400" b="1" i="1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45" name="Oppoverbuet pil 44"/>
            <p:cNvSpPr/>
            <p:nvPr/>
          </p:nvSpPr>
          <p:spPr bwMode="auto">
            <a:xfrm rot="16200000">
              <a:off x="6710814" y="4271670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6" name="Rektangel 45"/>
            <p:cNvSpPr/>
            <p:nvPr/>
          </p:nvSpPr>
          <p:spPr bwMode="auto">
            <a:xfrm>
              <a:off x="5796136" y="4211953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sum3</a:t>
              </a:r>
              <a:r>
                <a:rPr kumimoji="0" lang="nb-NO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47" name="Oppoverbuet pil 46"/>
            <p:cNvSpPr/>
            <p:nvPr/>
          </p:nvSpPr>
          <p:spPr bwMode="auto">
            <a:xfrm rot="16200000">
              <a:off x="6710814" y="3911630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8" name="Rektangel 47"/>
            <p:cNvSpPr/>
            <p:nvPr/>
          </p:nvSpPr>
          <p:spPr bwMode="auto">
            <a:xfrm>
              <a:off x="5796136" y="3923921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sum()</a:t>
              </a:r>
              <a:endPara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9" name="Rektangel 48"/>
            <p:cNvSpPr/>
            <p:nvPr/>
          </p:nvSpPr>
          <p:spPr bwMode="auto">
            <a:xfrm>
              <a:off x="5796136" y="3646824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err="1" smtClean="0">
                  <a:latin typeface="Times New Roman" pitchFamily="18" charset="0"/>
                </a:rPr>
                <a:t>println</a:t>
              </a:r>
              <a:r>
                <a:rPr lang="nb-NO" sz="1400" i="1" dirty="0" smtClean="0">
                  <a:latin typeface="Times New Roman" pitchFamily="18" charset="0"/>
                </a:rPr>
                <a:t>()</a:t>
              </a:r>
              <a:endPara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" name="Oppoverbuet pil 49"/>
            <p:cNvSpPr/>
            <p:nvPr/>
          </p:nvSpPr>
          <p:spPr bwMode="auto">
            <a:xfrm rot="16200000">
              <a:off x="6746818" y="3558439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1" name="TekstSylinder 50"/>
          <p:cNvSpPr txBox="1"/>
          <p:nvPr/>
        </p:nvSpPr>
        <p:spPr>
          <a:xfrm>
            <a:off x="5328084" y="2708920"/>
            <a:ext cx="7560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smtClean="0"/>
              <a:t>Tråd 0:</a:t>
            </a:r>
            <a:endParaRPr lang="nb-NO" sz="900" dirty="0"/>
          </a:p>
        </p:txBody>
      </p:sp>
      <p:grpSp>
        <p:nvGrpSpPr>
          <p:cNvPr id="55" name="Gruppe 54"/>
          <p:cNvGrpSpPr/>
          <p:nvPr/>
        </p:nvGrpSpPr>
        <p:grpSpPr>
          <a:xfrm>
            <a:off x="7092280" y="3162164"/>
            <a:ext cx="1404156" cy="950911"/>
            <a:chOff x="7092280" y="3162164"/>
            <a:chExt cx="1404156" cy="950911"/>
          </a:xfrm>
        </p:grpSpPr>
        <p:sp>
          <p:nvSpPr>
            <p:cNvPr id="28" name="Rektangel 27"/>
            <p:cNvSpPr/>
            <p:nvPr/>
          </p:nvSpPr>
          <p:spPr bwMode="auto">
            <a:xfrm>
              <a:off x="7128284" y="3826843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b="1" i="1" dirty="0" smtClean="0">
                  <a:solidFill>
                    <a:srgbClr val="C00000"/>
                  </a:solidFill>
                  <a:latin typeface="Times New Roman" pitchFamily="18" charset="0"/>
                </a:rPr>
                <a:t>run</a:t>
              </a:r>
              <a:r>
                <a:rPr kumimoji="0" lang="nb-NO" sz="1400" b="1" i="1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29" name="Oppoverbuet pil 28"/>
            <p:cNvSpPr/>
            <p:nvPr/>
          </p:nvSpPr>
          <p:spPr bwMode="auto">
            <a:xfrm rot="16200000">
              <a:off x="8042962" y="3587593"/>
              <a:ext cx="366888" cy="540060"/>
            </a:xfrm>
            <a:prstGeom prst="curved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Rektangel 29"/>
            <p:cNvSpPr/>
            <p:nvPr/>
          </p:nvSpPr>
          <p:spPr bwMode="auto">
            <a:xfrm>
              <a:off x="7128284" y="3527876"/>
              <a:ext cx="828092" cy="2862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sum3</a:t>
              </a:r>
              <a:r>
                <a:rPr kumimoji="0" lang="nb-NO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52" name="TekstSylinder 51"/>
            <p:cNvSpPr txBox="1"/>
            <p:nvPr/>
          </p:nvSpPr>
          <p:spPr>
            <a:xfrm>
              <a:off x="7092280" y="3162164"/>
              <a:ext cx="7560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dirty="0" smtClean="0"/>
                <a:t>Tråd 1:</a:t>
              </a:r>
              <a:endParaRPr lang="nb-NO" sz="900" dirty="0"/>
            </a:p>
          </p:txBody>
        </p:sp>
      </p:grpSp>
      <p:sp>
        <p:nvSpPr>
          <p:cNvPr id="53" name="TekstSylinder 52"/>
          <p:cNvSpPr txBox="1"/>
          <p:nvPr/>
        </p:nvSpPr>
        <p:spPr>
          <a:xfrm>
            <a:off x="5292080" y="4242284"/>
            <a:ext cx="7560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smtClean="0"/>
              <a:t>Tråd 3:</a:t>
            </a:r>
            <a:endParaRPr lang="nb-NO" sz="900" dirty="0"/>
          </a:p>
        </p:txBody>
      </p:sp>
      <p:sp>
        <p:nvSpPr>
          <p:cNvPr id="54" name="TekstSylinder 53"/>
          <p:cNvSpPr txBox="1"/>
          <p:nvPr/>
        </p:nvSpPr>
        <p:spPr>
          <a:xfrm>
            <a:off x="7092280" y="4257092"/>
            <a:ext cx="7560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smtClean="0"/>
              <a:t>Tråd 2: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321325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nb-NO" sz="2400" dirty="0"/>
              <a:t>Kan flere tråder kalle samme metode samtidig. </a:t>
            </a:r>
            <a:br>
              <a:rPr lang="nb-NO" sz="2400" dirty="0"/>
            </a:br>
            <a:r>
              <a:rPr lang="nb-NO" sz="2400" dirty="0"/>
              <a:t>Hva skjer da 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17" name="Gruppe 16"/>
          <p:cNvGrpSpPr/>
          <p:nvPr/>
        </p:nvGrpSpPr>
        <p:grpSpPr>
          <a:xfrm>
            <a:off x="5526106" y="1619665"/>
            <a:ext cx="1368152" cy="873231"/>
            <a:chOff x="5724128" y="2348880"/>
            <a:chExt cx="1368152" cy="873231"/>
          </a:xfrm>
        </p:grpSpPr>
        <p:sp>
          <p:nvSpPr>
            <p:cNvPr id="5" name="Rektangel 4"/>
            <p:cNvSpPr/>
            <p:nvPr/>
          </p:nvSpPr>
          <p:spPr bwMode="auto">
            <a:xfrm>
              <a:off x="5724128" y="2935879"/>
              <a:ext cx="828092" cy="28623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sz="1400" b="1" i="1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Times New Roman" pitchFamily="18" charset="0"/>
                </a:rPr>
                <a:t>main()</a:t>
              </a:r>
            </a:p>
          </p:txBody>
        </p:sp>
        <p:sp>
          <p:nvSpPr>
            <p:cNvPr id="13" name="Oppoverbuet pil 12"/>
            <p:cNvSpPr/>
            <p:nvPr/>
          </p:nvSpPr>
          <p:spPr bwMode="auto">
            <a:xfrm rot="16200000">
              <a:off x="6638806" y="2622334"/>
              <a:ext cx="366888" cy="540060"/>
            </a:xfrm>
            <a:prstGeom prst="curved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Rektangel 13"/>
            <p:cNvSpPr/>
            <p:nvPr/>
          </p:nvSpPr>
          <p:spPr bwMode="auto">
            <a:xfrm>
              <a:off x="5724128" y="2636912"/>
              <a:ext cx="828092" cy="28623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sum3</a:t>
              </a:r>
              <a:r>
                <a:rPr kumimoji="0" lang="nb-NO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()</a:t>
              </a:r>
            </a:p>
          </p:txBody>
        </p:sp>
        <p:sp>
          <p:nvSpPr>
            <p:cNvPr id="15" name="Oppoverbuet pil 14"/>
            <p:cNvSpPr/>
            <p:nvPr/>
          </p:nvSpPr>
          <p:spPr bwMode="auto">
            <a:xfrm rot="16200000">
              <a:off x="6638806" y="2298299"/>
              <a:ext cx="366888" cy="540060"/>
            </a:xfrm>
            <a:prstGeom prst="curved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Rektangel 15"/>
            <p:cNvSpPr/>
            <p:nvPr/>
          </p:nvSpPr>
          <p:spPr bwMode="auto">
            <a:xfrm>
              <a:off x="5724128" y="2348880"/>
              <a:ext cx="828092" cy="28623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lang="nb-NO" sz="1400" i="1" dirty="0" smtClean="0">
                  <a:latin typeface="Times New Roman" pitchFamily="18" charset="0"/>
                </a:rPr>
                <a:t>sum()</a:t>
              </a:r>
              <a:endPara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44" name="Rektangel 43"/>
          <p:cNvSpPr/>
          <p:nvPr/>
        </p:nvSpPr>
        <p:spPr bwMode="auto">
          <a:xfrm>
            <a:off x="5490102" y="4084768"/>
            <a:ext cx="828092" cy="2862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r>
              <a:rPr lang="nb-NO" sz="1400" b="1" i="1" dirty="0" smtClean="0">
                <a:solidFill>
                  <a:srgbClr val="C00000"/>
                </a:solidFill>
                <a:latin typeface="Times New Roman" pitchFamily="18" charset="0"/>
              </a:rPr>
              <a:t>run</a:t>
            </a:r>
            <a:r>
              <a:rPr kumimoji="0" lang="nb-NO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</a:rPr>
              <a:t>()</a:t>
            </a:r>
          </a:p>
        </p:txBody>
      </p:sp>
      <p:sp>
        <p:nvSpPr>
          <p:cNvPr id="45" name="Oppoverbuet pil 44"/>
          <p:cNvSpPr/>
          <p:nvPr/>
        </p:nvSpPr>
        <p:spPr bwMode="auto">
          <a:xfrm rot="16200000">
            <a:off x="6404780" y="3845518"/>
            <a:ext cx="366888" cy="540060"/>
          </a:xfrm>
          <a:prstGeom prst="curved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6" name="Rektangel 45"/>
          <p:cNvSpPr/>
          <p:nvPr/>
        </p:nvSpPr>
        <p:spPr bwMode="auto">
          <a:xfrm>
            <a:off x="5490102" y="3785801"/>
            <a:ext cx="828092" cy="2862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r>
              <a:rPr lang="nb-NO" sz="1400" i="1" dirty="0" smtClean="0">
                <a:latin typeface="Times New Roman" pitchFamily="18" charset="0"/>
              </a:rPr>
              <a:t>sum3</a:t>
            </a:r>
            <a:r>
              <a:rPr kumimoji="0" 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()</a:t>
            </a:r>
          </a:p>
        </p:txBody>
      </p:sp>
      <p:sp>
        <p:nvSpPr>
          <p:cNvPr id="47" name="Oppoverbuet pil 46"/>
          <p:cNvSpPr/>
          <p:nvPr/>
        </p:nvSpPr>
        <p:spPr bwMode="auto">
          <a:xfrm rot="16200000">
            <a:off x="6404780" y="3485478"/>
            <a:ext cx="366888" cy="540060"/>
          </a:xfrm>
          <a:prstGeom prst="curved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8" name="Rektangel 47"/>
          <p:cNvSpPr/>
          <p:nvPr/>
        </p:nvSpPr>
        <p:spPr bwMode="auto">
          <a:xfrm>
            <a:off x="5490102" y="3497769"/>
            <a:ext cx="828092" cy="2862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r>
              <a:rPr lang="nb-NO" sz="1400" i="1" dirty="0" smtClean="0">
                <a:latin typeface="Times New Roman" pitchFamily="18" charset="0"/>
              </a:rPr>
              <a:t>sum()</a:t>
            </a:r>
            <a:endParaRPr kumimoji="0" lang="nb-NO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" name="TekstSylinder 53"/>
          <p:cNvSpPr txBox="1"/>
          <p:nvPr/>
        </p:nvSpPr>
        <p:spPr>
          <a:xfrm>
            <a:off x="5328084" y="3198168"/>
            <a:ext cx="756084" cy="2308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900" dirty="0" smtClean="0"/>
              <a:t>Tråd 2:</a:t>
            </a:r>
            <a:endParaRPr lang="nb-NO" sz="900" dirty="0"/>
          </a:p>
        </p:txBody>
      </p:sp>
      <p:sp>
        <p:nvSpPr>
          <p:cNvPr id="55" name="TekstSylinder 54"/>
          <p:cNvSpPr txBox="1"/>
          <p:nvPr/>
        </p:nvSpPr>
        <p:spPr>
          <a:xfrm>
            <a:off x="5328084" y="1313676"/>
            <a:ext cx="954106" cy="2308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900" dirty="0" smtClean="0"/>
              <a:t>main-tråden</a:t>
            </a:r>
            <a:endParaRPr lang="nb-NO" sz="900" dirty="0"/>
          </a:p>
        </p:txBody>
      </p:sp>
      <p:sp>
        <p:nvSpPr>
          <p:cNvPr id="57" name="Plassholder for innhold 2"/>
          <p:cNvSpPr txBox="1">
            <a:spLocks/>
          </p:cNvSpPr>
          <p:nvPr/>
        </p:nvSpPr>
        <p:spPr bwMode="auto">
          <a:xfrm>
            <a:off x="467544" y="1221346"/>
            <a:ext cx="4644516" cy="5592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sz="1800" kern="0" dirty="0" smtClean="0"/>
              <a:t>Anta at både main-tråden og tråd 2 kalle metoden sum3() som igjen kaller sum().</a:t>
            </a:r>
          </a:p>
          <a:p>
            <a:r>
              <a:rPr lang="nb-NO" sz="1800" kern="0" dirty="0" smtClean="0"/>
              <a:t>Da legger det på hver av stablene en metode-objekt av hhv. sum3() og oppå det hvert sitt sum()-objekt</a:t>
            </a:r>
          </a:p>
          <a:p>
            <a:r>
              <a:rPr lang="nb-NO" sz="1800" b="1" kern="0" dirty="0" smtClean="0"/>
              <a:t>Svaret er JA</a:t>
            </a:r>
            <a:r>
              <a:rPr lang="nb-NO" sz="1800" kern="0" dirty="0" smtClean="0"/>
              <a:t>. Samtidige metodekall til samme metode skaper ingen problemer.</a:t>
            </a:r>
          </a:p>
          <a:p>
            <a:r>
              <a:rPr lang="nb-NO" sz="1800" kern="0" dirty="0" smtClean="0"/>
              <a:t>Metodene ‘bare ligger der’ og kan kalles av alle andre metoder som har utsyn til dem, enten:</a:t>
            </a:r>
          </a:p>
          <a:p>
            <a:pPr lvl="1"/>
            <a:r>
              <a:rPr lang="nb-NO" sz="1600" kern="0" dirty="0" smtClean="0"/>
              <a:t>Gjennom sitt skop på </a:t>
            </a:r>
            <a:r>
              <a:rPr lang="nb-NO" sz="1600" kern="0" dirty="0" err="1" smtClean="0"/>
              <a:t>kallstedet</a:t>
            </a:r>
            <a:endParaRPr lang="nb-NO" sz="1600" kern="0" dirty="0" smtClean="0"/>
          </a:p>
          <a:p>
            <a:pPr lvl="1"/>
            <a:r>
              <a:rPr lang="nb-NO" sz="1600" kern="0" dirty="0" smtClean="0"/>
              <a:t>Eller via pekere</a:t>
            </a:r>
          </a:p>
          <a:p>
            <a:r>
              <a:rPr lang="nb-NO" sz="1800" kern="0" dirty="0" smtClean="0"/>
              <a:t>Metoder består av kode + data (parametre og variable inne i metoden)</a:t>
            </a:r>
          </a:p>
          <a:p>
            <a:pPr lvl="1"/>
            <a:r>
              <a:rPr lang="nb-NO" sz="1600" kern="0" dirty="0" smtClean="0"/>
              <a:t>Data legges på en stabel (ett metode-objekt for hvert kall)</a:t>
            </a:r>
          </a:p>
          <a:p>
            <a:pPr lvl="1"/>
            <a:r>
              <a:rPr lang="nb-NO" sz="1600" kern="0" dirty="0" smtClean="0"/>
              <a:t>Koden (finnes bare ett sted) kan greit brukes av flere tråder i parallell </a:t>
            </a:r>
            <a:endParaRPr lang="nb-NO" sz="1600" kern="0" dirty="0"/>
          </a:p>
        </p:txBody>
      </p:sp>
    </p:spTree>
    <p:extLst>
      <p:ext uri="{BB962C8B-B14F-4D97-AF65-F5344CB8AC3E}">
        <p14:creationId xmlns:p14="http://schemas.microsoft.com/office/powerpoint/2010/main" val="112218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54" grpId="0" animBg="1"/>
      <p:bldP spid="55" grpId="0" animBg="1"/>
      <p:bldP spid="57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14313"/>
            <a:ext cx="7793037" cy="694407"/>
          </a:xfrm>
        </p:spPr>
        <p:txBody>
          <a:bodyPr/>
          <a:lstStyle/>
          <a:p>
            <a:r>
              <a:rPr lang="nb-NO" sz="2400" dirty="0" smtClean="0"/>
              <a:t>II) Triangulering – å lage en flate ut fra noen målinger</a:t>
            </a:r>
            <a:endParaRPr lang="nb-NO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99592" y="1124744"/>
            <a:ext cx="3816424" cy="4818063"/>
          </a:xfrm>
        </p:spPr>
        <p:txBody>
          <a:bodyPr/>
          <a:lstStyle/>
          <a:p>
            <a:r>
              <a:rPr lang="nb-NO" sz="1800" dirty="0" smtClean="0"/>
              <a:t>Av og til vil vi representere noen målinger i ‘naturen’ og lage en kunstig, kontinuerlig flate:</a:t>
            </a:r>
          </a:p>
          <a:p>
            <a:pPr lvl="1"/>
            <a:r>
              <a:rPr lang="nb-NO" sz="1600" dirty="0" smtClean="0"/>
              <a:t>Oljeleting – topp/bunn modell av oljeførende lag</a:t>
            </a:r>
          </a:p>
          <a:p>
            <a:pPr lvl="1"/>
            <a:r>
              <a:rPr lang="nb-NO" sz="1600" dirty="0" smtClean="0"/>
              <a:t>Kart – fjell og daler, sjøkart</a:t>
            </a:r>
          </a:p>
          <a:p>
            <a:pPr lvl="1"/>
            <a:r>
              <a:rPr lang="nb-NO" sz="1600" dirty="0" smtClean="0"/>
              <a:t>Grafiske figurer:</a:t>
            </a:r>
          </a:p>
          <a:p>
            <a:pPr lvl="2"/>
            <a:r>
              <a:rPr lang="nb-NO" sz="1600" dirty="0" smtClean="0"/>
              <a:t>Personer, våpen, hus,..</a:t>
            </a:r>
          </a:p>
          <a:p>
            <a:r>
              <a:rPr lang="nb-NO" sz="1800" dirty="0" smtClean="0"/>
              <a:t>(</a:t>
            </a:r>
            <a:r>
              <a:rPr lang="nb-NO" sz="1800" dirty="0" err="1" smtClean="0"/>
              <a:t>x,y</a:t>
            </a:r>
            <a:r>
              <a:rPr lang="nb-NO" sz="1800" dirty="0" smtClean="0"/>
              <a:t>) er posisjonen, mens z er høyden</a:t>
            </a:r>
          </a:p>
          <a:p>
            <a:r>
              <a:rPr lang="nb-NO" sz="1800" dirty="0" smtClean="0"/>
              <a:t>Vi kan velge mellom :</a:t>
            </a:r>
          </a:p>
          <a:p>
            <a:pPr lvl="1"/>
            <a:r>
              <a:rPr lang="nb-NO" sz="1600" dirty="0" smtClean="0"/>
              <a:t>Firkanter – det er vanskelige flater i en firkant (vridde)</a:t>
            </a:r>
          </a:p>
          <a:p>
            <a:pPr lvl="1"/>
            <a:r>
              <a:rPr lang="nb-NO" sz="1600" dirty="0" smtClean="0"/>
              <a:t>Trekanter – best, definerer et rett plan</a:t>
            </a:r>
          </a:p>
          <a:p>
            <a:r>
              <a:rPr lang="nb-NO" sz="1800" dirty="0" smtClean="0"/>
              <a:t>Rette plan kan lettest glattes for å  få jevne overganger til naboflater.</a:t>
            </a:r>
            <a:endParaRPr lang="nb-NO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2" descr="M:\INF2440Para\Powerpoint\Uke14\1000px-Delaunay_Triangulation_(100_Points)_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3320988"/>
            <a:ext cx="3060340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:\Delaunay2014\DelaunayAvata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32" y="1160748"/>
            <a:ext cx="430526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M:\Delaunay2014\DelaunayAvata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607" y="1176705"/>
            <a:ext cx="430526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24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Hva bruker vi den konvekse innhyllinga til?</a:t>
            </a:r>
            <a:endParaRPr lang="nb-NO" noProof="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986758"/>
          </a:xfrm>
        </p:spPr>
        <p:txBody>
          <a:bodyPr/>
          <a:lstStyle/>
          <a:p>
            <a:r>
              <a:rPr lang="nb-NO" noProof="0" dirty="0" smtClean="0"/>
              <a:t>Innhyllinga er en helt nødvendig </a:t>
            </a:r>
            <a:r>
              <a:rPr lang="nb-NO" noProof="0" dirty="0"/>
              <a:t>f</a:t>
            </a:r>
            <a:r>
              <a:rPr lang="nb-NO" noProof="0" dirty="0" smtClean="0"/>
              <a:t>ørste steg  i flere-stegs algoritmer innen :</a:t>
            </a:r>
          </a:p>
          <a:p>
            <a:pPr lvl="1"/>
            <a:r>
              <a:rPr lang="nb-NO" noProof="0" dirty="0" smtClean="0"/>
              <a:t>Spillgrafikk (modellerering av flater , mennesker, ansikter, hus, borger, terreng, .. </a:t>
            </a:r>
            <a:r>
              <a:rPr lang="nb-NO" noProof="0" dirty="0" err="1" smtClean="0"/>
              <a:t>osv</a:t>
            </a:r>
            <a:r>
              <a:rPr lang="nb-NO" noProof="0" dirty="0" smtClean="0"/>
              <a:t>) med lyssetting</a:t>
            </a:r>
          </a:p>
          <a:p>
            <a:pPr lvl="1"/>
            <a:r>
              <a:rPr lang="nb-NO" noProof="0" dirty="0" smtClean="0"/>
              <a:t>Kartografi </a:t>
            </a:r>
          </a:p>
          <a:p>
            <a:pPr lvl="2"/>
            <a:r>
              <a:rPr lang="nb-NO" noProof="0" dirty="0" smtClean="0"/>
              <a:t>Høydekart over landskap</a:t>
            </a:r>
          </a:p>
          <a:p>
            <a:pPr lvl="2"/>
            <a:r>
              <a:rPr lang="nb-NO" noProof="0" dirty="0" smtClean="0"/>
              <a:t>Sjøkart</a:t>
            </a:r>
          </a:p>
          <a:p>
            <a:pPr lvl="2"/>
            <a:r>
              <a:rPr lang="nb-NO" noProof="0" dirty="0" smtClean="0"/>
              <a:t>volumberegninger innen olje-prospektering.</a:t>
            </a:r>
          </a:p>
          <a:p>
            <a:pPr lvl="1"/>
            <a:endParaRPr lang="nb-NO" noProof="0" dirty="0"/>
          </a:p>
          <a:p>
            <a:pPr marL="0" indent="0">
              <a:buNone/>
            </a:pP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5733256"/>
            <a:ext cx="712879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0000"/>
                </a:solidFill>
              </a:rPr>
              <a:t>De etterfølgende figurer er laget i </a:t>
            </a:r>
            <a:r>
              <a:rPr lang="nb-NO" dirty="0" err="1">
                <a:solidFill>
                  <a:srgbClr val="000000"/>
                </a:solidFill>
              </a:rPr>
              <a:t>Geogebra</a:t>
            </a:r>
            <a:r>
              <a:rPr lang="nb-NO" dirty="0">
                <a:solidFill>
                  <a:srgbClr val="000000"/>
                </a:solidFill>
              </a:rPr>
              <a:t> . Anbefales sterkt (gratis) – last ned: </a:t>
            </a:r>
            <a:r>
              <a:rPr lang="nb-NO" dirty="0">
                <a:solidFill>
                  <a:srgbClr val="0070C0"/>
                </a:solidFill>
              </a:rPr>
              <a:t>http://geogebra.no/</a:t>
            </a:r>
          </a:p>
        </p:txBody>
      </p:sp>
      <p:pic>
        <p:nvPicPr>
          <p:cNvPr id="9" name="Bilde 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30243"/>
            <a:ext cx="1524000" cy="168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72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68077"/>
            <a:ext cx="8460432" cy="828675"/>
          </a:xfrm>
        </p:spPr>
        <p:txBody>
          <a:bodyPr/>
          <a:lstStyle/>
          <a:p>
            <a:r>
              <a:rPr lang="nb-NO" dirty="0" smtClean="0"/>
              <a:t>Delaunay triangulering (1934)</a:t>
            </a:r>
            <a:br>
              <a:rPr lang="nb-NO" dirty="0" smtClean="0"/>
            </a:br>
            <a:r>
              <a:rPr lang="nb-NO" sz="1600" b="1" dirty="0" smtClean="0"/>
              <a:t>Boris </a:t>
            </a:r>
            <a:r>
              <a:rPr lang="nb-NO" sz="1600" b="1" dirty="0" err="1" smtClean="0"/>
              <a:t>Nikolaevich</a:t>
            </a:r>
            <a:r>
              <a:rPr lang="nb-NO" sz="1600" b="1" dirty="0" smtClean="0"/>
              <a:t> Delaunay</a:t>
            </a:r>
            <a:r>
              <a:rPr lang="nb-NO" sz="1600" dirty="0" smtClean="0"/>
              <a:t> 1890 – 1980, russisk fjellklatrer og matematiker</a:t>
            </a:r>
            <a:br>
              <a:rPr lang="nb-NO" sz="1600" dirty="0" smtClean="0"/>
            </a:br>
            <a:r>
              <a:rPr lang="nb-NO" sz="1400" dirty="0" smtClean="0"/>
              <a:t>(etterkommer etter en fransk offiser som ble tatt til fange under Napoleons invasjon av Russland, 1812)</a:t>
            </a:r>
            <a:endParaRPr lang="nb-NO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Bilde 1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3788" y="3537012"/>
            <a:ext cx="3590925" cy="27120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24704" y="1158463"/>
            <a:ext cx="62646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Vi har n punkter i planet</a:t>
            </a:r>
          </a:p>
          <a:p>
            <a:r>
              <a:rPr lang="nb-NO" dirty="0" smtClean="0"/>
              <a:t>Forbind disse punktene med hverandre med et trekantnett slik at: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Ingen linjer (trekantsider) krysser hverandre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Man lager de ‘beste’ trekantene (maksimerer den minste vinkelen, dvs. færrest lange og tynne trekanter)</a:t>
            </a:r>
          </a:p>
          <a:p>
            <a:pPr marL="285750" indent="-285750">
              <a:buFontTx/>
              <a:buChar char="-"/>
            </a:pPr>
            <a:r>
              <a:rPr lang="nb-NO" b="1" dirty="0" smtClean="0"/>
              <a:t>Def:</a:t>
            </a:r>
            <a:r>
              <a:rPr lang="nb-NO" dirty="0" smtClean="0"/>
              <a:t> Den omskrevne sirkelen for tre de hjørnene i enhver trekant inneholder ingen av de (andre) punktene i sitt indre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813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93037" cy="828675"/>
          </a:xfrm>
        </p:spPr>
        <p:txBody>
          <a:bodyPr/>
          <a:lstStyle/>
          <a:p>
            <a:r>
              <a:rPr lang="nb-NO" dirty="0" smtClean="0"/>
              <a:t>Delaunay triangulering av 100 tilfeldige punkter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14\1000px-Delaunay_Triangulation_(100_Points)_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5472608" cy="5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1259632" y="1268760"/>
            <a:ext cx="72008" cy="532859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1259632" y="6597352"/>
            <a:ext cx="6328320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899592" y="112474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y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7668344" y="637203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5784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Delaunay algoritmer; mange dårlige &amp; få gode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De aller første for å lage en DT (Delaunay Trekant) ABC:</a:t>
            </a:r>
          </a:p>
          <a:p>
            <a:pPr lvl="1"/>
            <a:r>
              <a:rPr lang="nb-NO" sz="1800" dirty="0" smtClean="0"/>
              <a:t>Velg et punkt A, prøv alle mulige (n-1) av B</a:t>
            </a:r>
            <a:r>
              <a:rPr lang="nb-NO" sz="1800" baseline="-25000" dirty="0" smtClean="0"/>
              <a:t>i</a:t>
            </a:r>
            <a:r>
              <a:rPr lang="nb-NO" sz="1800" dirty="0" smtClean="0"/>
              <a:t>, og igjen for hver av </a:t>
            </a:r>
            <a:br>
              <a:rPr lang="nb-NO" sz="1800" dirty="0" smtClean="0"/>
            </a:br>
            <a:r>
              <a:rPr lang="nb-NO" sz="1800" dirty="0" smtClean="0"/>
              <a:t>B</a:t>
            </a:r>
            <a:r>
              <a:rPr lang="nb-NO" sz="1800" baseline="-25000" dirty="0" smtClean="0"/>
              <a:t>i </a:t>
            </a:r>
            <a:r>
              <a:rPr lang="nb-NO" sz="1800" dirty="0" smtClean="0"/>
              <a:t>–ene:  alle mulige (n-2) valg av </a:t>
            </a:r>
            <a:r>
              <a:rPr lang="nb-NO" sz="1800" dirty="0" err="1" smtClean="0"/>
              <a:t>C</a:t>
            </a:r>
            <a:r>
              <a:rPr lang="nb-NO" sz="1800" baseline="-25000" dirty="0" err="1" smtClean="0"/>
              <a:t>j</a:t>
            </a:r>
            <a:r>
              <a:rPr lang="nb-NO" sz="1800" dirty="0" smtClean="0"/>
              <a:t> . Test så om A</a:t>
            </a:r>
            <a:r>
              <a:rPr lang="nb-NO" sz="1800" dirty="0"/>
              <a:t> </a:t>
            </a:r>
            <a:r>
              <a:rPr lang="nb-NO" sz="1800" dirty="0" smtClean="0"/>
              <a:t>B</a:t>
            </a:r>
            <a:r>
              <a:rPr lang="nb-NO" sz="1800" baseline="-25000" dirty="0" smtClean="0"/>
              <a:t>i</a:t>
            </a:r>
            <a:r>
              <a:rPr lang="nb-NO" sz="1800" dirty="0"/>
              <a:t> </a:t>
            </a:r>
            <a:r>
              <a:rPr lang="nb-NO" sz="1800" dirty="0" err="1" smtClean="0"/>
              <a:t>C</a:t>
            </a:r>
            <a:r>
              <a:rPr lang="nb-NO" sz="1800" baseline="-25000" dirty="0" err="1" smtClean="0"/>
              <a:t>j</a:t>
            </a:r>
            <a:r>
              <a:rPr lang="nb-NO" sz="1800" baseline="-25000" dirty="0" smtClean="0"/>
              <a:t> </a:t>
            </a:r>
            <a:r>
              <a:rPr lang="nb-NO" sz="1800" dirty="0" err="1" smtClean="0"/>
              <a:t>tilfredstiller</a:t>
            </a:r>
            <a:r>
              <a:rPr lang="nb-NO" sz="1800" dirty="0" smtClean="0"/>
              <a:t> sirkel-kriteriet. </a:t>
            </a:r>
          </a:p>
          <a:p>
            <a:pPr lvl="1"/>
            <a:r>
              <a:rPr lang="nb-NO" sz="1800" dirty="0" smtClean="0"/>
              <a:t>Å finne én DT tar da O(n</a:t>
            </a:r>
            <a:r>
              <a:rPr lang="nb-NO" sz="1800" baseline="30000" dirty="0" smtClean="0"/>
              <a:t>2</a:t>
            </a:r>
            <a:r>
              <a:rPr lang="nb-NO" sz="1800" dirty="0" smtClean="0"/>
              <a:t>) tid og finne alle DT tar </a:t>
            </a:r>
            <a:r>
              <a:rPr lang="nb-NO" sz="1800" b="1" dirty="0" smtClean="0"/>
              <a:t>O(n</a:t>
            </a:r>
            <a:r>
              <a:rPr lang="nb-NO" sz="1800" b="1" baseline="30000" dirty="0" smtClean="0"/>
              <a:t>3</a:t>
            </a:r>
            <a:r>
              <a:rPr lang="nb-NO" sz="1800" b="1" dirty="0" smtClean="0"/>
              <a:t>) </a:t>
            </a:r>
            <a:r>
              <a:rPr lang="nb-NO" sz="1800" dirty="0" smtClean="0"/>
              <a:t>tid !</a:t>
            </a:r>
          </a:p>
          <a:p>
            <a:r>
              <a:rPr lang="nb-NO" sz="2000" dirty="0" smtClean="0"/>
              <a:t>I kurset INF 4130 undervises en flippingsalgoritme som i verste tilfellet er </a:t>
            </a:r>
            <a:r>
              <a:rPr lang="nb-NO" sz="2000" dirty="0"/>
              <a:t>O(n</a:t>
            </a:r>
            <a:r>
              <a:rPr lang="nb-NO" sz="2000" baseline="30000" dirty="0"/>
              <a:t>2</a:t>
            </a:r>
            <a:r>
              <a:rPr lang="nb-NO" sz="2000" dirty="0" smtClean="0"/>
              <a:t>).</a:t>
            </a:r>
          </a:p>
          <a:p>
            <a:endParaRPr lang="nb-NO" sz="2000" dirty="0" smtClean="0"/>
          </a:p>
          <a:p>
            <a:endParaRPr lang="nb-NO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14\Flip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645024"/>
            <a:ext cx="5688632" cy="317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95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Delaunay – algoritmer her (i prinsippet O(n)):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922862"/>
          </a:xfrm>
        </p:spPr>
        <p:txBody>
          <a:bodyPr/>
          <a:lstStyle/>
          <a:p>
            <a:r>
              <a:rPr lang="nb-NO" sz="2000" dirty="0" smtClean="0"/>
              <a:t>Det er (minst) to </a:t>
            </a:r>
            <a:r>
              <a:rPr lang="nb-NO" sz="2000" dirty="0"/>
              <a:t>algoritmer som er </a:t>
            </a:r>
            <a:r>
              <a:rPr lang="nb-NO" sz="2000" dirty="0" smtClean="0"/>
              <a:t>O(n):</a:t>
            </a:r>
            <a:endParaRPr lang="nb-NO" sz="2000" dirty="0"/>
          </a:p>
          <a:p>
            <a:pPr lvl="1"/>
            <a:r>
              <a:rPr lang="nb-NO" sz="1800" dirty="0"/>
              <a:t>a) Konveks innhylling + sirkelutvidelser fra kjent linje AB i en DT</a:t>
            </a:r>
          </a:p>
          <a:p>
            <a:pPr lvl="1"/>
            <a:r>
              <a:rPr lang="nb-NO" sz="1800" dirty="0"/>
              <a:t>b) Konveks innhylling + Nærmeste </a:t>
            </a:r>
            <a:r>
              <a:rPr lang="nb-NO" sz="1800" dirty="0" smtClean="0"/>
              <a:t>nabo(er) + …..</a:t>
            </a:r>
          </a:p>
          <a:p>
            <a:r>
              <a:rPr lang="nb-NO" dirty="0" smtClean="0"/>
              <a:t>Konveks innhylling, er Oblig5</a:t>
            </a:r>
            <a:endParaRPr lang="nb-NO" dirty="0"/>
          </a:p>
          <a:p>
            <a:r>
              <a:rPr lang="nb-NO" sz="2000" dirty="0"/>
              <a:t>Rask kode som </a:t>
            </a:r>
            <a:r>
              <a:rPr lang="nb-NO" sz="2000" dirty="0" smtClean="0"/>
              <a:t>løser a) og b) </a:t>
            </a:r>
            <a:r>
              <a:rPr lang="nb-NO" sz="2000" dirty="0"/>
              <a:t>er ca. 2000 </a:t>
            </a:r>
            <a:r>
              <a:rPr lang="nb-NO" sz="2000" dirty="0" smtClean="0"/>
              <a:t>LOC (Lines </a:t>
            </a:r>
            <a:r>
              <a:rPr lang="nb-NO" sz="2000" dirty="0" err="1" smtClean="0"/>
              <a:t>Of</a:t>
            </a:r>
            <a:r>
              <a:rPr lang="nb-NO" sz="2000" dirty="0" smtClean="0"/>
              <a:t> Code) og greier a)+b) med minst  500 000 punkter per sekund.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4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Den konvekse innhyllinga til n punkter – </a:t>
            </a:r>
            <a:r>
              <a:rPr lang="nb-NO" noProof="0" dirty="0" err="1" smtClean="0"/>
              <a:t>Oblig</a:t>
            </a:r>
            <a:r>
              <a:rPr lang="nb-NO" noProof="0" dirty="0" smtClean="0"/>
              <a:t> 5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8112" y="1458466"/>
            <a:ext cx="7772400" cy="5138886"/>
          </a:xfrm>
        </p:spPr>
        <p:txBody>
          <a:bodyPr/>
          <a:lstStyle/>
          <a:p>
            <a:r>
              <a:rPr lang="nb-NO" sz="2400" noProof="0" dirty="0" smtClean="0"/>
              <a:t>Hva er det, definisjon</a:t>
            </a:r>
          </a:p>
          <a:p>
            <a:pPr lvl="1"/>
            <a:r>
              <a:rPr lang="nb-NO" noProof="0" dirty="0" smtClean="0"/>
              <a:t>Hvordan ser den ut</a:t>
            </a:r>
          </a:p>
          <a:p>
            <a:r>
              <a:rPr lang="nb-NO" sz="2400" noProof="0" dirty="0" smtClean="0"/>
              <a:t>Hva brukes den til?</a:t>
            </a:r>
          </a:p>
          <a:p>
            <a:r>
              <a:rPr lang="nb-NO" sz="2400" noProof="0" dirty="0" smtClean="0"/>
              <a:t>Hvordan finner vi den?</a:t>
            </a:r>
          </a:p>
          <a:p>
            <a:endParaRPr lang="nb-NO" sz="24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6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/>
          <a:lstStyle/>
          <a:p>
            <a:r>
              <a:rPr lang="nb-NO" noProof="0" dirty="0" smtClean="0"/>
              <a:t>1) </a:t>
            </a:r>
            <a:r>
              <a:rPr lang="nb-NO" noProof="0" dirty="0" err="1" smtClean="0"/>
              <a:t>Oblig</a:t>
            </a:r>
            <a:r>
              <a:rPr lang="nb-NO" noProof="0" dirty="0" smtClean="0"/>
              <a:t> </a:t>
            </a:r>
            <a:r>
              <a:rPr lang="nb-NO" noProof="0" dirty="0" smtClean="0"/>
              <a:t>5, </a:t>
            </a:r>
            <a:r>
              <a:rPr lang="nb-NO" noProof="0" dirty="0" smtClean="0"/>
              <a:t>problemstilling </a:t>
            </a:r>
            <a:endParaRPr lang="nb-NO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3008313" cy="46910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noProof="0" dirty="0"/>
              <a:t>Vi skal finne den konvekse innhyllinga til n punkter p i xy-planet.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noProof="0" dirty="0" smtClean="0"/>
              <a:t>Her er 95 tilfeldige punkter og deres innhylling: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noProof="0" dirty="0" smtClean="0"/>
              <a:t>en rekke med linjer fra punkt til punkt i mengden slik at alle andre punkter er på ‘innsida’ av denne mangekanten.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noProof="0" dirty="0" smtClean="0"/>
              <a:t>Mangekanten er konveks, dvs alle indre vinkler er ≤ 180</a:t>
            </a:r>
            <a:r>
              <a:rPr lang="nb-NO" sz="1800" noProof="0" dirty="0" smtClean="0">
                <a:sym typeface="Symbol"/>
              </a:rPr>
              <a:t>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noProof="0" dirty="0" smtClean="0">
                <a:sym typeface="Symbol"/>
              </a:rPr>
              <a:t>Altså </a:t>
            </a:r>
            <a:r>
              <a:rPr lang="nb-NO" sz="1600" b="1" noProof="0" dirty="0" smtClean="0">
                <a:sym typeface="Symbol"/>
              </a:rPr>
              <a:t>ikke</a:t>
            </a:r>
            <a:r>
              <a:rPr lang="nb-NO" sz="1600" noProof="0" dirty="0" smtClean="0">
                <a:sym typeface="Symbol"/>
              </a:rPr>
              <a:t> linje 19-57 og 57-34</a:t>
            </a:r>
            <a:r>
              <a:rPr lang="nb-NO" sz="1800" noProof="0" dirty="0" smtClean="0"/>
              <a:t>.</a:t>
            </a:r>
            <a:endParaRPr lang="nb-NO" sz="1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1830" y="5884058"/>
            <a:ext cx="8092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0000"/>
                </a:solidFill>
              </a:rPr>
              <a:t>. Alle punktene på en slik innhylling er med: Altså: linje </a:t>
            </a:r>
            <a:r>
              <a:rPr lang="nb-NO" dirty="0" smtClean="0">
                <a:solidFill>
                  <a:srgbClr val="000000"/>
                </a:solidFill>
              </a:rPr>
              <a:t>16-21 </a:t>
            </a:r>
            <a:r>
              <a:rPr lang="nb-NO" dirty="0">
                <a:solidFill>
                  <a:srgbClr val="000000"/>
                </a:solidFill>
              </a:rPr>
              <a:t>og </a:t>
            </a:r>
            <a:r>
              <a:rPr lang="nb-NO" dirty="0" smtClean="0">
                <a:solidFill>
                  <a:srgbClr val="000000"/>
                </a:solidFill>
              </a:rPr>
              <a:t>21-27, </a:t>
            </a:r>
            <a:r>
              <a:rPr lang="nb-NO" b="1" dirty="0">
                <a:solidFill>
                  <a:srgbClr val="000000"/>
                </a:solidFill>
              </a:rPr>
              <a:t>ikke</a:t>
            </a:r>
            <a:br>
              <a:rPr lang="nb-NO" b="1" dirty="0">
                <a:solidFill>
                  <a:srgbClr val="000000"/>
                </a:solidFill>
              </a:rPr>
            </a:br>
            <a:r>
              <a:rPr lang="nb-NO" b="1" dirty="0">
                <a:solidFill>
                  <a:srgbClr val="000000"/>
                </a:solidFill>
              </a:rPr>
              <a:t>  </a:t>
            </a:r>
            <a:r>
              <a:rPr lang="nb-NO" dirty="0">
                <a:solidFill>
                  <a:srgbClr val="000000"/>
                </a:solidFill>
              </a:rPr>
              <a:t>linje direkte: </a:t>
            </a:r>
            <a:r>
              <a:rPr lang="nb-NO" dirty="0" smtClean="0">
                <a:solidFill>
                  <a:srgbClr val="000000"/>
                </a:solidFill>
              </a:rPr>
              <a:t>16-27.</a:t>
            </a:r>
            <a:endParaRPr lang="nb-NO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</p:txBody>
      </p:sp>
      <p:pic>
        <p:nvPicPr>
          <p:cNvPr id="7" name="Picture 6" descr="M:\INF2440Para\Oblig4-Kinnhylling\95pkt-201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92696"/>
            <a:ext cx="5112568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83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550391"/>
          </a:xfrm>
        </p:spPr>
        <p:txBody>
          <a:bodyPr/>
          <a:lstStyle/>
          <a:p>
            <a:r>
              <a:rPr lang="nb-NO" noProof="0" dirty="0" smtClean="0"/>
              <a:t>Først en enkel geometrisk sats, I</a:t>
            </a:r>
            <a:endParaRPr lang="nb-NO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908720"/>
                <a:ext cx="7772400" cy="240258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sz="2000" b="1" noProof="0" dirty="0" smtClean="0"/>
                  <a:t>Ligningen for en linje</a:t>
                </a:r>
              </a:p>
              <a:p>
                <a:pPr marL="0" indent="0">
                  <a:buNone/>
                </a:pPr>
                <a:r>
                  <a:rPr lang="nb-NO" sz="2000" noProof="0" dirty="0"/>
                  <a:t>Enhver linje </a:t>
                </a:r>
                <a:r>
                  <a:rPr lang="nb-NO" sz="2000" b="1" noProof="0" dirty="0">
                    <a:solidFill>
                      <a:srgbClr val="FF0000"/>
                    </a:solidFill>
                  </a:rPr>
                  <a:t>fra</a:t>
                </a:r>
                <a:r>
                  <a:rPr lang="nb-NO" sz="2000" noProof="0" dirty="0">
                    <a:solidFill>
                      <a:srgbClr val="FF0000"/>
                    </a:solidFill>
                  </a:rPr>
                  <a:t> et punkt p1 </a:t>
                </a:r>
                <a:r>
                  <a:rPr lang="nb-NO" sz="2000" noProof="0" dirty="0"/>
                  <a:t>(x1,y1) </a:t>
                </a:r>
                <a:r>
                  <a:rPr lang="nb-NO" sz="2000" b="1" noProof="0" dirty="0">
                    <a:solidFill>
                      <a:srgbClr val="FF0000"/>
                    </a:solidFill>
                  </a:rPr>
                  <a:t>til</a:t>
                </a:r>
                <a:r>
                  <a:rPr lang="nb-NO" sz="2000" noProof="0" dirty="0">
                    <a:solidFill>
                      <a:srgbClr val="FF0000"/>
                    </a:solidFill>
                  </a:rPr>
                  <a:t> p2</a:t>
                </a:r>
                <a:r>
                  <a:rPr lang="nb-NO" sz="2000" noProof="0" dirty="0"/>
                  <a:t>(x2,y2) kan skrives på </a:t>
                </a:r>
                <a:r>
                  <a:rPr lang="nb-NO" sz="2000" noProof="0" dirty="0" smtClean="0"/>
                  <a:t>formen (trivielt forskjellig fra slik Geogebra gjør det):</a:t>
                </a:r>
                <a:br>
                  <a:rPr lang="nb-NO" sz="2000" noProof="0" dirty="0" smtClean="0"/>
                </a:br>
                <a:endParaRPr lang="nb-NO" sz="2000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noProof="0">
                          <a:latin typeface="Cambria Math"/>
                        </a:rPr>
                        <m:t>𝒂𝒙</m:t>
                      </m:r>
                      <m:r>
                        <a:rPr lang="nb-NO" sz="2000" b="1" i="1" noProof="0">
                          <a:latin typeface="Cambria Math"/>
                        </a:rPr>
                        <m:t>+</m:t>
                      </m:r>
                      <m:r>
                        <a:rPr lang="nb-NO" sz="2000" b="1" i="1" noProof="0">
                          <a:latin typeface="Cambria Math"/>
                        </a:rPr>
                        <m:t>𝒃𝒚</m:t>
                      </m:r>
                      <m:r>
                        <a:rPr lang="nb-NO" sz="2000" b="1" i="1" noProof="0">
                          <a:latin typeface="Cambria Math"/>
                        </a:rPr>
                        <m:t>+</m:t>
                      </m:r>
                      <m:r>
                        <a:rPr lang="nb-NO" sz="2000" b="1" i="1" noProof="0">
                          <a:latin typeface="Cambria Math"/>
                        </a:rPr>
                        <m:t>𝒄</m:t>
                      </m:r>
                      <m:r>
                        <a:rPr lang="nb-NO" sz="2000" b="1" i="1" noProof="0">
                          <a:latin typeface="Cambria Math"/>
                        </a:rPr>
                        <m:t>=</m:t>
                      </m:r>
                      <m:r>
                        <a:rPr lang="nb-NO" sz="2000" b="1" i="1" noProof="0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nb-NO" sz="2000" b="1" noProof="0" dirty="0"/>
              </a:p>
              <a:p>
                <a:pPr marL="0" indent="0">
                  <a:buNone/>
                </a:pPr>
                <a:r>
                  <a:rPr lang="nb-NO" sz="2000" noProof="0" dirty="0"/>
                  <a:t>Hvor:  </a:t>
                </a:r>
                <a14:m>
                  <m:oMath xmlns:m="http://schemas.openxmlformats.org/officeDocument/2006/math">
                    <m:r>
                      <a:rPr lang="nb-NO" sz="2000" i="1" noProof="0">
                        <a:latin typeface="Cambria Math"/>
                      </a:rPr>
                      <m:t>𝑎</m:t>
                    </m:r>
                    <m:r>
                      <a:rPr lang="nb-NO" sz="2000" i="1" noProof="0">
                        <a:latin typeface="Cambria Math"/>
                      </a:rPr>
                      <m:t> = </m:t>
                    </m:r>
                    <m:r>
                      <a:rPr lang="nb-NO" sz="2000" i="1" noProof="0">
                        <a:latin typeface="Cambria Math"/>
                      </a:rPr>
                      <m:t>𝑦</m:t>
                    </m:r>
                    <m:r>
                      <a:rPr lang="nb-NO" sz="2000" i="1" noProof="0">
                        <a:latin typeface="Cambria Math"/>
                      </a:rPr>
                      <m:t>1−</m:t>
                    </m:r>
                    <m:r>
                      <a:rPr lang="nb-NO" sz="2000" i="1" noProof="0">
                        <a:latin typeface="Cambria Math"/>
                      </a:rPr>
                      <m:t>𝑦</m:t>
                    </m:r>
                    <m:r>
                      <a:rPr lang="nb-NO" sz="2000" i="1" noProof="0">
                        <a:latin typeface="Cambria Math"/>
                      </a:rPr>
                      <m:t>2,  </m:t>
                    </m:r>
                    <m:r>
                      <a:rPr lang="nb-NO" sz="2000" i="1" noProof="0">
                        <a:latin typeface="Cambria Math"/>
                      </a:rPr>
                      <m:t>𝑏</m:t>
                    </m:r>
                    <m:r>
                      <a:rPr lang="nb-NO" sz="2000" i="1" noProof="0">
                        <a:latin typeface="Cambria Math"/>
                      </a:rPr>
                      <m:t>= </m:t>
                    </m:r>
                    <m:r>
                      <a:rPr lang="nb-NO" sz="2000" i="1" noProof="0">
                        <a:latin typeface="Cambria Math"/>
                      </a:rPr>
                      <m:t>𝑥</m:t>
                    </m:r>
                    <m:r>
                      <a:rPr lang="nb-NO" sz="2000" i="1" noProof="0">
                        <a:latin typeface="Cambria Math"/>
                      </a:rPr>
                      <m:t>2−</m:t>
                    </m:r>
                    <m:r>
                      <a:rPr lang="nb-NO" sz="2000" i="1" noProof="0">
                        <a:latin typeface="Cambria Math"/>
                      </a:rPr>
                      <m:t>𝑥</m:t>
                    </m:r>
                    <m:r>
                      <a:rPr lang="nb-NO" sz="2000" i="1" noProof="0">
                        <a:latin typeface="Cambria Math"/>
                      </a:rPr>
                      <m:t>1 </m:t>
                    </m:r>
                    <m:r>
                      <a:rPr lang="nb-NO" sz="2000" i="1" noProof="0">
                        <a:latin typeface="Cambria Math"/>
                      </a:rPr>
                      <m:t>𝑜𝑔</m:t>
                    </m:r>
                    <m:r>
                      <a:rPr lang="nb-NO" sz="2000" i="1" noProof="0">
                        <a:latin typeface="Cambria Math"/>
                      </a:rPr>
                      <m:t>  </m:t>
                    </m:r>
                    <m:r>
                      <a:rPr lang="nb-NO" sz="2000" i="1" noProof="0">
                        <a:latin typeface="Cambria Math"/>
                      </a:rPr>
                      <m:t>𝑐</m:t>
                    </m:r>
                    <m:r>
                      <a:rPr lang="nb-NO" sz="2000" i="1" noProof="0">
                        <a:latin typeface="Cambria Math"/>
                      </a:rPr>
                      <m:t>=</m:t>
                    </m:r>
                    <m:r>
                      <a:rPr lang="nb-NO" sz="2000" i="1" noProof="0">
                        <a:latin typeface="Cambria Math"/>
                      </a:rPr>
                      <m:t>𝑦</m:t>
                    </m:r>
                    <m:r>
                      <a:rPr lang="nb-NO" sz="2000" i="1" noProof="0">
                        <a:latin typeface="Cambria Math"/>
                      </a:rPr>
                      <m:t>2∗</m:t>
                    </m:r>
                    <m:r>
                      <a:rPr lang="nb-NO" sz="2000" i="1" noProof="0">
                        <a:latin typeface="Cambria Math"/>
                      </a:rPr>
                      <m:t>𝑥</m:t>
                    </m:r>
                    <m:r>
                      <a:rPr lang="nb-NO" sz="2000" i="1" noProof="0">
                        <a:latin typeface="Cambria Math"/>
                      </a:rPr>
                      <m:t>1−</m:t>
                    </m:r>
                    <m:r>
                      <a:rPr lang="nb-NO" sz="2000" i="1" noProof="0">
                        <a:latin typeface="Cambria Math"/>
                      </a:rPr>
                      <m:t>𝑦</m:t>
                    </m:r>
                    <m:r>
                      <a:rPr lang="nb-NO" sz="2000" i="1" noProof="0">
                        <a:latin typeface="Cambria Math"/>
                      </a:rPr>
                      <m:t>1∗</m:t>
                    </m:r>
                    <m:r>
                      <a:rPr lang="nb-NO" sz="2000" i="1" noProof="0">
                        <a:latin typeface="Cambria Math"/>
                      </a:rPr>
                      <m:t>𝑥</m:t>
                    </m:r>
                    <m:r>
                      <a:rPr lang="nb-NO" sz="2000" i="1" noProof="0">
                        <a:latin typeface="Cambria Math"/>
                      </a:rPr>
                      <m:t>2.</m:t>
                    </m:r>
                  </m:oMath>
                </a14:m>
                <a:r>
                  <a:rPr lang="nb-NO" sz="2000" noProof="0" dirty="0"/>
                  <a:t> </a:t>
                </a:r>
              </a:p>
              <a:p>
                <a:pPr marL="0" indent="0">
                  <a:buNone/>
                </a:pPr>
                <a:r>
                  <a:rPr lang="nb-NO" sz="2000" noProof="0" dirty="0"/>
                  <a:t>Merk at dette er en rettet linje </a:t>
                </a:r>
                <a:r>
                  <a:rPr lang="nb-NO" sz="2000" i="1" noProof="0" dirty="0"/>
                  <a:t>fra </a:t>
                </a:r>
                <a:r>
                  <a:rPr lang="nb-NO" sz="2000" noProof="0" dirty="0"/>
                  <a:t>p1 </a:t>
                </a:r>
                <a:r>
                  <a:rPr lang="nb-NO" sz="2000" i="1" noProof="0" dirty="0"/>
                  <a:t>til</a:t>
                </a:r>
                <a:r>
                  <a:rPr lang="nb-NO" sz="2000" noProof="0" dirty="0"/>
                  <a:t> p2.</a:t>
                </a:r>
              </a:p>
              <a:p>
                <a:pPr marL="0" indent="0">
                  <a:buNone/>
                </a:pPr>
                <a:endParaRPr lang="nb-NO" sz="2000" noProof="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908720"/>
                <a:ext cx="7772400" cy="2402582"/>
              </a:xfrm>
              <a:blipFill rotWithShape="1">
                <a:blip r:embed="rId2"/>
                <a:stretch>
                  <a:fillRect l="-784" t="-1269" b="-48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284984"/>
            <a:ext cx="6048672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8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550391"/>
          </a:xfrm>
        </p:spPr>
        <p:txBody>
          <a:bodyPr/>
          <a:lstStyle/>
          <a:p>
            <a:r>
              <a:rPr lang="nb-NO" noProof="0" dirty="0" smtClean="0"/>
              <a:t>Først en enkel geometrisk sats, II</a:t>
            </a: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052736"/>
            <a:ext cx="6048672" cy="32849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4809926"/>
                <a:ext cx="7776864" cy="175432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i="1" dirty="0">
                    <a:solidFill>
                      <a:srgbClr val="000000"/>
                    </a:solidFill>
                  </a:rPr>
                  <a:t>Figur2. En linje </a:t>
                </a:r>
                <a:r>
                  <a:rPr lang="nb-NO" b="1" i="1" dirty="0">
                    <a:solidFill>
                      <a:srgbClr val="000000"/>
                    </a:solidFill>
                  </a:rPr>
                  <a:t>fra</a:t>
                </a:r>
                <a:r>
                  <a:rPr lang="nb-NO" i="1" dirty="0">
                    <a:solidFill>
                      <a:srgbClr val="000000"/>
                    </a:solidFill>
                  </a:rPr>
                  <a:t> p1 (1,2) </a:t>
                </a:r>
                <a:r>
                  <a:rPr lang="nb-NO" b="1" i="1" dirty="0">
                    <a:solidFill>
                      <a:srgbClr val="000000"/>
                    </a:solidFill>
                  </a:rPr>
                  <a:t>til</a:t>
                </a:r>
                <a:r>
                  <a:rPr lang="nb-NO" i="1" dirty="0">
                    <a:solidFill>
                      <a:srgbClr val="000000"/>
                    </a:solidFill>
                  </a:rPr>
                  <a:t> p2 (7,4) har da linjeligningen:</a:t>
                </a:r>
                <a:br>
                  <a:rPr lang="nb-NO" i="1" dirty="0">
                    <a:solidFill>
                      <a:srgbClr val="000000"/>
                    </a:solidFill>
                  </a:rPr>
                </a:br>
                <a:endParaRPr lang="nb-NO" i="1" dirty="0">
                  <a:solidFill>
                    <a:srgbClr val="0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       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 =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1−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2, 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  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=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2−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1 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    ,   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𝑐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2∗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1−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1∗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2.</m:t>
                    </m:r>
                  </m:oMath>
                </a14:m>
                <a:r>
                  <a:rPr lang="da-DK" dirty="0">
                    <a:solidFill>
                      <a:srgbClr val="000000"/>
                    </a:solidFill>
                  </a:rPr>
                  <a:t> </a:t>
                </a:r>
                <a:endParaRPr lang="nb-NO" dirty="0">
                  <a:solidFill>
                    <a:srgbClr val="000000"/>
                  </a:solidFill>
                </a:endParaRPr>
              </a:p>
              <a:p>
                <a:r>
                  <a:rPr lang="nb-NO" i="1" dirty="0">
                    <a:solidFill>
                      <a:srgbClr val="000000"/>
                    </a:solidFill>
                  </a:rPr>
                  <a:t/>
                </a:r>
                <a:br>
                  <a:rPr lang="nb-NO" i="1" dirty="0">
                    <a:solidFill>
                      <a:srgbClr val="000000"/>
                    </a:solidFill>
                  </a:rPr>
                </a:br>
                <a:r>
                  <a:rPr lang="nb-NO" i="1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2−4</m:t>
                        </m:r>
                      </m:e>
                    </m:d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 + </m:t>
                    </m:r>
                    <m:d>
                      <m:dPr>
                        <m:ctrlPr>
                          <a:rPr lang="nb-NO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0000"/>
                            </a:solidFill>
                            <a:latin typeface="Cambria Math"/>
                          </a:rPr>
                          <m:t>7−1</m:t>
                        </m:r>
                      </m:e>
                    </m:d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nb-NO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4∗1−2∗7</m:t>
                        </m:r>
                      </m:e>
                    </m:d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=0;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𝑑𝑣𝑠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: 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𝟐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𝟔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𝒚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𝟏𝟎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nb-NO" b="1" dirty="0">
                  <a:solidFill>
                    <a:srgbClr val="000000"/>
                  </a:solidFill>
                </a:endParaRPr>
              </a:p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809926"/>
                <a:ext cx="7776864" cy="1754326"/>
              </a:xfrm>
              <a:prstGeom prst="rect">
                <a:avLst/>
              </a:prstGeom>
              <a:blipFill>
                <a:blip r:embed="rId4"/>
                <a:stretch>
                  <a:fillRect l="-627" t="-17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143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550391"/>
          </a:xfrm>
        </p:spPr>
        <p:txBody>
          <a:bodyPr/>
          <a:lstStyle/>
          <a:p>
            <a:r>
              <a:rPr lang="nb-NO" noProof="0" dirty="0" smtClean="0"/>
              <a:t>Avstanden fra et punkt til en linje, I</a:t>
            </a:r>
            <a:endParaRPr lang="nb-NO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7848" y="980728"/>
                <a:ext cx="7772400" cy="1728192"/>
              </a:xfrm>
            </p:spPr>
            <p:txBody>
              <a:bodyPr/>
              <a:lstStyle/>
              <a:p>
                <a:r>
                  <a:rPr lang="nb-NO" noProof="0" dirty="0" smtClean="0"/>
                  <a:t>Setter vi ethvert  punkt på p(px,py) linja, vil linjeligninga gi 0 som svar (per definisjon):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noProof="0">
                          <a:latin typeface="Cambria Math"/>
                        </a:rPr>
                        <m:t>𝒂</m:t>
                      </m:r>
                      <m:r>
                        <a:rPr lang="nb-NO" b="1" i="1" noProof="0" smtClean="0">
                          <a:latin typeface="Cambria Math"/>
                        </a:rPr>
                        <m:t>∗</m:t>
                      </m:r>
                      <m:r>
                        <a:rPr lang="nb-NO" b="1" i="1" noProof="0" smtClean="0">
                          <a:latin typeface="Cambria Math"/>
                        </a:rPr>
                        <m:t>𝒑𝒙</m:t>
                      </m:r>
                      <m:r>
                        <a:rPr lang="nb-NO" b="1" i="1" noProof="0">
                          <a:latin typeface="Cambria Math"/>
                        </a:rPr>
                        <m:t>+</m:t>
                      </m:r>
                      <m:r>
                        <a:rPr lang="nb-NO" b="1" i="1" noProof="0">
                          <a:latin typeface="Cambria Math"/>
                        </a:rPr>
                        <m:t>𝒃</m:t>
                      </m:r>
                      <m:r>
                        <a:rPr lang="nb-NO" b="1" i="1" noProof="0" smtClean="0">
                          <a:latin typeface="Cambria Math"/>
                        </a:rPr>
                        <m:t>∗</m:t>
                      </m:r>
                      <m:r>
                        <a:rPr lang="nb-NO" b="1" i="1" noProof="0" smtClean="0">
                          <a:latin typeface="Cambria Math"/>
                        </a:rPr>
                        <m:t>𝒑𝒚</m:t>
                      </m:r>
                      <m:r>
                        <a:rPr lang="nb-NO" b="1" i="1" noProof="0">
                          <a:latin typeface="Cambria Math"/>
                        </a:rPr>
                        <m:t>+</m:t>
                      </m:r>
                      <m:r>
                        <a:rPr lang="nb-NO" b="1" i="1" noProof="0">
                          <a:latin typeface="Cambria Math"/>
                        </a:rPr>
                        <m:t>𝒄</m:t>
                      </m:r>
                      <m:r>
                        <a:rPr lang="nb-NO" b="1" i="1" noProof="0">
                          <a:latin typeface="Cambria Math"/>
                        </a:rPr>
                        <m:t>=</m:t>
                      </m:r>
                      <m:r>
                        <a:rPr lang="nb-NO" b="1" i="1" noProof="0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nb-NO" noProof="0" dirty="0" smtClean="0"/>
              </a:p>
              <a:p>
                <a:r>
                  <a:rPr lang="nb-NO" noProof="0" dirty="0" smtClean="0"/>
                  <a:t>Setter vi inn et punkt som </a:t>
                </a:r>
                <a:r>
                  <a:rPr lang="nb-NO" b="1" noProof="0" dirty="0" smtClean="0"/>
                  <a:t>ikke </a:t>
                </a:r>
                <a:r>
                  <a:rPr lang="nb-NO" noProof="0" dirty="0" smtClean="0"/>
                  <a:t> er på linja (p4 eller p3) vil vi få et tall som er :</a:t>
                </a:r>
              </a:p>
              <a:p>
                <a:pPr lvl="1"/>
                <a:r>
                  <a:rPr lang="nb-NO" noProof="0" dirty="0" smtClean="0"/>
                  <a:t>negativt (&lt;0) hvis punktet er til høyre for linja, sett i linjas retning:  p1 til p2</a:t>
                </a:r>
              </a:p>
              <a:p>
                <a:pPr lvl="1"/>
                <a:r>
                  <a:rPr lang="nb-NO" noProof="0" dirty="0" smtClean="0"/>
                  <a:t>positivt (&gt;0) hvis punktet er til venstre for linja, sett i linjas retning: p1 til p2 </a:t>
                </a:r>
                <a:endParaRPr lang="nb-NO" noProof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7848" y="980728"/>
                <a:ext cx="7772400" cy="1728192"/>
              </a:xfrm>
              <a:blipFill rotWithShape="1">
                <a:blip r:embed="rId2"/>
                <a:stretch>
                  <a:fillRect t="-1767" r="-2118" b="-904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320479"/>
            <a:ext cx="5328592" cy="249289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7092280" y="4869160"/>
            <a:ext cx="720080" cy="288032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596336" y="4581128"/>
            <a:ext cx="1080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solidFill>
                  <a:srgbClr val="000000"/>
                </a:solidFill>
              </a:rPr>
              <a:t>linjas retning</a:t>
            </a:r>
          </a:p>
        </p:txBody>
      </p:sp>
    </p:spTree>
    <p:extLst>
      <p:ext uri="{BB962C8B-B14F-4D97-AF65-F5344CB8AC3E}">
        <p14:creationId xmlns:p14="http://schemas.microsoft.com/office/powerpoint/2010/main" val="76001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44624"/>
            <a:ext cx="7793037" cy="828675"/>
          </a:xfrm>
        </p:spPr>
        <p:txBody>
          <a:bodyPr/>
          <a:lstStyle/>
          <a:p>
            <a:r>
              <a:rPr lang="nb-NO" noProof="0" dirty="0" smtClean="0"/>
              <a:t>Avstanden fra et punkt til en linje II</a:t>
            </a:r>
            <a:endParaRPr lang="nb-NO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5616" y="908720"/>
                <a:ext cx="7774632" cy="1872208"/>
              </a:xfrm>
            </p:spPr>
            <p:txBody>
              <a:bodyPr/>
              <a:lstStyle/>
              <a:p>
                <a:r>
                  <a:rPr lang="nb-NO" sz="2000" noProof="0" dirty="0"/>
                  <a:t>Avstanden </a:t>
                </a:r>
                <a:r>
                  <a:rPr lang="nb-NO" sz="2000" noProof="0" dirty="0" smtClean="0"/>
                  <a:t>fra et punkt (x,y)til en linje (vinkelrett ned på linja) er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i="1" noProof="0" smtClean="0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r>
                        <a:rPr lang="nb-NO" sz="2000" i="1" noProof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𝑎𝑥</m:t>
                          </m:r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𝑏𝑦</m:t>
                          </m:r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2000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2000" i="1" noProof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nb-NO" sz="2000" noProof="0" dirty="0" smtClean="0">
                  <a:solidFill>
                    <a:schemeClr val="tx1"/>
                  </a:solidFill>
                </a:endParaRPr>
              </a:p>
              <a:p>
                <a:r>
                  <a:rPr lang="nb-NO" sz="2000" noProof="0" dirty="0" smtClean="0"/>
                  <a:t>Jo </a:t>
                </a:r>
                <a:r>
                  <a:rPr lang="nb-NO" sz="2000" noProof="0" dirty="0"/>
                  <a:t>lenger fra linja punktene et desto større negative og positive tall blir </a:t>
                </a:r>
                <a:r>
                  <a:rPr lang="nb-NO" sz="2000" noProof="0" dirty="0" smtClean="0"/>
                  <a:t>det.</a:t>
                </a:r>
              </a:p>
              <a:p>
                <a:pPr marL="0" indent="0">
                  <a:buNone/>
                </a:pPr>
                <a:r>
                  <a:rPr lang="nb-NO" sz="2000" noProof="0" dirty="0" smtClean="0">
                    <a:solidFill>
                      <a:schemeClr val="tx1"/>
                    </a:solidFill>
                  </a:rPr>
                  <a:t>Setter inn </a:t>
                </a:r>
                <a:r>
                  <a:rPr lang="nb-NO" sz="2000" b="1" noProof="0" dirty="0" smtClean="0">
                    <a:solidFill>
                      <a:schemeClr val="tx1"/>
                    </a:solidFill>
                  </a:rPr>
                  <a:t>p3</a:t>
                </a:r>
                <a:r>
                  <a:rPr lang="nb-NO" sz="2000" noProof="0" dirty="0" smtClean="0">
                    <a:solidFill>
                      <a:schemeClr val="tx1"/>
                    </a:solidFill>
                  </a:rPr>
                  <a:t> (5,1) i linja  p1-p2: -2x+6y-10 = 0, får vi </a:t>
                </a:r>
              </a:p>
              <a:p>
                <a:pPr marL="0" indent="0">
                  <a:buNone/>
                </a:pPr>
                <a:r>
                  <a:rPr lang="nb-NO" sz="2000" noProof="0" dirty="0" smtClean="0">
                    <a:solidFill>
                      <a:schemeClr val="tx1"/>
                    </a:solidFill>
                  </a:rPr>
                  <a:t>d= </a:t>
                </a:r>
                <a:r>
                  <a:rPr lang="nb-NO" sz="2000" noProof="0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 noProof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noProof="0">
                            <a:latin typeface="Cambria Math"/>
                          </a:rPr>
                          <m:t>−2∗5+6∗1−10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nb-NO" sz="2000" i="1" noProof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2000" i="1" noProof="0">
                                <a:latin typeface="Cambria Math"/>
                              </a:rPr>
                              <m:t>40</m:t>
                            </m:r>
                          </m:e>
                        </m:rad>
                      </m:den>
                    </m:f>
                    <m:r>
                      <a:rPr lang="nb-NO" sz="2000" i="1" noProof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nb-NO" sz="2000" i="1" noProof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noProof="0">
                            <a:latin typeface="Cambria Math"/>
                          </a:rPr>
                          <m:t>−14</m:t>
                        </m:r>
                      </m:num>
                      <m:den>
                        <m:r>
                          <a:rPr lang="nb-NO" sz="2000" i="1" noProof="0">
                            <a:latin typeface="Cambria Math"/>
                          </a:rPr>
                          <m:t>6,32</m:t>
                        </m:r>
                      </m:den>
                    </m:f>
                    <m:r>
                      <a:rPr lang="nb-NO" sz="2000" i="1" noProof="0">
                        <a:latin typeface="Cambria Math"/>
                      </a:rPr>
                      <m:t>=− 2,21..</m:t>
                    </m:r>
                  </m:oMath>
                </a14:m>
                <a:r>
                  <a:rPr lang="nb-NO" sz="2000" noProof="0" dirty="0" smtClean="0"/>
                  <a:t> </a:t>
                </a:r>
                <a:endParaRPr lang="nb-NO" sz="2000" noProof="0" dirty="0"/>
              </a:p>
              <a:p>
                <a:pPr marL="0" indent="0">
                  <a:buNone/>
                </a:pPr>
                <a:endParaRPr lang="nb-NO" sz="2000" noProof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616" y="908720"/>
                <a:ext cx="7774632" cy="1872208"/>
              </a:xfrm>
              <a:blipFill rotWithShape="1">
                <a:blip r:embed="rId2"/>
                <a:stretch>
                  <a:fillRect l="-784" t="-1629" r="-157" b="-570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221088"/>
            <a:ext cx="5328592" cy="252028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7092280" y="4869160"/>
            <a:ext cx="720080" cy="288032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596336" y="4581128"/>
            <a:ext cx="1080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solidFill>
                  <a:srgbClr val="000000"/>
                </a:solidFill>
              </a:rPr>
              <a:t>linjas retning</a:t>
            </a:r>
          </a:p>
        </p:txBody>
      </p:sp>
    </p:spTree>
    <p:extLst>
      <p:ext uri="{BB962C8B-B14F-4D97-AF65-F5344CB8AC3E}">
        <p14:creationId xmlns:p14="http://schemas.microsoft.com/office/powerpoint/2010/main" val="4627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noProof="0" dirty="0" smtClean="0"/>
              <a:t>En linje deler da planet i to: Punktene til høyre og til venstre for linja (sett fra rettet linje fra p1 til p2) </a:t>
            </a:r>
            <a:endParaRPr lang="nb-NO" sz="24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628800"/>
                <a:ext cx="7776864" cy="2592288"/>
              </a:xfrm>
            </p:spPr>
            <p:txBody>
              <a:bodyPr/>
              <a:lstStyle/>
              <a:p>
                <a:r>
                  <a:rPr lang="nb-NO" noProof="0" dirty="0" smtClean="0"/>
                  <a:t>Vi er nå interessert i de punktene som ligger lengst fra én gitt linje (til høyre for den) </a:t>
                </a:r>
                <a14:m>
                  <m:oMath xmlns:m="http://schemas.openxmlformats.org/officeDocument/2006/math">
                    <m:r>
                      <a:rPr lang="nb-NO" b="1" i="1" noProof="0">
                        <a:latin typeface="Cambria Math"/>
                      </a:rPr>
                      <m:t>𝒂𝒙</m:t>
                    </m:r>
                    <m:r>
                      <a:rPr lang="nb-NO" b="1" i="1" noProof="0">
                        <a:latin typeface="Cambria Math"/>
                      </a:rPr>
                      <m:t>+</m:t>
                    </m:r>
                    <m:r>
                      <a:rPr lang="nb-NO" b="1" i="1" noProof="0">
                        <a:latin typeface="Cambria Math"/>
                      </a:rPr>
                      <m:t>𝒃𝒚</m:t>
                    </m:r>
                    <m:r>
                      <a:rPr lang="nb-NO" b="1" i="1" noProof="0">
                        <a:latin typeface="Cambria Math"/>
                      </a:rPr>
                      <m:t>+</m:t>
                    </m:r>
                    <m:r>
                      <a:rPr lang="nb-NO" b="1" i="1" noProof="0">
                        <a:latin typeface="Cambria Math"/>
                      </a:rPr>
                      <m:t>𝒄</m:t>
                    </m:r>
                    <m:r>
                      <a:rPr lang="nb-NO" b="1" i="1" noProof="0">
                        <a:latin typeface="Cambria Math"/>
                      </a:rPr>
                      <m:t>=</m:t>
                    </m:r>
                    <m:r>
                      <a:rPr lang="nb-NO" b="1" i="1" noProof="0">
                        <a:latin typeface="Cambria Math"/>
                      </a:rPr>
                      <m:t>𝟎</m:t>
                    </m:r>
                  </m:oMath>
                </a14:m>
                <a:r>
                  <a:rPr lang="nb-NO" noProof="0" dirty="0" smtClean="0"/>
                  <a:t> i en stor punktmengde.</a:t>
                </a:r>
                <a:br>
                  <a:rPr lang="nb-NO" noProof="0" dirty="0" smtClean="0"/>
                </a:br>
                <a:endParaRPr lang="nb-NO" noProof="0" dirty="0" smtClean="0"/>
              </a:p>
              <a:p>
                <a:r>
                  <a:rPr lang="nb-NO" noProof="0" dirty="0" smtClean="0">
                    <a:solidFill>
                      <a:srgbClr val="0070C0"/>
                    </a:solidFill>
                  </a:rPr>
                  <a:t>Kan da avstandsformelen forenkles – gjøres raskere </a:t>
                </a:r>
                <a:br>
                  <a:rPr lang="nb-NO" noProof="0" dirty="0" smtClean="0">
                    <a:solidFill>
                      <a:srgbClr val="0070C0"/>
                    </a:solidFill>
                  </a:rPr>
                </a:br>
                <a:r>
                  <a:rPr lang="nb-NO" noProof="0" dirty="0" smtClean="0">
                    <a:solidFill>
                      <a:srgbClr val="0070C0"/>
                    </a:solidFill>
                  </a:rPr>
                  <a:t>når vi skal måle mange ulike punkters avstand </a:t>
                </a:r>
                <a:r>
                  <a:rPr lang="nb-NO" i="1" noProof="0" dirty="0" smtClean="0">
                    <a:solidFill>
                      <a:srgbClr val="0070C0"/>
                    </a:solidFill>
                  </a:rPr>
                  <a:t>d</a:t>
                </a:r>
                <a:r>
                  <a:rPr lang="nb-NO" noProof="0" dirty="0" smtClean="0">
                    <a:solidFill>
                      <a:srgbClr val="0070C0"/>
                    </a:solidFill>
                  </a:rPr>
                  <a:t> til en og samme linje:</a:t>
                </a:r>
                <a14:m>
                  <m:oMath xmlns:m="http://schemas.openxmlformats.org/officeDocument/2006/math">
                    <m:r>
                      <a:rPr lang="nb-NO" b="0" i="0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endParaRPr lang="nb-NO" b="0" noProof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nb-NO" noProof="0" dirty="0" smtClean="0">
                    <a:solidFill>
                      <a:srgbClr val="0070C0"/>
                    </a:solidFill>
                  </a:rPr>
                  <a:t/>
                </a:r>
                <a:br>
                  <a:rPr lang="nb-NO" noProof="0" dirty="0" smtClean="0">
                    <a:solidFill>
                      <a:srgbClr val="0070C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 noProof="0" smtClean="0">
                          <a:solidFill>
                            <a:srgbClr val="0070C0"/>
                          </a:solidFill>
                          <a:latin typeface="Cambria Math"/>
                        </a:rPr>
                        <m:t>𝑑</m:t>
                      </m:r>
                      <m:r>
                        <a:rPr lang="nb-NO" sz="2400" i="1" noProof="0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𝑎𝑥</m:t>
                          </m:r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𝑏𝑦</m:t>
                          </m:r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𝑐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2400" i="1" noProof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2400" i="1" noProof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nb-NO" sz="2400" noProof="0" dirty="0"/>
              </a:p>
              <a:p>
                <a:endParaRPr lang="nb-NO" noProof="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628800"/>
                <a:ext cx="7776864" cy="2592288"/>
              </a:xfrm>
              <a:blipFill>
                <a:blip r:embed="rId4"/>
                <a:stretch>
                  <a:fillRect l="-78" t="-1412" r="-549" b="-397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62322"/>
            <a:ext cx="8892480" cy="1034430"/>
          </a:xfrm>
        </p:spPr>
        <p:txBody>
          <a:bodyPr/>
          <a:lstStyle/>
          <a:p>
            <a:pPr marL="0" indent="0">
              <a:buNone/>
            </a:pPr>
            <a:r>
              <a:rPr lang="nb-NO" sz="1800" b="1" noProof="0" dirty="0" smtClean="0"/>
              <a:t>To observasjoner: </a:t>
            </a:r>
          </a:p>
          <a:p>
            <a:r>
              <a:rPr lang="nb-NO" sz="1800" noProof="0" dirty="0"/>
              <a:t>Punktene med minst og størst x-verdi (A og I</a:t>
            </a:r>
            <a:r>
              <a:rPr lang="nb-NO" sz="1800" noProof="0" dirty="0" smtClean="0"/>
              <a:t>) ligger </a:t>
            </a:r>
            <a:r>
              <a:rPr lang="nb-NO" sz="1800" noProof="0" dirty="0"/>
              <a:t>på </a:t>
            </a:r>
            <a:r>
              <a:rPr lang="nb-NO" sz="1800" noProof="0" dirty="0" smtClean="0"/>
              <a:t>den konvekse innhyllinga</a:t>
            </a:r>
          </a:p>
          <a:p>
            <a:r>
              <a:rPr lang="nb-NO" sz="1800" noProof="0" dirty="0" smtClean="0"/>
              <a:t>De punktetene  som ligger lengst fra (positivt og negativt) enhver  linje p1-p2, er to punkter på den konvekse innhyllinga.(P og K)</a:t>
            </a:r>
          </a:p>
          <a:p>
            <a:pPr marL="0" indent="0">
              <a:buNone/>
            </a:pPr>
            <a:endParaRPr lang="nb-NO" sz="1800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6768751" cy="44644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5616" y="6165304"/>
            <a:ext cx="73448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0000"/>
                </a:solidFill>
              </a:rPr>
              <a:t>Vi skal etter starten av algoritmen bare se på det punktet som ligger i mest negativ avstand fra </a:t>
            </a:r>
            <a:r>
              <a:rPr lang="nb-NO" dirty="0" smtClean="0">
                <a:solidFill>
                  <a:srgbClr val="000000"/>
                </a:solidFill>
              </a:rPr>
              <a:t>linja (dvs mest til-høyre for linja) </a:t>
            </a:r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25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368077"/>
            <a:ext cx="7793037" cy="8286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noProof="0" dirty="0" smtClean="0"/>
              <a:t>Algoritmen for å finne den konvekse innhyllinga sekvensielt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Trekk linja mellom de to punktene vi vet er på innhyllinga fra maxx -minx (I - A </a:t>
            </a:r>
            <a:r>
              <a:rPr lang="nb-NO" noProof="0" dirty="0" smtClean="0"/>
              <a:t>).</a:t>
            </a:r>
            <a:endParaRPr lang="nb-NO" noProof="0" dirty="0"/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Finn </a:t>
            </a:r>
            <a:r>
              <a:rPr lang="nb-NO" noProof="0" dirty="0" smtClean="0"/>
              <a:t>punktet </a:t>
            </a:r>
            <a:r>
              <a:rPr lang="nb-NO" noProof="0" dirty="0"/>
              <a:t>med størst negativ </a:t>
            </a:r>
            <a:r>
              <a:rPr lang="nb-NO" noProof="0" dirty="0" smtClean="0"/>
              <a:t>(kan være 0</a:t>
            </a:r>
            <a:r>
              <a:rPr lang="nb-NO" noProof="0" dirty="0"/>
              <a:t>) avstand fra linja (i fig 4 er det P). F</a:t>
            </a:r>
            <a:r>
              <a:rPr lang="nb-NO" noProof="0" dirty="0" smtClean="0"/>
              <a:t>lere </a:t>
            </a:r>
            <a:r>
              <a:rPr lang="nb-NO" noProof="0" dirty="0"/>
              <a:t>punkter samme avstand, </a:t>
            </a:r>
            <a:r>
              <a:rPr lang="nb-NO" noProof="0" dirty="0" smtClean="0"/>
              <a:t>velg </a:t>
            </a:r>
            <a:r>
              <a:rPr lang="nb-NO" noProof="0" dirty="0"/>
              <a:t>vi bare ett av dem.</a:t>
            </a:r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Trekk </a:t>
            </a:r>
            <a:r>
              <a:rPr lang="nb-NO" noProof="0" dirty="0" smtClean="0"/>
              <a:t>linjene </a:t>
            </a:r>
            <a:r>
              <a:rPr lang="nb-NO" noProof="0" dirty="0"/>
              <a:t>fra </a:t>
            </a:r>
            <a:r>
              <a:rPr lang="nb-NO" noProof="0" dirty="0" smtClean="0"/>
              <a:t>p1 og p2 til </a:t>
            </a:r>
            <a:r>
              <a:rPr lang="nb-NO" noProof="0" dirty="0"/>
              <a:t>dette nye punktet </a:t>
            </a:r>
            <a:r>
              <a:rPr lang="nb-NO" noProof="0" dirty="0" smtClean="0"/>
              <a:t>p3 på </a:t>
            </a:r>
            <a:r>
              <a:rPr lang="nb-NO" noProof="0" dirty="0"/>
              <a:t>innhyllinga </a:t>
            </a:r>
            <a:r>
              <a:rPr lang="nb-NO" noProof="0" dirty="0" smtClean="0"/>
              <a:t>(neste lysark: I-P </a:t>
            </a:r>
            <a:r>
              <a:rPr lang="nb-NO" noProof="0" dirty="0"/>
              <a:t>og </a:t>
            </a:r>
            <a:r>
              <a:rPr lang="nb-NO" noProof="0" dirty="0" smtClean="0"/>
              <a:t>P-A).</a:t>
            </a:r>
            <a:endParaRPr lang="nb-NO" noProof="0" dirty="0"/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Fortsett </a:t>
            </a:r>
            <a:r>
              <a:rPr lang="nb-NO" noProof="0" dirty="0" smtClean="0"/>
              <a:t>rekursivt fra </a:t>
            </a:r>
            <a:r>
              <a:rPr lang="nb-NO" noProof="0" dirty="0"/>
              <a:t>de to nye </a:t>
            </a:r>
            <a:r>
              <a:rPr lang="nb-NO" noProof="0" dirty="0" smtClean="0"/>
              <a:t>linjene </a:t>
            </a:r>
            <a:r>
              <a:rPr lang="nb-NO" noProof="0" dirty="0"/>
              <a:t>og </a:t>
            </a:r>
            <a:r>
              <a:rPr lang="nb-NO" noProof="0" dirty="0" smtClean="0"/>
              <a:t>for </a:t>
            </a:r>
            <a:r>
              <a:rPr lang="nb-NO" noProof="0" dirty="0"/>
              <a:t>hver av </a:t>
            </a:r>
            <a:r>
              <a:rPr lang="nb-NO" noProof="0" dirty="0" smtClean="0"/>
              <a:t>disse finn nytt </a:t>
            </a:r>
            <a:r>
              <a:rPr lang="nb-NO" noProof="0" dirty="0"/>
              <a:t>punkt på innhyllinga i størst </a:t>
            </a:r>
            <a:r>
              <a:rPr lang="nb-NO" noProof="0" dirty="0" smtClean="0"/>
              <a:t>negativ avstand </a:t>
            </a:r>
            <a:r>
              <a:rPr lang="nb-NO" noProof="0" dirty="0"/>
              <a:t>(≤ 0).</a:t>
            </a:r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Gjenta pkt. 3 og 4 </a:t>
            </a:r>
            <a:r>
              <a:rPr lang="nb-NO" noProof="0" dirty="0" smtClean="0"/>
              <a:t>til </a:t>
            </a:r>
            <a:r>
              <a:rPr lang="nb-NO" noProof="0" dirty="0"/>
              <a:t>det ikke er flere punkter på utsida av disse </a:t>
            </a:r>
            <a:r>
              <a:rPr lang="nb-NO" noProof="0" dirty="0" smtClean="0"/>
              <a:t>linjene.</a:t>
            </a:r>
            <a:endParaRPr lang="nb-NO" noProof="0" dirty="0"/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Gjenta steg </a:t>
            </a:r>
            <a:r>
              <a:rPr lang="nb-NO" noProof="0" dirty="0" smtClean="0"/>
              <a:t>2-5 </a:t>
            </a:r>
            <a:r>
              <a:rPr lang="nb-NO" noProof="0" dirty="0"/>
              <a:t>for linja </a:t>
            </a:r>
            <a:r>
              <a:rPr lang="nb-NO" noProof="0" dirty="0" smtClean="0"/>
              <a:t>minx-maxx</a:t>
            </a:r>
            <a:r>
              <a:rPr lang="nb-NO" noProof="0" dirty="0"/>
              <a:t> </a:t>
            </a:r>
            <a:r>
              <a:rPr lang="nb-NO" noProof="0" dirty="0" smtClean="0"/>
              <a:t>(A-I) </a:t>
            </a:r>
            <a:r>
              <a:rPr lang="nb-NO" noProof="0" dirty="0"/>
              <a:t>og finn alle punkter på innhyllinga under denne.</a:t>
            </a:r>
          </a:p>
          <a:p>
            <a:pPr marL="457200" indent="-457200">
              <a:buSzPct val="75000"/>
              <a:buFont typeface="+mj-lt"/>
              <a:buAutoNum type="arabicPeriod"/>
            </a:pP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0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476672"/>
            <a:ext cx="7772400" cy="1224137"/>
          </a:xfrm>
        </p:spPr>
        <p:txBody>
          <a:bodyPr/>
          <a:lstStyle/>
          <a:p>
            <a:pPr marL="0" indent="0">
              <a:buNone/>
            </a:pPr>
            <a:r>
              <a:rPr lang="nb-NO" b="1" noProof="0" dirty="0" smtClean="0"/>
              <a:t>Rekursiv løsning: </a:t>
            </a:r>
            <a:r>
              <a:rPr lang="nb-NO" noProof="0" dirty="0" smtClean="0"/>
              <a:t>Finn først P (mest neg. ‘avstand’ fra I-A)</a:t>
            </a:r>
          </a:p>
          <a:p>
            <a:pPr marL="0" indent="0">
              <a:buNone/>
            </a:pPr>
            <a:r>
              <a:rPr lang="nb-NO" noProof="0" dirty="0" smtClean="0"/>
              <a:t>Trekk så I-P og finn C, Trekk så I-C , og finn R. trekk så I-R og finn Q. Finner så intet ‘over’ R-C eller C-P. Trekker P-A og finner så B over. Ferdig.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87574"/>
            <a:ext cx="6120679" cy="440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3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noProof="0" dirty="0" smtClean="0"/>
              <a:t>Problemer dere vil møte i den rekursive, sekvensielle løsningen I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196752"/>
            <a:ext cx="7772400" cy="1584176"/>
          </a:xfrm>
        </p:spPr>
        <p:txBody>
          <a:bodyPr/>
          <a:lstStyle/>
          <a:p>
            <a:r>
              <a:rPr lang="nb-NO" b="1" noProof="0" dirty="0"/>
              <a:t>Hvordan representere et </a:t>
            </a:r>
            <a:r>
              <a:rPr lang="nb-NO" b="1" noProof="0" dirty="0" smtClean="0"/>
              <a:t>punkt</a:t>
            </a:r>
            <a:r>
              <a:rPr lang="nb-NO" b="1" noProof="0" dirty="0"/>
              <a:t> </a:t>
            </a:r>
            <a:r>
              <a:rPr lang="nb-NO" b="1" noProof="0" dirty="0" smtClean="0"/>
              <a:t>p</a:t>
            </a:r>
            <a:r>
              <a:rPr lang="nb-NO" b="1" baseline="-25000" noProof="0" dirty="0" smtClean="0"/>
              <a:t>i</a:t>
            </a:r>
            <a:r>
              <a:rPr lang="nb-NO" b="1" noProof="0" dirty="0" smtClean="0"/>
              <a:t> </a:t>
            </a:r>
            <a:r>
              <a:rPr lang="nb-NO" noProof="0" dirty="0" smtClean="0"/>
              <a:t>?</a:t>
            </a:r>
          </a:p>
          <a:p>
            <a:pPr lvl="1"/>
            <a:r>
              <a:rPr lang="nb-NO" noProof="0" dirty="0" smtClean="0"/>
              <a:t>Med indeksen ’i’  (ikke med koordinatene x og y) ?</a:t>
            </a:r>
          </a:p>
          <a:p>
            <a:r>
              <a:rPr lang="nb-NO" sz="2000" b="1" noProof="0" dirty="0" smtClean="0"/>
              <a:t>Debugging</a:t>
            </a:r>
            <a:r>
              <a:rPr lang="nb-NO" sz="2000" noProof="0" dirty="0" smtClean="0"/>
              <a:t> (alle gjør feil først) av et grafisk problem vil vi ha tegnet ut punktene og vårt beste forsøk på konvekse innhylling. </a:t>
            </a:r>
          </a:p>
          <a:p>
            <a:pPr marL="457200" lvl="1" indent="0">
              <a:buNone/>
            </a:pPr>
            <a:endParaRPr lang="nb-NO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2780928"/>
            <a:ext cx="4896544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0000"/>
                </a:solidFill>
              </a:rPr>
              <a:t>Klassen </a:t>
            </a:r>
            <a:r>
              <a:rPr lang="nb-NO" sz="1600" dirty="0" err="1">
                <a:solidFill>
                  <a:srgbClr val="000000"/>
                </a:solidFill>
              </a:rPr>
              <a:t>TegnUt</a:t>
            </a:r>
            <a:r>
              <a:rPr lang="nb-NO" sz="1600" dirty="0">
                <a:solidFill>
                  <a:srgbClr val="000000"/>
                </a:solidFill>
              </a:rPr>
              <a:t> (hvis n &lt; 250)</a:t>
            </a:r>
            <a:br>
              <a:rPr lang="nb-NO" sz="1600" dirty="0">
                <a:solidFill>
                  <a:srgbClr val="000000"/>
                </a:solidFill>
              </a:rPr>
            </a:br>
            <a:r>
              <a:rPr lang="nb-NO" sz="1600" dirty="0">
                <a:solidFill>
                  <a:srgbClr val="000000"/>
                </a:solidFill>
              </a:rPr>
              <a:t>Brukes slik fra main-tråden:</a:t>
            </a:r>
            <a:br>
              <a:rPr lang="nb-NO" sz="1600" dirty="0">
                <a:solidFill>
                  <a:srgbClr val="000000"/>
                </a:solidFill>
              </a:rPr>
            </a:br>
            <a:r>
              <a:rPr lang="nb-NO" sz="1600" dirty="0" smtClean="0">
                <a:solidFill>
                  <a:srgbClr val="000000"/>
                </a:solidFill>
              </a:rPr>
              <a:t> </a:t>
            </a:r>
            <a:endParaRPr lang="nb-NO" sz="1600" dirty="0">
              <a:solidFill>
                <a:srgbClr val="000000"/>
              </a:solidFill>
            </a:endParaRPr>
          </a:p>
          <a:p>
            <a:r>
              <a:rPr lang="nb-NO" sz="1600" dirty="0">
                <a:solidFill>
                  <a:srgbClr val="000000"/>
                </a:solidFill>
              </a:rPr>
              <a:t> </a:t>
            </a:r>
            <a:r>
              <a:rPr lang="nb-NO" sz="1600" dirty="0" err="1">
                <a:solidFill>
                  <a:srgbClr val="000000"/>
                </a:solidFill>
              </a:rPr>
              <a:t>TegnUt</a:t>
            </a:r>
            <a:r>
              <a:rPr lang="nb-NO" sz="1600" dirty="0">
                <a:solidFill>
                  <a:srgbClr val="000000"/>
                </a:solidFill>
              </a:rPr>
              <a:t> tu = </a:t>
            </a:r>
            <a:r>
              <a:rPr lang="nb-NO" sz="1600" dirty="0" err="1">
                <a:solidFill>
                  <a:srgbClr val="000000"/>
                </a:solidFill>
              </a:rPr>
              <a:t>new</a:t>
            </a:r>
            <a:r>
              <a:rPr lang="nb-NO" sz="1600" dirty="0">
                <a:solidFill>
                  <a:srgbClr val="000000"/>
                </a:solidFill>
              </a:rPr>
              <a:t> </a:t>
            </a:r>
            <a:r>
              <a:rPr lang="nb-NO" sz="1600" dirty="0" err="1">
                <a:solidFill>
                  <a:srgbClr val="000000"/>
                </a:solidFill>
              </a:rPr>
              <a:t>TegnUt</a:t>
            </a:r>
            <a:r>
              <a:rPr lang="nb-NO" sz="1600" dirty="0">
                <a:solidFill>
                  <a:srgbClr val="000000"/>
                </a:solidFill>
              </a:rPr>
              <a:t> (</a:t>
            </a:r>
            <a:r>
              <a:rPr lang="nb-NO" sz="1600" dirty="0" err="1">
                <a:solidFill>
                  <a:srgbClr val="000000"/>
                </a:solidFill>
              </a:rPr>
              <a:t>this</a:t>
            </a:r>
            <a:r>
              <a:rPr lang="nb-NO" sz="1600" dirty="0">
                <a:solidFill>
                  <a:srgbClr val="000000"/>
                </a:solidFill>
              </a:rPr>
              <a:t>, </a:t>
            </a:r>
            <a:r>
              <a:rPr lang="nb-NO" sz="1600" dirty="0" err="1">
                <a:solidFill>
                  <a:srgbClr val="000000"/>
                </a:solidFill>
              </a:rPr>
              <a:t>koHyll</a:t>
            </a:r>
            <a:r>
              <a:rPr lang="nb-NO" sz="1600" dirty="0">
                <a:solidFill>
                  <a:srgbClr val="000000"/>
                </a:solidFill>
              </a:rPr>
              <a:t>);</a:t>
            </a:r>
            <a:br>
              <a:rPr lang="nb-NO" sz="1600" dirty="0">
                <a:solidFill>
                  <a:srgbClr val="000000"/>
                </a:solidFill>
              </a:rPr>
            </a:br>
            <a:endParaRPr lang="nb-NO" sz="1600" dirty="0">
              <a:solidFill>
                <a:srgbClr val="00B050"/>
              </a:solidFill>
            </a:endParaRPr>
          </a:p>
          <a:p>
            <a:pPr marL="342900" indent="-342900">
              <a:buFontTx/>
              <a:buAutoNum type="alphaLcParenR"/>
            </a:pPr>
            <a:r>
              <a:rPr lang="nb-NO" sz="1600" dirty="0" err="1">
                <a:solidFill>
                  <a:srgbClr val="0070C0"/>
                </a:solidFill>
              </a:rPr>
              <a:t>TegnUt</a:t>
            </a:r>
            <a:r>
              <a:rPr lang="nb-NO" sz="1600" dirty="0">
                <a:solidFill>
                  <a:srgbClr val="0070C0"/>
                </a:solidFill>
              </a:rPr>
              <a:t> tegner ut punktene og innhyllinga i en  </a:t>
            </a:r>
            <a:r>
              <a:rPr lang="nb-NO" sz="1600" dirty="0" err="1" smtClean="0">
                <a:solidFill>
                  <a:srgbClr val="0070C0"/>
                </a:solidFill>
              </a:rPr>
              <a:t>IntList</a:t>
            </a:r>
            <a:r>
              <a:rPr lang="nb-NO" sz="1600" dirty="0" smtClean="0">
                <a:solidFill>
                  <a:srgbClr val="0070C0"/>
                </a:solidFill>
              </a:rPr>
              <a:t> </a:t>
            </a:r>
            <a:r>
              <a:rPr lang="nb-NO" sz="1600" dirty="0" err="1" smtClean="0">
                <a:solidFill>
                  <a:srgbClr val="0070C0"/>
                </a:solidFill>
              </a:rPr>
              <a:t>koHyll</a:t>
            </a:r>
            <a:r>
              <a:rPr lang="nb-NO" sz="1600" dirty="0">
                <a:solidFill>
                  <a:srgbClr val="0070C0"/>
                </a:solidFill>
              </a:rPr>
              <a:t>. Skrives trivielt om av deg hvis du </a:t>
            </a:r>
            <a:r>
              <a:rPr lang="nb-NO" sz="1600" dirty="0" smtClean="0">
                <a:solidFill>
                  <a:srgbClr val="0070C0"/>
                </a:solidFill>
              </a:rPr>
              <a:t>bruker ArrayList. </a:t>
            </a:r>
            <a:r>
              <a:rPr lang="nb-NO" sz="1600" dirty="0">
                <a:solidFill>
                  <a:srgbClr val="0070C0"/>
                </a:solidFill>
              </a:rPr>
              <a:t>‘</a:t>
            </a:r>
            <a:r>
              <a:rPr lang="nb-NO" sz="1600" dirty="0" err="1">
                <a:solidFill>
                  <a:srgbClr val="0070C0"/>
                </a:solidFill>
              </a:rPr>
              <a:t>this</a:t>
            </a:r>
            <a:r>
              <a:rPr lang="nb-NO" sz="1600" dirty="0">
                <a:solidFill>
                  <a:srgbClr val="0070C0"/>
                </a:solidFill>
              </a:rPr>
              <a:t>’ er en peker til main-objektet.</a:t>
            </a:r>
          </a:p>
          <a:p>
            <a:pPr marL="342900" indent="-342900">
              <a:buFontTx/>
              <a:buAutoNum type="alphaLcParenR"/>
            </a:pPr>
            <a:r>
              <a:rPr lang="nb-NO" sz="1600" dirty="0" smtClean="0">
                <a:solidFill>
                  <a:srgbClr val="0070C0"/>
                </a:solidFill>
              </a:rPr>
              <a:t>TegnUt antar at main-objektet er et objekt av klassen  Oblig4.</a:t>
            </a:r>
            <a:endParaRPr lang="nb-NO" sz="1600" dirty="0">
              <a:solidFill>
                <a:srgbClr val="0070C0"/>
              </a:solidFill>
            </a:endParaRPr>
          </a:p>
          <a:p>
            <a:pPr marL="342900" indent="-342900">
              <a:buFontTx/>
              <a:buAutoNum type="alphaLcParenR"/>
            </a:pPr>
            <a:r>
              <a:rPr lang="nb-NO" sz="1600" dirty="0">
                <a:solidFill>
                  <a:srgbClr val="0070C0"/>
                </a:solidFill>
              </a:rPr>
              <a:t>Ikke nødvendigvis ‘proff’ kode i klassen </a:t>
            </a:r>
            <a:r>
              <a:rPr lang="nb-NO" sz="1600" dirty="0" err="1">
                <a:solidFill>
                  <a:srgbClr val="0070C0"/>
                </a:solidFill>
              </a:rPr>
              <a:t>TegnUt</a:t>
            </a:r>
            <a:endParaRPr lang="nb-NO" sz="1600" dirty="0">
              <a:solidFill>
                <a:srgbClr val="0070C0"/>
              </a:solidFill>
            </a:endParaRPr>
          </a:p>
        </p:txBody>
      </p:sp>
      <p:pic>
        <p:nvPicPr>
          <p:cNvPr id="2050" name="Picture 2" descr="M:\INF2440Para\Powerpoint\Uke12\LittFe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3672408" cy="361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50538" y="2780928"/>
            <a:ext cx="129614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0000"/>
                </a:solidFill>
              </a:rPr>
              <a:t>«Litt» feil:</a:t>
            </a:r>
          </a:p>
        </p:txBody>
      </p:sp>
    </p:spTree>
    <p:extLst>
      <p:ext uri="{BB962C8B-B14F-4D97-AF65-F5344CB8AC3E}">
        <p14:creationId xmlns:p14="http://schemas.microsoft.com/office/powerpoint/2010/main" val="205068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Mye feil: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12\MyeFe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836712"/>
            <a:ext cx="5472608" cy="542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177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Riktig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12\Rikt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1595"/>
            <a:ext cx="4993755" cy="521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590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noProof="0" dirty="0" smtClean="0"/>
              <a:t>Problemer dere vil møte i den rekursive, sekvensielle løsningen II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196752"/>
            <a:ext cx="7740352" cy="5256584"/>
          </a:xfrm>
        </p:spPr>
        <p:txBody>
          <a:bodyPr/>
          <a:lstStyle/>
          <a:p>
            <a:pPr lvl="0"/>
            <a:r>
              <a:rPr lang="nb-NO" b="1" noProof="0" dirty="0"/>
              <a:t>Finne punktene på den konvekse </a:t>
            </a:r>
            <a:r>
              <a:rPr lang="nb-NO" b="1" noProof="0" dirty="0" smtClean="0"/>
              <a:t>innhyllinga </a:t>
            </a:r>
            <a:r>
              <a:rPr lang="nb-NO" b="1" noProof="0" dirty="0"/>
              <a:t>i riktig </a:t>
            </a:r>
            <a:r>
              <a:rPr lang="nb-NO" b="1" noProof="0" dirty="0" smtClean="0"/>
              <a:t>rekkefølge</a:t>
            </a:r>
            <a:r>
              <a:rPr lang="nb-NO" noProof="0" dirty="0" smtClean="0"/>
              <a:t>?</a:t>
            </a:r>
          </a:p>
          <a:p>
            <a:pPr lvl="1"/>
            <a:r>
              <a:rPr lang="nb-NO" noProof="0" dirty="0" smtClean="0"/>
              <a:t>Tips: Du bruker to metoder for det sekvensielle tilfellet:</a:t>
            </a:r>
          </a:p>
          <a:p>
            <a:pPr lvl="2"/>
            <a:r>
              <a:rPr lang="nb-NO" noProof="0" dirty="0"/>
              <a:t>s</a:t>
            </a:r>
            <a:r>
              <a:rPr lang="nb-NO" noProof="0" dirty="0" smtClean="0"/>
              <a:t>ekvMetode() som finner minx, maxx og starter rekursjonen. Starter rekursjonen med to kall på den rekursive metoden, først på maxx-minx, så minx-maxx:</a:t>
            </a:r>
          </a:p>
          <a:p>
            <a:pPr lvl="2"/>
            <a:r>
              <a:rPr lang="nb-NO" noProof="0" dirty="0"/>
              <a:t>s</a:t>
            </a:r>
            <a:r>
              <a:rPr lang="nb-NO" noProof="0" dirty="0" smtClean="0"/>
              <a:t>ekvRek (int p1, int p2, int p3, IntList m) </a:t>
            </a:r>
            <a:br>
              <a:rPr lang="nb-NO" noProof="0" dirty="0" smtClean="0"/>
            </a:br>
            <a:r>
              <a:rPr lang="nb-NO" noProof="0" dirty="0" smtClean="0"/>
              <a:t>som, inneholder alle punktene som ligger på eller under linja p1-p2, og p3 er allerede funnet som det punktet med størst negativ avstand fra p1-p2. </a:t>
            </a:r>
            <a:br>
              <a:rPr lang="nb-NO" noProof="0" dirty="0" smtClean="0"/>
            </a:br>
            <a:r>
              <a:rPr lang="nb-NO" noProof="0" dirty="0" smtClean="0"/>
              <a:t>IntList m er en mengde punkter som liigger over (til høyre for) linje p1-p2</a:t>
            </a:r>
          </a:p>
          <a:p>
            <a:pPr lvl="1"/>
            <a:r>
              <a:rPr lang="nb-NO" noProof="0" dirty="0" smtClean="0"/>
              <a:t>Du kan la sekvRek legge inn ett punkt: p3 i innhyllinga-lista, men hvor i koden er det ?</a:t>
            </a:r>
          </a:p>
          <a:p>
            <a:pPr lvl="1"/>
            <a:r>
              <a:rPr lang="nb-NO" noProof="0" dirty="0" smtClean="0"/>
              <a:t>Når legges minx inn i innhyllingslista ?</a:t>
            </a:r>
          </a:p>
          <a:p>
            <a:pPr lvl="1"/>
            <a:endParaRPr lang="nb-NO" noProof="0" dirty="0" smtClean="0"/>
          </a:p>
          <a:p>
            <a:pPr marL="0" indent="0">
              <a:buNone/>
            </a:pPr>
            <a:r>
              <a:rPr lang="nb-NO" sz="2000" noProof="0" dirty="0" smtClean="0"/>
              <a:t> </a:t>
            </a:r>
          </a:p>
          <a:p>
            <a:pPr marL="457200" lvl="1" indent="0">
              <a:buNone/>
            </a:pPr>
            <a:endParaRPr lang="nb-NO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8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noProof="0" dirty="0" smtClean="0"/>
              <a:t>Problemer dere vil møte i den rekursive, sekvensielle løsningen III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6192688" cy="1584176"/>
          </a:xfrm>
        </p:spPr>
        <p:txBody>
          <a:bodyPr/>
          <a:lstStyle/>
          <a:p>
            <a:pPr lvl="0"/>
            <a:r>
              <a:rPr lang="nb-NO" sz="2000" b="1" noProof="0" dirty="0"/>
              <a:t>Få med alle punktene på </a:t>
            </a:r>
            <a:r>
              <a:rPr lang="nb-NO" sz="2000" b="1" noProof="0" dirty="0" smtClean="0"/>
              <a:t>innhyllinga </a:t>
            </a:r>
            <a:r>
              <a:rPr lang="nb-NO" sz="2000" b="1" noProof="0" dirty="0"/>
              <a:t>hvor flere/mange ligger på samme linje </a:t>
            </a:r>
            <a:r>
              <a:rPr lang="nb-NO" sz="2000" b="1" noProof="0" dirty="0" smtClean="0"/>
              <a:t>(i avstand </a:t>
            </a:r>
            <a:r>
              <a:rPr lang="nb-NO" sz="2000" b="1" noProof="0" dirty="0"/>
              <a:t>= 0</a:t>
            </a:r>
            <a:r>
              <a:rPr lang="nb-NO" sz="2000" b="1" noProof="0" dirty="0" smtClean="0"/>
              <a:t>), </a:t>
            </a:r>
            <a:r>
              <a:rPr lang="nb-NO" sz="2000" b="1" noProof="0" dirty="0"/>
              <a:t>og </a:t>
            </a:r>
            <a:r>
              <a:rPr lang="nb-NO" sz="2000" b="1" noProof="0" dirty="0" smtClean="0"/>
              <a:t>få dem i </a:t>
            </a:r>
            <a:r>
              <a:rPr lang="nb-NO" sz="2000" b="1" noProof="0" dirty="0"/>
              <a:t>riktig rekkefølge</a:t>
            </a:r>
            <a:r>
              <a:rPr lang="nb-NO" sz="2000" b="1" noProof="0" dirty="0" smtClean="0"/>
              <a:t>. </a:t>
            </a:r>
          </a:p>
          <a:p>
            <a:pPr lvl="0"/>
            <a:r>
              <a:rPr lang="nb-NO" sz="2000" noProof="0" dirty="0" smtClean="0"/>
              <a:t>Tips: </a:t>
            </a:r>
          </a:p>
          <a:p>
            <a:pPr lvl="1"/>
            <a:r>
              <a:rPr lang="nb-NO" sz="1600" noProof="0" dirty="0" smtClean="0"/>
              <a:t>Husk at når du finner at største negative avstand er = 0 må du ikke inkluderer p1 eller p2 som mulig nytt punkt (de er allerede funnet)</a:t>
            </a:r>
          </a:p>
          <a:p>
            <a:pPr lvl="1"/>
            <a:r>
              <a:rPr lang="nb-NO" sz="1600" noProof="0" dirty="0"/>
              <a:t>Si at du har funnet  p1=44 og </a:t>
            </a:r>
            <a:r>
              <a:rPr lang="nb-NO" sz="1600" noProof="0" dirty="0" smtClean="0"/>
              <a:t>p2=119. </a:t>
            </a:r>
            <a:r>
              <a:rPr lang="nb-NO" sz="1600" noProof="0" dirty="0"/>
              <a:t>Du bør da bare være interessert i å finne de punktene som ligger mellom p1 og p2 på linja (52 og 123), og da må du teste om nytt punkt p3 har både y og x-koordinater </a:t>
            </a:r>
            <a:r>
              <a:rPr lang="nb-NO" sz="1600" i="1" noProof="0" dirty="0"/>
              <a:t>mellom</a:t>
            </a:r>
            <a:r>
              <a:rPr lang="nb-NO" sz="1600" noProof="0" dirty="0"/>
              <a:t> tilsvarende koordinater for p1 og p2. </a:t>
            </a:r>
            <a:endParaRPr lang="nb-NO" sz="1600" noProof="0" dirty="0" smtClean="0"/>
          </a:p>
          <a:p>
            <a:pPr lvl="1"/>
            <a:r>
              <a:rPr lang="nb-NO" sz="1600" noProof="0" dirty="0" smtClean="0"/>
              <a:t>Da </a:t>
            </a:r>
            <a:r>
              <a:rPr lang="nb-NO" sz="1600" noProof="0" dirty="0"/>
              <a:t>finner du ett av punktene </a:t>
            </a:r>
            <a:r>
              <a:rPr lang="nb-NO" sz="1600" noProof="0" dirty="0" smtClean="0"/>
              <a:t>(si: 123) med </a:t>
            </a:r>
            <a:r>
              <a:rPr lang="nb-NO" sz="1600" noProof="0" dirty="0"/>
              <a:t>kall på sekRek over linja p1-p2 (44-119). Gjenta rekursivt </a:t>
            </a:r>
            <a:r>
              <a:rPr lang="nb-NO" sz="1600" noProof="0" dirty="0" smtClean="0"/>
              <a:t>(over 44-123) og 123-119) til </a:t>
            </a:r>
            <a:r>
              <a:rPr lang="nb-NO" sz="1600" noProof="0" dirty="0"/>
              <a:t>det ikke lenger er noen punkter mellom nye p1 og p2</a:t>
            </a:r>
            <a:r>
              <a:rPr lang="nb-NO" sz="1600" noProof="0" dirty="0" smtClean="0"/>
              <a:t>. </a:t>
            </a:r>
          </a:p>
          <a:p>
            <a:pPr lvl="1"/>
            <a:r>
              <a:rPr lang="nb-NO" sz="1600" noProof="0" dirty="0"/>
              <a:t>Punktene videre nedetter linja (f.eks. 119-108) finnes av rekursjon tilsvarende som for 44 og 119.</a:t>
            </a:r>
          </a:p>
          <a:p>
            <a:pPr lvl="1"/>
            <a:endParaRPr lang="nb-NO" sz="1800" noProof="0" dirty="0" smtClean="0"/>
          </a:p>
          <a:p>
            <a:pPr lvl="1"/>
            <a:endParaRPr lang="nb-NO" sz="1800" noProof="0" dirty="0" smtClean="0"/>
          </a:p>
          <a:p>
            <a:pPr marL="0" indent="0">
              <a:buNone/>
            </a:pPr>
            <a:r>
              <a:rPr lang="nb-NO" sz="1800" noProof="0" dirty="0" smtClean="0"/>
              <a:t> </a:t>
            </a:r>
          </a:p>
          <a:p>
            <a:pPr marL="457200" lvl="1" indent="0">
              <a:buNone/>
            </a:pPr>
            <a:endParaRPr lang="nb-NO" sz="1800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Picture 5" descr="M:\INF2440Para\Oblig4-Kinnhylling\fig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375" y="1268760"/>
            <a:ext cx="2016224" cy="48245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6516216" y="2420888"/>
            <a:ext cx="648072" cy="1800200"/>
            <a:chOff x="6516216" y="2420888"/>
            <a:chExt cx="648072" cy="1800200"/>
          </a:xfrm>
        </p:grpSpPr>
        <p:cxnSp>
          <p:nvCxnSpPr>
            <p:cNvPr id="7" name="Straight Arrow Connector 6"/>
            <p:cNvCxnSpPr/>
            <p:nvPr/>
          </p:nvCxnSpPr>
          <p:spPr bwMode="auto">
            <a:xfrm>
              <a:off x="6516216" y="2420888"/>
              <a:ext cx="648072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6516216" y="4221088"/>
              <a:ext cx="648072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4618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Alternativ måte å få punktene i riktig rekkefølge</a:t>
            </a:r>
            <a:endParaRPr lang="nb-NO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noProof="0" dirty="0" smtClean="0"/>
                  <a:t>Anta at vi har alle punktene på DKI i en uordnet IntList.</a:t>
                </a:r>
              </a:p>
              <a:p>
                <a:r>
                  <a:rPr lang="nb-NO" noProof="0" dirty="0" smtClean="0"/>
                  <a:t>Lag et fiktivt senterpunkt mp i mengden- for eksempel med koordinater midt mellom maxx og minx.</a:t>
                </a:r>
              </a:p>
              <a:p>
                <a:r>
                  <a:rPr lang="nb-NO" noProof="0" dirty="0" smtClean="0"/>
                  <a:t>Vi lager et tenkt aksekors med origo i dette punktet, og det deler de usorterte punktene på den konvekse innhyllinga i i fire kvadranter</a:t>
                </a:r>
              </a:p>
              <a:p>
                <a:r>
                  <a:rPr lang="nb-NO" noProof="0" dirty="0" smtClean="0"/>
                  <a:t>Første kvadrant er de hvor både x og y-verdiene &gt;= midtpunktet.</a:t>
                </a:r>
              </a:p>
              <a:p>
                <a:r>
                  <a:rPr lang="nb-NO" noProof="0" dirty="0"/>
                  <a:t>R</a:t>
                </a:r>
                <a:r>
                  <a:rPr lang="nb-NO" noProof="0" dirty="0" smtClean="0"/>
                  <a:t>egn ut linjene fra midtpunktet til hver av disse punktene (x2,y2)og sorter punktene stigende etter verdien av:</a:t>
                </a:r>
                <a:br>
                  <a:rPr lang="nb-NO" noProof="0" dirty="0" smtClean="0"/>
                </a:br>
                <a:r>
                  <a:rPr lang="nb-NO" noProof="0" dirty="0" smtClean="0"/>
                  <a:t> –a/b = (</a:t>
                </a:r>
                <a14:m>
                  <m:oMath xmlns:m="http://schemas.openxmlformats.org/officeDocument/2006/math"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nb-NO" b="0" i="1" noProof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𝑦𝑚𝑝</m:t>
                    </m:r>
                    <m:r>
                      <a:rPr lang="nb-NO" b="0" i="1" noProof="0" smtClean="0">
                        <a:solidFill>
                          <a:srgbClr val="000000"/>
                        </a:solidFill>
                        <a:latin typeface="Cambria Math"/>
                      </a:rPr>
                      <m:t>)/( 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2−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𝑥𝑚𝑝</m:t>
                    </m:r>
                    <m:r>
                      <a:rPr lang="nb-NO" b="0" i="1" noProof="0" smtClean="0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nb-NO" noProof="0" dirty="0" smtClean="0"/>
                  <a:t> for de ulike linjeligningene, og dette er den riktige  rekkefølgen.</a:t>
                </a:r>
              </a:p>
              <a:p>
                <a:pPr marL="0" indent="0">
                  <a:buNone/>
                </a:pPr>
                <a:r>
                  <a:rPr lang="nb-NO" noProof="0" dirty="0" smtClean="0"/>
                  <a:t>     (Hvis </a:t>
                </a:r>
                <a14:m>
                  <m:oMath xmlns:m="http://schemas.openxmlformats.org/officeDocument/2006/math"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2−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𝑥𝑚𝑝</m:t>
                    </m:r>
                  </m:oMath>
                </a14:m>
                <a:r>
                  <a:rPr lang="nb-NO" noProof="0" dirty="0" smtClean="0"/>
                  <a:t> ==0 , så er dette siste punktet)</a:t>
                </a:r>
              </a:p>
              <a:p>
                <a:r>
                  <a:rPr lang="nb-NO" noProof="0" dirty="0" smtClean="0"/>
                  <a:t>Tilsvarende for de andre kvadrantene</a:t>
                </a:r>
                <a:endParaRPr lang="nb-NO" noProof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3" r="-471" b="-103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793037" cy="828675"/>
          </a:xfrm>
        </p:spPr>
        <p:txBody>
          <a:bodyPr>
            <a:normAutofit fontScale="90000"/>
          </a:bodyPr>
          <a:lstStyle/>
          <a:p>
            <a:r>
              <a:rPr lang="nb-NO" sz="2800" dirty="0" smtClean="0"/>
              <a:t>II) Hvordan parallellisere Oblig5 – den konvekse innhyllinga</a:t>
            </a:r>
            <a:endParaRPr lang="nb-NO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Gjøre det som vanlig </a:t>
            </a:r>
            <a:r>
              <a:rPr lang="nb-NO" dirty="0" err="1" smtClean="0"/>
              <a:t>Quicksort</a:t>
            </a:r>
            <a:r>
              <a:rPr lang="nb-NO" dirty="0" smtClean="0"/>
              <a:t> – parallelliser rekursiv  sekvensiell løsning?</a:t>
            </a:r>
            <a:br>
              <a:rPr lang="nb-NO" dirty="0" smtClean="0"/>
            </a:br>
            <a:endParaRPr lang="nb-NO" dirty="0" smtClean="0"/>
          </a:p>
          <a:p>
            <a:pPr marL="457200" indent="-457200">
              <a:buFont typeface="+mj-lt"/>
              <a:buAutoNum type="alphaLcParenR"/>
            </a:pP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3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358329"/>
            <a:ext cx="7828359" cy="478383"/>
          </a:xfrm>
        </p:spPr>
        <p:txBody>
          <a:bodyPr/>
          <a:lstStyle/>
          <a:p>
            <a:r>
              <a:rPr lang="nb-NO" sz="2800" dirty="0" smtClean="0"/>
              <a:t>To sett av løsninger, n = 20 og n=200</a:t>
            </a:r>
            <a:endParaRPr lang="nb-NO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13\Para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012727" cy="383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13\Para2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727" y="1124744"/>
            <a:ext cx="5044080" cy="507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25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err="1" smtClean="0"/>
              <a:t>Speedup</a:t>
            </a:r>
            <a:r>
              <a:rPr lang="nb-NO" sz="2400" dirty="0" smtClean="0"/>
              <a:t> Oblig5 </a:t>
            </a:r>
            <a:r>
              <a:rPr lang="nb-NO" sz="2400" dirty="0" err="1" smtClean="0"/>
              <a:t>konv</a:t>
            </a:r>
            <a:r>
              <a:rPr lang="nb-NO" sz="2400" dirty="0" smtClean="0"/>
              <a:t>. innhyll – forelesers løsning fra 2015 – som parallellisering av vanlig </a:t>
            </a:r>
            <a:r>
              <a:rPr lang="nb-NO" sz="2400" dirty="0" err="1" smtClean="0"/>
              <a:t>Quicksort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14451"/>
            <a:ext cx="8343528" cy="4265497"/>
          </a:xfrm>
          <a:solidFill>
            <a:schemeClr val="tx1"/>
          </a:solidFill>
        </p:spPr>
        <p:txBody>
          <a:bodyPr/>
          <a:lstStyle/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Parallell og sekvensiell konveks innhylling av n </a:t>
            </a:r>
            <a:r>
              <a:rPr lang="nb-NO" sz="18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punkter 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 8 kjerner , og 8 </a:t>
            </a:r>
            <a:r>
              <a:rPr lang="nb-NO" sz="18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traader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b-NO" sz="18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nb-NO" sz="18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b-NO" sz="18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Median av:3 iterasjoner</a:t>
            </a:r>
          </a:p>
          <a:p>
            <a:pPr marL="0" indent="0">
              <a:buNone/>
            </a:pPr>
            <a:endParaRPr lang="nb-NO" sz="18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n      </a:t>
            </a:r>
            <a:r>
              <a:rPr lang="nb-NO" sz="18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18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18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sz="18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200000000   10213.669       6074.485       1.6814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20000000     792.634        452.406       1.7520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2000000      71.935        111.246       0.6466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200000       7.648         37.369       0.2047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20000       0.999         11.629       0.0859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2000       0.115          3.201       0.0360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200       0.016          1.223       0.0130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20       0.002          0.266       0.0090</a:t>
            </a:r>
            <a:endParaRPr lang="nb-NO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5579948"/>
            <a:ext cx="590465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Kommentar: Ikke veldig </a:t>
            </a:r>
            <a:r>
              <a:rPr lang="nb-NO" dirty="0" err="1" smtClean="0"/>
              <a:t>speedup</a:t>
            </a:r>
            <a:r>
              <a:rPr lang="nb-NO" dirty="0" smtClean="0"/>
              <a:t> – 1.75 på 8 kjerner  </a:t>
            </a:r>
            <a:br>
              <a:rPr lang="nb-NO" dirty="0" smtClean="0"/>
            </a:br>
            <a:r>
              <a:rPr lang="nb-NO" dirty="0" smtClean="0"/>
              <a:t>Kan klart gjøres bedre.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37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err="1" smtClean="0"/>
              <a:t>Speedup</a:t>
            </a:r>
            <a:r>
              <a:rPr lang="nb-NO" sz="2400" dirty="0" smtClean="0"/>
              <a:t> Oblig4 </a:t>
            </a:r>
            <a:r>
              <a:rPr lang="nb-NO" sz="2400" dirty="0" err="1" smtClean="0"/>
              <a:t>konv</a:t>
            </a:r>
            <a:r>
              <a:rPr lang="nb-NO" sz="2400" dirty="0" smtClean="0"/>
              <a:t>. innhyll – forelesers løsning fra 2017 – full parallellisering av Konveks hull.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14451"/>
            <a:ext cx="8496944" cy="3914749"/>
          </a:xfrm>
          <a:solidFill>
            <a:schemeClr val="tx1"/>
          </a:solidFill>
        </p:spPr>
        <p:txBody>
          <a:bodyPr/>
          <a:lstStyle/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parallell og sekvensiell: Den konvekse innhyllinga av n </a:t>
            </a:r>
            <a:r>
              <a:rPr lang="nb-NO" sz="16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punkter 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 8 kjerner , og 16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traader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 Median av:3 iterasjoner</a:t>
            </a:r>
          </a:p>
          <a:p>
            <a:pPr marL="0" indent="0">
              <a:buNone/>
            </a:pPr>
            <a:endParaRPr lang="nb-NO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n   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KoHyll.size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200000000    8941.138       3099.202       2.8850     18896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20000000     772.244        348.533       2.2157      6011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2000000      69.031         36.129       1.9107      1905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200000       6.782          6.726       1.0084       592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20000       0.638          3.688       0.1730       165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2000       0.098          2.192       0.0445        68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200       0.012          1.838       0.0064        20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20       0.005          1.384       0.0035         </a:t>
            </a:r>
            <a:r>
              <a:rPr lang="nb-NO" sz="16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nb-NO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5579948"/>
            <a:ext cx="676875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Kommentar: En god del raskere, nær dobbelt så rask parallelt, men </a:t>
            </a:r>
            <a:r>
              <a:rPr lang="nb-NO" dirty="0" err="1" smtClean="0"/>
              <a:t>speedup</a:t>
            </a:r>
            <a:r>
              <a:rPr lang="nb-NO" dirty="0" smtClean="0"/>
              <a:t> kunne vært noe bedre (2.88). MERK 16 tråder.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275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nb-NO" sz="2800" noProof="0" dirty="0"/>
              <a:t> </a:t>
            </a:r>
            <a:r>
              <a:rPr lang="nb-NO" sz="2800" noProof="0" dirty="0" smtClean="0"/>
              <a:t>III) </a:t>
            </a:r>
            <a:r>
              <a:rPr lang="nb-NO" sz="2800" noProof="0" dirty="0"/>
              <a:t>Hvorfor lage en egen IntList istedenfor ArrayList &lt;Integer</a:t>
            </a:r>
            <a:r>
              <a:rPr lang="nb-NO" sz="2800" noProof="0" dirty="0" smtClean="0"/>
              <a:t>&gt;      </a:t>
            </a:r>
            <a:r>
              <a:rPr lang="nb-NO" sz="2800" noProof="0" dirty="0"/>
              <a:t>Ukeoppgave, til </a:t>
            </a:r>
            <a:r>
              <a:rPr lang="nb-NO" sz="2800" noProof="0" dirty="0" smtClean="0"/>
              <a:t>Oblig5</a:t>
            </a:r>
            <a:endParaRPr lang="nb-NO" sz="28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sz="2400" noProof="0" dirty="0" smtClean="0"/>
              <a:t>Fordi det er raskere og tar mindre plass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400" noProof="0" dirty="0" smtClean="0"/>
              <a:t>Også fordi vi kan legge inn problemspesifike metoder hvis vi trenger det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400" noProof="0" dirty="0" smtClean="0"/>
              <a:t>Hva er forskjellen på en Integer og en int.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400" noProof="0" dirty="0" smtClean="0"/>
              <a:t>Hvordan lage IntList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400" dirty="0" smtClean="0"/>
              <a:t>(ha muligheter til å lage en array av lister,</a:t>
            </a:r>
            <a:br>
              <a:rPr lang="nb-NO" sz="2400" dirty="0" smtClean="0"/>
            </a:br>
            <a:r>
              <a:rPr lang="nb-NO" sz="2400" dirty="0" smtClean="0"/>
              <a:t> OK med </a:t>
            </a:r>
            <a:r>
              <a:rPr lang="nb-NO" sz="2400" dirty="0" smtClean="0">
                <a:solidFill>
                  <a:schemeClr val="accent3">
                    <a:lumMod val="75000"/>
                  </a:schemeClr>
                </a:solidFill>
              </a:rPr>
              <a:t>IntList[] a = new IntList[ant];</a:t>
            </a:r>
            <a:br>
              <a:rPr lang="nb-NO" sz="24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nb-NO" sz="2400" dirty="0" smtClean="0"/>
              <a:t> </a:t>
            </a:r>
            <a:r>
              <a:rPr lang="nb-NO" sz="2400" b="1" dirty="0" smtClean="0"/>
              <a:t>Ikke</a:t>
            </a:r>
            <a:r>
              <a:rPr lang="nb-NO" sz="2400" dirty="0" smtClean="0"/>
              <a:t> mulig med:</a:t>
            </a:r>
            <a:br>
              <a:rPr lang="nb-NO" sz="2400" dirty="0" smtClean="0"/>
            </a:br>
            <a:r>
              <a:rPr lang="nb-NO" sz="2400" dirty="0" smtClean="0"/>
              <a:t> </a:t>
            </a:r>
            <a:r>
              <a:rPr lang="nb-NO" sz="2400" dirty="0" smtClean="0">
                <a:solidFill>
                  <a:schemeClr val="accent6">
                    <a:lumMod val="75000"/>
                  </a:schemeClr>
                </a:solidFill>
              </a:rPr>
              <a:t>ArrayList &lt;Integer &gt; []b = new </a:t>
            </a:r>
            <a:r>
              <a:rPr lang="nb-NO" sz="2400" dirty="0">
                <a:solidFill>
                  <a:schemeClr val="accent6">
                    <a:lumMod val="75000"/>
                  </a:schemeClr>
                </a:solidFill>
              </a:rPr>
              <a:t>ArrayList&lt;Integer </a:t>
            </a:r>
            <a:r>
              <a:rPr lang="nb-NO" sz="2400" dirty="0" smtClean="0">
                <a:solidFill>
                  <a:schemeClr val="accent6">
                    <a:lumMod val="75000"/>
                  </a:schemeClr>
                </a:solidFill>
              </a:rPr>
              <a:t>&gt;[ant];</a:t>
            </a:r>
            <a:endParaRPr lang="nb-NO" sz="2400" noProof="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nb-NO" sz="24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C119C-BAD2-474F-B7B2-66F11C4D5BF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59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21567"/>
            <a:ext cx="7793037" cy="828675"/>
          </a:xfrm>
        </p:spPr>
        <p:txBody>
          <a:bodyPr>
            <a:normAutofit/>
          </a:bodyPr>
          <a:lstStyle/>
          <a:p>
            <a:r>
              <a:rPr lang="nb-NO" sz="2800" noProof="0" dirty="0" smtClean="0">
                <a:solidFill>
                  <a:schemeClr val="accent2">
                    <a:lumMod val="75000"/>
                  </a:schemeClr>
                </a:solidFill>
              </a:rPr>
              <a:t>Forskjeller på Integer og int </a:t>
            </a:r>
            <a:r>
              <a:rPr lang="nb-NO" sz="2800" noProof="0" dirty="0" smtClean="0"/>
              <a:t> er </a:t>
            </a:r>
            <a:r>
              <a:rPr lang="nb-NO" sz="2800" noProof="0" dirty="0" smtClean="0">
                <a:solidFill>
                  <a:schemeClr val="accent2">
                    <a:lumMod val="75000"/>
                  </a:schemeClr>
                </a:solidFill>
              </a:rPr>
              <a:t> bl.a størrelsen</a:t>
            </a:r>
            <a:endParaRPr lang="nb-NO" sz="28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636496" cy="4818063"/>
          </a:xfrm>
        </p:spPr>
        <p:txBody>
          <a:bodyPr>
            <a:noAutofit/>
          </a:bodyPr>
          <a:lstStyle/>
          <a:p>
            <a:r>
              <a:rPr lang="nb-NO" sz="2000" noProof="0" dirty="0" smtClean="0"/>
              <a:t>Integer er et objekt som brukes å holde et heltall. </a:t>
            </a:r>
          </a:p>
          <a:p>
            <a:pPr lvl="1"/>
            <a:r>
              <a:rPr lang="nb-NO" b="1" noProof="0" dirty="0" smtClean="0"/>
              <a:t>Hvert</a:t>
            </a:r>
            <a:r>
              <a:rPr lang="nb-NO" noProof="0" dirty="0" smtClean="0"/>
              <a:t> Integer tar da 12 byte (object header) + 4 byte (int)</a:t>
            </a:r>
          </a:p>
          <a:p>
            <a:r>
              <a:rPr lang="nb-NO" sz="1800" noProof="0" dirty="0" smtClean="0"/>
              <a:t>int er en basaltype som tar 4 byte </a:t>
            </a:r>
          </a:p>
          <a:p>
            <a:pPr lvl="1"/>
            <a:r>
              <a:rPr lang="nb-NO" sz="1600" noProof="0" dirty="0" smtClean="0"/>
              <a:t>En int [] array har </a:t>
            </a:r>
            <a:r>
              <a:rPr lang="nb-NO" sz="1600" b="1" noProof="0" dirty="0" smtClean="0"/>
              <a:t>ett</a:t>
            </a:r>
            <a:r>
              <a:rPr lang="nb-NO" sz="1600" noProof="0" dirty="0" smtClean="0"/>
              <a:t> array objekt for hver rad – dvs. ekstra 12 byte per rad + ett array-objekt for hver dimensjon (2,3,..)</a:t>
            </a:r>
          </a:p>
          <a:p>
            <a:pPr lvl="1"/>
            <a:r>
              <a:rPr lang="nb-NO" sz="1600" noProof="0" dirty="0" smtClean="0"/>
              <a:t>se: </a:t>
            </a:r>
            <a:r>
              <a:rPr lang="nb-NO" sz="1600" noProof="0" dirty="0" smtClean="0">
                <a:hlinkClick r:id="rId3"/>
              </a:rPr>
              <a:t>http://stackoverflow.com/questions</a:t>
            </a:r>
            <a:r>
              <a:rPr lang="nb-NO" sz="1600" noProof="0" dirty="0" smtClean="0"/>
              <a:t>  og</a:t>
            </a:r>
            <a:br>
              <a:rPr lang="nb-NO" sz="1600" noProof="0" dirty="0" smtClean="0"/>
            </a:br>
            <a:r>
              <a:rPr lang="nb-NO" sz="1400" noProof="0" dirty="0" smtClean="0"/>
              <a:t>http://www.javamex.com/tutorials/memory/object_memory_usage.shtml</a:t>
            </a:r>
          </a:p>
          <a:p>
            <a:pPr lvl="1"/>
            <a:r>
              <a:rPr lang="nb-NO" sz="1600" noProof="0" dirty="0" smtClean="0"/>
              <a:t>a normal object requires </a:t>
            </a:r>
            <a:r>
              <a:rPr lang="nb-NO" sz="1600" b="1" noProof="0" dirty="0" smtClean="0"/>
              <a:t>8 bytes</a:t>
            </a:r>
            <a:r>
              <a:rPr lang="nb-NO" sz="1600" noProof="0" dirty="0" smtClean="0"/>
              <a:t> of "housekeeping" space; </a:t>
            </a:r>
          </a:p>
          <a:p>
            <a:pPr lvl="1"/>
            <a:r>
              <a:rPr lang="nb-NO" sz="1600" b="1" noProof="0" dirty="0" smtClean="0"/>
              <a:t>arrays require 12 bytes</a:t>
            </a:r>
            <a:r>
              <a:rPr lang="nb-NO" sz="1600" noProof="0" dirty="0" smtClean="0"/>
              <a:t> (the same as a normal object, plus 4 bytes for the array length). If the number of bytes required by an object for its header and fields is not a multiple 8, then you </a:t>
            </a:r>
            <a:r>
              <a:rPr lang="nb-NO" sz="1600" b="1" noProof="0" dirty="0" smtClean="0"/>
              <a:t>round up to the next multiple of 8</a:t>
            </a:r>
            <a:r>
              <a:rPr lang="nb-NO" sz="1600" noProof="0" dirty="0" smtClean="0"/>
              <a:t>. </a:t>
            </a:r>
          </a:p>
          <a:p>
            <a:r>
              <a:rPr lang="nb-NO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+-----------+---------------+----------------- +----------+</a:t>
            </a:r>
            <a:br>
              <a:rPr lang="nb-NO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b-NO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| mark word | class pointer | array size (opt) | padding  |</a:t>
            </a:r>
            <a:br>
              <a:rPr lang="nb-NO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b-NO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+-----------+---------------+------------------+----------+</a:t>
            </a:r>
          </a:p>
          <a:p>
            <a:r>
              <a:rPr lang="nb-NO" sz="1600" noProof="0" dirty="0" smtClean="0">
                <a:cs typeface="Courier New" panose="02070309020205020404" pitchFamily="49" charset="0"/>
              </a:rPr>
              <a:t>Har vi 1000 Integer i en array er det: 1000x 16 (Integer objekter)  + 16 (array overhead) + 8x1000 (pekere) = </a:t>
            </a:r>
            <a:r>
              <a:rPr lang="nb-NO" sz="1600" b="1" noProof="0" dirty="0" smtClean="0">
                <a:cs typeface="Courier New" panose="02070309020205020404" pitchFamily="49" charset="0"/>
              </a:rPr>
              <a:t>24 016 byte</a:t>
            </a:r>
          </a:p>
          <a:p>
            <a:r>
              <a:rPr lang="nb-NO" sz="1600" noProof="0" dirty="0" smtClean="0">
                <a:cs typeface="Courier New" panose="02070309020205020404" pitchFamily="49" charset="0"/>
              </a:rPr>
              <a:t>Har vi int [] a = new int[1000] er det 8+16 + 4*1000 = </a:t>
            </a:r>
            <a:r>
              <a:rPr lang="nb-NO" sz="1600" b="1" noProof="0" dirty="0" smtClean="0">
                <a:cs typeface="Courier New" panose="02070309020205020404" pitchFamily="49" charset="0"/>
              </a:rPr>
              <a:t>4 024 byte</a:t>
            </a:r>
            <a:endParaRPr lang="nb-NO" sz="1600" b="1" noProof="0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C119C-BAD2-474F-B7B2-66F11C4D5BF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08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27384"/>
            <a:ext cx="8820472" cy="69865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class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IntList</a:t>
            </a:r>
            <a:r>
              <a:rPr lang="en-US" sz="1400" dirty="0" smtClean="0">
                <a:solidFill>
                  <a:srgbClr val="00B050"/>
                </a:solidFill>
              </a:rPr>
              <a:t>{  </a:t>
            </a:r>
            <a:r>
              <a:rPr lang="en-US" sz="1400" dirty="0" smtClean="0">
                <a:solidFill>
                  <a:srgbClr val="008000"/>
                </a:solidFill>
              </a:rPr>
              <a:t>// </a:t>
            </a:r>
            <a:r>
              <a:rPr lang="en-US" sz="1400" dirty="0" err="1" smtClean="0">
                <a:solidFill>
                  <a:srgbClr val="008000"/>
                </a:solidFill>
              </a:rPr>
              <a:t>en</a:t>
            </a:r>
            <a:r>
              <a:rPr lang="en-US" sz="1400" dirty="0" smtClean="0">
                <a:solidFill>
                  <a:srgbClr val="008000"/>
                </a:solidFill>
              </a:rPr>
              <a:t> </a:t>
            </a:r>
            <a:r>
              <a:rPr lang="en-US" sz="1400" dirty="0" err="1" smtClean="0">
                <a:solidFill>
                  <a:srgbClr val="008000"/>
                </a:solidFill>
              </a:rPr>
              <a:t>litt</a:t>
            </a:r>
            <a:r>
              <a:rPr lang="en-US" sz="1400" dirty="0" smtClean="0">
                <a:solidFill>
                  <a:srgbClr val="008000"/>
                </a:solidFill>
              </a:rPr>
              <a:t> for </a:t>
            </a:r>
            <a:r>
              <a:rPr lang="en-US" sz="1400" dirty="0" err="1" smtClean="0">
                <a:solidFill>
                  <a:srgbClr val="008000"/>
                </a:solidFill>
              </a:rPr>
              <a:t>kort</a:t>
            </a:r>
            <a:r>
              <a:rPr lang="en-US" sz="1400" dirty="0" smtClean="0">
                <a:solidFill>
                  <a:srgbClr val="008000"/>
                </a:solidFill>
              </a:rPr>
              <a:t> IntList, </a:t>
            </a:r>
            <a:r>
              <a:rPr lang="en-US" sz="1400" dirty="0" err="1" smtClean="0">
                <a:solidFill>
                  <a:srgbClr val="008000"/>
                </a:solidFill>
              </a:rPr>
              <a:t>noen</a:t>
            </a:r>
            <a:r>
              <a:rPr lang="en-US" sz="1400" dirty="0" smtClean="0">
                <a:solidFill>
                  <a:srgbClr val="008000"/>
                </a:solidFill>
              </a:rPr>
              <a:t> </a:t>
            </a:r>
            <a:r>
              <a:rPr lang="en-US" sz="1400" dirty="0" err="1" smtClean="0">
                <a:solidFill>
                  <a:srgbClr val="008000"/>
                </a:solidFill>
              </a:rPr>
              <a:t>metoder</a:t>
            </a:r>
            <a:r>
              <a:rPr lang="en-US" sz="1400" dirty="0" smtClean="0">
                <a:solidFill>
                  <a:srgbClr val="008000"/>
                </a:solidFill>
              </a:rPr>
              <a:t> </a:t>
            </a:r>
            <a:r>
              <a:rPr lang="en-US" sz="1400" dirty="0" err="1" smtClean="0">
                <a:solidFill>
                  <a:srgbClr val="008000"/>
                </a:solidFill>
              </a:rPr>
              <a:t>mangler</a:t>
            </a:r>
            <a:r>
              <a:rPr lang="en-US" sz="1400" dirty="0" smtClean="0">
                <a:solidFill>
                  <a:srgbClr val="008000"/>
                </a:solidFill>
              </a:rPr>
              <a:t> </a:t>
            </a:r>
            <a:r>
              <a:rPr lang="en-US" sz="1400" dirty="0" err="1" smtClean="0">
                <a:solidFill>
                  <a:srgbClr val="008000"/>
                </a:solidFill>
              </a:rPr>
              <a:t>kanskje</a:t>
            </a:r>
            <a:endParaRPr lang="en-US" sz="1400" dirty="0">
              <a:solidFill>
                <a:srgbClr val="008000"/>
              </a:solidFill>
            </a:endParaRPr>
          </a:p>
          <a:p>
            <a:r>
              <a:rPr lang="en-US" sz="1400" dirty="0"/>
              <a:t>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[] data;</a:t>
            </a:r>
          </a:p>
          <a:p>
            <a:r>
              <a:rPr lang="en-US" sz="1400" dirty="0"/>
              <a:t>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len</a:t>
            </a:r>
            <a:r>
              <a:rPr lang="en-US" sz="1400" dirty="0"/>
              <a:t> =0;</a:t>
            </a:r>
          </a:p>
          <a:p>
            <a:r>
              <a:rPr lang="en-US" sz="1400" dirty="0"/>
              <a:t>	IntList</a:t>
            </a:r>
            <a:r>
              <a:rPr lang="en-US" sz="1400" dirty="0" smtClean="0"/>
              <a:t>( </a:t>
            </a:r>
            <a:r>
              <a:rPr lang="en-US" sz="1400" b="1" dirty="0" err="1" smtClean="0">
                <a:solidFill>
                  <a:srgbClr val="0070C0"/>
                </a:solidFill>
              </a:rPr>
              <a:t>int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len</a:t>
            </a:r>
            <a:r>
              <a:rPr lang="en-US" sz="1400" dirty="0"/>
              <a:t>) {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         data </a:t>
            </a:r>
            <a:r>
              <a:rPr lang="en-US" sz="1400" dirty="0"/>
              <a:t>= </a:t>
            </a:r>
            <a:r>
              <a:rPr lang="en-US" sz="1400" b="1" dirty="0">
                <a:solidFill>
                  <a:srgbClr val="0070C0"/>
                </a:solidFill>
              </a:rPr>
              <a:t>new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int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smtClean="0"/>
              <a:t>[</a:t>
            </a:r>
            <a:r>
              <a:rPr lang="en-US" sz="1400" dirty="0" err="1" smtClean="0"/>
              <a:t>Math.max</a:t>
            </a:r>
            <a:r>
              <a:rPr lang="en-US" sz="1400" dirty="0" smtClean="0"/>
              <a:t>(1,len</a:t>
            </a:r>
            <a:r>
              <a:rPr lang="en-US" sz="1400" dirty="0"/>
              <a:t>)];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}</a:t>
            </a:r>
          </a:p>
          <a:p>
            <a:r>
              <a:rPr lang="nb-NO" sz="1400" dirty="0"/>
              <a:t> </a:t>
            </a:r>
            <a:r>
              <a:rPr lang="nb-NO" sz="1400" dirty="0" smtClean="0"/>
              <a:t>            </a:t>
            </a:r>
            <a:r>
              <a:rPr lang="nb-NO" sz="1400" dirty="0"/>
              <a:t> </a:t>
            </a:r>
            <a:r>
              <a:rPr lang="nb-NO" sz="1400" dirty="0" smtClean="0"/>
              <a:t>        </a:t>
            </a:r>
            <a:r>
              <a:rPr lang="nb-NO" sz="1400" dirty="0" err="1" smtClean="0"/>
              <a:t>IntList</a:t>
            </a:r>
            <a:r>
              <a:rPr lang="nb-NO" sz="1400" dirty="0" smtClean="0"/>
              <a:t>() {</a:t>
            </a:r>
          </a:p>
          <a:p>
            <a:r>
              <a:rPr lang="nb-NO" sz="1400" dirty="0"/>
              <a:t> </a:t>
            </a:r>
            <a:r>
              <a:rPr lang="nb-NO" sz="1400" dirty="0" smtClean="0"/>
              <a:t>                          data = </a:t>
            </a:r>
            <a:r>
              <a:rPr lang="nb-NO" sz="1400" b="1" dirty="0" err="1" smtClean="0">
                <a:solidFill>
                  <a:srgbClr val="0070C0"/>
                </a:solidFill>
              </a:rPr>
              <a:t>new</a:t>
            </a:r>
            <a:r>
              <a:rPr lang="nb-NO" sz="1400" b="1" dirty="0" smtClean="0">
                <a:solidFill>
                  <a:srgbClr val="0070C0"/>
                </a:solidFill>
              </a:rPr>
              <a:t> </a:t>
            </a:r>
            <a:r>
              <a:rPr lang="nb-NO" sz="1400" b="1" dirty="0" err="1" smtClean="0">
                <a:solidFill>
                  <a:srgbClr val="0070C0"/>
                </a:solidFill>
              </a:rPr>
              <a:t>int</a:t>
            </a:r>
            <a:r>
              <a:rPr lang="nb-NO" sz="1400" b="1" dirty="0" smtClean="0">
                <a:solidFill>
                  <a:srgbClr val="0070C0"/>
                </a:solidFill>
              </a:rPr>
              <a:t> </a:t>
            </a:r>
            <a:r>
              <a:rPr lang="nb-NO" sz="1400" dirty="0" smtClean="0"/>
              <a:t>[32];</a:t>
            </a:r>
          </a:p>
          <a:p>
            <a:r>
              <a:rPr lang="nb-NO" sz="1400" dirty="0"/>
              <a:t> </a:t>
            </a:r>
            <a:r>
              <a:rPr lang="nb-NO" sz="1400" dirty="0" smtClean="0"/>
              <a:t>                    }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b="1" dirty="0">
                <a:solidFill>
                  <a:srgbClr val="0070C0"/>
                </a:solidFill>
              </a:rPr>
              <a:t>void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add</a:t>
            </a:r>
            <a:r>
              <a:rPr lang="en-US" sz="1400" dirty="0" smtClean="0"/>
              <a:t>( </a:t>
            </a:r>
            <a:r>
              <a:rPr lang="en-US" sz="1400" b="1" dirty="0" err="1" smtClean="0">
                <a:solidFill>
                  <a:srgbClr val="0070C0"/>
                </a:solidFill>
              </a:rPr>
              <a:t>int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elem</a:t>
            </a:r>
            <a:r>
              <a:rPr lang="en-US" sz="1400" dirty="0"/>
              <a:t>) {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          if </a:t>
            </a:r>
            <a:r>
              <a:rPr lang="en-US" sz="1400" dirty="0"/>
              <a:t>(</a:t>
            </a:r>
            <a:r>
              <a:rPr lang="en-US" sz="1400" dirty="0" err="1"/>
              <a:t>len</a:t>
            </a:r>
            <a:r>
              <a:rPr lang="en-US" sz="1400" dirty="0"/>
              <a:t> == </a:t>
            </a:r>
            <a:r>
              <a:rPr lang="en-US" sz="1400" dirty="0" err="1" smtClean="0"/>
              <a:t>data.length</a:t>
            </a:r>
            <a:r>
              <a:rPr lang="en-US" sz="1400" dirty="0" smtClean="0"/>
              <a:t>) </a:t>
            </a:r>
            <a:r>
              <a:rPr lang="en-US" sz="1400" dirty="0"/>
              <a:t>{</a:t>
            </a:r>
          </a:p>
          <a:p>
            <a:r>
              <a:rPr lang="en-US" sz="1400" dirty="0"/>
              <a:t>		</a:t>
            </a:r>
            <a:r>
              <a:rPr lang="en-US" sz="1400" b="1" dirty="0" err="1" smtClean="0">
                <a:solidFill>
                  <a:srgbClr val="0070C0"/>
                </a:solidFill>
              </a:rPr>
              <a:t>int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smtClean="0"/>
              <a:t>[] b = </a:t>
            </a:r>
            <a:r>
              <a:rPr lang="en-US" sz="1400" b="1" dirty="0" smtClean="0">
                <a:solidFill>
                  <a:srgbClr val="0070C0"/>
                </a:solidFill>
              </a:rPr>
              <a:t>new </a:t>
            </a:r>
            <a:r>
              <a:rPr lang="en-US" sz="1400" b="1" dirty="0" err="1" smtClean="0">
                <a:solidFill>
                  <a:srgbClr val="0070C0"/>
                </a:solidFill>
              </a:rPr>
              <a:t>int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dirty="0" smtClean="0"/>
              <a:t>[</a:t>
            </a:r>
            <a:r>
              <a:rPr lang="en-US" sz="1400" dirty="0" err="1" smtClean="0"/>
              <a:t>data.length</a:t>
            </a:r>
            <a:r>
              <a:rPr lang="en-US" sz="1400" dirty="0" smtClean="0"/>
              <a:t>*2];</a:t>
            </a:r>
          </a:p>
          <a:p>
            <a:r>
              <a:rPr lang="en-US" sz="1400" dirty="0"/>
              <a:t>		</a:t>
            </a:r>
            <a:r>
              <a:rPr lang="en-US" sz="1400" dirty="0" smtClean="0"/>
              <a:t>//</a:t>
            </a:r>
            <a:r>
              <a:rPr lang="en-US" sz="1400" b="1" dirty="0" smtClean="0">
                <a:solidFill>
                  <a:srgbClr val="00B050"/>
                </a:solidFill>
              </a:rPr>
              <a:t>for</a:t>
            </a:r>
            <a:r>
              <a:rPr lang="en-US" sz="1400" dirty="0" smtClean="0">
                <a:solidFill>
                  <a:srgbClr val="00B050"/>
                </a:solidFill>
              </a:rPr>
              <a:t> </a:t>
            </a:r>
            <a:r>
              <a:rPr lang="en-US" sz="1400" dirty="0">
                <a:solidFill>
                  <a:srgbClr val="00B050"/>
                </a:solidFill>
              </a:rPr>
              <a:t>(</a:t>
            </a:r>
            <a:r>
              <a:rPr lang="en-US" sz="1400" dirty="0" err="1">
                <a:solidFill>
                  <a:srgbClr val="00B050"/>
                </a:solidFill>
              </a:rPr>
              <a:t>int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 = 0; 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 &lt; </a:t>
            </a:r>
            <a:r>
              <a:rPr lang="en-US" sz="1400" dirty="0" err="1">
                <a:solidFill>
                  <a:srgbClr val="00B050"/>
                </a:solidFill>
              </a:rPr>
              <a:t>data.length</a:t>
            </a:r>
            <a:r>
              <a:rPr lang="en-US" sz="1400" dirty="0">
                <a:solidFill>
                  <a:srgbClr val="00B050"/>
                </a:solidFill>
              </a:rPr>
              <a:t>; 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++) b[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] = data[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 smtClean="0">
                <a:solidFill>
                  <a:srgbClr val="00B050"/>
                </a:solidFill>
              </a:rPr>
              <a:t>];</a:t>
            </a:r>
          </a:p>
          <a:p>
            <a:r>
              <a:rPr lang="en-US" sz="1400" dirty="0"/>
              <a:t>		</a:t>
            </a:r>
            <a:r>
              <a:rPr lang="en-US" sz="1400" dirty="0" err="1"/>
              <a:t>System.arraycopy</a:t>
            </a:r>
            <a:r>
              <a:rPr lang="en-US" sz="1400" dirty="0"/>
              <a:t>(data,0, b,0,data.length);</a:t>
            </a:r>
          </a:p>
          <a:p>
            <a:r>
              <a:rPr lang="en-US" sz="1400" dirty="0"/>
              <a:t>		</a:t>
            </a:r>
            <a:r>
              <a:rPr lang="en-US" sz="1400" dirty="0" smtClean="0"/>
              <a:t>data </a:t>
            </a:r>
            <a:r>
              <a:rPr lang="en-US" sz="1400" dirty="0"/>
              <a:t>=b;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           }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dirty="0" smtClean="0"/>
              <a:t>          data[</a:t>
            </a:r>
            <a:r>
              <a:rPr lang="en-US" sz="1400" dirty="0" err="1" smtClean="0"/>
              <a:t>len</a:t>
            </a:r>
            <a:r>
              <a:rPr lang="en-US" sz="1400" dirty="0"/>
              <a:t>++] = </a:t>
            </a:r>
            <a:r>
              <a:rPr lang="en-US" sz="1400" dirty="0" err="1"/>
              <a:t>elem</a:t>
            </a:r>
            <a:r>
              <a:rPr lang="en-US" sz="1400" dirty="0"/>
              <a:t>;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} </a:t>
            </a:r>
            <a:r>
              <a:rPr lang="en-US" sz="1400" b="1" dirty="0" smtClean="0">
                <a:solidFill>
                  <a:srgbClr val="00B050"/>
                </a:solidFill>
              </a:rPr>
              <a:t>// </a:t>
            </a:r>
            <a:r>
              <a:rPr lang="en-US" sz="1400" b="1" dirty="0">
                <a:solidFill>
                  <a:srgbClr val="00B050"/>
                </a:solidFill>
              </a:rPr>
              <a:t>end add</a:t>
            </a:r>
          </a:p>
          <a:p>
            <a:endParaRPr lang="en-US" sz="1050" dirty="0">
              <a:solidFill>
                <a:srgbClr val="00B050"/>
              </a:solidFill>
            </a:endParaRPr>
          </a:p>
          <a:p>
            <a:r>
              <a:rPr lang="en-US" sz="1400" dirty="0"/>
              <a:t>	</a:t>
            </a:r>
            <a:r>
              <a:rPr lang="en-US" sz="1400" b="1" dirty="0">
                <a:solidFill>
                  <a:srgbClr val="0070C0"/>
                </a:solidFill>
              </a:rPr>
              <a:t>void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clear(){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         </a:t>
            </a:r>
            <a:r>
              <a:rPr lang="en-US" sz="1400" dirty="0" err="1" smtClean="0"/>
              <a:t>len</a:t>
            </a:r>
            <a:r>
              <a:rPr lang="en-US" sz="1400" dirty="0" smtClean="0"/>
              <a:t> </a:t>
            </a:r>
            <a:r>
              <a:rPr lang="en-US" sz="1400" dirty="0"/>
              <a:t>=0;</a:t>
            </a:r>
          </a:p>
          <a:p>
            <a:r>
              <a:rPr lang="en-US" sz="1400" dirty="0"/>
              <a:t>	} </a:t>
            </a:r>
            <a:r>
              <a:rPr lang="en-US" sz="1400" b="1" dirty="0">
                <a:solidFill>
                  <a:srgbClr val="00B050"/>
                </a:solidFill>
              </a:rPr>
              <a:t>// end </a:t>
            </a:r>
            <a:r>
              <a:rPr lang="en-US" sz="1400" b="1" dirty="0" smtClean="0">
                <a:solidFill>
                  <a:srgbClr val="00B050"/>
                </a:solidFill>
              </a:rPr>
              <a:t>clear</a:t>
            </a:r>
            <a:endParaRPr lang="en-US" sz="1400" b="1" dirty="0">
              <a:solidFill>
                <a:srgbClr val="00B050"/>
              </a:solidFill>
            </a:endParaRPr>
          </a:p>
          <a:p>
            <a:endParaRPr lang="en-US" sz="1000" dirty="0"/>
          </a:p>
          <a:p>
            <a:r>
              <a:rPr lang="en-US" sz="1400" dirty="0"/>
              <a:t>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get </a:t>
            </a:r>
            <a:r>
              <a:rPr lang="en-US" sz="1400" dirty="0" smtClean="0"/>
              <a:t>( </a:t>
            </a:r>
            <a:r>
              <a:rPr lang="en-US" sz="1400" b="1" dirty="0" err="1" smtClean="0">
                <a:solidFill>
                  <a:srgbClr val="0070C0"/>
                </a:solidFill>
              </a:rPr>
              <a:t>int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pos</a:t>
            </a:r>
            <a:r>
              <a:rPr lang="en-US" sz="1400" dirty="0"/>
              <a:t>){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        </a:t>
            </a:r>
            <a:r>
              <a:rPr lang="en-US" sz="1400" b="1" dirty="0" smtClean="0">
                <a:solidFill>
                  <a:srgbClr val="00B050"/>
                </a:solidFill>
              </a:rPr>
              <a:t>// </a:t>
            </a:r>
            <a:r>
              <a:rPr lang="en-US" sz="1400" b="1" dirty="0">
                <a:solidFill>
                  <a:srgbClr val="00B050"/>
                </a:solidFill>
              </a:rPr>
              <a:t>error </a:t>
            </a:r>
            <a:r>
              <a:rPr lang="en-US" sz="1400" b="1" dirty="0" err="1">
                <a:solidFill>
                  <a:srgbClr val="00B050"/>
                </a:solidFill>
              </a:rPr>
              <a:t>antar</a:t>
            </a:r>
            <a:r>
              <a:rPr lang="en-US" sz="1400" b="1" dirty="0">
                <a:solidFill>
                  <a:srgbClr val="00B050"/>
                </a:solidFill>
              </a:rPr>
              <a:t> at </a:t>
            </a:r>
            <a:r>
              <a:rPr lang="en-US" sz="1400" b="1" dirty="0" err="1">
                <a:solidFill>
                  <a:srgbClr val="00B050"/>
                </a:solidFill>
              </a:rPr>
              <a:t>svaret</a:t>
            </a:r>
            <a:r>
              <a:rPr lang="en-US" sz="1400" b="1" dirty="0">
                <a:solidFill>
                  <a:srgbClr val="00B050"/>
                </a:solidFill>
              </a:rPr>
              <a:t> </a:t>
            </a:r>
            <a:r>
              <a:rPr lang="en-US" sz="1400" b="1" dirty="0" err="1">
                <a:solidFill>
                  <a:srgbClr val="00B050"/>
                </a:solidFill>
              </a:rPr>
              <a:t>brukes</a:t>
            </a:r>
            <a:r>
              <a:rPr lang="en-US" sz="1400" b="1" dirty="0">
                <a:solidFill>
                  <a:srgbClr val="00B050"/>
                </a:solidFill>
              </a:rPr>
              <a:t> </a:t>
            </a:r>
            <a:r>
              <a:rPr lang="en-US" sz="1400" b="1" dirty="0" err="1">
                <a:solidFill>
                  <a:srgbClr val="00B050"/>
                </a:solidFill>
              </a:rPr>
              <a:t>til</a:t>
            </a:r>
            <a:r>
              <a:rPr lang="en-US" sz="1400" b="1" dirty="0">
                <a:solidFill>
                  <a:srgbClr val="00B050"/>
                </a:solidFill>
              </a:rPr>
              <a:t> array-</a:t>
            </a:r>
            <a:r>
              <a:rPr lang="en-US" sz="1400" b="1" dirty="0" err="1">
                <a:solidFill>
                  <a:srgbClr val="00B050"/>
                </a:solidFill>
              </a:rPr>
              <a:t>indeks</a:t>
            </a:r>
            <a:endParaRPr lang="en-US" sz="1400" b="1" dirty="0">
              <a:solidFill>
                <a:srgbClr val="00B050"/>
              </a:solidFill>
            </a:endParaRPr>
          </a:p>
          <a:p>
            <a:r>
              <a:rPr lang="en-US" sz="1400" dirty="0"/>
              <a:t>	</a:t>
            </a:r>
            <a:r>
              <a:rPr lang="en-US" sz="1400" dirty="0" smtClean="0"/>
              <a:t>         </a:t>
            </a:r>
            <a:r>
              <a:rPr lang="en-US" sz="1400" b="1" dirty="0" smtClean="0">
                <a:solidFill>
                  <a:srgbClr val="0070C0"/>
                </a:solidFill>
              </a:rPr>
              <a:t>if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/>
              <a:t>(</a:t>
            </a:r>
            <a:r>
              <a:rPr lang="en-US" sz="1400" dirty="0" err="1"/>
              <a:t>pos</a:t>
            </a:r>
            <a:r>
              <a:rPr lang="en-US" sz="1400" dirty="0"/>
              <a:t> &gt; len-1 ) </a:t>
            </a:r>
            <a:r>
              <a:rPr lang="en-US" sz="1400" b="1" dirty="0">
                <a:solidFill>
                  <a:srgbClr val="0070C0"/>
                </a:solidFill>
              </a:rPr>
              <a:t>return</a:t>
            </a:r>
            <a:r>
              <a:rPr lang="en-US" sz="1400" dirty="0"/>
              <a:t> -1; </a:t>
            </a:r>
            <a:r>
              <a:rPr lang="en-US" sz="1400" b="1" dirty="0">
                <a:solidFill>
                  <a:srgbClr val="0070C0"/>
                </a:solidFill>
              </a:rPr>
              <a:t>else</a:t>
            </a:r>
            <a:r>
              <a:rPr lang="en-US" sz="1400" dirty="0"/>
              <a:t> </a:t>
            </a:r>
            <a:r>
              <a:rPr lang="en-US" sz="1400" b="1" dirty="0">
                <a:solidFill>
                  <a:srgbClr val="0070C0"/>
                </a:solidFill>
              </a:rPr>
              <a:t>return</a:t>
            </a:r>
            <a:r>
              <a:rPr lang="en-US" sz="1400" dirty="0"/>
              <a:t> data [</a:t>
            </a:r>
            <a:r>
              <a:rPr lang="en-US" sz="1400" dirty="0" err="1"/>
              <a:t>pos</a:t>
            </a:r>
            <a:r>
              <a:rPr lang="en-US" sz="1400" dirty="0"/>
              <a:t>];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} </a:t>
            </a:r>
            <a:r>
              <a:rPr lang="en-US" sz="1400" b="1" dirty="0" smtClean="0">
                <a:solidFill>
                  <a:srgbClr val="00B050"/>
                </a:solidFill>
              </a:rPr>
              <a:t>//</a:t>
            </a:r>
            <a:r>
              <a:rPr lang="en-US" sz="1400" b="1" dirty="0">
                <a:solidFill>
                  <a:srgbClr val="00B050"/>
                </a:solidFill>
              </a:rPr>
              <a:t>end get </a:t>
            </a:r>
          </a:p>
          <a:p>
            <a:r>
              <a:rPr lang="en-US" sz="1400" dirty="0"/>
              <a:t>	</a:t>
            </a:r>
          </a:p>
          <a:p>
            <a:r>
              <a:rPr lang="en-US" sz="1400" dirty="0"/>
              <a:t>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size() {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         </a:t>
            </a:r>
            <a:r>
              <a:rPr lang="en-US" sz="1400" b="1" dirty="0" smtClean="0">
                <a:solidFill>
                  <a:srgbClr val="0070C0"/>
                </a:solidFill>
              </a:rPr>
              <a:t>return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len</a:t>
            </a:r>
            <a:r>
              <a:rPr lang="en-US" sz="1400" dirty="0"/>
              <a:t>;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} </a:t>
            </a:r>
            <a:r>
              <a:rPr lang="en-US" sz="1400" b="1" dirty="0" smtClean="0">
                <a:solidFill>
                  <a:srgbClr val="00B050"/>
                </a:solidFill>
              </a:rPr>
              <a:t>//</a:t>
            </a:r>
            <a:r>
              <a:rPr lang="en-US" sz="1400" b="1" dirty="0">
                <a:solidFill>
                  <a:srgbClr val="00B050"/>
                </a:solidFill>
              </a:rPr>
              <a:t>end size</a:t>
            </a:r>
          </a:p>
          <a:p>
            <a:r>
              <a:rPr lang="en-US" sz="1400" dirty="0"/>
              <a:t>} </a:t>
            </a:r>
            <a:r>
              <a:rPr lang="en-US" sz="1400" b="1" dirty="0" smtClean="0">
                <a:solidFill>
                  <a:srgbClr val="00B050"/>
                </a:solidFill>
              </a:rPr>
              <a:t>// </a:t>
            </a:r>
            <a:r>
              <a:rPr lang="en-US" sz="1400" b="1" dirty="0">
                <a:solidFill>
                  <a:srgbClr val="00B050"/>
                </a:solidFill>
              </a:rPr>
              <a:t>end class IntList</a:t>
            </a:r>
            <a:endParaRPr lang="en-US" sz="105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24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1272" y="0"/>
            <a:ext cx="6552728" cy="6740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        long </a:t>
            </a:r>
            <a:r>
              <a:rPr lang="en-US" sz="1600" b="1" dirty="0" err="1"/>
              <a:t>ILSek</a:t>
            </a:r>
            <a:r>
              <a:rPr lang="en-US" sz="1600" b="1" dirty="0"/>
              <a:t> 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n) {</a:t>
            </a:r>
          </a:p>
          <a:p>
            <a:r>
              <a:rPr lang="en-US" sz="1600" dirty="0"/>
              <a:t>	  </a:t>
            </a:r>
            <a:r>
              <a:rPr lang="en-US" sz="1600" dirty="0" smtClean="0"/>
              <a:t>IntList </a:t>
            </a:r>
            <a:r>
              <a:rPr lang="en-US" sz="1600" dirty="0" err="1"/>
              <a:t>itlist</a:t>
            </a:r>
            <a:r>
              <a:rPr lang="en-US" sz="1600" dirty="0"/>
              <a:t> = </a:t>
            </a:r>
            <a:r>
              <a:rPr lang="en-US" sz="1600" dirty="0">
                <a:solidFill>
                  <a:srgbClr val="FF0000"/>
                </a:solidFill>
              </a:rPr>
              <a:t>new </a:t>
            </a:r>
            <a:r>
              <a:rPr lang="en-US" sz="1600" dirty="0" smtClean="0">
                <a:solidFill>
                  <a:srgbClr val="FF0000"/>
                </a:solidFill>
              </a:rPr>
              <a:t>IntList(n);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/>
              <a:t>	</a:t>
            </a:r>
            <a:r>
              <a:rPr lang="en-US" sz="1600" dirty="0" smtClean="0"/>
              <a:t>   long  </a:t>
            </a:r>
            <a:r>
              <a:rPr lang="en-US" sz="1600" dirty="0"/>
              <a:t>j = 1;</a:t>
            </a:r>
          </a:p>
          <a:p>
            <a:endParaRPr lang="en-US" sz="1600" dirty="0"/>
          </a:p>
          <a:p>
            <a:r>
              <a:rPr lang="en-US" sz="1600" dirty="0"/>
              <a:t>	</a:t>
            </a:r>
            <a:r>
              <a:rPr lang="en-US" sz="1600" dirty="0" smtClean="0"/>
              <a:t>    for 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=0; </a:t>
            </a:r>
            <a:r>
              <a:rPr lang="en-US" sz="1600" dirty="0" err="1"/>
              <a:t>i</a:t>
            </a:r>
            <a:r>
              <a:rPr lang="en-US" sz="1600" dirty="0"/>
              <a:t>&lt;n; </a:t>
            </a:r>
            <a:r>
              <a:rPr lang="en-US" sz="1600" dirty="0" err="1"/>
              <a:t>i</a:t>
            </a:r>
            <a:r>
              <a:rPr lang="en-US" sz="1600" dirty="0"/>
              <a:t>++) </a:t>
            </a:r>
            <a:r>
              <a:rPr lang="en-US" sz="1600" dirty="0" smtClean="0"/>
              <a:t>      </a:t>
            </a:r>
            <a:r>
              <a:rPr lang="en-US" sz="1600" dirty="0" err="1" smtClean="0">
                <a:solidFill>
                  <a:srgbClr val="FF0000"/>
                </a:solidFill>
              </a:rPr>
              <a:t>itlist.add</a:t>
            </a:r>
            <a:r>
              <a:rPr lang="en-US" sz="1600" dirty="0" smtClean="0">
                <a:solidFill>
                  <a:srgbClr val="FF0000"/>
                </a:solidFill>
              </a:rPr>
              <a:t>(</a:t>
            </a:r>
            <a:r>
              <a:rPr lang="en-US" sz="1600" dirty="0" err="1" smtClean="0">
                <a:solidFill>
                  <a:srgbClr val="FF0000"/>
                </a:solidFill>
              </a:rPr>
              <a:t>i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r>
              <a:rPr lang="en-US" sz="1600" dirty="0"/>
              <a:t>;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    for 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=0; </a:t>
            </a:r>
            <a:r>
              <a:rPr lang="en-US" sz="1600" dirty="0" err="1"/>
              <a:t>i</a:t>
            </a:r>
            <a:r>
              <a:rPr lang="en-US" sz="1600" dirty="0"/>
              <a:t>&lt;n; </a:t>
            </a:r>
            <a:r>
              <a:rPr lang="en-US" sz="1600" dirty="0" err="1"/>
              <a:t>i</a:t>
            </a:r>
            <a:r>
              <a:rPr lang="en-US" sz="1600" dirty="0"/>
              <a:t>++) j +=</a:t>
            </a:r>
            <a:r>
              <a:rPr lang="en-US" sz="1600" dirty="0" err="1">
                <a:solidFill>
                  <a:srgbClr val="FF0000"/>
                </a:solidFill>
              </a:rPr>
              <a:t>itlist.get</a:t>
            </a:r>
            <a:r>
              <a:rPr lang="en-US" sz="1600" dirty="0">
                <a:solidFill>
                  <a:srgbClr val="FF0000"/>
                </a:solidFill>
              </a:rPr>
              <a:t>(</a:t>
            </a:r>
            <a:r>
              <a:rPr lang="en-US" sz="1600" dirty="0" err="1">
                <a:solidFill>
                  <a:srgbClr val="FF0000"/>
                </a:solidFill>
              </a:rPr>
              <a:t>i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r>
              <a:rPr lang="en-US" sz="1600" dirty="0"/>
              <a:t>;</a:t>
            </a:r>
          </a:p>
          <a:p>
            <a:r>
              <a:rPr lang="en-US" sz="1600" dirty="0"/>
              <a:t>         </a:t>
            </a:r>
            <a:r>
              <a:rPr lang="en-US" sz="1600" dirty="0" smtClean="0"/>
              <a:t>         return </a:t>
            </a:r>
            <a:r>
              <a:rPr lang="en-US" sz="1600" dirty="0"/>
              <a:t>j;</a:t>
            </a:r>
          </a:p>
          <a:p>
            <a:r>
              <a:rPr lang="en-US" sz="1600" dirty="0" smtClean="0"/>
              <a:t>         }// </a:t>
            </a:r>
            <a:r>
              <a:rPr lang="en-US" sz="1600" dirty="0"/>
              <a:t>end </a:t>
            </a:r>
            <a:r>
              <a:rPr lang="en-US" sz="1600" dirty="0" err="1"/>
              <a:t>ILSek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 smtClean="0"/>
              <a:t>         </a:t>
            </a:r>
            <a:r>
              <a:rPr lang="en-US" sz="1600" b="1" dirty="0" smtClean="0"/>
              <a:t>long </a:t>
            </a:r>
            <a:r>
              <a:rPr lang="en-US" sz="1600" b="1" dirty="0" err="1" smtClean="0"/>
              <a:t>ALSek</a:t>
            </a:r>
            <a:r>
              <a:rPr lang="en-US" sz="1600" b="1" dirty="0" smtClean="0"/>
              <a:t> </a:t>
            </a:r>
            <a:r>
              <a:rPr lang="en-US" sz="1600" dirty="0" smtClean="0"/>
              <a:t>(</a:t>
            </a:r>
            <a:r>
              <a:rPr lang="en-US" sz="1600" dirty="0" err="1"/>
              <a:t>int</a:t>
            </a:r>
            <a:r>
              <a:rPr lang="en-US" sz="1600" dirty="0"/>
              <a:t> n) {</a:t>
            </a:r>
          </a:p>
          <a:p>
            <a:r>
              <a:rPr lang="en-US" sz="1600" dirty="0"/>
              <a:t>   </a:t>
            </a:r>
            <a:r>
              <a:rPr lang="en-US" sz="1600" dirty="0" smtClean="0"/>
              <a:t>              </a:t>
            </a:r>
            <a:r>
              <a:rPr lang="en-US" sz="1600" dirty="0" err="1" smtClean="0"/>
              <a:t>ArrayList</a:t>
            </a:r>
            <a:r>
              <a:rPr lang="en-US" sz="1600" dirty="0" smtClean="0"/>
              <a:t> </a:t>
            </a:r>
            <a:r>
              <a:rPr lang="en-US" sz="1600" dirty="0"/>
              <a:t>&lt;Integer&gt; </a:t>
            </a:r>
            <a:r>
              <a:rPr lang="en-US" sz="1600" dirty="0" err="1"/>
              <a:t>alist</a:t>
            </a:r>
            <a:r>
              <a:rPr lang="en-US" sz="1600" dirty="0"/>
              <a:t> = </a:t>
            </a:r>
            <a:r>
              <a:rPr lang="en-US" sz="1600" dirty="0">
                <a:solidFill>
                  <a:srgbClr val="FF0000"/>
                </a:solidFill>
              </a:rPr>
              <a:t>new </a:t>
            </a:r>
            <a:r>
              <a:rPr lang="en-US" sz="1600" dirty="0" err="1">
                <a:solidFill>
                  <a:srgbClr val="FF0000"/>
                </a:solidFill>
              </a:rPr>
              <a:t>ArrayList</a:t>
            </a:r>
            <a:r>
              <a:rPr lang="en-US" sz="1600" dirty="0">
                <a:solidFill>
                  <a:srgbClr val="FF0000"/>
                </a:solidFill>
              </a:rPr>
              <a:t>&lt;Integer</a:t>
            </a:r>
            <a:r>
              <a:rPr lang="en-US" sz="1600" dirty="0" smtClean="0">
                <a:solidFill>
                  <a:srgbClr val="FF0000"/>
                </a:solidFill>
              </a:rPr>
              <a:t>&gt;(</a:t>
            </a:r>
            <a:r>
              <a:rPr lang="en-US" sz="1600" dirty="0">
                <a:solidFill>
                  <a:srgbClr val="FF0000"/>
                </a:solidFill>
              </a:rPr>
              <a:t>n</a:t>
            </a:r>
            <a:r>
              <a:rPr lang="en-US" sz="1600" dirty="0" smtClean="0">
                <a:solidFill>
                  <a:srgbClr val="FF0000"/>
                </a:solidFill>
              </a:rPr>
              <a:t>);</a:t>
            </a:r>
          </a:p>
          <a:p>
            <a:r>
              <a:rPr lang="en-US" sz="1600" dirty="0" smtClean="0"/>
              <a:t>	  long j = 1;</a:t>
            </a:r>
          </a:p>
          <a:p>
            <a:endParaRPr lang="en-US" sz="1600" dirty="0"/>
          </a:p>
          <a:p>
            <a:r>
              <a:rPr lang="en-US" sz="1600" dirty="0"/>
              <a:t>	  for 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=0; </a:t>
            </a:r>
            <a:r>
              <a:rPr lang="en-US" sz="1600" dirty="0" err="1"/>
              <a:t>i</a:t>
            </a:r>
            <a:r>
              <a:rPr lang="en-US" sz="1600" dirty="0"/>
              <a:t>&lt;n; </a:t>
            </a:r>
            <a:r>
              <a:rPr lang="en-US" sz="1600" dirty="0" err="1"/>
              <a:t>i</a:t>
            </a:r>
            <a:r>
              <a:rPr lang="en-US" sz="1600" dirty="0" smtClean="0"/>
              <a:t>++)      </a:t>
            </a:r>
            <a:r>
              <a:rPr lang="en-US" sz="1600" dirty="0" err="1">
                <a:solidFill>
                  <a:srgbClr val="FF0000"/>
                </a:solidFill>
              </a:rPr>
              <a:t>alist.add</a:t>
            </a:r>
            <a:r>
              <a:rPr lang="en-US" sz="1600" dirty="0">
                <a:solidFill>
                  <a:srgbClr val="FF0000"/>
                </a:solidFill>
              </a:rPr>
              <a:t>(</a:t>
            </a:r>
            <a:r>
              <a:rPr lang="en-US" sz="1600" dirty="0" err="1">
                <a:solidFill>
                  <a:srgbClr val="FF0000"/>
                </a:solidFill>
              </a:rPr>
              <a:t>i</a:t>
            </a:r>
            <a:r>
              <a:rPr lang="en-US" sz="1600" dirty="0">
                <a:solidFill>
                  <a:srgbClr val="FF0000"/>
                </a:solidFill>
              </a:rPr>
              <a:t>);</a:t>
            </a:r>
          </a:p>
          <a:p>
            <a:r>
              <a:rPr lang="en-US" sz="1600" dirty="0"/>
              <a:t>	  for 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=0; </a:t>
            </a:r>
            <a:r>
              <a:rPr lang="en-US" sz="1600" dirty="0" err="1"/>
              <a:t>i</a:t>
            </a:r>
            <a:r>
              <a:rPr lang="en-US" sz="1600" dirty="0"/>
              <a:t>&lt;n; </a:t>
            </a:r>
            <a:r>
              <a:rPr lang="en-US" sz="1600" dirty="0" err="1"/>
              <a:t>i</a:t>
            </a:r>
            <a:r>
              <a:rPr lang="en-US" sz="1600" dirty="0"/>
              <a:t>++) j +=</a:t>
            </a:r>
            <a:r>
              <a:rPr lang="en-US" sz="1600" dirty="0" err="1">
                <a:solidFill>
                  <a:srgbClr val="FF0000"/>
                </a:solidFill>
              </a:rPr>
              <a:t>alist.get</a:t>
            </a:r>
            <a:r>
              <a:rPr lang="en-US" sz="1600" dirty="0">
                <a:solidFill>
                  <a:srgbClr val="FF0000"/>
                </a:solidFill>
              </a:rPr>
              <a:t>(</a:t>
            </a:r>
            <a:r>
              <a:rPr lang="en-US" sz="1600" dirty="0" err="1">
                <a:solidFill>
                  <a:srgbClr val="FF0000"/>
                </a:solidFill>
              </a:rPr>
              <a:t>i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r>
              <a:rPr lang="en-US" sz="1600" dirty="0"/>
              <a:t>;</a:t>
            </a:r>
          </a:p>
          <a:p>
            <a:r>
              <a:rPr lang="en-US" sz="1600" dirty="0"/>
              <a:t>	   return j;</a:t>
            </a:r>
          </a:p>
          <a:p>
            <a:r>
              <a:rPr lang="en-US" sz="1600" dirty="0" smtClean="0"/>
              <a:t>          }// </a:t>
            </a:r>
            <a:r>
              <a:rPr lang="en-US" sz="1600" dirty="0" err="1"/>
              <a:t>ens</a:t>
            </a:r>
            <a:r>
              <a:rPr lang="en-US" sz="1600" dirty="0"/>
              <a:t> </a:t>
            </a:r>
            <a:r>
              <a:rPr lang="en-US" sz="1600" dirty="0" err="1" smtClean="0"/>
              <a:t>ALSek</a:t>
            </a:r>
            <a:endParaRPr lang="en-US" sz="1600" dirty="0" smtClean="0"/>
          </a:p>
          <a:p>
            <a:endParaRPr lang="nb-NO" sz="1600" dirty="0"/>
          </a:p>
          <a:p>
            <a:r>
              <a:rPr lang="nb-NO" sz="1600" dirty="0" smtClean="0"/>
              <a:t>………………………………..</a:t>
            </a:r>
          </a:p>
          <a:p>
            <a:endParaRPr lang="nb-NO" sz="1600" dirty="0"/>
          </a:p>
          <a:p>
            <a:r>
              <a:rPr lang="en-US" sz="1600" dirty="0"/>
              <a:t>long t = </a:t>
            </a:r>
            <a:r>
              <a:rPr lang="en-US" sz="1600" dirty="0" err="1"/>
              <a:t>System.nanoTime</a:t>
            </a:r>
            <a:r>
              <a:rPr lang="en-US" sz="1600" dirty="0"/>
              <a:t>();  // start </a:t>
            </a:r>
            <a:r>
              <a:rPr lang="en-US" sz="1600" dirty="0" err="1" smtClean="0"/>
              <a:t>tidtaking</a:t>
            </a:r>
            <a:r>
              <a:rPr lang="en-US" sz="1600" dirty="0" smtClean="0"/>
              <a:t> </a:t>
            </a:r>
            <a:r>
              <a:rPr lang="en-US" sz="1600" dirty="0"/>
              <a:t>IntList</a:t>
            </a:r>
          </a:p>
          <a:p>
            <a:r>
              <a:rPr lang="en-US" sz="1600" dirty="0" smtClean="0"/>
              <a:t> </a:t>
            </a:r>
            <a:r>
              <a:rPr lang="en-US" sz="1600" dirty="0"/>
              <a:t>sum += </a:t>
            </a:r>
            <a:r>
              <a:rPr lang="en-US" sz="1600" b="1" dirty="0" err="1"/>
              <a:t>ILSek</a:t>
            </a:r>
            <a:r>
              <a:rPr lang="en-US" sz="1600" b="1" dirty="0"/>
              <a:t>(n)</a:t>
            </a:r>
            <a:r>
              <a:rPr lang="en-US" sz="1600" dirty="0"/>
              <a:t>;</a:t>
            </a:r>
          </a:p>
          <a:p>
            <a:r>
              <a:rPr lang="en-US" sz="1600" dirty="0" smtClean="0"/>
              <a:t>t </a:t>
            </a:r>
            <a:r>
              <a:rPr lang="en-US" sz="1600" dirty="0"/>
              <a:t>= (</a:t>
            </a:r>
            <a:r>
              <a:rPr lang="en-US" sz="1600" dirty="0" err="1"/>
              <a:t>System.nanoTime</a:t>
            </a:r>
            <a:r>
              <a:rPr lang="en-US" sz="1600" dirty="0"/>
              <a:t>()-t</a:t>
            </a:r>
            <a:r>
              <a:rPr lang="en-US" sz="1600" dirty="0" smtClean="0"/>
              <a:t>);</a:t>
            </a:r>
          </a:p>
          <a:p>
            <a:r>
              <a:rPr lang="nb-NO" sz="1600" dirty="0" smtClean="0"/>
              <a:t>..</a:t>
            </a:r>
          </a:p>
          <a:p>
            <a:r>
              <a:rPr lang="en-US" sz="1600" dirty="0" smtClean="0"/>
              <a:t>t </a:t>
            </a:r>
            <a:r>
              <a:rPr lang="en-US" sz="1600" dirty="0"/>
              <a:t>= </a:t>
            </a:r>
            <a:r>
              <a:rPr lang="en-US" sz="1600" dirty="0" err="1"/>
              <a:t>System.nanoTime</a:t>
            </a:r>
            <a:r>
              <a:rPr lang="en-US" sz="1600" dirty="0"/>
              <a:t>(); </a:t>
            </a:r>
            <a:r>
              <a:rPr lang="en-US" sz="1600" dirty="0" smtClean="0"/>
              <a:t>       // </a:t>
            </a:r>
            <a:r>
              <a:rPr lang="en-US" sz="1600" dirty="0"/>
              <a:t>start </a:t>
            </a:r>
            <a:r>
              <a:rPr lang="en-US" sz="1600" dirty="0" err="1" smtClean="0"/>
              <a:t>tidtaking</a:t>
            </a:r>
            <a:r>
              <a:rPr lang="en-US" sz="1600" dirty="0" smtClean="0"/>
              <a:t> </a:t>
            </a:r>
            <a:r>
              <a:rPr lang="en-US" sz="1600" dirty="0" err="1"/>
              <a:t>ArrayList</a:t>
            </a:r>
            <a:endParaRPr lang="en-US" sz="1600" dirty="0"/>
          </a:p>
          <a:p>
            <a:r>
              <a:rPr lang="en-US" sz="1600" dirty="0" smtClean="0"/>
              <a:t> </a:t>
            </a:r>
            <a:r>
              <a:rPr lang="en-US" sz="1600" dirty="0"/>
              <a:t>sum += </a:t>
            </a:r>
            <a:r>
              <a:rPr lang="en-US" sz="1600" b="1" dirty="0" err="1"/>
              <a:t>ALSek</a:t>
            </a:r>
            <a:r>
              <a:rPr lang="en-US" sz="1600" b="1" dirty="0"/>
              <a:t>(n);</a:t>
            </a:r>
          </a:p>
          <a:p>
            <a:r>
              <a:rPr lang="en-US" sz="1600" dirty="0" smtClean="0"/>
              <a:t>t </a:t>
            </a:r>
            <a:r>
              <a:rPr lang="en-US" sz="1600" dirty="0"/>
              <a:t>= (</a:t>
            </a:r>
            <a:r>
              <a:rPr lang="en-US" sz="1600" dirty="0" err="1"/>
              <a:t>System.nanoTime</a:t>
            </a:r>
            <a:r>
              <a:rPr lang="en-US" sz="1600" dirty="0"/>
              <a:t>()-t);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88640"/>
            <a:ext cx="208823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Fra testprogrammet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9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noProof="0" dirty="0" smtClean="0"/>
              <a:t>Tidsforbruk int og Integer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noProof="0" dirty="0" smtClean="0"/>
              <a:t>Integer</a:t>
            </a:r>
          </a:p>
          <a:p>
            <a:pPr lvl="1"/>
            <a:r>
              <a:rPr lang="nb-NO" noProof="0" dirty="0" smtClean="0"/>
              <a:t>Når vi skal lagre et heltall i en Integer, må den først pakkes-inn (boxing) i et objekt vi lager + en peker til den i arrayen av Integer-pekere</a:t>
            </a:r>
          </a:p>
          <a:p>
            <a:pPr lvl="1"/>
            <a:r>
              <a:rPr lang="nb-NO" noProof="0" dirty="0" smtClean="0"/>
              <a:t>Når vi skal lese en heltallsverdi fra en Integer, må vi først følge en peker for å lokalisere Integer-objektet, og så lese ut int-verdien (unboxing)</a:t>
            </a:r>
          </a:p>
          <a:p>
            <a:r>
              <a:rPr lang="nb-NO" noProof="0" dirty="0" smtClean="0"/>
              <a:t>int-array</a:t>
            </a:r>
          </a:p>
          <a:p>
            <a:pPr lvl="1"/>
            <a:r>
              <a:rPr lang="nb-NO" noProof="0" dirty="0" smtClean="0"/>
              <a:t>Lesing og skriving i en int [] er ‘mye’ raskere – tilsvarende som å finne og skrive en peker i Integer-arrayen.</a:t>
            </a:r>
          </a:p>
          <a:p>
            <a:endParaRPr lang="nb-NO" noProof="0" dirty="0" smtClean="0"/>
          </a:p>
          <a:p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71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noProof="0" dirty="0" smtClean="0"/>
              <a:t>Test på lage (add) n stk Integer i ArrayList </a:t>
            </a:r>
            <a:br>
              <a:rPr lang="nb-NO" sz="2800" noProof="0" dirty="0" smtClean="0"/>
            </a:br>
            <a:r>
              <a:rPr lang="nb-NO" sz="2800" noProof="0" dirty="0" smtClean="0"/>
              <a:t>og i IntList og lese dem (get)</a:t>
            </a:r>
            <a:endParaRPr lang="nb-NO" sz="2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322" y="980728"/>
            <a:ext cx="763284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Test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av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  </a:t>
            </a:r>
            <a:r>
              <a:rPr lang="en-US" b="1" dirty="0" err="1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sekvensiell</a:t>
            </a:r>
            <a:r>
              <a:rPr lang="en-US" b="1" dirty="0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IntList 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mot </a:t>
            </a:r>
            <a:r>
              <a:rPr lang="en-US" b="1" dirty="0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sekvensiell</a:t>
            </a:r>
            <a:r>
              <a:rPr lang="en-US" b="1" dirty="0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?) </a:t>
            </a:r>
            <a:r>
              <a:rPr lang="en-US" b="1" dirty="0" err="1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ArrayList</a:t>
            </a:r>
            <a:r>
              <a:rPr lang="en-US" b="1" dirty="0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for å</a:t>
            </a:r>
            <a:r>
              <a:rPr lang="en-US" b="1" dirty="0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oppbevare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heltall</a:t>
            </a:r>
            <a:endParaRPr lang="en-US" b="1" dirty="0">
              <a:solidFill>
                <a:srgbClr val="0070C0"/>
              </a:solidFill>
              <a:ea typeface="MS Mincho" panose="02020609040205080304" pitchFamily="49" charset="-128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med 4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kjerner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,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og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8 </a:t>
            </a:r>
            <a:r>
              <a:rPr lang="en-US" b="1" dirty="0" err="1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tråder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,  Median av:3 </a:t>
            </a:r>
            <a:r>
              <a:rPr lang="en-US" b="1" dirty="0" err="1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iterasjoner</a:t>
            </a:r>
            <a:r>
              <a:rPr lang="en-US" b="1" dirty="0" smtClean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</a:t>
            </a:r>
          </a:p>
          <a:p>
            <a:endParaRPr lang="en-US" b="1" dirty="0" smtClean="0">
              <a:solidFill>
                <a:srgbClr val="0070C0"/>
              </a:solidFill>
              <a:ea typeface="MS Mincho" panose="02020609040205080304" pitchFamily="49" charset="-128"/>
              <a:cs typeface="Courier New" panose="02070309020205020404" pitchFamily="49" charset="0"/>
            </a:endParaRP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 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n  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</a:t>
            </a:r>
            <a:r>
              <a:rPr lang="en-US" sz="1600" b="1" dirty="0" err="1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IntList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ms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)  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</a:t>
            </a:r>
            <a:r>
              <a:rPr lang="en-US" sz="1600" b="1" dirty="0" err="1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ArrayList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ms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)   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Speedup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100000000     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797.44    30162.61            37.82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10000000      28.52     1269.97            44.53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1000000       2.76        7.77             2.81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100000       0.23        0.63             2.74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10000       0.02        0.07             2.77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1000       0.00        0.01             3.33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100       0.00        0.00             2.99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 10       0.00        0.00                ?</a:t>
            </a:r>
            <a:endParaRPr lang="en-US" sz="1600" b="1" dirty="0">
              <a:solidFill>
                <a:srgbClr val="0070C0"/>
              </a:solidFill>
              <a:latin typeface="Courier New" panose="02070309020205020404" pitchFamily="49" charset="0"/>
              <a:ea typeface="MS Mincho" panose="02020609040205080304" pitchFamily="49" charset="-128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  <a:cs typeface="Courier New" panose="02070309020205020404" pitchFamily="49" charset="0"/>
              </a:rPr>
              <a:t>   </a:t>
            </a:r>
          </a:p>
          <a:p>
            <a:pPr algn="ctr"/>
            <a:r>
              <a:rPr lang="en-US" dirty="0" smtClean="0">
                <a:latin typeface="Arial Rounded MT Bold" panose="020F0704030504030204" pitchFamily="34" charset="0"/>
                <a:cs typeface="Courier New" panose="02070309020205020404" pitchFamily="49" charset="0"/>
              </a:rPr>
              <a:t>                   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n    IntList(</a:t>
            </a:r>
            <a:r>
              <a:rPr lang="en-US" sz="1600" b="1" dirty="0" err="1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ms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)  </a:t>
            </a:r>
            <a:r>
              <a:rPr lang="en-US" sz="1600" b="1" dirty="0" err="1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ArrayList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ms</a:t>
            </a:r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)        Speedup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500000000    6194.84   211277.47            34.11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50000000     146.46     2054.59            14.03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5000000      15.06       41.22             2.74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500000       1.13        3.44             3.05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50000       0.10        0.36             3.43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5000       0.02        0.04             1.57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500       0.00        0.00             2.50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50       0.00        0.00             2.00</a:t>
            </a:r>
          </a:p>
          <a:p>
            <a:pPr algn="ctr"/>
            <a:r>
              <a:rPr lang="en-US" sz="1600" b="1" dirty="0" smtClean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 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5       0.00        0.00                ?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9632" y="4005064"/>
            <a:ext cx="698477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Hvorfor ikke en </a:t>
            </a:r>
            <a:r>
              <a:rPr lang="nb-NO" b="1" dirty="0" smtClean="0"/>
              <a:t>større</a:t>
            </a:r>
            <a:r>
              <a:rPr lang="nb-NO" dirty="0" smtClean="0"/>
              <a:t> </a:t>
            </a:r>
            <a:r>
              <a:rPr lang="nb-NO" dirty="0" err="1" smtClean="0"/>
              <a:t>speedup</a:t>
            </a:r>
            <a:r>
              <a:rPr lang="nb-NO" dirty="0" smtClean="0"/>
              <a:t>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84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550391"/>
          </a:xfrm>
        </p:spPr>
        <p:txBody>
          <a:bodyPr/>
          <a:lstStyle/>
          <a:p>
            <a:r>
              <a:rPr lang="nb-NO" sz="2400" noProof="0" dirty="0" smtClean="0"/>
              <a:t>Ser på ‘performance’  i Task manger</a:t>
            </a:r>
            <a:endParaRPr lang="nb-NO" sz="2400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23528" y="1268760"/>
            <a:ext cx="2304256" cy="4778846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sz="2800" noProof="0" dirty="0" smtClean="0"/>
              <a:t>Før kjøring</a:t>
            </a:r>
            <a:endParaRPr lang="nb-NO" sz="2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1" name="Picture 3" descr="M:\INF2440Para\NyOblig3\amList\IntListTest\PreKjor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88148"/>
            <a:ext cx="5256584" cy="581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7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313"/>
            <a:ext cx="8404423" cy="478383"/>
          </a:xfrm>
        </p:spPr>
        <p:txBody>
          <a:bodyPr/>
          <a:lstStyle/>
          <a:p>
            <a:r>
              <a:rPr lang="nb-NO" sz="2400" noProof="0" dirty="0" smtClean="0"/>
              <a:t>Kjøring av IntList test– ser på ‘performance’  i Task manger</a:t>
            </a:r>
            <a:endParaRPr lang="nb-NO" sz="2400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23528" y="1268760"/>
            <a:ext cx="2304256" cy="4778846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sz="2800" noProof="0" dirty="0" smtClean="0"/>
              <a:t>Kjøring  av </a:t>
            </a:r>
            <a:br>
              <a:rPr lang="nb-NO" sz="2800" noProof="0" dirty="0" smtClean="0"/>
            </a:br>
            <a:r>
              <a:rPr lang="nb-NO" sz="2800" noProof="0" dirty="0" smtClean="0"/>
              <a:t>IntList –test</a:t>
            </a:r>
          </a:p>
          <a:p>
            <a:r>
              <a:rPr lang="nb-NO" sz="2800" noProof="0" dirty="0" smtClean="0"/>
              <a:t>15% ≈ 100/8</a:t>
            </a:r>
            <a:endParaRPr lang="nb-NO" sz="2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NyOblig3\amList\IntListTest\InlListKjør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24743"/>
            <a:ext cx="5040560" cy="557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16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noProof="0" dirty="0" smtClean="0"/>
              <a:t>Ser ut til at optimaliseringen parallelliserer ArrayList operasjonene – ser på ‘performance’  i Task manger</a:t>
            </a:r>
            <a:endParaRPr lang="nb-NO" sz="2400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23528" y="1268760"/>
            <a:ext cx="2520280" cy="4778846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sz="2400" noProof="0" dirty="0" smtClean="0"/>
              <a:t>Kjøring  av </a:t>
            </a:r>
            <a:br>
              <a:rPr lang="nb-NO" sz="2400" noProof="0" dirty="0" smtClean="0"/>
            </a:br>
            <a:r>
              <a:rPr lang="nb-NO" sz="2400" noProof="0" dirty="0" smtClean="0"/>
              <a:t>ArrayList –test</a:t>
            </a:r>
          </a:p>
          <a:p>
            <a:r>
              <a:rPr lang="nb-NO" sz="2400" noProof="0" dirty="0" smtClean="0"/>
              <a:t>97 % må komme av parallellisering</a:t>
            </a:r>
          </a:p>
          <a:p>
            <a:r>
              <a:rPr lang="nb-NO" sz="2400" noProof="0" dirty="0" smtClean="0"/>
              <a:t>Derfor er ikke ArrayList  </a:t>
            </a:r>
            <a:r>
              <a:rPr lang="nb-NO" sz="2400" i="1" noProof="0" dirty="0" smtClean="0"/>
              <a:t>så </a:t>
            </a:r>
            <a:r>
              <a:rPr lang="nb-NO" sz="2400" noProof="0" dirty="0" smtClean="0"/>
              <a:t>mye langsommere enn IntList</a:t>
            </a:r>
            <a:endParaRPr lang="nb-NO" sz="24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12\TestArrayList-IntList\100pc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668" y="988638"/>
            <a:ext cx="5108807" cy="560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13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Konklusjon 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Intlist</a:t>
            </a:r>
            <a:r>
              <a:rPr lang="nb-NO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noProof="0" dirty="0" smtClean="0"/>
              <a:t>er bedre fordi den er: </a:t>
            </a:r>
          </a:p>
          <a:p>
            <a:pPr lvl="1"/>
            <a:r>
              <a:rPr lang="nb-NO" dirty="0" smtClean="0"/>
              <a:t>Betydelig r</a:t>
            </a:r>
            <a:r>
              <a:rPr lang="nb-NO" noProof="0" dirty="0" smtClean="0"/>
              <a:t>askere  </a:t>
            </a:r>
          </a:p>
          <a:p>
            <a:pPr lvl="1"/>
            <a:r>
              <a:rPr lang="nb-NO" noProof="0" dirty="0" smtClean="0"/>
              <a:t>Tar en klart mindre del av CPU-kapasiteten</a:t>
            </a:r>
          </a:p>
          <a:p>
            <a:pPr lvl="1"/>
            <a:r>
              <a:rPr lang="nb-NO" noProof="0" dirty="0" smtClean="0"/>
              <a:t>Tar mindre plass</a:t>
            </a:r>
          </a:p>
          <a:p>
            <a:pPr lvl="1"/>
            <a:r>
              <a:rPr lang="nb-NO" noProof="0" dirty="0" smtClean="0"/>
              <a:t>Man har kontroll over koden og kan endre og legge til funksjoner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53410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52636"/>
            <a:ext cx="7793037" cy="406375"/>
          </a:xfrm>
        </p:spPr>
        <p:txBody>
          <a:bodyPr/>
          <a:lstStyle/>
          <a:p>
            <a:r>
              <a:rPr lang="nb-NO" dirty="0" smtClean="0"/>
              <a:t>Forventet kjøretid med n tilfeldige punkter = O(n)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32" y="2888940"/>
            <a:ext cx="8388932" cy="317156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Finne max og min x         –   lete-mengde : </a:t>
            </a:r>
            <a:r>
              <a:rPr lang="nb-NO" sz="2000" b="1" dirty="0" smtClean="0"/>
              <a:t>n        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Finne mengden over/under min-max og P : </a:t>
            </a:r>
            <a:r>
              <a:rPr lang="nb-NO" sz="2000" b="1" dirty="0" smtClean="0"/>
              <a:t>n                       </a:t>
            </a:r>
            <a:r>
              <a:rPr lang="nb-NO" sz="2000" dirty="0" smtClean="0"/>
              <a:t>n/2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>
                <a:solidFill>
                  <a:srgbClr val="C00000"/>
                </a:solidFill>
              </a:rPr>
              <a:t>Finne 2 punkter: C og B      : n/2 *2 =        </a:t>
            </a:r>
            <a:r>
              <a:rPr lang="nb-NO" sz="2000" b="1" dirty="0" smtClean="0">
                <a:solidFill>
                  <a:srgbClr val="C00000"/>
                </a:solidFill>
              </a:rPr>
              <a:t>n</a:t>
            </a:r>
            <a:r>
              <a:rPr lang="nb-NO" sz="2000" dirty="0" smtClean="0">
                <a:solidFill>
                  <a:srgbClr val="C00000"/>
                </a:solidFill>
              </a:rPr>
              <a:t>,                    </a:t>
            </a:r>
            <a:r>
              <a:rPr lang="nb-NO" sz="2000" b="1" dirty="0" smtClean="0">
                <a:solidFill>
                  <a:srgbClr val="C00000"/>
                </a:solidFill>
              </a:rPr>
              <a:t>n/8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Finne 4 punkter  max-C,C-P,P-B og B-min :n/8 *4: </a:t>
            </a:r>
            <a:r>
              <a:rPr lang="nb-NO" sz="2000" b="1" dirty="0" smtClean="0"/>
              <a:t>n/2</a:t>
            </a:r>
            <a:r>
              <a:rPr lang="nb-NO" sz="2000" dirty="0" smtClean="0"/>
              <a:t>       n/32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Finne  8 nye punkter                          : n/32 *8 : </a:t>
            </a:r>
            <a:r>
              <a:rPr lang="nb-NO" sz="2000" b="1" dirty="0" smtClean="0"/>
              <a:t>n/4      </a:t>
            </a:r>
            <a:r>
              <a:rPr lang="nb-NO" sz="2000" dirty="0" smtClean="0"/>
              <a:t> n/128</a:t>
            </a:r>
            <a:endParaRPr lang="nb-NO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Finne 16  nye punkter                       n/ 128 *16: </a:t>
            </a:r>
            <a:r>
              <a:rPr lang="nb-NO" sz="2000" b="1" dirty="0" smtClean="0"/>
              <a:t>n/8    </a:t>
            </a:r>
            <a:r>
              <a:rPr lang="nb-NO" sz="2000" dirty="0" smtClean="0"/>
              <a:t>  n /512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+ ....</a:t>
            </a:r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 Sum  start = </a:t>
            </a:r>
            <a:r>
              <a:rPr lang="nb-NO" sz="2000" b="1" dirty="0" smtClean="0"/>
              <a:t>n</a:t>
            </a:r>
            <a:r>
              <a:rPr lang="nb-NO" sz="2000" dirty="0" smtClean="0"/>
              <a:t> + Alle ‘over’ max-min= </a:t>
            </a:r>
            <a:r>
              <a:rPr lang="nb-NO" sz="2000" dirty="0"/>
              <a:t>2</a:t>
            </a:r>
            <a:r>
              <a:rPr lang="nb-NO" sz="2000" dirty="0" smtClean="0"/>
              <a:t> n + n/2 + n/4 +n/8+.. = </a:t>
            </a:r>
            <a:r>
              <a:rPr lang="nb-NO" sz="2000" b="1" dirty="0" smtClean="0"/>
              <a:t>3n</a:t>
            </a:r>
          </a:p>
          <a:p>
            <a:pPr marL="0" indent="0">
              <a:buNone/>
            </a:pPr>
            <a:r>
              <a:rPr lang="nb-NO" sz="2000" dirty="0" smtClean="0"/>
              <a:t>+ sum alle ‘under’ min-max = </a:t>
            </a:r>
            <a:r>
              <a:rPr lang="nb-NO" sz="2000" b="1" dirty="0" smtClean="0"/>
              <a:t>3 n</a:t>
            </a:r>
            <a:r>
              <a:rPr lang="nb-NO" sz="2000" dirty="0" smtClean="0"/>
              <a:t>, </a:t>
            </a:r>
            <a:r>
              <a:rPr lang="nb-NO" sz="2000" dirty="0" smtClean="0">
                <a:solidFill>
                  <a:srgbClr val="C00000"/>
                </a:solidFill>
              </a:rPr>
              <a:t>Totalsum = n + 2*3n= </a:t>
            </a:r>
            <a:r>
              <a:rPr lang="nb-NO" sz="2000" b="1" dirty="0" smtClean="0">
                <a:solidFill>
                  <a:srgbClr val="C00000"/>
                </a:solidFill>
              </a:rPr>
              <a:t>7 n </a:t>
            </a:r>
            <a:r>
              <a:rPr lang="nb-NO" sz="2000" b="1" dirty="0" smtClean="0"/>
              <a:t>=  O(n) </a:t>
            </a:r>
            <a:endParaRPr lang="nb-NO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14\KoHu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656692"/>
            <a:ext cx="4945171" cy="21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5556" y="1875596"/>
            <a:ext cx="64807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min x</a:t>
            </a:r>
            <a:endParaRPr lang="nb-NO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5328084" y="2492896"/>
            <a:ext cx="72008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100" dirty="0"/>
              <a:t>m</a:t>
            </a:r>
            <a:r>
              <a:rPr lang="nb-NO" sz="1100" dirty="0" smtClean="0"/>
              <a:t>ax x</a:t>
            </a:r>
            <a:endParaRPr lang="nb-NO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7272300" y="2348880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Ny mengde:</a:t>
            </a:r>
            <a:endParaRPr lang="nb-NO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2843808" y="872716"/>
            <a:ext cx="180020" cy="1368152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1655676" y="135214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n/8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31840" y="17368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n/8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43908" y="116074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n/8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15716" y="176787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n/8</a:t>
            </a: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1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:\INF2440Para\Powerpoint\Uke14\KoHullWCa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160748"/>
            <a:ext cx="4860540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572" y="152636"/>
            <a:ext cx="8189081" cy="864096"/>
          </a:xfrm>
        </p:spPr>
        <p:txBody>
          <a:bodyPr/>
          <a:lstStyle/>
          <a:p>
            <a:r>
              <a:rPr lang="nb-NO" sz="2400" dirty="0" smtClean="0"/>
              <a:t>Verste </a:t>
            </a:r>
            <a:r>
              <a:rPr lang="nb-NO" sz="2400" dirty="0"/>
              <a:t>tilfellet kjøretid – alle punktene er på </a:t>
            </a:r>
            <a:r>
              <a:rPr lang="nb-NO" sz="2400" dirty="0" smtClean="0"/>
              <a:t>innhyllinga, f.eks alle punktene på et kvadrat eller en sirkel</a:t>
            </a:r>
            <a:endParaRPr lang="nb-NO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9532" y="3320988"/>
                <a:ext cx="8388932" cy="3171565"/>
              </a:xfrm>
            </p:spPr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nb-NO" sz="2000" dirty="0" smtClean="0"/>
                  <a:t>Finne max x og min x       –   lete-mengde : </a:t>
                </a:r>
                <a:r>
                  <a:rPr lang="nb-NO" sz="2000" b="1" dirty="0" smtClean="0"/>
                  <a:t>n        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nb-NO" sz="2000" dirty="0" smtClean="0"/>
                  <a:t>Finne mengden over/under min-max og P :  </a:t>
                </a:r>
                <a:r>
                  <a:rPr lang="nb-NO" sz="2000" b="1" dirty="0" smtClean="0"/>
                  <a:t>n                      </a:t>
                </a:r>
                <a:r>
                  <a:rPr lang="nb-NO" sz="2000" dirty="0" smtClean="0"/>
                  <a:t>(n-2)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nb-NO" sz="2000" dirty="0" smtClean="0">
                    <a:solidFill>
                      <a:srgbClr val="C00000"/>
                    </a:solidFill>
                  </a:rPr>
                  <a:t>Finne 2 punkter: C og B   : (n-2)/2 *2 =     </a:t>
                </a:r>
                <a:r>
                  <a:rPr lang="nb-NO" sz="2000" b="1" dirty="0" smtClean="0">
                    <a:solidFill>
                      <a:srgbClr val="C00000"/>
                    </a:solidFill>
                  </a:rPr>
                  <a:t>n-2</a:t>
                </a:r>
                <a:r>
                  <a:rPr lang="nb-NO" sz="2000" dirty="0" smtClean="0">
                    <a:solidFill>
                      <a:srgbClr val="C00000"/>
                    </a:solidFill>
                  </a:rPr>
                  <a:t>,                 (</a:t>
                </a:r>
                <a:r>
                  <a:rPr lang="nb-NO" sz="2000" b="1" dirty="0" smtClean="0">
                    <a:solidFill>
                      <a:srgbClr val="C00000"/>
                    </a:solidFill>
                  </a:rPr>
                  <a:t>n-4)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nb-NO" sz="2000" dirty="0" smtClean="0"/>
                  <a:t>Finne 4 punkter    :(n-4)/4 *4:                   </a:t>
                </a:r>
                <a:r>
                  <a:rPr lang="nb-NO" sz="2000" b="1" dirty="0" smtClean="0"/>
                  <a:t>n-4</a:t>
                </a:r>
                <a:r>
                  <a:rPr lang="nb-NO" sz="2000" dirty="0" smtClean="0"/>
                  <a:t>                  (n-8)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nb-NO" sz="2000" dirty="0" smtClean="0"/>
                  <a:t>Finne  8 nye punkter                                 (n-2</a:t>
                </a:r>
                <a:r>
                  <a:rPr lang="nb-NO" sz="2000" baseline="30000" dirty="0" smtClean="0"/>
                  <a:t>3</a:t>
                </a:r>
                <a:r>
                  <a:rPr lang="nb-NO" sz="2000" dirty="0" smtClean="0"/>
                  <a:t>):              (n-2</a:t>
                </a:r>
                <a:r>
                  <a:rPr lang="nb-NO" sz="2000" baseline="30000" dirty="0" smtClean="0"/>
                  <a:t>4</a:t>
                </a:r>
                <a:r>
                  <a:rPr lang="nb-NO" sz="2000" dirty="0" smtClean="0"/>
                  <a:t>)</a:t>
                </a:r>
                <a:endParaRPr lang="nb-NO" sz="20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nb-NO" sz="2000" dirty="0" smtClean="0"/>
                  <a:t>Dette fortsetter til n - 2</a:t>
                </a:r>
                <a:r>
                  <a:rPr lang="nb-NO" sz="2000" baseline="30000" dirty="0" smtClean="0"/>
                  <a:t>k</a:t>
                </a:r>
                <a:r>
                  <a:rPr lang="nb-NO" sz="2000" dirty="0" smtClean="0"/>
                  <a:t> ≤ 1 , dvs. k= log</a:t>
                </a:r>
                <a:r>
                  <a:rPr lang="nb-NO" sz="2000" baseline="-25000" dirty="0" smtClean="0"/>
                  <a:t>2</a:t>
                </a:r>
                <a:r>
                  <a:rPr lang="nb-NO" sz="2000" dirty="0" smtClean="0"/>
                  <a:t>n ganger</a:t>
                </a:r>
                <a:br>
                  <a:rPr lang="nb-NO" sz="2000" dirty="0" smtClean="0"/>
                </a:br>
                <a:r>
                  <a:rPr lang="nb-NO" sz="2000" dirty="0" smtClean="0"/>
                  <a:t/>
                </a:r>
                <a:br>
                  <a:rPr lang="nb-NO" sz="2000" dirty="0" smtClean="0"/>
                </a:br>
                <a:r>
                  <a:rPr lang="nb-NO" sz="2000" dirty="0" smtClean="0"/>
                  <a:t> </a:t>
                </a:r>
                <a:r>
                  <a:rPr lang="nb-NO" sz="2000" dirty="0" smtClean="0">
                    <a:solidFill>
                      <a:srgbClr val="C00000"/>
                    </a:solidFill>
                  </a:rPr>
                  <a:t>Totalsum = </a:t>
                </a:r>
                <a:br>
                  <a:rPr lang="nb-NO" sz="2000" dirty="0" smtClean="0">
                    <a:solidFill>
                      <a:srgbClr val="C00000"/>
                    </a:solidFill>
                  </a:rPr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nb-NO" sz="1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18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nb-NO" sz="18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func>
                          <m:funcPr>
                            <m:ctrlPr>
                              <a:rPr lang="nb-NO" sz="1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18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func>
                      </m:sup>
                      <m:e>
                        <m:d>
                          <m:dPr>
                            <m:ctrlPr>
                              <a:rPr lang="nb-NO" sz="1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nb-NO" sz="18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nb-NO" sz="1800" dirty="0" smtClean="0">
                                <a:solidFill>
                                  <a:srgbClr val="C00000"/>
                                </a:solidFill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nb-NO" sz="1800" b="0" i="0" baseline="30000" dirty="0" smtClean="0">
                                <a:solidFill>
                                  <a:srgbClr val="C00000"/>
                                </a:solidFill>
                              </a:rPr>
                              <m:t>i</m:t>
                            </m:r>
                          </m:e>
                        </m:d>
                      </m:e>
                    </m:nary>
                  </m:oMath>
                </a14:m>
                <a:r>
                  <a:rPr lang="nb-NO" sz="1800" dirty="0">
                    <a:solidFill>
                      <a:srgbClr val="C00000"/>
                    </a:solidFill>
                  </a:rPr>
                  <a:t>=</a:t>
                </a:r>
                <a:r>
                  <a:rPr lang="nb-NO" sz="1800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nb-NO" sz="1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18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nb-NO" sz="18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nb-NO" sz="18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sub>
                      <m:sup>
                        <m:func>
                          <m:funcPr>
                            <m:ctrlPr>
                              <a:rPr lang="nb-NO" sz="1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18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func>
                      </m:sup>
                      <m:e>
                        <m:r>
                          <a:rPr lang="nb-NO" sz="18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nb-NO" sz="18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8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nb-NO" sz="1800" dirty="0">
                            <a:solidFill>
                              <a:srgbClr val="C00000"/>
                            </a:solidFill>
                          </a:rPr>
                          <m:t> </m:t>
                        </m:r>
                        <m:nary>
                          <m:naryPr>
                            <m:chr m:val="∑"/>
                            <m:ctrlPr>
                              <a:rPr lang="nb-NO" sz="1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nb-NO" sz="18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𝑖</m:t>
                            </m:r>
                            <m:r>
                              <a:rPr lang="nb-NO" sz="18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nb-NO" sz="18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func>
                              <m:funcPr>
                                <m:ctrlPr>
                                  <a:rPr lang="nb-NO" sz="1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nb-NO" sz="18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e>
                            </m:func>
                          </m:sup>
                          <m:e>
                            <m:r>
                              <m:rPr>
                                <m:nor/>
                              </m:rPr>
                              <a:rPr lang="nb-NO" sz="1800" dirty="0" smtClean="0"/>
                              <m:t>2</m:t>
                            </m:r>
                            <m:r>
                              <m:rPr>
                                <m:nor/>
                              </m:rPr>
                              <a:rPr lang="nb-NO" sz="1800" baseline="30000" dirty="0" smtClean="0"/>
                              <m:t>i</m:t>
                            </m:r>
                          </m:e>
                        </m:nary>
                      </m:e>
                    </m:nary>
                  </m:oMath>
                </a14:m>
                <a:r>
                  <a:rPr lang="nb-NO" sz="1800" dirty="0" smtClean="0">
                    <a:solidFill>
                      <a:srgbClr val="C00000"/>
                    </a:solidFill>
                  </a:rPr>
                  <a:t> = nlog n – n ≤ n </a:t>
                </a:r>
                <a:r>
                  <a:rPr lang="nb-NO" sz="1800" dirty="0">
                    <a:solidFill>
                      <a:srgbClr val="C00000"/>
                    </a:solidFill>
                  </a:rPr>
                  <a:t>log</a:t>
                </a:r>
                <a:r>
                  <a:rPr lang="nb-NO" sz="1800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nb-NO" sz="1800" dirty="0">
                    <a:solidFill>
                      <a:srgbClr val="C00000"/>
                    </a:solidFill>
                  </a:rPr>
                  <a:t>n </a:t>
                </a:r>
                <a:r>
                  <a:rPr lang="nb-NO" sz="1800" b="1" dirty="0" smtClean="0"/>
                  <a:t>=  O(n </a:t>
                </a:r>
                <a:r>
                  <a:rPr lang="nb-NO" sz="1800" b="1" dirty="0"/>
                  <a:t>log</a:t>
                </a:r>
                <a:r>
                  <a:rPr lang="nb-NO" sz="1800" b="1" baseline="-25000" dirty="0"/>
                  <a:t>2</a:t>
                </a:r>
                <a:r>
                  <a:rPr lang="nb-NO" sz="1800" b="1" dirty="0"/>
                  <a:t>n</a:t>
                </a:r>
                <a:r>
                  <a:rPr lang="nb-NO" sz="1800" b="1" dirty="0" smtClean="0"/>
                  <a:t>) </a:t>
                </a:r>
                <a:endParaRPr lang="nb-NO" sz="1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532" y="3320988"/>
                <a:ext cx="8388932" cy="3171565"/>
              </a:xfrm>
              <a:blipFill rotWithShape="1">
                <a:blip r:embed="rId3"/>
                <a:stretch>
                  <a:fillRect l="-73" t="-962" b="-217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5556" y="2379652"/>
            <a:ext cx="64807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min x</a:t>
            </a:r>
            <a:endParaRPr lang="nb-NO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5220072" y="2843354"/>
            <a:ext cx="72008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100" dirty="0"/>
              <a:t>m</a:t>
            </a:r>
            <a:r>
              <a:rPr lang="nb-NO" sz="1100" dirty="0" smtClean="0"/>
              <a:t>ax x</a:t>
            </a:r>
            <a:endParaRPr lang="nb-NO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7272300" y="2348880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Ny mengde:</a:t>
            </a:r>
            <a:endParaRPr lang="nb-NO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2663788" y="1376772"/>
            <a:ext cx="180020" cy="1368152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1475656" y="1856198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C00000"/>
                </a:solidFill>
              </a:rPr>
              <a:t>(n-2)/2</a:t>
            </a:r>
            <a:endParaRPr lang="nb-NO" sz="14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31840" y="224086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0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71900" y="1664804"/>
            <a:ext cx="972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C00000"/>
                </a:solidFill>
              </a:rPr>
              <a:t>(n-2)/2</a:t>
            </a:r>
            <a:endParaRPr lang="nb-NO" sz="14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23728" y="215394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0</a:t>
            </a: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5467" y="188640"/>
            <a:ext cx="7793037" cy="612651"/>
          </a:xfrm>
        </p:spPr>
        <p:txBody>
          <a:bodyPr/>
          <a:lstStyle/>
          <a:p>
            <a:r>
              <a:rPr lang="nb-NO" dirty="0" smtClean="0"/>
              <a:t>Hva så vi på i Uke11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980728"/>
            <a:ext cx="7772400" cy="4818063"/>
          </a:xfrm>
        </p:spPr>
        <p:txBody>
          <a:bodyPr/>
          <a:lstStyle/>
          <a:p>
            <a:pPr>
              <a:buNone/>
            </a:pPr>
            <a:r>
              <a:rPr lang="nb-NO" sz="1600" dirty="0" smtClean="0"/>
              <a:t> I) Om program, samtidige kall og synlighet av data</a:t>
            </a:r>
          </a:p>
          <a:p>
            <a:pPr lvl="1"/>
            <a:r>
              <a:rPr lang="nb-NO" sz="1400" dirty="0" smtClean="0"/>
              <a:t>Når en tråd (main eller en av de andre) aksesserer data, hvilke er det.</a:t>
            </a:r>
          </a:p>
          <a:p>
            <a:pPr lvl="1"/>
            <a:r>
              <a:rPr lang="nb-NO" sz="1400" dirty="0" smtClean="0"/>
              <a:t>Kan de parallelle trådene og main kalle samme metode samtidig. Kan de kalle metoder fra en sekvensiell løsning? Hva skjer da ?</a:t>
            </a:r>
          </a:p>
          <a:p>
            <a:pPr lvl="1"/>
            <a:r>
              <a:rPr lang="nb-NO" sz="1400" dirty="0" smtClean="0"/>
              <a:t>Hvor mange </a:t>
            </a:r>
            <a:r>
              <a:rPr lang="nb-NO" sz="1400" dirty="0" err="1" smtClean="0"/>
              <a:t>stack</a:t>
            </a:r>
            <a:r>
              <a:rPr lang="nb-NO" sz="1400" dirty="0" smtClean="0"/>
              <a:t>-er (stabler) har vi; hva er det,  og hvilke har vi?</a:t>
            </a:r>
            <a:endParaRPr lang="nb-NO" sz="1600" dirty="0" smtClean="0"/>
          </a:p>
          <a:p>
            <a:pPr>
              <a:buNone/>
            </a:pPr>
            <a:r>
              <a:rPr lang="nb-NO" sz="1600" dirty="0" smtClean="0"/>
              <a:t> II</a:t>
            </a:r>
            <a:r>
              <a:rPr lang="nb-NO" sz="1600" dirty="0"/>
              <a:t>) </a:t>
            </a:r>
            <a:r>
              <a:rPr lang="nb-NO" sz="1600" dirty="0" smtClean="0"/>
              <a:t> Litt  om to store programmer</a:t>
            </a:r>
          </a:p>
          <a:p>
            <a:pPr lvl="1"/>
            <a:r>
              <a:rPr lang="nb-NO" sz="1400" dirty="0" smtClean="0"/>
              <a:t>Delaunay triangulering – de beste trekantene! </a:t>
            </a:r>
          </a:p>
          <a:p>
            <a:pPr lvl="2"/>
            <a:r>
              <a:rPr lang="nb-NO" sz="1400" dirty="0" smtClean="0"/>
              <a:t>Brukes ved kartlegging, oljeleting, bølgekraftverk,..</a:t>
            </a:r>
          </a:p>
          <a:p>
            <a:pPr lvl="2"/>
            <a:r>
              <a:rPr lang="nb-NO" sz="1400" dirty="0" smtClean="0"/>
              <a:t>Spill-grafikk: ved å gi tekstur, farge og glatte overflater på gjenstander, personer, våpen osv.</a:t>
            </a:r>
          </a:p>
          <a:p>
            <a:pPr lvl="2"/>
            <a:r>
              <a:rPr lang="nb-NO" sz="1400" dirty="0" smtClean="0"/>
              <a:t>Er egentlig flere algoritmer etter hverandre – </a:t>
            </a:r>
            <a:r>
              <a:rPr lang="nb-NO" sz="1400" b="1" dirty="0" smtClean="0"/>
              <a:t>den første er </a:t>
            </a:r>
            <a:r>
              <a:rPr lang="nb-NO" sz="1400" b="1" dirty="0" err="1" smtClean="0"/>
              <a:t>Oblig</a:t>
            </a:r>
            <a:r>
              <a:rPr lang="nb-NO" sz="1400" b="1" dirty="0" smtClean="0"/>
              <a:t> 5</a:t>
            </a:r>
          </a:p>
          <a:p>
            <a:pPr marL="0" indent="0">
              <a:buNone/>
            </a:pPr>
            <a:r>
              <a:rPr lang="nb-NO" sz="1600" dirty="0" smtClean="0"/>
              <a:t>III) Om </a:t>
            </a:r>
            <a:r>
              <a:rPr lang="nb-NO" sz="1600" dirty="0" err="1" smtClean="0"/>
              <a:t>Oblig</a:t>
            </a:r>
            <a:r>
              <a:rPr lang="nb-NO" sz="1600" dirty="0" smtClean="0"/>
              <a:t> 5 - den konvekse innhyllinga (DKI)</a:t>
            </a:r>
          </a:p>
          <a:p>
            <a:pPr marL="685800" lvl="1"/>
            <a:r>
              <a:rPr lang="nb-NO" sz="1400" dirty="0" smtClean="0"/>
              <a:t>Sekvensiell, rekursiv løsning</a:t>
            </a:r>
          </a:p>
          <a:p>
            <a:pPr marL="685800" lvl="1"/>
            <a:r>
              <a:rPr lang="nb-NO" sz="1400" dirty="0" smtClean="0"/>
              <a:t>Hva er forventet O() – kompleksitet av DKI</a:t>
            </a:r>
          </a:p>
          <a:p>
            <a:pPr marL="685800" lvl="1"/>
            <a:r>
              <a:rPr lang="nb-NO" sz="1400" dirty="0" smtClean="0"/>
              <a:t>Hva </a:t>
            </a:r>
            <a:r>
              <a:rPr lang="nb-NO" sz="1400" dirty="0"/>
              <a:t>kan ventes av speedup på </a:t>
            </a:r>
            <a:r>
              <a:rPr lang="nb-NO" sz="1400" dirty="0" err="1"/>
              <a:t>Oblig</a:t>
            </a:r>
            <a:r>
              <a:rPr lang="nb-NO" sz="1400" dirty="0"/>
              <a:t> </a:t>
            </a:r>
            <a:r>
              <a:rPr lang="nb-NO" sz="1400" dirty="0" smtClean="0"/>
              <a:t>5 </a:t>
            </a:r>
          </a:p>
          <a:p>
            <a:pPr marL="0" indent="0">
              <a:buNone/>
            </a:pPr>
            <a:r>
              <a:rPr lang="nb-NO" sz="1600" dirty="0" smtClean="0"/>
              <a:t>IV) Om å lage din egen raskere versjon av </a:t>
            </a:r>
            <a:r>
              <a:rPr lang="nb-NO" sz="1600" dirty="0" err="1" smtClean="0"/>
              <a:t>ArrayList</a:t>
            </a:r>
            <a:endParaRPr lang="nb-NO" sz="1600" dirty="0" smtClean="0"/>
          </a:p>
          <a:p>
            <a:pPr marL="685800" lvl="1"/>
            <a:r>
              <a:rPr lang="nb-NO" sz="1400" dirty="0" smtClean="0"/>
              <a:t>Hvordan og hvorfor</a:t>
            </a:r>
          </a:p>
          <a:p>
            <a:pPr marL="800100" lvl="1" indent="-400050">
              <a:buAutoNum type="romanUcParenR" startAt="4"/>
            </a:pPr>
            <a:endParaRPr lang="nb-NO" sz="1400" dirty="0"/>
          </a:p>
          <a:p>
            <a:pPr marL="400050" lvl="1" indent="0">
              <a:buNone/>
            </a:pPr>
            <a:endParaRPr lang="nb-NO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68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113815</TotalTime>
  <Words>3398</Words>
  <Application>Microsoft Office PowerPoint</Application>
  <PresentationFormat>Skjermfremvisning (4:3)</PresentationFormat>
  <Paragraphs>514</Paragraphs>
  <Slides>46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46</vt:i4>
      </vt:variant>
    </vt:vector>
  </HeadingPairs>
  <TitlesOfParts>
    <vt:vector size="57" baseType="lpstr">
      <vt:lpstr>MS Mincho</vt:lpstr>
      <vt:lpstr>Arial</vt:lpstr>
      <vt:lpstr>Arial Rounded MT Bold</vt:lpstr>
      <vt:lpstr>Calibri</vt:lpstr>
      <vt:lpstr>Cambria Math</vt:lpstr>
      <vt:lpstr>Courier New</vt:lpstr>
      <vt:lpstr>Symbol</vt:lpstr>
      <vt:lpstr>Tahoma</vt:lpstr>
      <vt:lpstr>Times New Roman</vt:lpstr>
      <vt:lpstr>Wingdings</vt:lpstr>
      <vt:lpstr>Blends</vt:lpstr>
      <vt:lpstr>INF2440 Uke 11, v2018  </vt:lpstr>
      <vt:lpstr>Hva skal vi se på i Uke11</vt:lpstr>
      <vt:lpstr>II) Om program, samtidige kall og synlighet av data</vt:lpstr>
      <vt:lpstr>Når en tråd (main eller en av de andre) aksesserer (lesere/skriver) data, hvilke data er det?</vt:lpstr>
      <vt:lpstr>Kan vi stoppe en annen tråd ? Hvis ikke vi, hvem da?</vt:lpstr>
      <vt:lpstr>Hva er en stack (stabel)? Hvor mange har vi og hvilke er det?</vt:lpstr>
      <vt:lpstr>Kan flere tråder kalle samme metode samtidig.  Hva skjer da ?</vt:lpstr>
      <vt:lpstr>II) Triangulering – å lage en flate ut fra noen målinger</vt:lpstr>
      <vt:lpstr>Hva bruker vi den konvekse innhyllinga til?</vt:lpstr>
      <vt:lpstr>Delaunay triangulering (1934) Boris Nikolaevich Delaunay 1890 – 1980, russisk fjellklatrer og matematiker (etterkommer etter en fransk offiser som ble tatt til fange under Napoleons invasjon av Russland, 1812)</vt:lpstr>
      <vt:lpstr>Delaunay triangulering av 100 tilfeldige punkter</vt:lpstr>
      <vt:lpstr>Delaunay algoritmer; mange dårlige &amp; få gode</vt:lpstr>
      <vt:lpstr>Delaunay – algoritmer her (i prinsippet O(n)):</vt:lpstr>
      <vt:lpstr>Den konvekse innhyllinga til n punkter – Oblig 5</vt:lpstr>
      <vt:lpstr>1) Oblig 5, problemstilling </vt:lpstr>
      <vt:lpstr>Først en enkel geometrisk sats, I</vt:lpstr>
      <vt:lpstr>Først en enkel geometrisk sats, II</vt:lpstr>
      <vt:lpstr>Avstanden fra et punkt til en linje, I</vt:lpstr>
      <vt:lpstr>Avstanden fra et punkt til en linje II</vt:lpstr>
      <vt:lpstr>En linje deler da planet i to: Punktene til høyre og til venstre for linja (sett fra rettet linje fra p1 til p2) </vt:lpstr>
      <vt:lpstr>PowerPoint-presentasjon</vt:lpstr>
      <vt:lpstr>Algoritmen for å finne den konvekse innhyllinga sekvensielt</vt:lpstr>
      <vt:lpstr>PowerPoint-presentasjon</vt:lpstr>
      <vt:lpstr>Problemer dere vil møte i den rekursive, sekvensielle løsningen I</vt:lpstr>
      <vt:lpstr>Mye feil:</vt:lpstr>
      <vt:lpstr>Riktig</vt:lpstr>
      <vt:lpstr>Problemer dere vil møte i den rekursive, sekvensielle løsningen II</vt:lpstr>
      <vt:lpstr>Problemer dere vil møte i den rekursive, sekvensielle løsningen III</vt:lpstr>
      <vt:lpstr>Alternativ måte å få punktene i riktig rekkefølge</vt:lpstr>
      <vt:lpstr>II) Hvordan parallellisere Oblig5 – den konvekse innhyllinga</vt:lpstr>
      <vt:lpstr>To sett av løsninger, n = 20 og n=200</vt:lpstr>
      <vt:lpstr>Speedup Oblig5 konv. innhyll – forelesers løsning fra 2015 – som parallellisering av vanlig Quicksort</vt:lpstr>
      <vt:lpstr>Speedup Oblig4 konv. innhyll – forelesers løsning fra 2017 – full parallellisering av Konveks hull.</vt:lpstr>
      <vt:lpstr> III) Hvorfor lage en egen IntList istedenfor ArrayList &lt;Integer&gt;      Ukeoppgave, til Oblig5</vt:lpstr>
      <vt:lpstr>Forskjeller på Integer og int  er  bl.a størrelsen</vt:lpstr>
      <vt:lpstr>PowerPoint-presentasjon</vt:lpstr>
      <vt:lpstr>PowerPoint-presentasjon</vt:lpstr>
      <vt:lpstr>Tidsforbruk int og Integer</vt:lpstr>
      <vt:lpstr>Test på lage (add) n stk Integer i ArrayList  og i IntList og lese dem (get)</vt:lpstr>
      <vt:lpstr>Ser på ‘performance’  i Task manger</vt:lpstr>
      <vt:lpstr>Kjøring av IntList test– ser på ‘performance’  i Task manger</vt:lpstr>
      <vt:lpstr>Ser ut til at optimaliseringen parallelliserer ArrayList operasjonene – ser på ‘performance’  i Task manger</vt:lpstr>
      <vt:lpstr>Konklusjon </vt:lpstr>
      <vt:lpstr>Forventet kjøretid med n tilfeldige punkter = O(n) </vt:lpstr>
      <vt:lpstr>Verste tilfellet kjøretid – alle punktene er på innhyllinga, f.eks alle punktene på et kvadrat eller en sirkel</vt:lpstr>
      <vt:lpstr>Hva så vi på i Uke11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Arne Maus</cp:lastModifiedBy>
  <cp:revision>1096</cp:revision>
  <cp:lastPrinted>2017-04-27T07:11:35Z</cp:lastPrinted>
  <dcterms:created xsi:type="dcterms:W3CDTF">2013-10-07T06:57:58Z</dcterms:created>
  <dcterms:modified xsi:type="dcterms:W3CDTF">2018-04-13T06:46:00Z</dcterms:modified>
</cp:coreProperties>
</file>