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4"/>
  </p:notesMasterIdLst>
  <p:sldIdLst>
    <p:sldId id="407" r:id="rId2"/>
    <p:sldId id="408" r:id="rId3"/>
    <p:sldId id="409" r:id="rId4"/>
    <p:sldId id="393" r:id="rId5"/>
    <p:sldId id="427" r:id="rId6"/>
    <p:sldId id="400" r:id="rId7"/>
    <p:sldId id="401" r:id="rId8"/>
    <p:sldId id="402" r:id="rId9"/>
    <p:sldId id="403" r:id="rId10"/>
    <p:sldId id="404" r:id="rId11"/>
    <p:sldId id="405" r:id="rId12"/>
    <p:sldId id="425" r:id="rId13"/>
    <p:sldId id="394" r:id="rId14"/>
    <p:sldId id="395" r:id="rId15"/>
    <p:sldId id="397" r:id="rId16"/>
    <p:sldId id="396" r:id="rId17"/>
    <p:sldId id="398" r:id="rId18"/>
    <p:sldId id="399" r:id="rId19"/>
    <p:sldId id="372" r:id="rId20"/>
    <p:sldId id="373" r:id="rId21"/>
    <p:sldId id="374" r:id="rId22"/>
    <p:sldId id="375" r:id="rId23"/>
    <p:sldId id="380" r:id="rId24"/>
    <p:sldId id="428" r:id="rId25"/>
    <p:sldId id="384" r:id="rId26"/>
    <p:sldId id="381" r:id="rId27"/>
    <p:sldId id="410" r:id="rId28"/>
    <p:sldId id="426" r:id="rId29"/>
    <p:sldId id="416" r:id="rId30"/>
    <p:sldId id="411" r:id="rId31"/>
    <p:sldId id="412" r:id="rId32"/>
    <p:sldId id="417" r:id="rId33"/>
    <p:sldId id="413" r:id="rId34"/>
    <p:sldId id="414" r:id="rId35"/>
    <p:sldId id="415" r:id="rId36"/>
    <p:sldId id="419" r:id="rId37"/>
    <p:sldId id="420" r:id="rId38"/>
    <p:sldId id="421" r:id="rId39"/>
    <p:sldId id="422" r:id="rId40"/>
    <p:sldId id="423" r:id="rId41"/>
    <p:sldId id="424" r:id="rId42"/>
    <p:sldId id="406" r:id="rId43"/>
  </p:sldIdLst>
  <p:sldSz cx="9144000" cy="6858000" type="screen4x3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 autoAdjust="0"/>
    <p:restoredTop sz="86496" autoAdjust="0"/>
  </p:normalViewPr>
  <p:slideViewPr>
    <p:cSldViewPr>
      <p:cViewPr varScale="1">
        <p:scale>
          <a:sx n="101" d="100"/>
          <a:sy n="101" d="100"/>
        </p:scale>
        <p:origin x="8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t>14.02.2018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15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586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397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5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28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625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603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9061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14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470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526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96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255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52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338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925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704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82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6111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0896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4296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609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934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128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004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3485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12209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08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INF2440 Uke 5, våren2018 </a:t>
            </a: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PSE</a:t>
            </a:r>
            <a:r>
              <a:rPr lang="nb-NO" noProof="0" dirty="0"/>
              <a:t> </a:t>
            </a:r>
          </a:p>
          <a:p>
            <a:r>
              <a:rPr lang="nb-NO" noProof="0" dirty="0"/>
              <a:t>Inst.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130328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så vi på i Uke4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100" dirty="0"/>
              <a:t>Kommentarer om matrise-multiplikasjon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Hvorfor vi ikke bruker PRAM modellen for parallelle beregninger som skal gå fort.</a:t>
            </a:r>
            <a:endParaRPr lang="nb-NO" sz="2100" dirty="0"/>
          </a:p>
          <a:p>
            <a:pPr marL="457200" indent="-457200">
              <a:buFont typeface="+mj-lt"/>
              <a:buAutoNum type="arabicPeriod"/>
            </a:pPr>
            <a:r>
              <a:rPr lang="nb-NO" sz="2100" dirty="0"/>
              <a:t>Hva skjer egentlig i lageret (main </a:t>
            </a:r>
            <a:r>
              <a:rPr lang="nb-NO" sz="2100" dirty="0" err="1"/>
              <a:t>memory</a:t>
            </a:r>
            <a:r>
              <a:rPr lang="nb-NO" sz="2100" dirty="0"/>
              <a:t>) når vi kjører parallelle tråder - </a:t>
            </a:r>
            <a:r>
              <a:rPr lang="nb-NO" sz="2100" dirty="0" err="1"/>
              <a:t>the</a:t>
            </a:r>
            <a:r>
              <a:rPr lang="nb-NO" sz="2100" dirty="0"/>
              <a:t> Java Memory Model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100" dirty="0"/>
              <a:t>Hvorfor synkroniserer vi, og hva skjer da, 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900" dirty="0"/>
              <a:t>Hvilke problemer blir løst  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9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Første time: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Oblig</a:t>
            </a:r>
            <a:r>
              <a:rPr lang="nb-NO" dirty="0"/>
              <a:t> 1: </a:t>
            </a:r>
            <a:r>
              <a:rPr lang="nb-NO" dirty="0" err="1"/>
              <a:t>comments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Oblig</a:t>
            </a:r>
            <a:r>
              <a:rPr lang="nb-NO" dirty="0"/>
              <a:t> 2: Matrix </a:t>
            </a:r>
            <a:r>
              <a:rPr lang="nb-NO" dirty="0" err="1"/>
              <a:t>multiplication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Modellkode2 -forslag  for testing av parallell kode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løsninger på i++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Vranglås - et problem vi lett kan få (og unngå)</a:t>
            </a:r>
          </a:p>
          <a:p>
            <a:pPr marL="0" indent="0">
              <a:buNone/>
            </a:pPr>
            <a:r>
              <a:rPr lang="nb-NO" dirty="0"/>
              <a:t>Annen time: (UTSATT til neste gang)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strategier for å dele opp et problem for parallellisering: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Om primtall – Eratosthenes Sil (ES)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Hvordan representere (ES) effektivt i maskinen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2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/>
              <a:t>Reasons</a:t>
            </a:r>
            <a:r>
              <a:rPr lang="nb-NO" sz="2400" dirty="0"/>
              <a:t> to </a:t>
            </a:r>
            <a:r>
              <a:rPr lang="nb-NO" sz="2400" dirty="0" err="1"/>
              <a:t>fail</a:t>
            </a:r>
            <a:r>
              <a:rPr lang="nb-NO" sz="2400" dirty="0"/>
              <a:t> </a:t>
            </a:r>
            <a:r>
              <a:rPr lang="nb-NO" sz="2400" dirty="0" err="1"/>
              <a:t>oblig</a:t>
            </a:r>
            <a:r>
              <a:rPr lang="nb-NO" sz="2400" dirty="0"/>
              <a:t> 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Reasons</a:t>
            </a:r>
            <a:r>
              <a:rPr lang="nb-NO" dirty="0"/>
              <a:t> to </a:t>
            </a:r>
            <a:r>
              <a:rPr lang="nb-NO" dirty="0" err="1"/>
              <a:t>fail</a:t>
            </a:r>
            <a:r>
              <a:rPr lang="nb-NO" dirty="0"/>
              <a:t> </a:t>
            </a:r>
            <a:r>
              <a:rPr lang="nb-NO" dirty="0" err="1"/>
              <a:t>oblig</a:t>
            </a:r>
            <a:r>
              <a:rPr lang="nb-NO" dirty="0"/>
              <a:t> 1:</a:t>
            </a:r>
            <a:br>
              <a:rPr lang="nb-NO" dirty="0"/>
            </a:b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Lacking</a:t>
            </a:r>
            <a:r>
              <a:rPr lang="nb-NO" dirty="0"/>
              <a:t> </a:t>
            </a:r>
            <a:r>
              <a:rPr lang="nb-NO" dirty="0" err="1"/>
              <a:t>tables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report</a:t>
            </a:r>
          </a:p>
          <a:p>
            <a:r>
              <a:rPr lang="nb-NO" dirty="0"/>
              <a:t>- </a:t>
            </a:r>
            <a:r>
              <a:rPr lang="nb-NO" dirty="0" err="1"/>
              <a:t>Lacking</a:t>
            </a:r>
            <a:r>
              <a:rPr lang="nb-NO" dirty="0"/>
              <a:t> </a:t>
            </a:r>
            <a:r>
              <a:rPr lang="nb-NO" dirty="0" err="1"/>
              <a:t>explanation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report</a:t>
            </a:r>
          </a:p>
          <a:p>
            <a:r>
              <a:rPr lang="nb-NO" dirty="0"/>
              <a:t>- </a:t>
            </a:r>
            <a:r>
              <a:rPr lang="nb-NO" dirty="0" err="1"/>
              <a:t>Lacking</a:t>
            </a:r>
            <a:r>
              <a:rPr lang="nb-NO" dirty="0"/>
              <a:t> diagrams in </a:t>
            </a:r>
            <a:r>
              <a:rPr lang="nb-NO" dirty="0" err="1"/>
              <a:t>the</a:t>
            </a:r>
            <a:r>
              <a:rPr lang="nb-NO" dirty="0"/>
              <a:t> report </a:t>
            </a:r>
          </a:p>
          <a:p>
            <a:r>
              <a:rPr lang="nb-NO" dirty="0"/>
              <a:t>- Not </a:t>
            </a:r>
            <a:r>
              <a:rPr lang="nb-NO" dirty="0" err="1"/>
              <a:t>thread</a:t>
            </a:r>
            <a:r>
              <a:rPr lang="nb-NO" dirty="0"/>
              <a:t> safe </a:t>
            </a:r>
            <a:r>
              <a:rPr lang="nb-NO" dirty="0" err="1"/>
              <a:t>code</a:t>
            </a:r>
            <a:r>
              <a:rPr lang="nb-NO" dirty="0"/>
              <a:t> </a:t>
            </a:r>
          </a:p>
          <a:p>
            <a:r>
              <a:rPr lang="nb-NO" dirty="0"/>
              <a:t>- Too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synchronization</a:t>
            </a:r>
            <a:r>
              <a:rPr lang="nb-NO" dirty="0"/>
              <a:t> 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92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Modell-kode for tidssammenligning av (enkle) parallelle og sekvensiell algoritmer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god del av dere har laget programmer som virker for:</a:t>
            </a:r>
          </a:p>
          <a:p>
            <a:pPr lvl="1"/>
            <a:r>
              <a:rPr lang="nb-NO" dirty="0"/>
              <a:t>Kjøre både den sekvensielle og parallelle algoritmen</a:t>
            </a:r>
          </a:p>
          <a:p>
            <a:pPr lvl="1"/>
            <a:r>
              <a:rPr lang="nb-NO" dirty="0"/>
              <a:t>Greier å kjøre begge algoritmene ‘mange’ ganger for å ta mediantiden for sekvensiell og parallell versjon</a:t>
            </a:r>
          </a:p>
          <a:p>
            <a:pPr lvl="1"/>
            <a:r>
              <a:rPr lang="nb-NO" dirty="0"/>
              <a:t>Helst skriver resultatene ut på en fil for senere rapport-skriving</a:t>
            </a:r>
          </a:p>
          <a:p>
            <a:pPr lvl="1"/>
            <a:r>
              <a:rPr lang="nb-NO" dirty="0"/>
              <a:t>Dere kan slappe av nå, og se på min løsning</a:t>
            </a:r>
          </a:p>
          <a:p>
            <a:r>
              <a:rPr lang="nb-NO" dirty="0"/>
              <a:t>For dere andre skal jeg gjennomgå min kode slik at dere har et skjelett å skrive kode innenfor</a:t>
            </a:r>
          </a:p>
          <a:p>
            <a:pPr lvl="1"/>
            <a:r>
              <a:rPr lang="nb-NO" dirty="0"/>
              <a:t>Det mest interessante i dette kurset er tross alt hvordan vi:</a:t>
            </a:r>
          </a:p>
          <a:p>
            <a:pPr lvl="2"/>
            <a:r>
              <a:rPr lang="nb-NO" dirty="0"/>
              <a:t>Deler opp problemet for parallellisering</a:t>
            </a:r>
          </a:p>
          <a:p>
            <a:pPr lvl="2"/>
            <a:r>
              <a:rPr lang="nb-NO" dirty="0"/>
              <a:t>Hvordan vi synkroniserer i en korrekt parallell løsning.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9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42458" y="44624"/>
            <a:ext cx="8901541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java.util.concurrent.locks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easyIO.*;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file: Modell2.java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Lagt ut  feb 2017 - Arne Maus, Ifi, UiO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Som BARE et eksempel, er problemet med å øke fellesvariabelen i  n*</a:t>
            </a:r>
            <a:r>
              <a:rPr lang="nb-NO" sz="1600" dirty="0" err="1">
                <a:solidFill>
                  <a:srgbClr val="00B050"/>
                </a:solidFill>
              </a:rPr>
              <a:t>antKjerner</a:t>
            </a:r>
            <a:r>
              <a:rPr lang="nb-NO" sz="1600" dirty="0">
                <a:solidFill>
                  <a:srgbClr val="00B050"/>
                </a:solidFill>
              </a:rPr>
              <a:t>  ganger løst</a:t>
            </a:r>
          </a:p>
          <a:p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class</a:t>
            </a:r>
            <a:r>
              <a:rPr lang="nb-NO" sz="1600" dirty="0"/>
              <a:t> Modell2{</a:t>
            </a:r>
            <a:r>
              <a:rPr lang="nb-NO" sz="1600" dirty="0">
                <a:solidFill>
                  <a:srgbClr val="00B050"/>
                </a:solidFill>
              </a:rPr>
              <a:t>// ****** Problemets FELLES DATA HER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final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String</a:t>
            </a:r>
            <a:r>
              <a:rPr lang="nb-NO" sz="1600" dirty="0"/>
              <a:t> navn = "TEST AV i++ med synchronized oppdatering";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 // Felles system-variable - samme for 'alle' programmer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CyclicBarrier</a:t>
            </a:r>
            <a:r>
              <a:rPr lang="nb-NO" sz="1600" dirty="0"/>
              <a:t> vent,ferdig, heltferdig ; </a:t>
            </a:r>
            <a:r>
              <a:rPr lang="nb-NO" sz="1600" dirty="0">
                <a:solidFill>
                  <a:srgbClr val="00B050"/>
                </a:solidFill>
              </a:rPr>
              <a:t>// for at trådene og main venter på hverandre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antTraader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antKjerner</a:t>
            </a:r>
            <a:r>
              <a:rPr lang="nb-NO" sz="1600" dirty="0"/>
              <a:t>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numIter ;          </a:t>
            </a:r>
            <a:r>
              <a:rPr lang="nb-NO" sz="1600" dirty="0">
                <a:solidFill>
                  <a:srgbClr val="00B050"/>
                </a:solidFill>
              </a:rPr>
              <a:t>// antall ganger for å lage median (1,3,5,,)</a:t>
            </a:r>
          </a:p>
          <a:p>
            <a:r>
              <a:rPr lang="nb-NO" sz="1600" dirty="0">
                <a:solidFill>
                  <a:srgbClr val="00B050"/>
                </a:solidFill>
              </a:rPr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nLow,nStep,nHigh</a:t>
            </a:r>
            <a:r>
              <a:rPr lang="nb-NO" sz="1600" dirty="0">
                <a:solidFill>
                  <a:srgbClr val="00B050"/>
                </a:solidFill>
              </a:rPr>
              <a:t>;  // laveste, multiplikator, hoyeste n-verdi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n;	         </a:t>
            </a:r>
            <a:r>
              <a:rPr lang="nb-NO" sz="1600" dirty="0">
                <a:solidFill>
                  <a:srgbClr val="00B050"/>
                </a:solidFill>
              </a:rPr>
              <a:t>// problemets størrelse</a:t>
            </a:r>
          </a:p>
          <a:p>
            <a:r>
              <a:rPr lang="nb-NO" sz="1600" dirty="0"/>
              <a:t>	 String filnavn;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volatile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boolean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stop = </a:t>
            </a:r>
            <a:r>
              <a:rPr lang="nb-NO" sz="1600" dirty="0">
                <a:solidFill>
                  <a:srgbClr val="0070C0"/>
                </a:solidFill>
              </a:rPr>
              <a:t>false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med;</a:t>
            </a:r>
          </a:p>
          <a:p>
            <a:r>
              <a:rPr lang="nb-NO" sz="1600" dirty="0"/>
              <a:t>	 Out ut;</a:t>
            </a:r>
          </a:p>
          <a:p>
            <a:r>
              <a:rPr lang="nb-NO" sz="1600" dirty="0"/>
              <a:t>                </a:t>
            </a:r>
            <a:r>
              <a:rPr lang="nb-NO" sz="1600" dirty="0">
                <a:solidFill>
                  <a:srgbClr val="0070C0"/>
                </a:solidFill>
              </a:rPr>
              <a:t>int [] </a:t>
            </a:r>
            <a:r>
              <a:rPr lang="nb-NO" sz="1600" dirty="0"/>
              <a:t>allI; </a:t>
            </a:r>
          </a:p>
          <a:p>
            <a:endParaRPr lang="nb-NO" sz="1600" dirty="0"/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seqTime</a:t>
            </a:r>
            <a:r>
              <a:rPr lang="nb-NO" sz="1600" dirty="0"/>
              <a:t> 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parTime</a:t>
            </a:r>
            <a:r>
              <a:rPr lang="nb-NO" sz="1600" dirty="0"/>
              <a:t> 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452320" y="472514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23528" y="44624"/>
            <a:ext cx="8640960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/** for også utskrift på fil */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println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ut.outln</a:t>
            </a:r>
            <a:r>
              <a:rPr lang="nb-NO" sz="1600" dirty="0"/>
              <a:t>(s);</a:t>
            </a:r>
          </a:p>
          <a:p>
            <a:r>
              <a:rPr lang="nb-NO" sz="1600" dirty="0"/>
              <a:t>	System.out.println(s);</a:t>
            </a:r>
          </a:p>
          <a:p>
            <a:r>
              <a:rPr lang="nb-NO" sz="1600" dirty="0"/>
              <a:t>      }</a:t>
            </a:r>
          </a:p>
          <a:p>
            <a:endParaRPr lang="nb-NO" sz="1600" dirty="0"/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B050"/>
                </a:solidFill>
              </a:rPr>
              <a:t>/** for også utskrift på fil */</a:t>
            </a:r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ut.out</a:t>
            </a:r>
            <a:r>
              <a:rPr lang="nb-NO" sz="1600" dirty="0"/>
              <a:t>(s);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System.out.print</a:t>
            </a:r>
            <a:r>
              <a:rPr lang="nb-NO" sz="1600" dirty="0"/>
              <a:t>(s);</a:t>
            </a:r>
          </a:p>
          <a:p>
            <a:r>
              <a:rPr lang="nb-NO" sz="1600" dirty="0"/>
              <a:t>       }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/** initieringen i main-tråden */</a:t>
            </a:r>
          </a:p>
          <a:p>
            <a:r>
              <a:rPr lang="nb-NO" sz="1600" dirty="0"/>
              <a:t>      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intitier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/>
              <a:t>	nLow = Integer.parseInt(args[0]); </a:t>
            </a:r>
            <a:br>
              <a:rPr lang="nb-NO" sz="1600" dirty="0"/>
            </a:br>
            <a:r>
              <a:rPr lang="nb-NO" sz="1600" dirty="0"/>
              <a:t>	nStep = Integer.parseInt(args[1]); </a:t>
            </a:r>
            <a:br>
              <a:rPr lang="nb-NO" sz="1600" dirty="0"/>
            </a:br>
            <a:r>
              <a:rPr lang="nb-NO" sz="1600" dirty="0"/>
              <a:t>	nHigh = Integer.parseInt(args[2]); </a:t>
            </a:r>
            <a:br>
              <a:rPr lang="nb-NO" sz="1600" dirty="0"/>
            </a:br>
            <a:r>
              <a:rPr lang="nb-NO" sz="1600" dirty="0"/>
              <a:t>	numIter = Integer.parseInt(args[3]); </a:t>
            </a:r>
          </a:p>
          <a:p>
            <a:r>
              <a:rPr lang="nb-NO" sz="1600" dirty="0"/>
              <a:t>	seqTime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parTime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ut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Out(args[4], true);</a:t>
            </a:r>
          </a:p>
          <a:p>
            <a:r>
              <a:rPr lang="nb-NO" sz="1600" dirty="0"/>
              <a:t> </a:t>
            </a:r>
          </a:p>
          <a:p>
            <a:r>
              <a:rPr lang="nb-NO" sz="1600" dirty="0"/>
              <a:t>  	 antKjerner = Runtime.getRuntime().availableProcessors();</a:t>
            </a:r>
          </a:p>
          <a:p>
            <a:r>
              <a:rPr lang="nb-NO" sz="1600" dirty="0"/>
              <a:t>	 antTraader = antKjerner;</a:t>
            </a:r>
          </a:p>
          <a:p>
            <a:r>
              <a:rPr lang="nb-NO" sz="1600" dirty="0"/>
              <a:t>	 vent  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	 ferdig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                heltferdig = new CyclicBarrier (2); </a:t>
            </a:r>
            <a:r>
              <a:rPr lang="nb-NO" sz="1600" dirty="0">
                <a:solidFill>
                  <a:srgbClr val="00B050"/>
                </a:solidFill>
              </a:rPr>
              <a:t>      // main venter på tråd 0</a:t>
            </a:r>
            <a:endParaRPr lang="nb-NO" sz="1600" dirty="0"/>
          </a:p>
          <a:p>
            <a:r>
              <a:rPr lang="nb-NO" sz="1600" dirty="0"/>
              <a:t>                allI = new int [antTraader];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236296" y="5661248"/>
            <a:ext cx="1224136" cy="93610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79512" y="404664"/>
            <a:ext cx="8856984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              // start trådene</a:t>
            </a:r>
          </a:p>
          <a:p>
            <a:r>
              <a:rPr lang="nb-NO" sz="1600" dirty="0"/>
              <a:t>                  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 = 0; i&lt; antTraader; i++)</a:t>
            </a:r>
          </a:p>
          <a:p>
            <a:r>
              <a:rPr lang="nb-NO" sz="1600" dirty="0"/>
              <a:t>		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Thread(new Para(i)).start();</a:t>
            </a:r>
          </a:p>
          <a:p>
            <a:r>
              <a:rPr lang="nb-NO" sz="1600" dirty="0"/>
              <a:t>                      </a:t>
            </a:r>
          </a:p>
          <a:p>
            <a:r>
              <a:rPr lang="nb-NO" sz="1600" dirty="0"/>
              <a:t>        } </a:t>
            </a:r>
            <a:r>
              <a:rPr lang="nb-NO" sz="1600" dirty="0">
                <a:solidFill>
                  <a:srgbClr val="00B050"/>
                </a:solidFill>
              </a:rPr>
              <a:t>// end initier</a:t>
            </a:r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   </a:t>
            </a:r>
          </a:p>
          <a:p>
            <a:r>
              <a:rPr lang="nb-NO" sz="1600" dirty="0">
                <a:solidFill>
                  <a:srgbClr val="0070C0"/>
                </a:solidFill>
              </a:rPr>
              <a:t>   public static void </a:t>
            </a:r>
            <a:r>
              <a:rPr lang="nb-NO" sz="1600" dirty="0"/>
              <a:t>main (String [] args)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if</a:t>
            </a:r>
            <a:r>
              <a:rPr lang="nb-NO" sz="1600" dirty="0"/>
              <a:t> ( </a:t>
            </a:r>
            <a:r>
              <a:rPr lang="nb-NO" sz="1600" dirty="0" err="1"/>
              <a:t>args.length</a:t>
            </a:r>
            <a:r>
              <a:rPr lang="nb-NO" sz="1600" dirty="0"/>
              <a:t> != 5) {</a:t>
            </a:r>
          </a:p>
          <a:p>
            <a:r>
              <a:rPr lang="nb-NO" sz="1600" dirty="0"/>
              <a:t>        System.out.println("</a:t>
            </a:r>
            <a:r>
              <a:rPr lang="nb-NO" sz="1600" dirty="0" err="1"/>
              <a:t>use</a:t>
            </a:r>
            <a:r>
              <a:rPr lang="nb-NO" sz="1600" dirty="0"/>
              <a:t>: &gt;java Modell2 &lt;</a:t>
            </a:r>
            <a:r>
              <a:rPr lang="nb-NO" sz="1600" dirty="0" err="1"/>
              <a:t>nLow</a:t>
            </a:r>
            <a:r>
              <a:rPr lang="nb-NO" sz="1600" dirty="0"/>
              <a:t>&gt; &lt;</a:t>
            </a:r>
            <a:r>
              <a:rPr lang="nb-NO" sz="1600" dirty="0" err="1"/>
              <a:t>nStep</a:t>
            </a:r>
            <a:r>
              <a:rPr lang="nb-NO" sz="1600" dirty="0"/>
              <a:t>&gt; &lt;</a:t>
            </a:r>
            <a:r>
              <a:rPr lang="nb-NO" sz="1600" dirty="0" err="1"/>
              <a:t>nHigh</a:t>
            </a:r>
            <a:r>
              <a:rPr lang="nb-NO" sz="1600" dirty="0"/>
              <a:t>&gt; &lt;</a:t>
            </a:r>
            <a:r>
              <a:rPr lang="nb-NO" sz="1600" dirty="0" err="1"/>
              <a:t>num</a:t>
            </a:r>
            <a:r>
              <a:rPr lang="nb-NO" sz="1600" dirty="0"/>
              <a:t> </a:t>
            </a:r>
            <a:r>
              <a:rPr lang="nb-NO" sz="1600" dirty="0" err="1"/>
              <a:t>iter</a:t>
            </a:r>
            <a:r>
              <a:rPr lang="nb-NO" sz="1600" dirty="0"/>
              <a:t>&gt; &lt;fil&gt;");      </a:t>
            </a:r>
            <a:br>
              <a:rPr lang="nb-NO" sz="1600" dirty="0"/>
            </a:br>
            <a:r>
              <a:rPr lang="nb-NO" sz="1600" dirty="0"/>
              <a:t>      } </a:t>
            </a:r>
            <a:r>
              <a:rPr lang="nb-NO" sz="1600" dirty="0" err="1"/>
              <a:t>else</a:t>
            </a:r>
            <a:r>
              <a:rPr lang="nb-NO" sz="1600" dirty="0"/>
              <a:t> {</a:t>
            </a:r>
          </a:p>
          <a:p>
            <a:r>
              <a:rPr lang="nb-NO" sz="1600" dirty="0"/>
              <a:t>	   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Modell2().</a:t>
            </a:r>
            <a:r>
              <a:rPr lang="nb-NO" sz="1600" dirty="0" err="1"/>
              <a:t>utforTest</a:t>
            </a:r>
            <a:r>
              <a:rPr lang="nb-NO" sz="1600" dirty="0"/>
              <a:t>(</a:t>
            </a:r>
            <a:r>
              <a:rPr lang="nb-NO" sz="1600" dirty="0" err="1"/>
              <a:t>args</a:t>
            </a:r>
            <a:r>
              <a:rPr lang="nb-NO" sz="1600" dirty="0"/>
              <a:t>); </a:t>
            </a:r>
          </a:p>
          <a:p>
            <a:r>
              <a:rPr lang="nb-NO" sz="1600" dirty="0"/>
              <a:t>      }</a:t>
            </a:r>
          </a:p>
          <a:p>
            <a:r>
              <a:rPr lang="nb-NO" sz="1600" dirty="0"/>
              <a:t>   } </a:t>
            </a:r>
            <a:r>
              <a:rPr lang="nb-NO" sz="1600" dirty="0">
                <a:solidFill>
                  <a:srgbClr val="00B050"/>
                </a:solidFill>
              </a:rPr>
              <a:t>// end main</a:t>
            </a:r>
          </a:p>
          <a:p>
            <a:endParaRPr lang="nb-NO" sz="1600" dirty="0"/>
          </a:p>
          <a:p>
            <a:endParaRPr lang="nb-NO" sz="1600" dirty="0"/>
          </a:p>
        </p:txBody>
      </p:sp>
      <p:sp>
        <p:nvSpPr>
          <p:cNvPr id="4" name="Pil høyre 4"/>
          <p:cNvSpPr/>
          <p:nvPr/>
        </p:nvSpPr>
        <p:spPr bwMode="auto">
          <a:xfrm rot="10800000">
            <a:off x="7164288" y="76470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44624"/>
            <a:ext cx="8712968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 </a:t>
            </a:r>
            <a:r>
              <a:rPr lang="nb-NO" sz="1500" dirty="0" err="1"/>
              <a:t>utforTest</a:t>
            </a:r>
            <a:r>
              <a:rPr lang="nb-NO" sz="1500" dirty="0"/>
              <a:t> () {</a:t>
            </a:r>
          </a:p>
          <a:p>
            <a:r>
              <a:rPr lang="nb-NO" sz="1500" dirty="0"/>
              <a:t>        intitier();</a:t>
            </a:r>
            <a:br>
              <a:rPr lang="nb-NO" sz="1500" dirty="0"/>
            </a:br>
            <a:r>
              <a:rPr lang="nb-NO" sz="1500" dirty="0"/>
              <a:t>        println("Test av  "+ navn+ "\n med "+</a:t>
            </a:r>
          </a:p>
          <a:p>
            <a:r>
              <a:rPr lang="nb-NO" sz="1500" dirty="0"/>
              <a:t>        </a:t>
            </a:r>
            <a:r>
              <a:rPr lang="nb-NO" sz="1500" dirty="0" err="1"/>
              <a:t>antKjerner</a:t>
            </a:r>
            <a:r>
              <a:rPr lang="nb-NO" sz="1500" dirty="0"/>
              <a:t> + " kjerner , og " + </a:t>
            </a:r>
            <a:r>
              <a:rPr lang="nb-NO" sz="1500" dirty="0" err="1"/>
              <a:t>antTraader</a:t>
            </a:r>
            <a:r>
              <a:rPr lang="nb-NO" sz="1500" dirty="0"/>
              <a:t>+" </a:t>
            </a:r>
            <a:r>
              <a:rPr lang="nb-NO" sz="1500" dirty="0" err="1"/>
              <a:t>traader</a:t>
            </a:r>
            <a:r>
              <a:rPr lang="nb-NO" sz="1500" dirty="0"/>
              <a:t>,  Median av:" + </a:t>
            </a:r>
            <a:r>
              <a:rPr lang="nb-NO" sz="1500" dirty="0" err="1"/>
              <a:t>numIter</a:t>
            </a:r>
            <a:r>
              <a:rPr lang="nb-NO" sz="1500" dirty="0"/>
              <a:t>+" iterasjon\n");</a:t>
            </a:r>
            <a:br>
              <a:rPr lang="nb-NO" sz="1500" dirty="0"/>
            </a:br>
            <a:r>
              <a:rPr lang="nb-NO" sz="1500" dirty="0"/>
              <a:t>        </a:t>
            </a:r>
            <a:r>
              <a:rPr lang="nb-NO" sz="1500" dirty="0" err="1"/>
              <a:t>println</a:t>
            </a:r>
            <a:r>
              <a:rPr lang="nb-NO" sz="1500" dirty="0"/>
              <a:t>("\n     </a:t>
            </a:r>
            <a:r>
              <a:rPr lang="nb-NO" sz="1500" dirty="0" err="1"/>
              <a:t>n</a:t>
            </a:r>
            <a:r>
              <a:rPr lang="nb-NO" sz="1500" dirty="0"/>
              <a:t>      </a:t>
            </a:r>
            <a:r>
              <a:rPr lang="nb-NO" sz="1500" dirty="0" err="1"/>
              <a:t>sekv.tid</a:t>
            </a:r>
            <a:r>
              <a:rPr lang="nb-NO" sz="1500" dirty="0"/>
              <a:t>(ms)   </a:t>
            </a:r>
            <a:r>
              <a:rPr lang="nb-NO" sz="1500" dirty="0" err="1"/>
              <a:t>para.tid</a:t>
            </a:r>
            <a:r>
              <a:rPr lang="nb-NO" sz="1500" dirty="0"/>
              <a:t>(ms)    </a:t>
            </a:r>
            <a:r>
              <a:rPr lang="nb-NO" sz="1500" dirty="0" err="1"/>
              <a:t>Speedup</a:t>
            </a:r>
            <a:r>
              <a:rPr lang="nb-NO" sz="1500" dirty="0"/>
              <a:t> ");</a:t>
            </a:r>
          </a:p>
          <a:p>
            <a:endParaRPr lang="nb-NO" sz="1500" dirty="0"/>
          </a:p>
          <a:p>
            <a:r>
              <a:rPr lang="nb-NO" sz="1500" dirty="0"/>
              <a:t>       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(n = </a:t>
            </a:r>
            <a:r>
              <a:rPr lang="nb-NO" sz="1500" dirty="0" err="1"/>
              <a:t>nHigh</a:t>
            </a:r>
            <a:r>
              <a:rPr lang="nb-NO" sz="1500" dirty="0"/>
              <a:t>; n &gt;= </a:t>
            </a:r>
            <a:r>
              <a:rPr lang="nb-NO" sz="1500" dirty="0" err="1"/>
              <a:t>nLow</a:t>
            </a:r>
            <a:r>
              <a:rPr lang="nb-NO" sz="1500" dirty="0"/>
              <a:t>; n=n/</a:t>
            </a:r>
            <a:r>
              <a:rPr lang="nb-NO" sz="1500" dirty="0" err="1"/>
              <a:t>nStep</a:t>
            </a:r>
            <a:r>
              <a:rPr lang="nb-NO" sz="1500" dirty="0"/>
              <a:t>) {</a:t>
            </a:r>
          </a:p>
          <a:p>
            <a:r>
              <a:rPr lang="nb-NO" sz="1500" dirty="0"/>
              <a:t>	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(med = 0; med &lt; </a:t>
            </a:r>
            <a:r>
              <a:rPr lang="nb-NO" sz="1500" dirty="0" err="1"/>
              <a:t>numIter</a:t>
            </a:r>
            <a:r>
              <a:rPr lang="nb-NO" sz="1500" dirty="0"/>
              <a:t>; med++) {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70C0"/>
                </a:solidFill>
              </a:rPr>
              <a:t>long</a:t>
            </a:r>
            <a:r>
              <a:rPr lang="nb-NO" sz="1500" dirty="0"/>
              <a:t> t = System.nanoTime();  // start tidtagning parallell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B050"/>
                </a:solidFill>
              </a:rPr>
              <a:t>// Start alle trådene parallell beregning nå</a:t>
            </a:r>
          </a:p>
          <a:p>
            <a:r>
              <a:rPr lang="nb-NO" sz="1500" dirty="0"/>
              <a:t>		</a:t>
            </a:r>
            <a:r>
              <a:rPr lang="nb-NO" sz="1500" dirty="0" err="1">
                <a:solidFill>
                  <a:srgbClr val="0070C0"/>
                </a:solidFill>
              </a:rPr>
              <a:t>try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{</a:t>
            </a:r>
          </a:p>
          <a:p>
            <a:r>
              <a:rPr lang="nb-NO" sz="1500" dirty="0"/>
              <a:t>		   vent.await();   </a:t>
            </a:r>
            <a:r>
              <a:rPr lang="nb-NO" sz="1500" dirty="0">
                <a:solidFill>
                  <a:srgbClr val="00B050"/>
                </a:solidFill>
              </a:rPr>
              <a:t>// start en parallell beregning</a:t>
            </a:r>
          </a:p>
          <a:p>
            <a:r>
              <a:rPr lang="nb-NO" sz="1500" dirty="0"/>
              <a:t>		   </a:t>
            </a:r>
            <a:r>
              <a:rPr lang="nb-NO" sz="1500" dirty="0" err="1"/>
              <a:t>ferdig.await</a:t>
            </a:r>
            <a:r>
              <a:rPr lang="nb-NO" sz="1500" dirty="0"/>
              <a:t>(); </a:t>
            </a:r>
            <a:r>
              <a:rPr lang="nb-NO" sz="1500" dirty="0">
                <a:solidFill>
                  <a:srgbClr val="00B050"/>
                </a:solidFill>
              </a:rPr>
              <a:t>// vent på at trådene er ferdige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70C0"/>
                </a:solidFill>
              </a:rPr>
              <a:t>try </a:t>
            </a:r>
            <a:r>
              <a:rPr lang="nb-NO" sz="1500" dirty="0"/>
              <a:t>{   heltferdig.await(); </a:t>
            </a:r>
            <a:r>
              <a:rPr lang="nb-NO" sz="1500" dirty="0">
                <a:solidFill>
                  <a:srgbClr val="00B050"/>
                </a:solidFill>
              </a:rPr>
              <a:t>// vent på at tråd 0 har summert svaret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 // her kan vi lese svaret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</a:t>
            </a:r>
          </a:p>
          <a:p>
            <a:r>
              <a:rPr lang="nb-NO" sz="1500" dirty="0"/>
              <a:t>		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parTime[med] =t/1000000.0;</a:t>
            </a:r>
          </a:p>
          <a:p>
            <a:r>
              <a:rPr lang="nb-NO" sz="1500" dirty="0"/>
              <a:t>                               println(« svaret er:» + i + «for n =» +n);                       </a:t>
            </a:r>
          </a:p>
          <a:p>
            <a:endParaRPr lang="nb-NO" sz="1500" dirty="0"/>
          </a:p>
          <a:p>
            <a:r>
              <a:rPr lang="nb-NO" sz="1500" dirty="0"/>
              <a:t>		 t = </a:t>
            </a:r>
            <a:r>
              <a:rPr lang="nb-NO" sz="1500" dirty="0" err="1"/>
              <a:t>System.nanoTime</a:t>
            </a:r>
            <a:r>
              <a:rPr lang="nb-NO" sz="1500" dirty="0"/>
              <a:t>(); // start </a:t>
            </a:r>
            <a:r>
              <a:rPr lang="nb-NO" sz="1500" dirty="0" err="1"/>
              <a:t>tidtagning</a:t>
            </a:r>
            <a:r>
              <a:rPr lang="nb-NO" sz="1500" dirty="0"/>
              <a:t> sekvensiell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B050"/>
                </a:solidFill>
              </a:rPr>
              <a:t> //**** KALL PÅ DIN SEKVENSIELLE METODE  H E R ********</a:t>
            </a:r>
          </a:p>
          <a:p>
            <a:r>
              <a:rPr lang="nb-NO" sz="1500" dirty="0"/>
              <a:t>		 sekvensiellMetode (n,numIter);</a:t>
            </a:r>
          </a:p>
          <a:p>
            <a:r>
              <a:rPr lang="nb-NO" sz="1500" dirty="0"/>
              <a:t>		 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 </a:t>
            </a:r>
            <a:r>
              <a:rPr lang="nb-NO" sz="1500" dirty="0" err="1"/>
              <a:t>seqTime</a:t>
            </a:r>
            <a:r>
              <a:rPr lang="nb-NO" sz="1500" dirty="0"/>
              <a:t>[med] =t/1000000.0;</a:t>
            </a:r>
          </a:p>
          <a:p>
            <a:r>
              <a:rPr lang="nb-NO" sz="1500" dirty="0"/>
              <a:t>	} </a:t>
            </a:r>
            <a:r>
              <a:rPr lang="nb-NO" sz="1500" dirty="0">
                <a:solidFill>
                  <a:srgbClr val="00B050"/>
                </a:solidFill>
              </a:rPr>
              <a:t>// end for med</a:t>
            </a:r>
            <a:endParaRPr lang="nb-NO" sz="1500" dirty="0"/>
          </a:p>
          <a:p>
            <a:r>
              <a:rPr lang="nb-NO" sz="1500" dirty="0"/>
              <a:t>	</a:t>
            </a:r>
            <a:endParaRPr lang="nb-NO" sz="1500" dirty="0">
              <a:solidFill>
                <a:srgbClr val="00B050"/>
              </a:solidFill>
            </a:endParaRP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76256" y="141277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454916" y="443711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4"/>
          <p:cNvSpPr/>
          <p:nvPr/>
        </p:nvSpPr>
        <p:spPr bwMode="auto">
          <a:xfrm rot="10800000">
            <a:off x="7390746" y="25732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5726"/>
            <a:ext cx="8712968" cy="70480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                 println(Format.align(n,10)+</a:t>
            </a:r>
          </a:p>
          <a:p>
            <a:r>
              <a:rPr lang="nb-NO" sz="1600" dirty="0"/>
              <a:t>                          Format.align(median(seqTime,numIter),12,3)+</a:t>
            </a:r>
          </a:p>
          <a:p>
            <a:r>
              <a:rPr lang="nb-NO" sz="1600" dirty="0"/>
              <a:t>                          Format.align(median(parTime,numIter),15,3)+</a:t>
            </a:r>
            <a:br>
              <a:rPr lang="nb-NO" sz="1600" dirty="0"/>
            </a:br>
            <a:r>
              <a:rPr lang="nb-NO" sz="1600" dirty="0"/>
              <a:t>                          Format.align(median(seqTime,numIter)/median(parTime,numIter),13,4));</a:t>
            </a:r>
            <a:br>
              <a:rPr lang="nb-NO" sz="1600" dirty="0"/>
            </a:br>
            <a:r>
              <a:rPr lang="nb-NO" sz="1600" dirty="0"/>
              <a:t>             } </a:t>
            </a:r>
            <a:r>
              <a:rPr lang="nb-NO" sz="1600" dirty="0">
                <a:solidFill>
                  <a:srgbClr val="00B050"/>
                </a:solidFill>
              </a:rPr>
              <a:t>// end n-loop</a:t>
            </a:r>
            <a:endParaRPr lang="nb-NO" sz="1600" dirty="0"/>
          </a:p>
          <a:p>
            <a:r>
              <a:rPr lang="nb-NO" sz="1600" dirty="0"/>
              <a:t>            exit(); </a:t>
            </a:r>
          </a:p>
          <a:p>
            <a:r>
              <a:rPr lang="nb-NO" sz="1600" dirty="0"/>
              <a:t>      } </a:t>
            </a:r>
            <a:r>
              <a:rPr lang="nb-NO" sz="1600" dirty="0">
                <a:solidFill>
                  <a:srgbClr val="00B050"/>
                </a:solidFill>
              </a:rPr>
              <a:t>// utforTest </a:t>
            </a:r>
          </a:p>
          <a:p>
            <a:endParaRPr lang="nb-NO" sz="1600" dirty="0"/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B050"/>
                </a:solidFill>
              </a:rPr>
              <a:t>/** terminate parallel threads*/ 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exit() { </a:t>
            </a:r>
          </a:p>
          <a:p>
            <a:r>
              <a:rPr lang="nb-NO" sz="1600" dirty="0"/>
              <a:t>	stop = </a:t>
            </a:r>
            <a:r>
              <a:rPr lang="nb-NO" sz="1600" dirty="0">
                <a:solidFill>
                  <a:srgbClr val="0070C0"/>
                </a:solidFill>
              </a:rPr>
              <a:t>true</a:t>
            </a:r>
            <a:r>
              <a:rPr lang="nb-NO" sz="1600" dirty="0"/>
              <a:t>; 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try </a:t>
            </a:r>
            <a:r>
              <a:rPr lang="nb-NO" sz="1600" dirty="0">
                <a:solidFill>
                  <a:srgbClr val="00B050"/>
                </a:solidFill>
              </a:rPr>
              <a:t>{ // start the other threads and they terminate </a:t>
            </a:r>
          </a:p>
          <a:p>
            <a:r>
              <a:rPr lang="nb-NO" sz="1600" dirty="0"/>
              <a:t>		vent.await(); </a:t>
            </a:r>
          </a:p>
          <a:p>
            <a:r>
              <a:rPr lang="nb-NO" sz="1600" dirty="0"/>
              <a:t>	} </a:t>
            </a:r>
            <a:r>
              <a:rPr lang="nb-NO" sz="1600" dirty="0">
                <a:solidFill>
                  <a:srgbClr val="0070C0"/>
                </a:solidFill>
              </a:rPr>
              <a:t>catch </a:t>
            </a:r>
            <a:r>
              <a:rPr lang="nb-NO" sz="1600" dirty="0"/>
              <a:t>(Exception e) {</a:t>
            </a:r>
            <a:r>
              <a:rPr lang="nb-NO" sz="1600" dirty="0">
                <a:solidFill>
                  <a:srgbClr val="0070C0"/>
                </a:solidFill>
              </a:rPr>
              <a:t>return</a:t>
            </a:r>
            <a:r>
              <a:rPr lang="nb-NO" sz="1600" dirty="0"/>
              <a:t>;} </a:t>
            </a:r>
          </a:p>
          <a:p>
            <a:r>
              <a:rPr lang="nb-NO" sz="1600" dirty="0"/>
              <a:t>	ut.close(); </a:t>
            </a:r>
          </a:p>
          <a:p>
            <a:r>
              <a:rPr lang="nb-NO" sz="1600" dirty="0"/>
              <a:t>      }   </a:t>
            </a:r>
            <a:r>
              <a:rPr lang="nb-NO" sz="1600" dirty="0">
                <a:solidFill>
                  <a:srgbClr val="00B050"/>
                </a:solidFill>
              </a:rPr>
              <a:t>// end exit </a:t>
            </a:r>
            <a:endParaRPr lang="nb-NO" sz="1500" dirty="0">
              <a:solidFill>
                <a:srgbClr val="00B050"/>
              </a:solidFill>
            </a:endParaRPr>
          </a:p>
          <a:p>
            <a:endParaRPr lang="nb-NO" sz="1500" dirty="0"/>
          </a:p>
          <a:p>
            <a:r>
              <a:rPr lang="nb-NO" sz="1500" dirty="0">
                <a:solidFill>
                  <a:srgbClr val="00B050"/>
                </a:solidFill>
              </a:rPr>
              <a:t>       /*** HER er din egen sekvensielle metode som  selvsagt IKKE ER synchronized, 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sekvensiellMetode</a:t>
            </a:r>
            <a:r>
              <a:rPr lang="nb-NO" sz="1500" dirty="0"/>
              <a:t> (int </a:t>
            </a:r>
            <a:r>
              <a:rPr lang="nb-NO" sz="1500" dirty="0" err="1"/>
              <a:t>n,int</a:t>
            </a:r>
            <a:r>
              <a:rPr lang="nb-NO" sz="1500" dirty="0"/>
              <a:t> </a:t>
            </a:r>
            <a:r>
              <a:rPr lang="nb-NO" sz="1500" dirty="0" err="1"/>
              <a:t>numIter</a:t>
            </a:r>
            <a:r>
              <a:rPr lang="nb-NO" sz="1500" dirty="0"/>
              <a:t>){</a:t>
            </a:r>
          </a:p>
          <a:p>
            <a:r>
              <a:rPr lang="nb-NO" sz="1500" dirty="0"/>
              <a:t>	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j=0; j&lt;n; </a:t>
            </a:r>
            <a:r>
              <a:rPr lang="nb-NO" sz="1500" dirty="0" err="1"/>
              <a:t>j++</a:t>
            </a:r>
            <a:r>
              <a:rPr lang="nb-NO" sz="1500" dirty="0"/>
              <a:t>){</a:t>
            </a:r>
          </a:p>
          <a:p>
            <a:r>
              <a:rPr lang="nb-NO" sz="1500" dirty="0"/>
              <a:t> 		     i++;</a:t>
            </a:r>
          </a:p>
          <a:p>
            <a:r>
              <a:rPr lang="nb-NO" sz="1500" dirty="0"/>
              <a:t>                 }</a:t>
            </a:r>
          </a:p>
          <a:p>
            <a:r>
              <a:rPr lang="nb-NO" sz="1500" dirty="0"/>
              <a:t>      } </a:t>
            </a:r>
            <a:r>
              <a:rPr lang="nb-NO" sz="1500" dirty="0">
                <a:solidFill>
                  <a:srgbClr val="00B050"/>
                </a:solidFill>
              </a:rPr>
              <a:t>// end </a:t>
            </a:r>
            <a:r>
              <a:rPr lang="nb-NO" sz="1500" dirty="0" err="1">
                <a:solidFill>
                  <a:srgbClr val="00B050"/>
                </a:solidFill>
              </a:rPr>
              <a:t>sekvensiellMetode</a:t>
            </a:r>
            <a:r>
              <a:rPr lang="nb-NO" sz="1500" dirty="0">
                <a:solidFill>
                  <a:srgbClr val="00B050"/>
                </a:solidFill>
              </a:rPr>
              <a:t> </a:t>
            </a:r>
          </a:p>
          <a:p>
            <a:endParaRPr lang="nb-NO" sz="1500" dirty="0">
              <a:solidFill>
                <a:srgbClr val="00B050"/>
              </a:solidFill>
            </a:endParaRPr>
          </a:p>
          <a:p>
            <a:r>
              <a:rPr lang="nb-NO" sz="1500" dirty="0">
                <a:solidFill>
                  <a:srgbClr val="00B050"/>
                </a:solidFill>
              </a:rPr>
              <a:t>      /*** Her er evt. de parallelle metodene som ER synchronized  - treig*/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synchronized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addI</a:t>
            </a:r>
            <a:r>
              <a:rPr lang="nb-NO" sz="1500" dirty="0"/>
              <a:t>() {</a:t>
            </a:r>
          </a:p>
          <a:p>
            <a:r>
              <a:rPr lang="nb-NO" sz="1500" dirty="0"/>
              <a:t>	  i++;</a:t>
            </a:r>
          </a:p>
          <a:p>
            <a:r>
              <a:rPr lang="nb-NO" sz="1500" dirty="0"/>
              <a:t>       }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09928" y="24208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092280" y="29969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-33090"/>
            <a:ext cx="8712968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class </a:t>
            </a:r>
            <a:r>
              <a:rPr lang="nb-NO" sz="1400" dirty="0"/>
              <a:t>Para </a:t>
            </a:r>
            <a:r>
              <a:rPr lang="nb-NO" sz="1400" dirty="0" err="1"/>
              <a:t>implements</a:t>
            </a:r>
            <a:r>
              <a:rPr lang="nb-NO" sz="1400" dirty="0"/>
              <a:t> </a:t>
            </a:r>
            <a:r>
              <a:rPr lang="nb-NO" sz="1400" dirty="0" err="1"/>
              <a:t>Runnable</a:t>
            </a:r>
            <a:r>
              <a:rPr lang="nb-NO" sz="1400" dirty="0"/>
              <a:t>{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ind, minI=0, fra,til,num; </a:t>
            </a:r>
          </a:p>
          <a:p>
            <a:r>
              <a:rPr lang="nb-NO" sz="1400" dirty="0"/>
              <a:t>	   Para(int i) { ind =i; } </a:t>
            </a:r>
            <a:r>
              <a:rPr lang="nb-NO" sz="1400" dirty="0">
                <a:solidFill>
                  <a:srgbClr val="00B050"/>
                </a:solidFill>
              </a:rPr>
              <a:t>// konstruktor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B050"/>
                </a:solidFill>
              </a:rPr>
              <a:t>       /*** HER er dine egen parallelle metoder som IKKE er synchronized */</a:t>
            </a:r>
          </a:p>
          <a:p>
            <a:r>
              <a:rPr lang="nb-NO" sz="1400" dirty="0"/>
              <a:t>   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 </a:t>
            </a:r>
            <a:r>
              <a:rPr lang="nb-NO" sz="1400" dirty="0" err="1"/>
              <a:t>parallellMetode</a:t>
            </a:r>
            <a:r>
              <a:rPr lang="nb-NO" sz="1400" dirty="0"/>
              <a:t>(int </a:t>
            </a:r>
            <a:r>
              <a:rPr lang="nb-NO" sz="1400" dirty="0" err="1"/>
              <a:t>ind</a:t>
            </a:r>
            <a:r>
              <a:rPr lang="nb-NO" sz="1400" dirty="0"/>
              <a:t>) {</a:t>
            </a:r>
          </a:p>
          <a:p>
            <a:r>
              <a:rPr lang="nb-NO" sz="1400" dirty="0"/>
              <a:t>	 for (int j=0; j&lt;n; </a:t>
            </a:r>
            <a:r>
              <a:rPr lang="nb-NO" sz="1400" dirty="0" err="1"/>
              <a:t>j++</a:t>
            </a:r>
            <a:r>
              <a:rPr lang="nb-NO" sz="1400" dirty="0"/>
              <a:t>){</a:t>
            </a:r>
          </a:p>
          <a:p>
            <a:r>
              <a:rPr lang="nb-NO" sz="1400" dirty="0"/>
              <a:t>  		    minI++;</a:t>
            </a:r>
          </a:p>
          <a:p>
            <a:r>
              <a:rPr lang="nb-NO" sz="1400" dirty="0"/>
              <a:t>	}</a:t>
            </a:r>
          </a:p>
          <a:p>
            <a:r>
              <a:rPr lang="nb-NO" sz="1400" dirty="0"/>
              <a:t>               allI [ind] = minI;</a:t>
            </a:r>
          </a:p>
          <a:p>
            <a:r>
              <a:rPr lang="nb-NO" sz="1400" dirty="0"/>
              <a:t>        }</a:t>
            </a:r>
          </a:p>
          <a:p>
            <a:endParaRPr lang="nb-NO" sz="1400" dirty="0"/>
          </a:p>
          <a:p>
            <a:r>
              <a:rPr lang="nb-NO" sz="1400" dirty="0"/>
              <a:t>        void paraInitier(int n) {</a:t>
            </a:r>
          </a:p>
          <a:p>
            <a:r>
              <a:rPr lang="nb-NO" sz="1400" dirty="0"/>
              <a:t>	num = n/antTraader; </a:t>
            </a:r>
          </a:p>
          <a:p>
            <a:r>
              <a:rPr lang="nb-NO" sz="1400" dirty="0"/>
              <a:t>	fra = ind*num; </a:t>
            </a:r>
          </a:p>
          <a:p>
            <a:r>
              <a:rPr lang="nb-NO" sz="1400" dirty="0"/>
              <a:t>	til = (ind+1)*num; </a:t>
            </a:r>
          </a:p>
          <a:p>
            <a:r>
              <a:rPr lang="nb-NO" sz="1400" dirty="0"/>
              <a:t>	if (ind == antTraader-1) til =n;</a:t>
            </a:r>
          </a:p>
          <a:p>
            <a:r>
              <a:rPr lang="nb-NO" sz="1400" dirty="0"/>
              <a:t>                 minI =0;</a:t>
            </a:r>
          </a:p>
          <a:p>
            <a:r>
              <a:rPr lang="nb-NO" sz="1400" dirty="0"/>
              <a:t>        }// end paraInitier 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671597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66866" y="-496"/>
            <a:ext cx="8712968" cy="63401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</a:t>
            </a:r>
          </a:p>
          <a:p>
            <a:endParaRPr lang="nb-NO" sz="1400" dirty="0"/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70C0"/>
                </a:solidFill>
              </a:rPr>
              <a:t>public void</a:t>
            </a:r>
            <a:r>
              <a:rPr lang="nb-NO" sz="1400" dirty="0"/>
              <a:t> run() { </a:t>
            </a:r>
            <a:r>
              <a:rPr lang="nb-NO" sz="1400" dirty="0">
                <a:solidFill>
                  <a:srgbClr val="00B050"/>
                </a:solidFill>
              </a:rPr>
              <a:t>// Her er det som kjores i parallell:</a:t>
            </a:r>
          </a:p>
          <a:p>
            <a:r>
              <a:rPr lang="nb-NO" sz="1400" dirty="0"/>
              <a:t>	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   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</a:t>
            </a:r>
            <a:r>
              <a:rPr lang="nb-NO" sz="1400" dirty="0">
                <a:solidFill>
                  <a:srgbClr val="00B050"/>
                </a:solidFill>
              </a:rPr>
              <a:t>// wait on all other threads + main</a:t>
            </a:r>
          </a:p>
          <a:p>
            <a:r>
              <a:rPr lang="nb-NO" sz="1400" dirty="0"/>
              <a:t>		     </a:t>
            </a:r>
            <a:r>
              <a:rPr lang="nb-NO" sz="1400" dirty="0" err="1"/>
              <a:t>vent.await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r>
              <a:rPr lang="nb-NO" sz="1400" dirty="0"/>
              <a:t>         	            </a:t>
            </a:r>
            <a:r>
              <a:rPr lang="nb-NO" sz="1400" dirty="0">
                <a:solidFill>
                  <a:srgbClr val="0070C0"/>
                </a:solidFill>
              </a:rPr>
              <a:t>if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	    paraInitier(n);</a:t>
            </a:r>
          </a:p>
          <a:p>
            <a:r>
              <a:rPr lang="nb-NO" sz="1400" dirty="0"/>
              <a:t>	</a:t>
            </a:r>
            <a:r>
              <a:rPr lang="nb-NO" sz="1400" dirty="0">
                <a:solidFill>
                  <a:srgbClr val="00B050"/>
                </a:solidFill>
              </a:rPr>
              <a:t>                    //**** KALL PÅ DINE PARALLELLE METODER  H E R ********</a:t>
            </a:r>
          </a:p>
          <a:p>
            <a:r>
              <a:rPr lang="nb-NO" sz="1400" dirty="0"/>
              <a:t>		      </a:t>
            </a:r>
            <a:r>
              <a:rPr lang="nb-NO" sz="1400" dirty="0" err="1"/>
              <a:t>parallellMetode</a:t>
            </a:r>
            <a:r>
              <a:rPr lang="nb-NO" sz="1400" dirty="0"/>
              <a:t>(</a:t>
            </a:r>
            <a:r>
              <a:rPr lang="nb-NO" sz="1400" dirty="0" err="1"/>
              <a:t>ind</a:t>
            </a:r>
            <a:r>
              <a:rPr lang="nb-NO" sz="1400" dirty="0"/>
              <a:t>); </a:t>
            </a:r>
            <a:r>
              <a:rPr lang="nb-NO" sz="1400" dirty="0">
                <a:solidFill>
                  <a:srgbClr val="00B050"/>
                </a:solidFill>
              </a:rPr>
              <a:t>// parameter: </a:t>
            </a:r>
            <a:r>
              <a:rPr lang="nb-NO" sz="1400" dirty="0" err="1">
                <a:solidFill>
                  <a:srgbClr val="00B050"/>
                </a:solidFill>
              </a:rPr>
              <a:t>traanummeret</a:t>
            </a:r>
            <a:r>
              <a:rPr lang="nb-NO" sz="1400" dirty="0">
                <a:solidFill>
                  <a:srgbClr val="00B050"/>
                </a:solidFill>
              </a:rPr>
              <a:t>: </a:t>
            </a:r>
            <a:r>
              <a:rPr lang="nb-NO" sz="1400" dirty="0" err="1">
                <a:solidFill>
                  <a:srgbClr val="00B050"/>
                </a:solidFill>
              </a:rPr>
              <a:t>ind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		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>
                <a:solidFill>
                  <a:srgbClr val="00B050"/>
                </a:solidFill>
              </a:rPr>
              <a:t>// make all </a:t>
            </a:r>
            <a:r>
              <a:rPr lang="nb-NO" sz="1400" dirty="0" err="1">
                <a:solidFill>
                  <a:srgbClr val="00B050"/>
                </a:solidFill>
              </a:rPr>
              <a:t>threads</a:t>
            </a:r>
            <a:r>
              <a:rPr lang="nb-NO" sz="1400" dirty="0">
                <a:solidFill>
                  <a:srgbClr val="00B050"/>
                </a:solidFill>
              </a:rPr>
              <a:t> </a:t>
            </a:r>
            <a:r>
              <a:rPr lang="nb-NO" sz="1400" dirty="0" err="1">
                <a:solidFill>
                  <a:srgbClr val="00B050"/>
                </a:solidFill>
              </a:rPr>
              <a:t>terminate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		</a:t>
            </a:r>
            <a:r>
              <a:rPr lang="nb-NO" sz="1400" dirty="0" err="1"/>
              <a:t>ferdig.await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	      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	            }</a:t>
            </a:r>
            <a:r>
              <a:rPr lang="nb-NO" sz="1400" dirty="0">
                <a:solidFill>
                  <a:srgbClr val="00B050"/>
                </a:solidFill>
              </a:rPr>
              <a:t> // end ! stop </a:t>
            </a:r>
            <a:r>
              <a:rPr lang="nb-NO" sz="1400" dirty="0" err="1">
                <a:solidFill>
                  <a:srgbClr val="00B050"/>
                </a:solidFill>
              </a:rPr>
              <a:t>thread</a:t>
            </a:r>
            <a:r>
              <a:rPr lang="nb-NO" sz="1400" dirty="0"/>
              <a:t> </a:t>
            </a:r>
          </a:p>
          <a:p>
            <a:r>
              <a:rPr lang="nb-NO" sz="1400" dirty="0"/>
              <a:t>	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B050"/>
                </a:solidFill>
              </a:rPr>
              <a:t>      // tråd nr 0 adderer de 'numThreads' minI - variablene til en felles verdi </a:t>
            </a:r>
            <a:endParaRPr lang="nb-NO" sz="1400" dirty="0"/>
          </a:p>
          <a:p>
            <a:r>
              <a:rPr lang="nb-NO" sz="1400" dirty="0"/>
              <a:t>	     </a:t>
            </a:r>
            <a:r>
              <a:rPr lang="nb-NO" sz="1400" dirty="0">
                <a:solidFill>
                  <a:srgbClr val="0070C0"/>
                </a:solidFill>
              </a:rPr>
              <a:t>if</a:t>
            </a:r>
            <a:r>
              <a:rPr lang="nb-NO" sz="1400" dirty="0"/>
              <a:t> (ind == 0) { i =0;</a:t>
            </a:r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j = 0; j &lt; antTraader; j++) { i += allI[j]; }</a:t>
            </a:r>
          </a:p>
          <a:p>
            <a:endParaRPr lang="nb-NO" sz="1400" dirty="0"/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 heltferdig.await();  </a:t>
            </a:r>
            <a:r>
              <a:rPr lang="nb-NO" sz="1400" dirty="0">
                <a:solidFill>
                  <a:srgbClr val="00B050"/>
                </a:solidFill>
              </a:rPr>
              <a:t>// si fra til main at tråd 0 har summert svaret</a:t>
            </a:r>
          </a:p>
          <a:p>
            <a:r>
              <a:rPr lang="nb-NO" sz="1400" dirty="0"/>
              <a:t>	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endParaRPr lang="nb-NO" sz="1400" dirty="0"/>
          </a:p>
          <a:p>
            <a:r>
              <a:rPr lang="nb-NO" sz="1400" dirty="0"/>
              <a:t>	   } </a:t>
            </a:r>
            <a:r>
              <a:rPr lang="nb-NO" sz="1400" dirty="0">
                <a:solidFill>
                  <a:srgbClr val="00B050"/>
                </a:solidFill>
              </a:rPr>
              <a:t>// end tråd 0</a:t>
            </a:r>
          </a:p>
          <a:p>
            <a:r>
              <a:rPr lang="nb-NO" sz="1400" dirty="0"/>
              <a:t>             } </a:t>
            </a:r>
            <a:r>
              <a:rPr lang="nb-NO" sz="1400" dirty="0">
                <a:solidFill>
                  <a:srgbClr val="00B050"/>
                </a:solidFill>
              </a:rPr>
              <a:t>// end while !stop</a:t>
            </a:r>
          </a:p>
          <a:p>
            <a:r>
              <a:rPr lang="nb-NO" sz="1400" dirty="0"/>
              <a:t>         } </a:t>
            </a:r>
            <a:r>
              <a:rPr lang="nb-NO" sz="1400" dirty="0">
                <a:solidFill>
                  <a:srgbClr val="00B050"/>
                </a:solidFill>
              </a:rPr>
              <a:t>// end run</a:t>
            </a:r>
            <a:br>
              <a:rPr lang="nb-NO" sz="1400" dirty="0">
                <a:solidFill>
                  <a:srgbClr val="00B050"/>
                </a:solidFill>
              </a:rPr>
            </a:b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     } </a:t>
            </a:r>
            <a:r>
              <a:rPr lang="nb-NO" sz="1400" dirty="0">
                <a:solidFill>
                  <a:srgbClr val="00B050"/>
                </a:solidFill>
              </a:rPr>
              <a:t>// end class Para 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596336" y="87271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697003" y="20968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5"/>
          <p:cNvSpPr/>
          <p:nvPr/>
        </p:nvSpPr>
        <p:spPr bwMode="auto">
          <a:xfrm rot="10800000">
            <a:off x="7668344" y="47971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Hvor</a:t>
            </a:r>
            <a:r>
              <a:rPr lang="en-US" sz="2400" dirty="0"/>
              <a:t> </a:t>
            </a:r>
            <a:r>
              <a:rPr lang="en-US" sz="2400" dirty="0" err="1"/>
              <a:t>lang</a:t>
            </a:r>
            <a:r>
              <a:rPr lang="en-US" sz="2400" dirty="0"/>
              <a:t> </a:t>
            </a:r>
            <a:r>
              <a:rPr lang="en-US" sz="2400" dirty="0" err="1"/>
              <a:t>tid</a:t>
            </a:r>
            <a:r>
              <a:rPr lang="en-US" sz="2400" dirty="0"/>
              <a:t> tar et synchronized </a:t>
            </a:r>
            <a:r>
              <a:rPr lang="en-US" sz="2400" dirty="0" err="1"/>
              <a:t>kall</a:t>
            </a:r>
            <a:r>
              <a:rPr lang="en-US" sz="2400" dirty="0"/>
              <a:t>? </a:t>
            </a:r>
            <a:r>
              <a:rPr lang="en-US" sz="2400" dirty="0" err="1"/>
              <a:t>Demoeks</a:t>
            </a:r>
            <a:r>
              <a:rPr lang="en-US" sz="2400" dirty="0"/>
              <a:t>. </a:t>
            </a:r>
            <a:r>
              <a:rPr lang="en-US" sz="2400" dirty="0" err="1"/>
              <a:t>hadde</a:t>
            </a:r>
            <a:r>
              <a:rPr lang="en-US" sz="2400" dirty="0"/>
              <a:t> n </a:t>
            </a:r>
            <a:r>
              <a:rPr lang="en-US" sz="2400" dirty="0" err="1"/>
              <a:t>synchroniced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for all </a:t>
            </a:r>
            <a:r>
              <a:rPr lang="en-US" sz="2400" dirty="0" err="1"/>
              <a:t>skriving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felles</a:t>
            </a:r>
            <a:r>
              <a:rPr lang="en-US" sz="2400" dirty="0"/>
              <a:t> ‘</a:t>
            </a:r>
            <a:r>
              <a:rPr lang="en-US" sz="2400" dirty="0" err="1"/>
              <a:t>i</a:t>
            </a:r>
            <a:r>
              <a:rPr lang="en-US" sz="2400" dirty="0"/>
              <a:t>’.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02381"/>
          </a:xfrm>
        </p:spPr>
        <p:txBody>
          <a:bodyPr/>
          <a:lstStyle/>
          <a:p>
            <a:r>
              <a:rPr lang="en-US" dirty="0" err="1"/>
              <a:t>Kjørte</a:t>
            </a:r>
            <a:r>
              <a:rPr lang="en-US" dirty="0"/>
              <a:t> </a:t>
            </a:r>
            <a:r>
              <a:rPr lang="en-US" dirty="0" err="1"/>
              <a:t>modell-koden</a:t>
            </a:r>
            <a:r>
              <a:rPr lang="en-US" dirty="0"/>
              <a:t> for n=10 000 000 (3 ganger)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 err="1"/>
              <a:t>Svar</a:t>
            </a:r>
            <a:r>
              <a:rPr lang="en-US" sz="2000" dirty="0"/>
              <a:t>: Et synchronized </a:t>
            </a:r>
            <a:r>
              <a:rPr lang="en-US" sz="2000" dirty="0" err="1"/>
              <a:t>kall</a:t>
            </a:r>
            <a:r>
              <a:rPr lang="en-US" sz="2000" dirty="0"/>
              <a:t> tar ca. 1000/(8*1000 000 )</a:t>
            </a:r>
            <a:r>
              <a:rPr lang="en-US" sz="2000" dirty="0" err="1"/>
              <a:t>ms</a:t>
            </a:r>
            <a:r>
              <a:rPr lang="en-US" sz="2000" dirty="0"/>
              <a:t> = 0.15 </a:t>
            </a:r>
            <a:r>
              <a:rPr lang="en-US" sz="2000" dirty="0">
                <a:sym typeface="Symbol"/>
              </a:rPr>
              <a:t>s = 150ns. = ca. 500 </a:t>
            </a:r>
            <a:r>
              <a:rPr lang="en-US" sz="2000" dirty="0" err="1">
                <a:sym typeface="Symbol"/>
              </a:rPr>
              <a:t>instruksjoner</a:t>
            </a:r>
            <a:r>
              <a:rPr lang="en-US" sz="2000" dirty="0">
                <a:sym typeface="Symbol"/>
              </a:rPr>
              <a:t>.</a:t>
            </a:r>
            <a:endParaRPr lang="en-US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ModelKode\Modell2-kjøree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5" y="2060848"/>
            <a:ext cx="895958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9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 Finnes det alternativer &amp; riktig kode?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a) Bruk av </a:t>
            </a:r>
            <a:r>
              <a:rPr lang="nb-NO" sz="2000" dirty="0" err="1"/>
              <a:t>ReentrantLock</a:t>
            </a:r>
            <a:r>
              <a:rPr lang="nb-NO" sz="2000" dirty="0"/>
              <a:t> (import </a:t>
            </a:r>
            <a:r>
              <a:rPr lang="nb-NO" sz="2000" dirty="0" err="1"/>
              <a:t>java.util.concurrent.locks</a:t>
            </a:r>
            <a:r>
              <a:rPr lang="nb-NO" sz="2000" dirty="0"/>
              <a:t>.*;)</a:t>
            </a:r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 5x fortere enn synchronized !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547664" y="429309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med </a:t>
            </a:r>
            <a:r>
              <a:rPr lang="nb-NO" dirty="0" err="1">
                <a:solidFill>
                  <a:schemeClr val="bg1"/>
                </a:solidFill>
              </a:rPr>
              <a:t>ReentrantLock</a:t>
            </a:r>
            <a:r>
              <a:rPr lang="nb-NO" dirty="0">
                <a:solidFill>
                  <a:schemeClr val="bg1"/>
                </a:solidFill>
              </a:rPr>
              <a:t> oppdatering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0.70 ms, Para tid:      212.44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720080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 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 </a:t>
            </a:r>
            <a:r>
              <a:rPr lang="nb-NO" sz="1400" dirty="0" err="1"/>
              <a:t>laas</a:t>
            </a:r>
            <a:r>
              <a:rPr lang="nb-NO" sz="1400" dirty="0"/>
              <a:t>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/*** HER skriver du eventuelle  parallelle metoder som ER synchronized */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laas.lock</a:t>
            </a:r>
            <a:r>
              <a:rPr lang="nb-NO" sz="1400" dirty="0"/>
              <a:t>();</a:t>
            </a:r>
          </a:p>
          <a:p>
            <a:r>
              <a:rPr lang="nb-NO" sz="1400" dirty="0"/>
              <a:t> 	i++;</a:t>
            </a:r>
          </a:p>
          <a:p>
            <a:r>
              <a:rPr lang="nb-NO" sz="1400" dirty="0"/>
              <a:t>   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 err="1"/>
              <a:t>laas.unlock</a:t>
            </a:r>
            <a:r>
              <a:rPr lang="nb-NO" sz="1400" dirty="0"/>
              <a:t>();}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  <a:br>
              <a:rPr lang="nb-NO" sz="1400" dirty="0"/>
            </a:br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33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b) Alternativ b til synchronized: Bruk av </a:t>
            </a:r>
            <a:r>
              <a:rPr lang="nb-NO" sz="2400" dirty="0" err="1"/>
              <a:t>AtomicInteger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7624" y="1275233"/>
            <a:ext cx="7772400" cy="4818063"/>
          </a:xfrm>
        </p:spPr>
        <p:txBody>
          <a:bodyPr/>
          <a:lstStyle/>
          <a:p>
            <a:r>
              <a:rPr lang="nb-NO" sz="2000" dirty="0"/>
              <a:t>Bruk av </a:t>
            </a:r>
            <a:r>
              <a:rPr lang="nb-NO" sz="2000" dirty="0" err="1"/>
              <a:t>AtomicInteger</a:t>
            </a:r>
            <a:r>
              <a:rPr lang="nb-NO" sz="2000" dirty="0"/>
              <a:t> (import </a:t>
            </a:r>
            <a:r>
              <a:rPr lang="nb-NO" sz="2000" dirty="0" err="1"/>
              <a:t>java.util.concurrent.atomic</a:t>
            </a:r>
            <a:r>
              <a:rPr lang="nb-NO" sz="2000" dirty="0"/>
              <a:t>.*;)</a:t>
            </a:r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r>
              <a:rPr lang="nb-NO" sz="2000" dirty="0"/>
              <a:t>Kjøring: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2000" b="1" dirty="0"/>
              <a:t>Konklusjon: </a:t>
            </a:r>
            <a:r>
              <a:rPr lang="nb-NO" sz="2000" dirty="0"/>
              <a:t>Både </a:t>
            </a:r>
            <a:r>
              <a:rPr lang="nb-NO" sz="2000" dirty="0" err="1"/>
              <a:t>ReentrantLock</a:t>
            </a:r>
            <a:r>
              <a:rPr lang="nb-NO" sz="2000" dirty="0"/>
              <a:t> og </a:t>
            </a:r>
            <a:r>
              <a:rPr lang="nb-NO" sz="2000" dirty="0" err="1"/>
              <a:t>AtomicInteger</a:t>
            </a:r>
            <a:r>
              <a:rPr lang="nb-NO" sz="2000" dirty="0"/>
              <a:t> er 5x fortere enn synchronized metoder + at all parallell kode kan da ligge i den parallelle klassen.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606922" y="3789040"/>
            <a:ext cx="642146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M:\INF2440Para\ModelKode&gt;java </a:t>
            </a:r>
            <a:r>
              <a:rPr lang="nb-NO" sz="1600" dirty="0" err="1">
                <a:solidFill>
                  <a:schemeClr val="bg1"/>
                </a:solidFill>
              </a:rPr>
              <a:t>ModellAlt</a:t>
            </a:r>
            <a:r>
              <a:rPr lang="nb-NO" sz="1600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sz="1600" dirty="0">
                <a:solidFill>
                  <a:schemeClr val="bg1"/>
                </a:solidFill>
              </a:rPr>
              <a:t>Test av  TEST AV i++ med </a:t>
            </a:r>
            <a:r>
              <a:rPr lang="nb-NO" sz="1600" dirty="0" err="1">
                <a:solidFill>
                  <a:schemeClr val="bg1"/>
                </a:solidFill>
              </a:rPr>
              <a:t>AtomicInteger</a:t>
            </a:r>
            <a:r>
              <a:rPr lang="nb-NO" sz="1600" dirty="0">
                <a:solidFill>
                  <a:schemeClr val="bg1"/>
                </a:solidFill>
              </a:rPr>
              <a:t> oppdatering</a:t>
            </a:r>
          </a:p>
          <a:p>
            <a:r>
              <a:rPr lang="nb-NO" sz="1600" dirty="0">
                <a:solidFill>
                  <a:schemeClr val="bg1"/>
                </a:solidFill>
              </a:rPr>
              <a:t> med 8 kjerner , og 8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br>
              <a:rPr lang="nb-NO" sz="1600" dirty="0">
                <a:solidFill>
                  <a:schemeClr val="bg1"/>
                </a:solidFill>
              </a:rPr>
            </a:b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Median </a:t>
            </a:r>
            <a:r>
              <a:rPr lang="nb-NO" sz="1600" dirty="0" err="1">
                <a:solidFill>
                  <a:schemeClr val="bg1"/>
                </a:solidFill>
              </a:rPr>
              <a:t>of</a:t>
            </a:r>
            <a:r>
              <a:rPr lang="nb-NO" sz="1600" dirty="0">
                <a:solidFill>
                  <a:schemeClr val="bg1"/>
                </a:solidFill>
              </a:rPr>
              <a:t> 5:  </a:t>
            </a:r>
            <a:r>
              <a:rPr lang="nb-NO" sz="1600" dirty="0" err="1">
                <a:solidFill>
                  <a:schemeClr val="bg1"/>
                </a:solidFill>
              </a:rPr>
              <a:t>Sekv</a:t>
            </a:r>
            <a:r>
              <a:rPr lang="nb-NO" sz="1600" dirty="0">
                <a:solidFill>
                  <a:schemeClr val="bg1"/>
                </a:solidFill>
              </a:rPr>
              <a:t>. tid:        0.66 ms, Para tid:      235.91 ms,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Speedup</a:t>
            </a:r>
            <a:r>
              <a:rPr lang="nb-NO" sz="1600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6480720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B050"/>
                </a:solidFill>
              </a:rPr>
              <a:t>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  </a:t>
            </a:r>
            <a:r>
              <a:rPr lang="nb-NO" sz="1400" dirty="0" err="1"/>
              <a:t>AtomicInteger</a:t>
            </a:r>
            <a:r>
              <a:rPr lang="nb-NO" sz="1400" dirty="0"/>
              <a:t> i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AtomicInteger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B050"/>
                </a:solidFill>
              </a:rPr>
              <a:t>/*** HER skriver du eventuelle  parallelle metoder som ER synchronized */</a:t>
            </a:r>
          </a:p>
          <a:p>
            <a:r>
              <a:rPr lang="nb-NO" sz="1400" dirty="0"/>
              <a:t>    void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i.incrementAndGet</a:t>
            </a:r>
            <a:r>
              <a:rPr lang="nb-NO" sz="1400" dirty="0"/>
              <a:t>();</a:t>
            </a:r>
            <a:br>
              <a:rPr lang="nb-NO" sz="1400" dirty="0"/>
            </a:br>
            <a:r>
              <a:rPr lang="nb-NO" sz="1400" dirty="0"/>
              <a:t>  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9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c) : Lokal kopi av i hver tråd og en synchronized oppdatering fra hver tråd til sist.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37657" y="1268760"/>
            <a:ext cx="8028384" cy="5509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/*** HER skriver du eventuelle  parallelle metoder som ER synchronized */</a:t>
            </a:r>
          </a:p>
          <a:p>
            <a:r>
              <a:rPr lang="nb-NO" sz="1600" dirty="0"/>
              <a:t>            </a:t>
            </a:r>
            <a:r>
              <a:rPr lang="nb-NO" sz="1600" dirty="0">
                <a:solidFill>
                  <a:srgbClr val="0070C0"/>
                </a:solidFill>
              </a:rPr>
              <a:t>synchronized void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/>
              <a:t>(int tillegg) {</a:t>
            </a:r>
          </a:p>
          <a:p>
            <a:r>
              <a:rPr lang="nb-NO" sz="1600" dirty="0"/>
              <a:t>	          i = i+ tillegg;</a:t>
            </a:r>
          </a:p>
          <a:p>
            <a:r>
              <a:rPr lang="nb-NO" sz="1600" dirty="0"/>
              <a:t>     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addI</a:t>
            </a:r>
            <a:endParaRPr lang="nb-NO" sz="1600" dirty="0">
              <a:solidFill>
                <a:srgbClr val="00B050"/>
              </a:solidFill>
            </a:endParaRPr>
          </a:p>
          <a:p>
            <a:r>
              <a:rPr lang="nb-NO" sz="1600" dirty="0"/>
              <a:t>            …….</a:t>
            </a:r>
          </a:p>
          <a:p>
            <a:r>
              <a:rPr lang="en-US" sz="1600" dirty="0"/>
              <a:t>             </a:t>
            </a:r>
            <a:r>
              <a:rPr lang="en-US" sz="1600" dirty="0">
                <a:solidFill>
                  <a:srgbClr val="0070C0"/>
                </a:solidFill>
              </a:rPr>
              <a:t>class </a:t>
            </a:r>
            <a:r>
              <a:rPr lang="en-US" sz="1600" dirty="0"/>
              <a:t>Para </a:t>
            </a:r>
            <a:r>
              <a:rPr lang="en-US" sz="1600" dirty="0">
                <a:solidFill>
                  <a:srgbClr val="0070C0"/>
                </a:solidFill>
              </a:rPr>
              <a:t>implements </a:t>
            </a:r>
            <a:r>
              <a:rPr lang="en-US" sz="1600" dirty="0"/>
              <a:t>Runnable{</a:t>
            </a:r>
          </a:p>
          <a:p>
            <a:r>
              <a:rPr lang="en-US" sz="1600" dirty="0"/>
              <a:t>	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ind</a:t>
            </a:r>
            <a:r>
              <a:rPr lang="en-US" sz="1600" dirty="0"/>
              <a:t>;</a:t>
            </a:r>
          </a:p>
          <a:p>
            <a:r>
              <a:rPr lang="en-US" sz="1600" dirty="0"/>
              <a:t>              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minI</a:t>
            </a:r>
            <a:r>
              <a:rPr lang="en-US" sz="1600" dirty="0"/>
              <a:t>=0;</a:t>
            </a:r>
          </a:p>
          <a:p>
            <a:r>
              <a:rPr lang="en-US" sz="1600" dirty="0"/>
              <a:t>	     …..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               /*** HER skriver du parallelle metode som IKKE er synchronized */</a:t>
            </a:r>
          </a:p>
          <a:p>
            <a:r>
              <a:rPr lang="nb-NO" sz="1600" dirty="0"/>
              <a:t>                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 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ind</a:t>
            </a:r>
            <a:r>
              <a:rPr lang="nb-NO" sz="1600" dirty="0"/>
              <a:t>) {</a:t>
            </a:r>
          </a:p>
          <a:p>
            <a:r>
              <a:rPr lang="nb-NO" sz="1600" dirty="0"/>
              <a:t>		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j=0; j&lt;n; </a:t>
            </a:r>
            <a:r>
              <a:rPr lang="nb-NO" sz="1600" dirty="0" err="1"/>
              <a:t>j++</a:t>
            </a:r>
            <a:r>
              <a:rPr lang="nb-NO" sz="1600" dirty="0"/>
              <a:t>)</a:t>
            </a:r>
          </a:p>
          <a:p>
            <a:r>
              <a:rPr lang="nb-NO" sz="1600" dirty="0"/>
              <a:t>		         </a:t>
            </a:r>
            <a:r>
              <a:rPr lang="nb-NO" sz="1600" dirty="0" err="1"/>
              <a:t>minI</a:t>
            </a:r>
            <a:r>
              <a:rPr lang="nb-NO" sz="1600" dirty="0"/>
              <a:t>++;</a:t>
            </a:r>
          </a:p>
          <a:p>
            <a:r>
              <a:rPr lang="nb-NO" sz="1600" dirty="0"/>
              <a:t>	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parallellMeode</a:t>
            </a:r>
            <a:endParaRPr lang="nb-NO" sz="1600" dirty="0">
              <a:solidFill>
                <a:srgbClr val="00B050"/>
              </a:solidFill>
            </a:endParaRPr>
          </a:p>
          <a:p>
            <a:endParaRPr lang="nb-NO" sz="1600" dirty="0"/>
          </a:p>
          <a:p>
            <a:r>
              <a:rPr lang="nb-NO" sz="1600" dirty="0"/>
              <a:t>	       </a:t>
            </a:r>
            <a:r>
              <a:rPr lang="nb-NO" sz="1600" dirty="0" err="1">
                <a:solidFill>
                  <a:srgbClr val="0070C0"/>
                </a:solidFill>
              </a:rPr>
              <a:t>public</a:t>
            </a:r>
            <a:r>
              <a:rPr lang="nb-NO" sz="1600" dirty="0">
                <a:solidFill>
                  <a:srgbClr val="0070C0"/>
                </a:solidFill>
              </a:rPr>
              <a:t> void</a:t>
            </a:r>
            <a:r>
              <a:rPr lang="nb-NO" sz="1600" dirty="0"/>
              <a:t> run() { </a:t>
            </a:r>
          </a:p>
          <a:p>
            <a:r>
              <a:rPr lang="nb-NO" sz="1600" dirty="0"/>
              <a:t>                                  ……</a:t>
            </a:r>
          </a:p>
          <a:p>
            <a:r>
              <a:rPr lang="nb-NO" sz="1600" dirty="0"/>
              <a:t>	         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(! stop) {</a:t>
            </a:r>
          </a:p>
          <a:p>
            <a:r>
              <a:rPr lang="nb-NO" sz="1600" dirty="0"/>
              <a:t>		</a:t>
            </a:r>
            <a:r>
              <a:rPr lang="nb-NO" dirty="0">
                <a:solidFill>
                  <a:srgbClr val="00B050"/>
                </a:solidFill>
              </a:rPr>
              <a:t>       </a:t>
            </a:r>
            <a:r>
              <a:rPr lang="nb-NO" sz="1400" dirty="0">
                <a:solidFill>
                  <a:srgbClr val="00B050"/>
                </a:solidFill>
              </a:rPr>
              <a:t>//**** KALL PÅ DIN PARALLELLE METODE  H E R ********</a:t>
            </a:r>
          </a:p>
          <a:p>
            <a:r>
              <a:rPr lang="nb-NO" sz="1600" dirty="0"/>
              <a:t>			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 err="1"/>
              <a:t>ind</a:t>
            </a:r>
            <a:r>
              <a:rPr lang="nb-NO" sz="1600" dirty="0"/>
              <a:t>); </a:t>
            </a:r>
          </a:p>
          <a:p>
            <a:r>
              <a:rPr lang="nb-NO" sz="1600" dirty="0"/>
              <a:t>			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 err="1">
                <a:solidFill>
                  <a:srgbClr val="C00000"/>
                </a:solidFill>
              </a:rPr>
              <a:t>minI</a:t>
            </a:r>
            <a:r>
              <a:rPr lang="nb-NO" sz="1600" dirty="0">
                <a:solidFill>
                  <a:srgbClr val="C00000"/>
                </a:solidFill>
              </a:rPr>
              <a:t>);</a:t>
            </a:r>
          </a:p>
          <a:p>
            <a:r>
              <a:rPr lang="nb-NO" sz="1600" dirty="0"/>
              <a:t>    		               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 ……</a:t>
            </a:r>
          </a:p>
        </p:txBody>
      </p:sp>
    </p:spTree>
    <p:extLst>
      <p:ext uri="{BB962C8B-B14F-4D97-AF65-F5344CB8AC3E}">
        <p14:creationId xmlns:p14="http://schemas.microsoft.com/office/powerpoint/2010/main" val="869130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Kjøring av alternativ C (lokal kopi først):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Betydelig raskere, ca. 500x enn alle de andre korrekte løsningene og noe raskere enn den sekvensielle løsningen</a:t>
            </a:r>
          </a:p>
          <a:p>
            <a:r>
              <a:rPr lang="nb-NO" dirty="0"/>
              <a:t>Eneste riktige løsning som har </a:t>
            </a:r>
            <a:r>
              <a:rPr lang="nb-NO" dirty="0" err="1"/>
              <a:t>speedup</a:t>
            </a:r>
            <a:r>
              <a:rPr lang="nb-NO" dirty="0"/>
              <a:t> &gt; 1.</a:t>
            </a:r>
          </a:p>
          <a:p>
            <a:r>
              <a:rPr lang="nb-NO" b="1" dirty="0"/>
              <a:t>Husk: </a:t>
            </a:r>
            <a:r>
              <a:rPr lang="nb-NO" dirty="0"/>
              <a:t>Ingen vits å lage en parallell algoritme hvis den sekvensielle er raskere.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331640" y="177281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</a:t>
            </a:r>
            <a:r>
              <a:rPr lang="nb-NO" dirty="0" err="1">
                <a:solidFill>
                  <a:schemeClr val="bg1"/>
                </a:solidFill>
              </a:rPr>
              <a:t>forst</a:t>
            </a:r>
            <a:r>
              <a:rPr lang="nb-NO" dirty="0">
                <a:solidFill>
                  <a:schemeClr val="bg1"/>
                </a:solidFill>
              </a:rPr>
              <a:t> i lokal i </a:t>
            </a:r>
            <a:r>
              <a:rPr lang="nb-NO" dirty="0" err="1">
                <a:solidFill>
                  <a:schemeClr val="bg1"/>
                </a:solidFill>
              </a:rPr>
              <a:t>i</a:t>
            </a:r>
            <a:r>
              <a:rPr lang="nb-NO" dirty="0">
                <a:solidFill>
                  <a:schemeClr val="bg1"/>
                </a:solidFill>
              </a:rPr>
              <a:t> hver </a:t>
            </a:r>
            <a:r>
              <a:rPr lang="nb-NO" dirty="0" err="1">
                <a:solidFill>
                  <a:schemeClr val="bg1"/>
                </a:solidFill>
              </a:rPr>
              <a:t>traad</a:t>
            </a:r>
            <a:r>
              <a:rPr lang="nb-NO" dirty="0">
                <a:solidFill>
                  <a:schemeClr val="bg1"/>
                </a:solidFill>
              </a:rPr>
              <a:t>, </a:t>
            </a:r>
            <a:r>
              <a:rPr lang="nb-NO" dirty="0" err="1">
                <a:solidFill>
                  <a:schemeClr val="bg1"/>
                </a:solidFill>
              </a:rPr>
              <a:t>saa</a:t>
            </a:r>
            <a:r>
              <a:rPr lang="nb-NO" dirty="0">
                <a:solidFill>
                  <a:schemeClr val="bg1"/>
                </a:solidFill>
              </a:rPr>
              <a:t> synchronized oppdatering av i, 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0.71 ms, Para tid:        0.47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1.504, n = 1000000</a:t>
            </a:r>
          </a:p>
        </p:txBody>
      </p:sp>
    </p:spTree>
    <p:extLst>
      <p:ext uri="{BB962C8B-B14F-4D97-AF65-F5344CB8AC3E}">
        <p14:creationId xmlns:p14="http://schemas.microsoft.com/office/powerpoint/2010/main" val="156270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Oppummering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268760"/>
            <a:ext cx="7772400" cy="4818063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dirty="0"/>
              <a:t>Oppsummering:</a:t>
            </a:r>
          </a:p>
          <a:p>
            <a:pPr lvl="1"/>
            <a:r>
              <a:rPr lang="nb-NO" dirty="0"/>
              <a:t>Synkronisering av skriving på felles variable tar lang tid, og må minimeres (og synchronized er spesielt treg)</a:t>
            </a:r>
          </a:p>
          <a:p>
            <a:pPr lvl="1"/>
            <a:r>
              <a:rPr lang="nb-NO" dirty="0"/>
              <a:t>Selv den raskeste er 500x langsommere enn å ha lokal kopi av fellesvariabel int i , og så addere svarene til sist.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471518"/>
              </p:ext>
            </p:extLst>
          </p:nvPr>
        </p:nvGraphicFramePr>
        <p:xfrm>
          <a:off x="1284312" y="1412776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Løsning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kjøretid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err="1"/>
                        <a:t>Speedup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Sekvensiell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0,70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Bare synchronized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1015,72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ReentrantLock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212.44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AtomicInteger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235,91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Lokal kopi, så synchronized oppdatering 1 gang per tråd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b="0" dirty="0">
                          <a:solidFill>
                            <a:schemeClr val="tx1"/>
                          </a:solidFill>
                        </a:rPr>
                        <a:t>0,47 ms</a:t>
                      </a:r>
                      <a:endParaRPr lang="nb-NO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1,504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3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nb-NO" sz="2400" dirty="0">
                <a:solidFill>
                  <a:schemeClr val="tx2"/>
                </a:solidFill>
                <a:effectLst/>
              </a:rPr>
              <a:t>4) </a:t>
            </a:r>
            <a:r>
              <a:rPr lang="nb-NO" sz="2400" dirty="0"/>
              <a:t>Vranglås: </a:t>
            </a:r>
            <a:r>
              <a:rPr lang="nb-NO" sz="2400" dirty="0">
                <a:solidFill>
                  <a:schemeClr val="tx2"/>
                </a:solidFill>
                <a:effectLst/>
              </a:rPr>
              <a:t>Rekkefølgen av flere synkroniseringer fra flere, ulike tråder – går det alltid bra?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5"/>
            <a:ext cx="7772400" cy="1656184"/>
          </a:xfrm>
        </p:spPr>
        <p:txBody>
          <a:bodyPr/>
          <a:lstStyle/>
          <a:p>
            <a:r>
              <a:rPr lang="nb-NO" sz="2000" dirty="0"/>
              <a:t>Anta at du har to ulike parallelle klasser A og B og at som begge bruker to felles synkroniseringsvariable: Semphorene  ‘vent’ og ‘ferdig’ (begge initiert til 1).</a:t>
            </a:r>
          </a:p>
          <a:p>
            <a:r>
              <a:rPr lang="nb-NO" sz="2000" dirty="0"/>
              <a:t>A og B synkroniserer seg </a:t>
            </a:r>
            <a:r>
              <a:rPr lang="nb-NO" sz="2000" i="1" dirty="0"/>
              <a:t>ikke</a:t>
            </a:r>
            <a:r>
              <a:rPr lang="nb-NO" sz="2000" dirty="0"/>
              <a:t> i samme rekkefølge: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15616" y="3212976"/>
            <a:ext cx="2664296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 sier:</a:t>
            </a:r>
          </a:p>
          <a:p>
            <a:r>
              <a:rPr lang="nb-NO" dirty="0" err="1"/>
              <a:t>try</a:t>
            </a:r>
            <a:r>
              <a:rPr lang="nb-NO" dirty="0"/>
              <a:t>{</a:t>
            </a:r>
          </a:p>
          <a:p>
            <a:r>
              <a:rPr lang="nb-NO" dirty="0"/>
              <a:t>   </a:t>
            </a:r>
            <a:r>
              <a:rPr lang="nb-NO" dirty="0">
                <a:solidFill>
                  <a:srgbClr val="C00000"/>
                </a:solidFill>
              </a:rPr>
              <a:t>vent. </a:t>
            </a:r>
            <a:r>
              <a:rPr lang="nb-NO" dirty="0" err="1">
                <a:solidFill>
                  <a:srgbClr val="C00000"/>
                </a:solidFill>
              </a:rPr>
              <a:t>acquire</a:t>
            </a:r>
            <a:r>
              <a:rPr lang="nb-NO" dirty="0">
                <a:solidFill>
                  <a:srgbClr val="C00000"/>
                </a:solidFill>
              </a:rPr>
              <a:t>();</a:t>
            </a:r>
          </a:p>
          <a:p>
            <a:r>
              <a:rPr lang="nb-NO" dirty="0">
                <a:solidFill>
                  <a:srgbClr val="0070C0"/>
                </a:solidFill>
              </a:rPr>
              <a:t>   ferdig. </a:t>
            </a:r>
            <a:r>
              <a:rPr lang="nb-NO" dirty="0" err="1">
                <a:solidFill>
                  <a:srgbClr val="0070C0"/>
                </a:solidFill>
              </a:rPr>
              <a:t>acquire</a:t>
            </a:r>
            <a:r>
              <a:rPr lang="nb-NO" dirty="0">
                <a:solidFill>
                  <a:srgbClr val="0070C0"/>
                </a:solidFill>
              </a:rPr>
              <a:t>();</a:t>
            </a:r>
          </a:p>
          <a:p>
            <a:r>
              <a:rPr lang="nb-NO" dirty="0"/>
              <a:t>} </a:t>
            </a:r>
            <a:r>
              <a:rPr lang="nb-NO" dirty="0" err="1"/>
              <a:t>catch</a:t>
            </a:r>
            <a:r>
              <a:rPr lang="nb-NO" dirty="0"/>
              <a:t>(</a:t>
            </a:r>
            <a:r>
              <a:rPr lang="nb-NO" dirty="0" err="1"/>
              <a:t>Exception</a:t>
            </a:r>
            <a:r>
              <a:rPr lang="nb-NO" dirty="0"/>
              <a:t> e) {</a:t>
            </a:r>
            <a:r>
              <a:rPr lang="nb-NO" dirty="0" err="1"/>
              <a:t>return</a:t>
            </a:r>
            <a:r>
              <a:rPr lang="nb-NO" dirty="0"/>
              <a:t>;} </a:t>
            </a:r>
          </a:p>
          <a:p>
            <a:endParaRPr lang="nb-NO" dirty="0"/>
          </a:p>
          <a:p>
            <a:r>
              <a:rPr lang="nb-NO" dirty="0"/>
              <a:t>…gjør noe….</a:t>
            </a:r>
          </a:p>
          <a:p>
            <a:endParaRPr lang="nb-NO" dirty="0"/>
          </a:p>
          <a:p>
            <a:r>
              <a:rPr lang="nb-NO" dirty="0" err="1"/>
              <a:t>ferdig.release</a:t>
            </a:r>
            <a:r>
              <a:rPr lang="nb-NO" dirty="0"/>
              <a:t>();</a:t>
            </a:r>
          </a:p>
          <a:p>
            <a:r>
              <a:rPr lang="nb-NO" dirty="0" err="1"/>
              <a:t>vent.release</a:t>
            </a:r>
            <a:r>
              <a:rPr lang="nb-NO" dirty="0"/>
              <a:t>();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860032" y="3212976"/>
            <a:ext cx="2664296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 sier:</a:t>
            </a:r>
          </a:p>
          <a:p>
            <a:r>
              <a:rPr lang="nb-NO" dirty="0" err="1"/>
              <a:t>try</a:t>
            </a:r>
            <a:r>
              <a:rPr lang="nb-NO" dirty="0"/>
              <a:t>{</a:t>
            </a:r>
          </a:p>
          <a:p>
            <a:r>
              <a:rPr lang="nb-NO" dirty="0">
                <a:solidFill>
                  <a:srgbClr val="0070C0"/>
                </a:solidFill>
              </a:rPr>
              <a:t>     ferdig. </a:t>
            </a:r>
            <a:r>
              <a:rPr lang="nb-NO" dirty="0" err="1">
                <a:solidFill>
                  <a:srgbClr val="0070C0"/>
                </a:solidFill>
              </a:rPr>
              <a:t>acquire</a:t>
            </a:r>
            <a:r>
              <a:rPr lang="nb-NO" dirty="0">
                <a:solidFill>
                  <a:srgbClr val="0070C0"/>
                </a:solidFill>
              </a:rPr>
              <a:t>();</a:t>
            </a:r>
          </a:p>
          <a:p>
            <a:r>
              <a:rPr lang="nb-NO" dirty="0">
                <a:solidFill>
                  <a:srgbClr val="C00000"/>
                </a:solidFill>
              </a:rPr>
              <a:t>     vent. </a:t>
            </a:r>
            <a:r>
              <a:rPr lang="nb-NO" dirty="0" err="1">
                <a:solidFill>
                  <a:srgbClr val="C00000"/>
                </a:solidFill>
              </a:rPr>
              <a:t>acquire</a:t>
            </a:r>
            <a:r>
              <a:rPr lang="nb-NO" dirty="0">
                <a:solidFill>
                  <a:srgbClr val="C00000"/>
                </a:solidFill>
              </a:rPr>
              <a:t>();</a:t>
            </a:r>
          </a:p>
          <a:p>
            <a:r>
              <a:rPr lang="nb-NO" dirty="0"/>
              <a:t>} </a:t>
            </a:r>
            <a:r>
              <a:rPr lang="nb-NO" dirty="0" err="1"/>
              <a:t>catch</a:t>
            </a:r>
            <a:r>
              <a:rPr lang="nb-NO" dirty="0"/>
              <a:t>(</a:t>
            </a:r>
            <a:r>
              <a:rPr lang="nb-NO" dirty="0" err="1"/>
              <a:t>Exception</a:t>
            </a:r>
            <a:r>
              <a:rPr lang="nb-NO" dirty="0"/>
              <a:t> e) {</a:t>
            </a:r>
            <a:r>
              <a:rPr lang="nb-NO" dirty="0" err="1"/>
              <a:t>return</a:t>
            </a:r>
            <a:r>
              <a:rPr lang="nb-NO" dirty="0"/>
              <a:t>;} </a:t>
            </a:r>
          </a:p>
          <a:p>
            <a:endParaRPr lang="nb-NO" dirty="0"/>
          </a:p>
          <a:p>
            <a:r>
              <a:rPr lang="nb-NO" dirty="0"/>
              <a:t>…gjør noe….</a:t>
            </a:r>
          </a:p>
          <a:p>
            <a:endParaRPr lang="nb-NO" dirty="0"/>
          </a:p>
          <a:p>
            <a:r>
              <a:rPr lang="nb-NO" dirty="0" err="1"/>
              <a:t>vent.release</a:t>
            </a:r>
            <a:r>
              <a:rPr lang="nb-NO" dirty="0"/>
              <a:t>();</a:t>
            </a:r>
          </a:p>
          <a:p>
            <a:r>
              <a:rPr lang="nb-NO" dirty="0" err="1"/>
              <a:t>ferdig.release</a:t>
            </a:r>
            <a:r>
              <a:rPr lang="nb-NO" dirty="0"/>
              <a:t>();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2429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034988" y="44624"/>
            <a:ext cx="4104455" cy="5847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 </a:t>
            </a:r>
            <a:r>
              <a:rPr lang="nb-NO" sz="1200" dirty="0">
                <a:solidFill>
                  <a:srgbClr val="0070C0"/>
                </a:solidFill>
              </a:rPr>
              <a:t>class</a:t>
            </a:r>
            <a:r>
              <a:rPr lang="nb-NO" sz="1200" dirty="0"/>
              <a:t> </a:t>
            </a:r>
            <a:r>
              <a:rPr lang="nb-NO" sz="1200" dirty="0" err="1"/>
              <a:t>SkrivA</a:t>
            </a:r>
            <a:r>
              <a:rPr lang="nb-NO" sz="1200" dirty="0"/>
              <a:t> </a:t>
            </a:r>
            <a:r>
              <a:rPr lang="nb-NO" sz="1200" dirty="0" err="1"/>
              <a:t>extends</a:t>
            </a:r>
            <a:r>
              <a:rPr lang="nb-NO" sz="1200" dirty="0"/>
              <a:t> </a:t>
            </a:r>
            <a:r>
              <a:rPr lang="nb-NO" sz="1200" dirty="0" err="1"/>
              <a:t>Thread</a:t>
            </a:r>
            <a:r>
              <a:rPr lang="nb-NO" sz="1200" dirty="0"/>
              <a:t>{</a:t>
            </a:r>
          </a:p>
          <a:p>
            <a:r>
              <a:rPr lang="nb-NO" sz="1200" dirty="0">
                <a:solidFill>
                  <a:srgbClr val="0070C0"/>
                </a:solidFill>
              </a:rPr>
              <a:t>         </a:t>
            </a:r>
            <a:r>
              <a:rPr lang="nb-NO" sz="1200" dirty="0" err="1">
                <a:solidFill>
                  <a:srgbClr val="0070C0"/>
                </a:solidFill>
              </a:rPr>
              <a:t>public</a:t>
            </a:r>
            <a:r>
              <a:rPr lang="nb-NO" sz="1200" dirty="0">
                <a:solidFill>
                  <a:srgbClr val="0070C0"/>
                </a:solidFill>
              </a:rPr>
              <a:t> void</a:t>
            </a:r>
            <a:r>
              <a:rPr lang="nb-NO" sz="1200" dirty="0"/>
              <a:t> run() {</a:t>
            </a:r>
          </a:p>
          <a:p>
            <a:r>
              <a:rPr lang="nb-NO" sz="1200" dirty="0"/>
              <a:t>             </a:t>
            </a:r>
            <a:r>
              <a:rPr lang="nb-NO" sz="1200" dirty="0">
                <a:solidFill>
                  <a:srgbClr val="0070C0"/>
                </a:solidFill>
              </a:rPr>
              <a:t>for</a:t>
            </a:r>
            <a:r>
              <a:rPr lang="nb-NO" sz="1200" dirty="0"/>
              <a:t> (int j = 0; j&lt;</a:t>
            </a:r>
            <a:r>
              <a:rPr lang="nb-NO" sz="1200" dirty="0" err="1"/>
              <a:t>antGanger</a:t>
            </a:r>
            <a:r>
              <a:rPr lang="nb-NO" sz="1200" dirty="0"/>
              <a:t>; </a:t>
            </a:r>
            <a:r>
              <a:rPr lang="nb-NO" sz="1200" dirty="0" err="1"/>
              <a:t>j++</a:t>
            </a:r>
            <a:r>
              <a:rPr lang="nb-NO" sz="1200" dirty="0"/>
              <a:t>) {</a:t>
            </a:r>
          </a:p>
          <a:p>
            <a:r>
              <a:rPr lang="nb-NO" sz="1200" dirty="0"/>
              <a:t>	  </a:t>
            </a:r>
            <a:r>
              <a:rPr lang="nb-NO" sz="1200" dirty="0" err="1">
                <a:solidFill>
                  <a:srgbClr val="0070C0"/>
                </a:solidFill>
              </a:rPr>
              <a:t>try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{  // </a:t>
            </a:r>
            <a:r>
              <a:rPr lang="nb-NO" sz="1200" dirty="0" err="1"/>
              <a:t>wait</a:t>
            </a:r>
            <a:r>
              <a:rPr lang="nb-NO" sz="1200" dirty="0"/>
              <a:t> 			        </a:t>
            </a:r>
            <a:r>
              <a:rPr lang="nb-NO" sz="1200" dirty="0" err="1">
                <a:solidFill>
                  <a:srgbClr val="C00000"/>
                </a:solidFill>
              </a:rPr>
              <a:t>vent.acquire</a:t>
            </a:r>
            <a:r>
              <a:rPr lang="nb-NO" sz="1200" dirty="0">
                <a:solidFill>
                  <a:srgbClr val="C00000"/>
                </a:solidFill>
              </a:rPr>
              <a:t>(); </a:t>
            </a:r>
          </a:p>
          <a:p>
            <a:r>
              <a:rPr lang="nb-NO" sz="1200" dirty="0"/>
              <a:t> 	        </a:t>
            </a:r>
            <a:r>
              <a:rPr lang="nb-NO" sz="1200" dirty="0" err="1"/>
              <a:t>ferdig.acquire</a:t>
            </a:r>
            <a:r>
              <a:rPr lang="nb-NO" sz="1200" dirty="0"/>
              <a:t>();	</a:t>
            </a:r>
            <a:br>
              <a:rPr lang="nb-NO" sz="1200" dirty="0"/>
            </a:br>
            <a:r>
              <a:rPr lang="nb-NO" sz="1200" dirty="0"/>
              <a:t>	  } </a:t>
            </a:r>
            <a:r>
              <a:rPr lang="nb-NO" sz="1200" dirty="0" err="1">
                <a:solidFill>
                  <a:srgbClr val="0070C0"/>
                </a:solidFill>
              </a:rPr>
              <a:t>catch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(</a:t>
            </a:r>
            <a:r>
              <a:rPr lang="nb-NO" sz="1200" dirty="0" err="1"/>
              <a:t>Exception</a:t>
            </a:r>
            <a:r>
              <a:rPr lang="nb-NO" sz="1200" dirty="0"/>
              <a:t> e) {</a:t>
            </a:r>
            <a:r>
              <a:rPr lang="nb-NO" sz="1200" dirty="0" err="1"/>
              <a:t>return</a:t>
            </a:r>
            <a:r>
              <a:rPr lang="nb-NO" sz="1200" dirty="0"/>
              <a:t>;}</a:t>
            </a:r>
          </a:p>
          <a:p>
            <a:r>
              <a:rPr lang="nb-NO" sz="700" dirty="0"/>
              <a:t>	</a:t>
            </a:r>
            <a:br>
              <a:rPr lang="nb-NO" sz="1200" dirty="0"/>
            </a:br>
            <a:r>
              <a:rPr lang="nb-NO" sz="1200" dirty="0"/>
              <a:t>	</a:t>
            </a:r>
            <a:r>
              <a:rPr lang="nb-NO" sz="1200" dirty="0">
                <a:solidFill>
                  <a:srgbClr val="C00000"/>
                </a:solidFill>
              </a:rPr>
              <a:t>  a++;</a:t>
            </a:r>
          </a:p>
          <a:p>
            <a:r>
              <a:rPr lang="nb-NO" sz="1200" dirty="0"/>
              <a:t>                     System.out.println(" a: " +a);</a:t>
            </a:r>
          </a:p>
          <a:p>
            <a:r>
              <a:rPr lang="nb-NO" sz="1200" dirty="0"/>
              <a:t> 	   </a:t>
            </a:r>
            <a:r>
              <a:rPr lang="nb-NO" sz="1200" dirty="0" err="1"/>
              <a:t>vent.release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          </a:t>
            </a:r>
            <a:r>
              <a:rPr lang="nb-NO" sz="1200" dirty="0" err="1"/>
              <a:t>ferdig.release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 } </a:t>
            </a:r>
            <a:r>
              <a:rPr lang="nb-NO" sz="1200" dirty="0">
                <a:solidFill>
                  <a:srgbClr val="00B050"/>
                </a:solidFill>
              </a:rPr>
              <a:t>// end j</a:t>
            </a:r>
          </a:p>
          <a:p>
            <a:r>
              <a:rPr lang="nb-NO" sz="1200" dirty="0"/>
              <a:t>      } </a:t>
            </a:r>
            <a:r>
              <a:rPr lang="nb-NO" sz="1200" dirty="0">
                <a:solidFill>
                  <a:srgbClr val="00B050"/>
                </a:solidFill>
              </a:rPr>
              <a:t>// end run A</a:t>
            </a:r>
            <a:br>
              <a:rPr lang="nb-NO" sz="1200" dirty="0">
                <a:solidFill>
                  <a:srgbClr val="00B050"/>
                </a:solidFill>
              </a:rPr>
            </a:br>
            <a:r>
              <a:rPr lang="nb-NO" sz="1200" dirty="0">
                <a:solidFill>
                  <a:srgbClr val="00B050"/>
                </a:solidFill>
              </a:rPr>
              <a:t> </a:t>
            </a:r>
            <a:r>
              <a:rPr lang="nb-NO" sz="1200" dirty="0"/>
              <a:t>} </a:t>
            </a:r>
            <a:r>
              <a:rPr lang="nb-NO" sz="1200" dirty="0">
                <a:solidFill>
                  <a:srgbClr val="00B050"/>
                </a:solidFill>
              </a:rPr>
              <a:t>// end class </a:t>
            </a:r>
            <a:r>
              <a:rPr lang="nb-NO" sz="1200" dirty="0" err="1">
                <a:solidFill>
                  <a:srgbClr val="00B050"/>
                </a:solidFill>
              </a:rPr>
              <a:t>SkrivA</a:t>
            </a:r>
            <a:endParaRPr lang="nb-NO" sz="1200" dirty="0">
              <a:solidFill>
                <a:srgbClr val="00B050"/>
              </a:solidFill>
            </a:endParaRPr>
          </a:p>
          <a:p>
            <a:endParaRPr lang="nb-NO" sz="1200" dirty="0"/>
          </a:p>
          <a:p>
            <a:r>
              <a:rPr lang="nb-NO" sz="1200" dirty="0"/>
              <a:t> </a:t>
            </a:r>
            <a:r>
              <a:rPr lang="nb-NO" sz="1200" dirty="0">
                <a:solidFill>
                  <a:srgbClr val="0070C0"/>
                </a:solidFill>
              </a:rPr>
              <a:t>class</a:t>
            </a:r>
            <a:r>
              <a:rPr lang="nb-NO" sz="1200" dirty="0"/>
              <a:t> </a:t>
            </a:r>
            <a:r>
              <a:rPr lang="nb-NO" sz="1200" dirty="0" err="1"/>
              <a:t>SkrivB</a:t>
            </a:r>
            <a:r>
              <a:rPr lang="nb-NO" sz="1200" dirty="0"/>
              <a:t> </a:t>
            </a:r>
            <a:r>
              <a:rPr lang="nb-NO" sz="1200" dirty="0" err="1"/>
              <a:t>extends</a:t>
            </a:r>
            <a:r>
              <a:rPr lang="nb-NO" sz="1200" dirty="0"/>
              <a:t> </a:t>
            </a:r>
            <a:r>
              <a:rPr lang="nb-NO" sz="1200" dirty="0" err="1"/>
              <a:t>Thread</a:t>
            </a:r>
            <a:r>
              <a:rPr lang="nb-NO" sz="1200" dirty="0"/>
              <a:t>{</a:t>
            </a:r>
          </a:p>
          <a:p>
            <a:r>
              <a:rPr lang="nb-NO" sz="1200" dirty="0">
                <a:solidFill>
                  <a:srgbClr val="0070C0"/>
                </a:solidFill>
              </a:rPr>
              <a:t>         </a:t>
            </a:r>
            <a:r>
              <a:rPr lang="nb-NO" sz="1200" dirty="0" err="1">
                <a:solidFill>
                  <a:srgbClr val="0070C0"/>
                </a:solidFill>
              </a:rPr>
              <a:t>public</a:t>
            </a:r>
            <a:r>
              <a:rPr lang="nb-NO" sz="1200" dirty="0">
                <a:solidFill>
                  <a:srgbClr val="0070C0"/>
                </a:solidFill>
              </a:rPr>
              <a:t> void</a:t>
            </a:r>
            <a:r>
              <a:rPr lang="nb-NO" sz="1200" dirty="0"/>
              <a:t> run() {</a:t>
            </a:r>
          </a:p>
          <a:p>
            <a:r>
              <a:rPr lang="nb-NO" sz="1200" dirty="0"/>
              <a:t>             </a:t>
            </a:r>
            <a:r>
              <a:rPr lang="nb-NO" sz="1200" dirty="0">
                <a:solidFill>
                  <a:srgbClr val="0070C0"/>
                </a:solidFill>
              </a:rPr>
              <a:t>for</a:t>
            </a:r>
            <a:r>
              <a:rPr lang="nb-NO" sz="1200" dirty="0"/>
              <a:t> (int j = 0; j&lt;</a:t>
            </a:r>
            <a:r>
              <a:rPr lang="nb-NO" sz="1200" dirty="0" err="1"/>
              <a:t>antGanger</a:t>
            </a:r>
            <a:r>
              <a:rPr lang="nb-NO" sz="1200" dirty="0"/>
              <a:t>; </a:t>
            </a:r>
            <a:r>
              <a:rPr lang="nb-NO" sz="1200" dirty="0" err="1"/>
              <a:t>j++</a:t>
            </a:r>
            <a:r>
              <a:rPr lang="nb-NO" sz="1200" dirty="0"/>
              <a:t>) {</a:t>
            </a:r>
          </a:p>
          <a:p>
            <a:r>
              <a:rPr lang="nb-NO" sz="1200" dirty="0"/>
              <a:t>	  </a:t>
            </a:r>
            <a:r>
              <a:rPr lang="nb-NO" sz="1200" dirty="0" err="1">
                <a:solidFill>
                  <a:srgbClr val="0070C0"/>
                </a:solidFill>
              </a:rPr>
              <a:t>try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{  // </a:t>
            </a:r>
            <a:r>
              <a:rPr lang="nb-NO" sz="1200" dirty="0" err="1"/>
              <a:t>wait</a:t>
            </a:r>
            <a:r>
              <a:rPr lang="nb-NO" sz="1200" dirty="0"/>
              <a:t> 			      </a:t>
            </a:r>
            <a:r>
              <a:rPr lang="nb-NO" sz="1200" dirty="0" err="1"/>
              <a:t>ferdig.acquire</a:t>
            </a:r>
            <a:r>
              <a:rPr lang="nb-NO" sz="1200" dirty="0"/>
              <a:t>();			</a:t>
            </a:r>
            <a:r>
              <a:rPr lang="nb-NO" sz="1200" dirty="0">
                <a:solidFill>
                  <a:srgbClr val="C00000"/>
                </a:solidFill>
              </a:rPr>
              <a:t>      </a:t>
            </a:r>
            <a:r>
              <a:rPr lang="nb-NO" sz="1200" dirty="0" err="1">
                <a:solidFill>
                  <a:srgbClr val="C00000"/>
                </a:solidFill>
              </a:rPr>
              <a:t>vent.acquire</a:t>
            </a:r>
            <a:r>
              <a:rPr lang="nb-NO" sz="1200" dirty="0">
                <a:solidFill>
                  <a:srgbClr val="C00000"/>
                </a:solidFill>
              </a:rPr>
              <a:t>(); </a:t>
            </a:r>
            <a:br>
              <a:rPr lang="nb-NO" sz="1200" dirty="0"/>
            </a:br>
            <a:r>
              <a:rPr lang="nb-NO" sz="1200" dirty="0"/>
              <a:t>	  } </a:t>
            </a:r>
            <a:r>
              <a:rPr lang="nb-NO" sz="1200" dirty="0" err="1">
                <a:solidFill>
                  <a:srgbClr val="0070C0"/>
                </a:solidFill>
              </a:rPr>
              <a:t>catch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(</a:t>
            </a:r>
            <a:r>
              <a:rPr lang="nb-NO" sz="1200" dirty="0" err="1"/>
              <a:t>Exception</a:t>
            </a:r>
            <a:r>
              <a:rPr lang="nb-NO" sz="1200" dirty="0"/>
              <a:t> e) {</a:t>
            </a:r>
            <a:r>
              <a:rPr lang="nb-NO" sz="1200" dirty="0" err="1"/>
              <a:t>return</a:t>
            </a:r>
            <a:r>
              <a:rPr lang="nb-NO" sz="1200" dirty="0"/>
              <a:t>;}</a:t>
            </a:r>
          </a:p>
          <a:p>
            <a:r>
              <a:rPr lang="nb-NO" sz="700" dirty="0"/>
              <a:t>	</a:t>
            </a:r>
            <a:br>
              <a:rPr lang="nb-NO" sz="1200" dirty="0"/>
            </a:br>
            <a:r>
              <a:rPr lang="nb-NO" sz="1200" dirty="0"/>
              <a:t>	</a:t>
            </a:r>
            <a:r>
              <a:rPr lang="nb-NO" sz="1200" dirty="0">
                <a:solidFill>
                  <a:srgbClr val="C00000"/>
                </a:solidFill>
              </a:rPr>
              <a:t>  b++;</a:t>
            </a:r>
          </a:p>
          <a:p>
            <a:r>
              <a:rPr lang="nb-NO" sz="1200" dirty="0"/>
              <a:t>                     System.out.println(" b: " +b);</a:t>
            </a:r>
          </a:p>
          <a:p>
            <a:r>
              <a:rPr lang="nb-NO" sz="1200" dirty="0"/>
              <a:t> 	   </a:t>
            </a:r>
            <a:r>
              <a:rPr lang="nb-NO" sz="1200" dirty="0" err="1"/>
              <a:t>vent.release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          </a:t>
            </a:r>
            <a:r>
              <a:rPr lang="nb-NO" sz="1200" dirty="0" err="1"/>
              <a:t>ferdig.release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 } </a:t>
            </a:r>
            <a:r>
              <a:rPr lang="nb-NO" sz="1200" dirty="0">
                <a:solidFill>
                  <a:srgbClr val="00B050"/>
                </a:solidFill>
              </a:rPr>
              <a:t>// end j</a:t>
            </a:r>
          </a:p>
          <a:p>
            <a:r>
              <a:rPr lang="nb-NO" sz="1200" dirty="0"/>
              <a:t>      } </a:t>
            </a:r>
            <a:r>
              <a:rPr lang="nb-NO" sz="1200" dirty="0">
                <a:solidFill>
                  <a:srgbClr val="00B050"/>
                </a:solidFill>
              </a:rPr>
              <a:t>// end run B</a:t>
            </a:r>
            <a:br>
              <a:rPr lang="nb-NO" sz="1200" dirty="0">
                <a:solidFill>
                  <a:srgbClr val="00B050"/>
                </a:solidFill>
              </a:rPr>
            </a:br>
            <a:r>
              <a:rPr lang="nb-NO" sz="1200" dirty="0">
                <a:solidFill>
                  <a:srgbClr val="00B050"/>
                </a:solidFill>
              </a:rPr>
              <a:t>  </a:t>
            </a:r>
            <a:r>
              <a:rPr lang="nb-NO" sz="1200" dirty="0"/>
              <a:t>} </a:t>
            </a:r>
            <a:r>
              <a:rPr lang="nb-NO" sz="1200" dirty="0">
                <a:solidFill>
                  <a:srgbClr val="00B050"/>
                </a:solidFill>
              </a:rPr>
              <a:t>// end class </a:t>
            </a:r>
            <a:r>
              <a:rPr lang="nb-NO" sz="1200" dirty="0" err="1">
                <a:solidFill>
                  <a:srgbClr val="00B050"/>
                </a:solidFill>
              </a:rPr>
              <a:t>SkrivB</a:t>
            </a:r>
            <a:br>
              <a:rPr lang="nb-NO" sz="1200" dirty="0">
                <a:solidFill>
                  <a:srgbClr val="00B050"/>
                </a:solidFill>
              </a:rPr>
            </a:br>
            <a:r>
              <a:rPr lang="nb-NO" sz="1200" dirty="0"/>
              <a:t>} </a:t>
            </a:r>
            <a:r>
              <a:rPr lang="nb-NO" sz="1200" dirty="0">
                <a:solidFill>
                  <a:srgbClr val="00B050"/>
                </a:solidFill>
              </a:rPr>
              <a:t>// end class </a:t>
            </a:r>
            <a:r>
              <a:rPr lang="nb-NO" sz="1200" dirty="0" err="1">
                <a:solidFill>
                  <a:schemeClr val="accent1">
                    <a:lumMod val="75000"/>
                  </a:schemeClr>
                </a:solidFill>
              </a:rPr>
              <a:t>VrangLaas</a:t>
            </a:r>
            <a:endParaRPr lang="nb-NO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35496" y="548680"/>
            <a:ext cx="4752528" cy="50783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rgbClr val="0070C0"/>
                </a:solidFill>
              </a:rPr>
              <a:t>public</a:t>
            </a:r>
            <a:r>
              <a:rPr lang="nb-NO" sz="1200" dirty="0">
                <a:solidFill>
                  <a:srgbClr val="0070C0"/>
                </a:solidFill>
              </a:rPr>
              <a:t> class </a:t>
            </a:r>
            <a:r>
              <a:rPr lang="nb-NO" sz="1200" dirty="0" err="1"/>
              <a:t>VrangLaas</a:t>
            </a:r>
            <a:r>
              <a:rPr lang="nb-NO" sz="1200" dirty="0"/>
              <a:t>{</a:t>
            </a:r>
          </a:p>
          <a:p>
            <a:r>
              <a:rPr lang="nb-NO" sz="1200" dirty="0"/>
              <a:t>    </a:t>
            </a:r>
            <a:r>
              <a:rPr lang="nb-NO" sz="1200" dirty="0">
                <a:solidFill>
                  <a:srgbClr val="0070C0"/>
                </a:solidFill>
              </a:rPr>
              <a:t>int</a:t>
            </a:r>
            <a:r>
              <a:rPr lang="nb-NO" sz="1200" dirty="0"/>
              <a:t>  a=0,b=0, antGanger</a:t>
            </a:r>
            <a:r>
              <a:rPr lang="nb-NO" sz="1200" dirty="0">
                <a:solidFill>
                  <a:srgbClr val="00B050"/>
                </a:solidFill>
              </a:rPr>
              <a:t>;               // Felles variable a,b</a:t>
            </a:r>
          </a:p>
          <a:p>
            <a:r>
              <a:rPr lang="nb-NO" sz="1200" dirty="0"/>
              <a:t>    </a:t>
            </a:r>
            <a:r>
              <a:rPr lang="nb-NO" sz="1200" dirty="0" err="1">
                <a:solidFill>
                  <a:srgbClr val="0070C0"/>
                </a:solidFill>
              </a:rPr>
              <a:t>Semaphore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ferdig, vent ;</a:t>
            </a:r>
          </a:p>
          <a:p>
            <a:r>
              <a:rPr lang="nb-NO" sz="1200" dirty="0"/>
              <a:t>    </a:t>
            </a:r>
            <a:r>
              <a:rPr lang="nb-NO" sz="1200" dirty="0" err="1"/>
              <a:t>SkrivA</a:t>
            </a:r>
            <a:r>
              <a:rPr lang="nb-NO" sz="1200" dirty="0"/>
              <a:t> </a:t>
            </a:r>
            <a:r>
              <a:rPr lang="nb-NO" sz="1200" dirty="0" err="1"/>
              <a:t>aObj</a:t>
            </a:r>
            <a:r>
              <a:rPr lang="nb-NO" sz="1200" dirty="0"/>
              <a:t>;</a:t>
            </a:r>
          </a:p>
          <a:p>
            <a:r>
              <a:rPr lang="nb-NO" sz="1200" dirty="0"/>
              <a:t>    </a:t>
            </a:r>
            <a:r>
              <a:rPr lang="nb-NO" sz="1200" dirty="0" err="1"/>
              <a:t>SkrivB</a:t>
            </a:r>
            <a:r>
              <a:rPr lang="nb-NO" sz="1200" dirty="0"/>
              <a:t> </a:t>
            </a:r>
            <a:r>
              <a:rPr lang="nb-NO" sz="1200" dirty="0" err="1"/>
              <a:t>bObj</a:t>
            </a:r>
            <a:r>
              <a:rPr lang="nb-NO" sz="1200" dirty="0"/>
              <a:t>;</a:t>
            </a:r>
          </a:p>
          <a:p>
            <a:endParaRPr lang="nb-NO" sz="1200" dirty="0"/>
          </a:p>
          <a:p>
            <a:r>
              <a:rPr lang="nb-NO" sz="1200" dirty="0"/>
              <a:t>     </a:t>
            </a:r>
            <a:r>
              <a:rPr lang="nb-NO" sz="1200" dirty="0" err="1">
                <a:solidFill>
                  <a:srgbClr val="0070C0"/>
                </a:solidFill>
              </a:rPr>
              <a:t>public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 err="1">
                <a:solidFill>
                  <a:srgbClr val="0070C0"/>
                </a:solidFill>
              </a:rPr>
              <a:t>static</a:t>
            </a:r>
            <a:r>
              <a:rPr lang="nb-NO" sz="1200" dirty="0">
                <a:solidFill>
                  <a:srgbClr val="0070C0"/>
                </a:solidFill>
              </a:rPr>
              <a:t> void</a:t>
            </a:r>
            <a:r>
              <a:rPr lang="nb-NO" sz="1200" dirty="0"/>
              <a:t> main (String [] </a:t>
            </a:r>
            <a:r>
              <a:rPr lang="nb-NO" sz="1200" dirty="0" err="1"/>
              <a:t>args</a:t>
            </a:r>
            <a:r>
              <a:rPr lang="nb-NO" sz="1200" dirty="0"/>
              <a:t>) {</a:t>
            </a:r>
          </a:p>
          <a:p>
            <a:r>
              <a:rPr lang="nb-NO" sz="1200" dirty="0"/>
              <a:t>           </a:t>
            </a:r>
            <a:r>
              <a:rPr lang="nb-NO" sz="1200" dirty="0" err="1">
                <a:solidFill>
                  <a:srgbClr val="0070C0"/>
                </a:solidFill>
              </a:rPr>
              <a:t>if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(</a:t>
            </a:r>
            <a:r>
              <a:rPr lang="nb-NO" sz="1200" dirty="0" err="1"/>
              <a:t>args.length</a:t>
            </a:r>
            <a:r>
              <a:rPr lang="nb-NO" sz="1200" dirty="0"/>
              <a:t> != 1) {</a:t>
            </a:r>
          </a:p>
          <a:p>
            <a:r>
              <a:rPr lang="nb-NO" sz="1200" dirty="0"/>
              <a:t>	System.out.println(" bruk: java &lt;ant ganger </a:t>
            </a:r>
            <a:r>
              <a:rPr lang="nb-NO" sz="1200" dirty="0" err="1"/>
              <a:t>oeke</a:t>
            </a:r>
            <a:r>
              <a:rPr lang="nb-NO" sz="1200" dirty="0"/>
              <a:t>&gt; );</a:t>
            </a:r>
          </a:p>
          <a:p>
            <a:r>
              <a:rPr lang="nb-NO" sz="1200" dirty="0"/>
              <a:t>           } </a:t>
            </a:r>
            <a:r>
              <a:rPr lang="nb-NO" sz="1200" dirty="0" err="1">
                <a:solidFill>
                  <a:srgbClr val="0070C0"/>
                </a:solidFill>
              </a:rPr>
              <a:t>else</a:t>
            </a:r>
            <a:r>
              <a:rPr lang="nb-NO" sz="1200" dirty="0">
                <a:solidFill>
                  <a:srgbClr val="0070C0"/>
                </a:solidFill>
              </a:rPr>
              <a:t> </a:t>
            </a:r>
            <a:r>
              <a:rPr lang="nb-NO" sz="1200" dirty="0"/>
              <a:t>{</a:t>
            </a:r>
          </a:p>
          <a:p>
            <a:r>
              <a:rPr lang="nb-NO" sz="1200" dirty="0"/>
              <a:t>                 </a:t>
            </a:r>
            <a:r>
              <a:rPr lang="nb-NO" sz="1200" dirty="0">
                <a:solidFill>
                  <a:srgbClr val="0070C0"/>
                </a:solidFill>
              </a:rPr>
              <a:t>int</a:t>
            </a:r>
            <a:r>
              <a:rPr lang="nb-NO" sz="1200" dirty="0"/>
              <a:t> </a:t>
            </a:r>
            <a:r>
              <a:rPr lang="nb-NO" sz="1200" dirty="0" err="1"/>
              <a:t>antKjerner</a:t>
            </a:r>
            <a:r>
              <a:rPr lang="nb-NO" sz="1200" dirty="0"/>
              <a:t> = </a:t>
            </a:r>
            <a:r>
              <a:rPr lang="nb-NO" sz="1200" dirty="0" err="1"/>
              <a:t>Runtime.getRuntime</a:t>
            </a:r>
            <a:r>
              <a:rPr lang="nb-NO" sz="1200" dirty="0"/>
              <a:t>().</a:t>
            </a:r>
            <a:br>
              <a:rPr lang="nb-NO" sz="1200" dirty="0"/>
            </a:br>
            <a:r>
              <a:rPr lang="nb-NO" sz="1200" dirty="0"/>
              <a:t>                                         </a:t>
            </a:r>
            <a:r>
              <a:rPr lang="nb-NO" sz="1200" dirty="0" err="1"/>
              <a:t>availableProcessors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       System.out.println("Maskinen har "+ </a:t>
            </a:r>
            <a:r>
              <a:rPr lang="nb-NO" sz="1200" dirty="0" err="1"/>
              <a:t>antKjerner</a:t>
            </a:r>
            <a:r>
              <a:rPr lang="nb-NO" sz="1200" dirty="0"/>
              <a:t> +</a:t>
            </a:r>
            <a:br>
              <a:rPr lang="nb-NO" sz="1200" dirty="0"/>
            </a:br>
            <a:r>
              <a:rPr lang="nb-NO" sz="1200" dirty="0"/>
              <a:t>                      " prosessorkjerner.\n");</a:t>
            </a:r>
          </a:p>
          <a:p>
            <a:r>
              <a:rPr lang="nb-NO" sz="1200" dirty="0"/>
              <a:t>	 </a:t>
            </a:r>
            <a:r>
              <a:rPr lang="nb-NO" sz="1200" dirty="0" err="1"/>
              <a:t>VrangLaas</a:t>
            </a:r>
            <a:r>
              <a:rPr lang="nb-NO" sz="1200" dirty="0"/>
              <a:t> p =  </a:t>
            </a:r>
            <a:r>
              <a:rPr lang="nb-NO" sz="1200" dirty="0">
                <a:solidFill>
                  <a:srgbClr val="0070C0"/>
                </a:solidFill>
              </a:rPr>
              <a:t>new</a:t>
            </a:r>
            <a:r>
              <a:rPr lang="nb-NO" sz="1200" dirty="0"/>
              <a:t> </a:t>
            </a:r>
            <a:r>
              <a:rPr lang="nb-NO" sz="1200" dirty="0" err="1"/>
              <a:t>VrangLaas</a:t>
            </a:r>
            <a:r>
              <a:rPr lang="nb-NO" sz="1200" dirty="0"/>
              <a:t>();</a:t>
            </a:r>
          </a:p>
          <a:p>
            <a:r>
              <a:rPr lang="nb-NO" sz="1200" dirty="0"/>
              <a:t>	 </a:t>
            </a:r>
            <a:r>
              <a:rPr lang="nb-NO" sz="1200" dirty="0" err="1"/>
              <a:t>p.antGanger</a:t>
            </a:r>
            <a:r>
              <a:rPr lang="nb-NO" sz="1200" dirty="0"/>
              <a:t>  = </a:t>
            </a:r>
            <a:r>
              <a:rPr lang="nb-NO" sz="1200" dirty="0" err="1"/>
              <a:t>Integer.parseInt</a:t>
            </a:r>
            <a:r>
              <a:rPr lang="nb-NO" sz="1200" dirty="0"/>
              <a:t>(</a:t>
            </a:r>
            <a:r>
              <a:rPr lang="nb-NO" sz="1200" dirty="0" err="1"/>
              <a:t>args</a:t>
            </a:r>
            <a:r>
              <a:rPr lang="nb-NO" sz="1200" dirty="0"/>
              <a:t>[0]);</a:t>
            </a:r>
          </a:p>
          <a:p>
            <a:r>
              <a:rPr lang="nb-NO" sz="1200" dirty="0"/>
              <a:t>	 </a:t>
            </a:r>
            <a:r>
              <a:rPr lang="nb-NO" sz="1200" dirty="0" err="1"/>
              <a:t>p.utfor</a:t>
            </a:r>
            <a:r>
              <a:rPr lang="nb-NO" sz="1200" dirty="0"/>
              <a:t>();</a:t>
            </a:r>
          </a:p>
          <a:p>
            <a:r>
              <a:rPr lang="nb-NO" sz="1200" dirty="0"/>
              <a:t>            }</a:t>
            </a:r>
          </a:p>
          <a:p>
            <a:r>
              <a:rPr lang="nb-NO" sz="1200" dirty="0"/>
              <a:t>        } </a:t>
            </a:r>
            <a:r>
              <a:rPr lang="nb-NO" sz="1200" dirty="0">
                <a:solidFill>
                  <a:srgbClr val="00B050"/>
                </a:solidFill>
              </a:rPr>
              <a:t>// end main</a:t>
            </a:r>
          </a:p>
          <a:p>
            <a:endParaRPr lang="nb-NO" sz="1200" dirty="0"/>
          </a:p>
          <a:p>
            <a:r>
              <a:rPr lang="nb-NO" sz="1200" dirty="0"/>
              <a:t>        </a:t>
            </a:r>
            <a:r>
              <a:rPr lang="nb-NO" sz="1200" dirty="0">
                <a:solidFill>
                  <a:srgbClr val="0070C0"/>
                </a:solidFill>
              </a:rPr>
              <a:t>void</a:t>
            </a:r>
            <a:r>
              <a:rPr lang="nb-NO" sz="1200" dirty="0"/>
              <a:t>  utfor () {</a:t>
            </a:r>
          </a:p>
          <a:p>
            <a:r>
              <a:rPr lang="nb-NO" sz="1200" dirty="0"/>
              <a:t>                vent   = new </a:t>
            </a:r>
            <a:r>
              <a:rPr lang="nb-NO" sz="1200" dirty="0" err="1"/>
              <a:t>Semaphore</a:t>
            </a:r>
            <a:r>
              <a:rPr lang="nb-NO" sz="1200" dirty="0"/>
              <a:t>(1); </a:t>
            </a:r>
          </a:p>
          <a:p>
            <a:r>
              <a:rPr lang="nb-NO" sz="1200" dirty="0"/>
              <a:t>                ferdig = new </a:t>
            </a:r>
            <a:r>
              <a:rPr lang="nb-NO" sz="1200" dirty="0" err="1"/>
              <a:t>Semaphore</a:t>
            </a:r>
            <a:r>
              <a:rPr lang="nb-NO" sz="1200" dirty="0"/>
              <a:t>(1);</a:t>
            </a:r>
          </a:p>
          <a:p>
            <a:r>
              <a:rPr lang="nb-NO" sz="1200" dirty="0"/>
              <a:t>                 (</a:t>
            </a:r>
            <a:r>
              <a:rPr lang="nb-NO" sz="1200" dirty="0" err="1"/>
              <a:t>aObj</a:t>
            </a:r>
            <a:r>
              <a:rPr lang="nb-NO" sz="1200" dirty="0"/>
              <a:t> =  new </a:t>
            </a:r>
            <a:r>
              <a:rPr lang="nb-NO" sz="1200" dirty="0" err="1"/>
              <a:t>SkrivA</a:t>
            </a:r>
            <a:r>
              <a:rPr lang="nb-NO" sz="1200" dirty="0"/>
              <a:t>()).start();</a:t>
            </a:r>
            <a:br>
              <a:rPr lang="nb-NO" sz="1200" dirty="0"/>
            </a:br>
            <a:r>
              <a:rPr lang="nb-NO" sz="1200" dirty="0"/>
              <a:t>                 (</a:t>
            </a:r>
            <a:r>
              <a:rPr lang="nb-NO" sz="1200" dirty="0" err="1"/>
              <a:t>bObj</a:t>
            </a:r>
            <a:r>
              <a:rPr lang="nb-NO" sz="1200" dirty="0"/>
              <a:t> =  new </a:t>
            </a:r>
            <a:r>
              <a:rPr lang="nb-NO" sz="1200" dirty="0" err="1"/>
              <a:t>SkrivB</a:t>
            </a:r>
            <a:r>
              <a:rPr lang="nb-NO" sz="1200" dirty="0"/>
              <a:t>()).start();</a:t>
            </a:r>
          </a:p>
          <a:p>
            <a:r>
              <a:rPr lang="nb-NO" sz="1200" dirty="0"/>
              <a:t>           } </a:t>
            </a:r>
            <a:r>
              <a:rPr lang="nb-NO" sz="1200" dirty="0">
                <a:solidFill>
                  <a:srgbClr val="00B050"/>
                </a:solidFill>
              </a:rPr>
              <a:t>// utfor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35496" y="44624"/>
            <a:ext cx="460851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Ytre klasse </a:t>
            </a:r>
            <a:r>
              <a:rPr lang="nb-NO" sz="1200" dirty="0" err="1">
                <a:solidFill>
                  <a:schemeClr val="bg1"/>
                </a:solidFill>
              </a:rPr>
              <a:t>VrangLaas</a:t>
            </a:r>
            <a:r>
              <a:rPr lang="nb-NO" sz="1200" dirty="0">
                <a:solidFill>
                  <a:schemeClr val="bg1"/>
                </a:solidFill>
              </a:rPr>
              <a:t> med to indre klasser </a:t>
            </a:r>
            <a:r>
              <a:rPr lang="nb-NO" sz="1200" dirty="0" err="1">
                <a:solidFill>
                  <a:schemeClr val="bg1"/>
                </a:solidFill>
              </a:rPr>
              <a:t>SkrivA</a:t>
            </a:r>
            <a:r>
              <a:rPr lang="nb-NO" sz="1200" dirty="0">
                <a:solidFill>
                  <a:schemeClr val="bg1"/>
                </a:solidFill>
              </a:rPr>
              <a:t> og </a:t>
            </a:r>
            <a:r>
              <a:rPr lang="nb-NO" sz="1200" dirty="0" err="1">
                <a:solidFill>
                  <a:schemeClr val="bg1"/>
                </a:solidFill>
              </a:rPr>
              <a:t>SkrivB</a:t>
            </a:r>
            <a:endParaRPr lang="nb-N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4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Vranglås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962422"/>
          </a:xfrm>
        </p:spPr>
        <p:txBody>
          <a:bodyPr/>
          <a:lstStyle/>
          <a:p>
            <a:r>
              <a:rPr lang="nb-NO" dirty="0"/>
              <a:t>Dette kan gi såkalt vranglås (</a:t>
            </a:r>
            <a:r>
              <a:rPr lang="nb-NO" dirty="0" err="1"/>
              <a:t>deadlock</a:t>
            </a:r>
            <a:r>
              <a:rPr lang="nb-NO" dirty="0"/>
              <a:t>) ved at begge trådene venter på at den andre skal bli gå videre.</a:t>
            </a:r>
          </a:p>
          <a:p>
            <a:r>
              <a:rPr lang="nb-NO" dirty="0"/>
              <a:t>Hvis operasjonene blandes slik går det galt (og det skjer også i praksis!)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6" name="Rett pil 5"/>
          <p:cNvCxnSpPr/>
          <p:nvPr/>
        </p:nvCxnSpPr>
        <p:spPr bwMode="auto">
          <a:xfrm>
            <a:off x="1259632" y="4593902"/>
            <a:ext cx="6624736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kstSylinder 6"/>
          <p:cNvSpPr txBox="1"/>
          <p:nvPr/>
        </p:nvSpPr>
        <p:spPr>
          <a:xfrm>
            <a:off x="8172400" y="437787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tid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755576" y="29377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755576" y="37205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547664" y="3009726"/>
            <a:ext cx="172819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>
                <a:solidFill>
                  <a:srgbClr val="C00000"/>
                </a:solidFill>
              </a:rPr>
              <a:t>vent. </a:t>
            </a:r>
            <a:r>
              <a:rPr lang="nb-NO" sz="1600" dirty="0" err="1">
                <a:solidFill>
                  <a:srgbClr val="C00000"/>
                </a:solidFill>
              </a:rPr>
              <a:t>acquire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  <a:endParaRPr lang="nb-NO" sz="16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547664" y="3679284"/>
            <a:ext cx="18002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 ferdig. </a:t>
            </a:r>
            <a:r>
              <a:rPr lang="nb-NO" sz="1600" dirty="0" err="1">
                <a:solidFill>
                  <a:srgbClr val="0070C0"/>
                </a:solidFill>
              </a:rPr>
              <a:t>acquire</a:t>
            </a:r>
            <a:r>
              <a:rPr lang="nb-NO" sz="1600" dirty="0">
                <a:solidFill>
                  <a:srgbClr val="0070C0"/>
                </a:solidFill>
              </a:rPr>
              <a:t>();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4067944" y="2996952"/>
            <a:ext cx="18002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 ferdig. </a:t>
            </a:r>
            <a:r>
              <a:rPr lang="nb-NO" sz="1600" dirty="0" err="1">
                <a:solidFill>
                  <a:srgbClr val="0070C0"/>
                </a:solidFill>
              </a:rPr>
              <a:t>acquire</a:t>
            </a:r>
            <a:r>
              <a:rPr lang="nb-NO" sz="1600" dirty="0">
                <a:solidFill>
                  <a:srgbClr val="0070C0"/>
                </a:solidFill>
              </a:rPr>
              <a:t>();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580112" y="3657798"/>
            <a:ext cx="172819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>
                <a:solidFill>
                  <a:srgbClr val="C00000"/>
                </a:solidFill>
              </a:rPr>
              <a:t>vent. </a:t>
            </a:r>
            <a:r>
              <a:rPr lang="nb-NO" sz="1600" dirty="0" err="1">
                <a:solidFill>
                  <a:srgbClr val="C00000"/>
                </a:solidFill>
              </a:rPr>
              <a:t>acquire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  <a:endParaRPr lang="nb-NO" sz="1600" dirty="0"/>
          </a:p>
        </p:txBody>
      </p:sp>
      <p:cxnSp>
        <p:nvCxnSpPr>
          <p:cNvPr id="15" name="Rett pil 14"/>
          <p:cNvCxnSpPr/>
          <p:nvPr/>
        </p:nvCxnSpPr>
        <p:spPr bwMode="auto">
          <a:xfrm flipV="1">
            <a:off x="2411760" y="4593902"/>
            <a:ext cx="0" cy="792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1979712" y="538599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Begge fortsetter</a:t>
            </a:r>
          </a:p>
        </p:txBody>
      </p:sp>
      <p:cxnSp>
        <p:nvCxnSpPr>
          <p:cNvPr id="17" name="Rett pil 16"/>
          <p:cNvCxnSpPr/>
          <p:nvPr/>
        </p:nvCxnSpPr>
        <p:spPr bwMode="auto">
          <a:xfrm flipV="1">
            <a:off x="4644008" y="4593902"/>
            <a:ext cx="0" cy="792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kstSylinder 17"/>
          <p:cNvSpPr txBox="1"/>
          <p:nvPr/>
        </p:nvSpPr>
        <p:spPr>
          <a:xfrm>
            <a:off x="4139952" y="5385990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 må vente på at B slipper </a:t>
            </a:r>
          </a:p>
          <a:p>
            <a:r>
              <a:rPr lang="nb-NO" dirty="0">
                <a:solidFill>
                  <a:srgbClr val="0070C0"/>
                </a:solidFill>
              </a:rPr>
              <a:t>ferdig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6084168" y="5385990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 må vente på at A slipper </a:t>
            </a:r>
          </a:p>
          <a:p>
            <a:r>
              <a:rPr lang="nb-NO" dirty="0">
                <a:solidFill>
                  <a:srgbClr val="C00000"/>
                </a:solidFill>
              </a:rPr>
              <a:t>vent</a:t>
            </a:r>
          </a:p>
        </p:txBody>
      </p:sp>
      <p:cxnSp>
        <p:nvCxnSpPr>
          <p:cNvPr id="20" name="Rett pil 19"/>
          <p:cNvCxnSpPr/>
          <p:nvPr/>
        </p:nvCxnSpPr>
        <p:spPr bwMode="auto">
          <a:xfrm flipV="1">
            <a:off x="6516216" y="4593902"/>
            <a:ext cx="0" cy="792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Rett pil 22"/>
          <p:cNvCxnSpPr>
            <a:stCxn id="10" idx="3"/>
            <a:endCxn id="12" idx="1"/>
          </p:cNvCxnSpPr>
          <p:nvPr/>
        </p:nvCxnSpPr>
        <p:spPr bwMode="auto">
          <a:xfrm flipV="1">
            <a:off x="3275856" y="3166229"/>
            <a:ext cx="792088" cy="12774"/>
          </a:xfrm>
          <a:prstGeom prst="straightConnector1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Rett pil 23"/>
          <p:cNvCxnSpPr>
            <a:stCxn id="11" idx="3"/>
            <a:endCxn id="13" idx="1"/>
          </p:cNvCxnSpPr>
          <p:nvPr/>
        </p:nvCxnSpPr>
        <p:spPr bwMode="auto">
          <a:xfrm flipV="1">
            <a:off x="3347864" y="3827075"/>
            <a:ext cx="2232248" cy="21486"/>
          </a:xfrm>
          <a:prstGeom prst="straightConnector1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1343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 animBg="1"/>
      <p:bldP spid="12" grpId="0" animBg="1"/>
      <p:bldP spid="12" grpId="1" animBg="1"/>
      <p:bldP spid="13" grpId="0" animBg="1"/>
      <p:bldP spid="16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 bwMode="auto">
          <a:xfrm>
            <a:off x="1115616" y="2852936"/>
            <a:ext cx="7704856" cy="273630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Vranglås - løsning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 og B venter på hverandre til evig tid – programmet ditt henger!</a:t>
            </a:r>
          </a:p>
          <a:p>
            <a:r>
              <a:rPr lang="nb-NO" sz="2000" dirty="0">
                <a:solidFill>
                  <a:srgbClr val="C00000"/>
                </a:solidFill>
              </a:rPr>
              <a:t>Løsning: </a:t>
            </a:r>
            <a:r>
              <a:rPr lang="nb-NO" sz="2000" dirty="0"/>
              <a:t>Følg disse enkle regler i hele systemet (fjerner </a:t>
            </a:r>
            <a:r>
              <a:rPr lang="nb-NO" sz="2000" b="1" dirty="0"/>
              <a:t>all</a:t>
            </a:r>
            <a:r>
              <a:rPr lang="nb-NO" sz="2000" dirty="0"/>
              <a:t> vranglås):</a:t>
            </a:r>
            <a:br>
              <a:rPr lang="nb-NO" sz="2000" dirty="0"/>
            </a:br>
            <a:endParaRPr lang="nb-NO" sz="20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Hvis du skal ha flere synkroniserings-objekter i programmet, så må de sorteres i en eller annen rekkefølge.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Alle tråder som bruker to eller flere av disse, må be om å få vente på dem  (</a:t>
            </a:r>
            <a:r>
              <a:rPr lang="nb-NO" sz="2000" dirty="0" err="1"/>
              <a:t>s.acquire</a:t>
            </a:r>
            <a:r>
              <a:rPr lang="nb-NO" sz="2000" dirty="0"/>
              <a:t>(),..) i samme rekkefølge som de er sortert 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I hvilken rekkefølge disse synkroniserings-objektene slippes opp (s. </a:t>
            </a:r>
            <a:r>
              <a:rPr lang="nb-NO" sz="2000" dirty="0" err="1"/>
              <a:t>release</a:t>
            </a:r>
            <a:r>
              <a:rPr lang="nb-NO" sz="2000" dirty="0"/>
              <a:t>(),..) har mer med hvem av de som venter man vil slippe løs først, og er ikke så nøye; gir ikke vranglås.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45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5) 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09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Hour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42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 err="1"/>
              <a:t>Radix</a:t>
            </a:r>
            <a:r>
              <a:rPr lang="nb-NO" sz="1800" dirty="0"/>
              <a:t> hadde 4 (5) slike steg:</a:t>
            </a:r>
          </a:p>
          <a:p>
            <a:pPr lvl="2"/>
            <a:r>
              <a:rPr lang="nb-NO" sz="1800" dirty="0"/>
              <a:t>en enkelt løkke i radix2 </a:t>
            </a:r>
          </a:p>
          <a:p>
            <a:pPr lvl="2"/>
            <a:r>
              <a:rPr lang="nb-NO" sz="1800" dirty="0"/>
              <a:t>tre steg i </a:t>
            </a:r>
            <a:r>
              <a:rPr lang="nb-NO" sz="1800" dirty="0" err="1"/>
              <a:t>radixSort</a:t>
            </a:r>
            <a:r>
              <a:rPr lang="nb-NO" sz="1800" dirty="0"/>
              <a:t> : a),b) og c)  - alle enkeltløkker (</a:t>
            </a:r>
            <a:r>
              <a:rPr lang="nb-NO" sz="1800" dirty="0" err="1"/>
              <a:t>gjenntatt</a:t>
            </a:r>
            <a:r>
              <a:rPr lang="nb-NO" sz="1800" dirty="0"/>
              <a:t> 2 ganger) + evt. </a:t>
            </a:r>
            <a:r>
              <a:rPr lang="nb-NO" sz="1800" dirty="0" err="1"/>
              <a:t>Tilbakekopiering</a:t>
            </a:r>
            <a:r>
              <a:rPr lang="nb-NO" sz="1800" dirty="0"/>
              <a:t> b[] til a[]</a:t>
            </a:r>
          </a:p>
          <a:p>
            <a:pPr lvl="2"/>
            <a:r>
              <a:rPr lang="nb-NO" sz="1800" dirty="0"/>
              <a:t>Hver av disse må få sin parallellisering.</a:t>
            </a:r>
          </a:p>
          <a:p>
            <a:pPr lvl="3"/>
            <a:endParaRPr lang="nb-NO" sz="1600" dirty="0"/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9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08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5 ) Om primtall – og om Eratosthenes sil (</a:t>
            </a:r>
            <a:r>
              <a:rPr lang="nb-NO" dirty="0" err="1"/>
              <a:t>oblig</a:t>
            </a:r>
            <a:r>
              <a:rPr lang="nb-NO" dirty="0"/>
              <a:t> 3)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primtall er 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heltall (det mente mange på 1700-tallet, og noen mener det fortsatt)</a:t>
            </a:r>
          </a:p>
          <a:p>
            <a:r>
              <a:rPr lang="nb-NO" dirty="0"/>
              <a:t>Ethvert tall N &gt;0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entydig; dvs. den eneste faktoriseringen av N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Hvis det bare er ett tall i denne faktoriseringen, er N selv et primtall.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/>
              <a:t>Eratosthene sil</a:t>
            </a:r>
          </a:p>
          <a:p>
            <a:pPr lvl="1"/>
            <a:endParaRPr lang="nb-NO" dirty="0"/>
          </a:p>
          <a:p>
            <a:endParaRPr lang="nb-NO" dirty="0"/>
          </a:p>
          <a:p>
            <a:r>
              <a:rPr lang="nb-NO" dirty="0"/>
              <a:t>Dividere alle tall &lt; N  med alle oddetall  &lt;       ?</a:t>
            </a:r>
          </a:p>
          <a:p>
            <a:pPr lvl="1"/>
            <a:r>
              <a:rPr lang="nb-NO" dirty="0"/>
              <a:t>Divisjonsmetoden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2884874"/>
                <a:ext cx="582339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112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og lagre primtall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 p = 2,3,4,..)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 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 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4327"/>
              </p:ext>
            </p:extLst>
          </p:nvPr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812153"/>
              </p:ext>
            </p:extLst>
          </p:nvPr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67906"/>
              </p:ext>
            </p:extLst>
          </p:nvPr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659574"/>
              </p:ext>
            </p:extLst>
          </p:nvPr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197093"/>
              </p:ext>
            </p:extLst>
          </p:nvPr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305353"/>
              </p:ext>
            </p:extLst>
          </p:nvPr>
        </p:nvGraphicFramePr>
        <p:xfrm>
          <a:off x="4462671" y="1772816"/>
          <a:ext cx="4645833" cy="280416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1) 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83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 nummeret og bit-nummeret i den byten. Vi kan da ta AND (&amp;) med det riktige elementet i en av de to </a:t>
            </a:r>
            <a:r>
              <a:rPr lang="nb-NO" sz="1800" dirty="0" err="1"/>
              <a:t>arryene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2) 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vi sett på i uke 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Modell2-kode for sammenligning av kjøretider på (enkle) parallelle og sekvensielle algoritmer.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Hvordan lage en parallell løsning – ulike måter å synkronisere skriving på felles variable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Vranglås - et problem vi lett kan få (og unngå)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Ulike strategier for å dele opp et problem for parallellisering: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Hvorfor lage en avkryssingstabell over alle oddetall for å finne alle primtall (Eratosthenes sil) – steg 1 i Oblig 2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777897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35899</TotalTime>
  <Words>3334</Words>
  <Application>Microsoft Macintosh PowerPoint</Application>
  <PresentationFormat>Skjermfremvisning (4:3)</PresentationFormat>
  <Paragraphs>1004</Paragraphs>
  <Slides>42</Slides>
  <Notes>42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42</vt:i4>
      </vt:variant>
    </vt:vector>
  </HeadingPairs>
  <TitlesOfParts>
    <vt:vector size="51" baseType="lpstr">
      <vt:lpstr>SimSun</vt:lpstr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INF2440 Uke 5, våren2018  </vt:lpstr>
      <vt:lpstr>Hva så vi på i Uke4</vt:lpstr>
      <vt:lpstr>Plan for uke 5</vt:lpstr>
      <vt:lpstr>Reasons to fail oblig 1</vt:lpstr>
      <vt:lpstr>2) Modell-kode for tidssammenligning av (enkle) parallelle og sekvensiell algoritmer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 lang tid tar et synchronized kall? Demoeks. hadde n synchroniced metode for all skriving til felles ‘i’.</vt:lpstr>
      <vt:lpstr>3)  Finnes det alternativer &amp; riktig kode?</vt:lpstr>
      <vt:lpstr>b) Alternativ b til synchronized: Bruk av AtomicInteger</vt:lpstr>
      <vt:lpstr>c) : Lokal kopi av i hver tråd og en synchronized oppdatering fra hver tråd til sist.</vt:lpstr>
      <vt:lpstr>Kjøring av alternativ C (lokal kopi først):  </vt:lpstr>
      <vt:lpstr>Oppummering</vt:lpstr>
      <vt:lpstr>4) Vranglås: Rekkefølgen av flere synkroniseringer fra flere, ulike tråder – går det alltid bra?</vt:lpstr>
      <vt:lpstr>PowerPoint-presentasjon</vt:lpstr>
      <vt:lpstr>Vranglås – del 2</vt:lpstr>
      <vt:lpstr>Vranglås - løsning</vt:lpstr>
      <vt:lpstr>5) Om å parallelliser et problem </vt:lpstr>
      <vt:lpstr>End of First Hour of Lecture </vt:lpstr>
      <vt:lpstr>Å dele opp algoritmen </vt:lpstr>
      <vt:lpstr>Å dele opp data – del 2</vt:lpstr>
      <vt:lpstr>5 ) Om primtall – og om Eratosthenes sil (oblig 3)</vt:lpstr>
      <vt:lpstr>Litt mer om Eratosthenes</vt:lpstr>
      <vt:lpstr>2 måter å lage primtall</vt:lpstr>
      <vt:lpstr>Hvordan lage og lagre primtall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1) Hvordan bruke 8 eller 7 bit i en byte-array for å representere primtallene</vt:lpstr>
      <vt:lpstr>1) Hvordan representere 8 (eller 7) bit i en byte-array</vt:lpstr>
      <vt:lpstr>Bruke 7 bit i hver byte i arrayen</vt:lpstr>
      <vt:lpstr>2) Faktorisering av et tall M i sine primtallsfaktorer</vt:lpstr>
      <vt:lpstr>Hvordan parallellisere faktorisering ?</vt:lpstr>
      <vt:lpstr>Faktorisering av store tall med 18-19 desimale sifre </vt:lpstr>
      <vt:lpstr>Hva har vi sett på i uke 5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388</cp:revision>
  <cp:lastPrinted>2014-02-14T08:58:49Z</cp:lastPrinted>
  <dcterms:created xsi:type="dcterms:W3CDTF">2013-10-07T06:57:58Z</dcterms:created>
  <dcterms:modified xsi:type="dcterms:W3CDTF">2018-02-14T14:55:12Z</dcterms:modified>
</cp:coreProperties>
</file>