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5" r:id="rId6"/>
    <p:sldId id="264" r:id="rId7"/>
    <p:sldId id="260" r:id="rId8"/>
    <p:sldId id="261" r:id="rId9"/>
    <p:sldId id="263" r:id="rId10"/>
    <p:sldId id="267" r:id="rId11"/>
    <p:sldId id="262" r:id="rId1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9A8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696"/>
  </p:normalViewPr>
  <p:slideViewPr>
    <p:cSldViewPr snapToGrid="0" snapToObjects="1">
      <p:cViewPr varScale="1">
        <p:scale>
          <a:sx n="93" d="100"/>
          <a:sy n="93" d="100"/>
        </p:scale>
        <p:origin x="78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6790E0D-8390-1E47-A4B0-098DE812BA5D}" type="doc">
      <dgm:prSet loTypeId="urn:microsoft.com/office/officeart/2005/8/layout/chevron1" loCatId="" qsTypeId="urn:microsoft.com/office/officeart/2005/8/quickstyle/simple4" qsCatId="simple" csTypeId="urn:microsoft.com/office/officeart/2005/8/colors/accent3_3" csCatId="accent3" phldr="1"/>
      <dgm:spPr/>
    </dgm:pt>
    <dgm:pt modelId="{2BAB8BF0-C9DD-DC47-A6A0-3A25FDEDCE01}">
      <dgm:prSet phldrT="[Tekst]"/>
      <dgm:spPr/>
      <dgm:t>
        <a:bodyPr/>
        <a:lstStyle/>
        <a:p>
          <a:r>
            <a:rPr lang="nb-NO"/>
            <a:t>Info</a:t>
          </a:r>
        </a:p>
      </dgm:t>
    </dgm:pt>
    <dgm:pt modelId="{CE21BDB8-F51A-DF43-9FBF-E1F9DC5651DD}" type="parTrans" cxnId="{7C3E5732-85FE-A645-896F-B6D624F6A3E3}">
      <dgm:prSet/>
      <dgm:spPr/>
      <dgm:t>
        <a:bodyPr/>
        <a:lstStyle/>
        <a:p>
          <a:endParaRPr lang="nb-NO"/>
        </a:p>
      </dgm:t>
    </dgm:pt>
    <dgm:pt modelId="{AFC6A880-6C07-7041-8A6F-9133025294D7}" type="sibTrans" cxnId="{7C3E5732-85FE-A645-896F-B6D624F6A3E3}">
      <dgm:prSet/>
      <dgm:spPr/>
      <dgm:t>
        <a:bodyPr/>
        <a:lstStyle/>
        <a:p>
          <a:endParaRPr lang="nb-NO"/>
        </a:p>
      </dgm:t>
    </dgm:pt>
    <dgm:pt modelId="{63EEF51D-9052-D04D-8465-601345FEC1E4}">
      <dgm:prSet phldrT="[Tekst]"/>
      <dgm:spPr>
        <a:solidFill>
          <a:srgbClr val="76BAB0"/>
        </a:solidFill>
      </dgm:spPr>
      <dgm:t>
        <a:bodyPr/>
        <a:lstStyle/>
        <a:p>
          <a:r>
            <a:rPr lang="nb-NO"/>
            <a:t>Butikk</a:t>
          </a:r>
        </a:p>
      </dgm:t>
    </dgm:pt>
    <dgm:pt modelId="{2C38E81A-C3F1-484D-A7F2-E26EEAE0AF82}" type="parTrans" cxnId="{9B5DCF05-3652-3746-8318-0D8B30B22BFC}">
      <dgm:prSet/>
      <dgm:spPr/>
      <dgm:t>
        <a:bodyPr/>
        <a:lstStyle/>
        <a:p>
          <a:endParaRPr lang="nb-NO"/>
        </a:p>
      </dgm:t>
    </dgm:pt>
    <dgm:pt modelId="{6AE85D5F-F273-A945-9CEA-40B07F89B2D0}" type="sibTrans" cxnId="{9B5DCF05-3652-3746-8318-0D8B30B22BFC}">
      <dgm:prSet/>
      <dgm:spPr/>
      <dgm:t>
        <a:bodyPr/>
        <a:lstStyle/>
        <a:p>
          <a:endParaRPr lang="nb-NO"/>
        </a:p>
      </dgm:t>
    </dgm:pt>
    <dgm:pt modelId="{3A29D0A7-DD0C-BF47-91B6-51B337A2CF76}">
      <dgm:prSet phldrT="[Tekst]"/>
      <dgm:spPr>
        <a:solidFill>
          <a:srgbClr val="5D938C"/>
        </a:solidFill>
      </dgm:spPr>
      <dgm:t>
        <a:bodyPr/>
        <a:lstStyle/>
        <a:p>
          <a:r>
            <a:rPr lang="nb-NO"/>
            <a:t>Betaling</a:t>
          </a:r>
        </a:p>
      </dgm:t>
    </dgm:pt>
    <dgm:pt modelId="{0B117748-73C6-684D-B091-EE0C5ECCD945}" type="parTrans" cxnId="{6E00FAF2-A653-534A-8382-881D4F1D5205}">
      <dgm:prSet/>
      <dgm:spPr/>
      <dgm:t>
        <a:bodyPr/>
        <a:lstStyle/>
        <a:p>
          <a:endParaRPr lang="nb-NO"/>
        </a:p>
      </dgm:t>
    </dgm:pt>
    <dgm:pt modelId="{C51A43E9-7B7D-E544-BAB7-4FCA6453852A}" type="sibTrans" cxnId="{6E00FAF2-A653-534A-8382-881D4F1D5205}">
      <dgm:prSet/>
      <dgm:spPr/>
      <dgm:t>
        <a:bodyPr/>
        <a:lstStyle/>
        <a:p>
          <a:endParaRPr lang="nb-NO"/>
        </a:p>
      </dgm:t>
    </dgm:pt>
    <dgm:pt modelId="{2DC49675-AB33-9841-A32F-7BE130C18D55}">
      <dgm:prSet/>
      <dgm:spPr/>
      <dgm:t>
        <a:bodyPr/>
        <a:lstStyle/>
        <a:p>
          <a:r>
            <a:rPr lang="nb-NO"/>
            <a:t>Finne produkt</a:t>
          </a:r>
        </a:p>
      </dgm:t>
    </dgm:pt>
    <dgm:pt modelId="{2B84BF65-E07D-E94E-87E9-DB189F193AE2}" type="parTrans" cxnId="{2B8DAFF2-8EAE-D34E-B445-D3474AC11F48}">
      <dgm:prSet/>
      <dgm:spPr/>
      <dgm:t>
        <a:bodyPr/>
        <a:lstStyle/>
        <a:p>
          <a:endParaRPr lang="nb-NO"/>
        </a:p>
      </dgm:t>
    </dgm:pt>
    <dgm:pt modelId="{49124AEE-1886-4D49-BCF7-1C4CE3E7A3FE}" type="sibTrans" cxnId="{2B8DAFF2-8EAE-D34E-B445-D3474AC11F48}">
      <dgm:prSet/>
      <dgm:spPr/>
      <dgm:t>
        <a:bodyPr/>
        <a:lstStyle/>
        <a:p>
          <a:endParaRPr lang="nb-NO"/>
        </a:p>
      </dgm:t>
    </dgm:pt>
    <dgm:pt modelId="{3F728F8C-AF97-E240-BB9C-84CEDCAFD459}">
      <dgm:prSet/>
      <dgm:spPr/>
      <dgm:t>
        <a:bodyPr/>
        <a:lstStyle/>
        <a:p>
          <a:r>
            <a:rPr lang="nb-NO"/>
            <a:t>Reserver</a:t>
          </a:r>
        </a:p>
      </dgm:t>
    </dgm:pt>
    <dgm:pt modelId="{80559E01-DDFD-3740-8FA9-3F070E0C3E09}" type="parTrans" cxnId="{8739015D-99FC-474C-9E66-1361C6A3F1C8}">
      <dgm:prSet/>
      <dgm:spPr/>
      <dgm:t>
        <a:bodyPr/>
        <a:lstStyle/>
        <a:p>
          <a:endParaRPr lang="nb-NO"/>
        </a:p>
      </dgm:t>
    </dgm:pt>
    <dgm:pt modelId="{C8518375-437E-A143-8931-C6145201F574}" type="sibTrans" cxnId="{8739015D-99FC-474C-9E66-1361C6A3F1C8}">
      <dgm:prSet/>
      <dgm:spPr/>
      <dgm:t>
        <a:bodyPr/>
        <a:lstStyle/>
        <a:p>
          <a:endParaRPr lang="nb-NO"/>
        </a:p>
      </dgm:t>
    </dgm:pt>
    <dgm:pt modelId="{4B34D2A3-9615-4840-996D-A62C6A23FBF3}">
      <dgm:prSet/>
      <dgm:spPr>
        <a:solidFill>
          <a:srgbClr val="416965"/>
        </a:solidFill>
      </dgm:spPr>
      <dgm:t>
        <a:bodyPr/>
        <a:lstStyle/>
        <a:p>
          <a:r>
            <a:rPr lang="nb-NO"/>
            <a:t>Få mobil</a:t>
          </a:r>
        </a:p>
      </dgm:t>
    </dgm:pt>
    <dgm:pt modelId="{B2FB6D51-5FC1-4E44-BCED-C943C26B6041}" type="parTrans" cxnId="{35B8C6B4-F0C5-2348-B37E-D469F6FAD1E1}">
      <dgm:prSet/>
      <dgm:spPr/>
      <dgm:t>
        <a:bodyPr/>
        <a:lstStyle/>
        <a:p>
          <a:endParaRPr lang="nb-NO"/>
        </a:p>
      </dgm:t>
    </dgm:pt>
    <dgm:pt modelId="{242812C9-68C3-AD4A-8372-391CF0BED4FF}" type="sibTrans" cxnId="{35B8C6B4-F0C5-2348-B37E-D469F6FAD1E1}">
      <dgm:prSet/>
      <dgm:spPr/>
      <dgm:t>
        <a:bodyPr/>
        <a:lstStyle/>
        <a:p>
          <a:endParaRPr lang="nb-NO"/>
        </a:p>
      </dgm:t>
    </dgm:pt>
    <dgm:pt modelId="{5B6D6C50-C048-3A4E-8899-A341DCFBD4F4}" type="pres">
      <dgm:prSet presAssocID="{06790E0D-8390-1E47-A4B0-098DE812BA5D}" presName="Name0" presStyleCnt="0">
        <dgm:presLayoutVars>
          <dgm:dir/>
          <dgm:animLvl val="lvl"/>
          <dgm:resizeHandles val="exact"/>
        </dgm:presLayoutVars>
      </dgm:prSet>
      <dgm:spPr/>
    </dgm:pt>
    <dgm:pt modelId="{42DE940C-31AA-E549-8874-91A0387DDFC6}" type="pres">
      <dgm:prSet presAssocID="{2BAB8BF0-C9DD-DC47-A6A0-3A25FDEDCE01}" presName="parTxOnly" presStyleLbl="node1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69C587A4-ED66-3148-A85D-7F376DA094F6}" type="pres">
      <dgm:prSet presAssocID="{AFC6A880-6C07-7041-8A6F-9133025294D7}" presName="parTxOnlySpace" presStyleCnt="0"/>
      <dgm:spPr/>
    </dgm:pt>
    <dgm:pt modelId="{53D7DA8E-E65F-BC45-8425-1AFB7E13CB51}" type="pres">
      <dgm:prSet presAssocID="{2DC49675-AB33-9841-A32F-7BE130C18D55}" presName="parTxOnly" presStyleLbl="node1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B2F6AEAC-6F09-D347-B2F1-62460584B692}" type="pres">
      <dgm:prSet presAssocID="{49124AEE-1886-4D49-BCF7-1C4CE3E7A3FE}" presName="parTxOnlySpace" presStyleCnt="0"/>
      <dgm:spPr/>
    </dgm:pt>
    <dgm:pt modelId="{6EF6910A-35E0-6A46-9A84-0B08FEB58FBE}" type="pres">
      <dgm:prSet presAssocID="{3F728F8C-AF97-E240-BB9C-84CEDCAFD459}" presName="parTxOnly" presStyleLbl="node1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FDEF3449-71EC-E54E-9FBA-358380FF1E80}" type="pres">
      <dgm:prSet presAssocID="{C8518375-437E-A143-8931-C6145201F574}" presName="parTxOnlySpace" presStyleCnt="0"/>
      <dgm:spPr/>
    </dgm:pt>
    <dgm:pt modelId="{2F57CEFE-46F7-BC4B-93A6-33F5A31977CC}" type="pres">
      <dgm:prSet presAssocID="{63EEF51D-9052-D04D-8465-601345FEC1E4}" presName="parTxOnly" presStyleLbl="node1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4A1F2CDD-E081-A14D-880C-03C2AFC02E33}" type="pres">
      <dgm:prSet presAssocID="{6AE85D5F-F273-A945-9CEA-40B07F89B2D0}" presName="parTxOnlySpace" presStyleCnt="0"/>
      <dgm:spPr/>
    </dgm:pt>
    <dgm:pt modelId="{44DB3918-1AFF-8640-AA43-3C3BAA632545}" type="pres">
      <dgm:prSet presAssocID="{3A29D0A7-DD0C-BF47-91B6-51B337A2CF76}" presName="parTxOnly" presStyleLbl="node1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3C320D1B-A5A8-5947-BFB0-4D89BD1A5FA0}" type="pres">
      <dgm:prSet presAssocID="{C51A43E9-7B7D-E544-BAB7-4FCA6453852A}" presName="parTxOnlySpace" presStyleCnt="0"/>
      <dgm:spPr/>
    </dgm:pt>
    <dgm:pt modelId="{30E9A9CE-96AF-2648-8C49-ED945C58D68F}" type="pres">
      <dgm:prSet presAssocID="{4B34D2A3-9615-4840-996D-A62C6A23FBF3}" presName="parTxOnly" presStyleLbl="node1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b-NO"/>
        </a:p>
      </dgm:t>
    </dgm:pt>
  </dgm:ptLst>
  <dgm:cxnLst>
    <dgm:cxn modelId="{CFC98F6B-C6E4-724D-8289-C26CEB0FC72E}" type="presOf" srcId="{3A29D0A7-DD0C-BF47-91B6-51B337A2CF76}" destId="{44DB3918-1AFF-8640-AA43-3C3BAA632545}" srcOrd="0" destOrd="0" presId="urn:microsoft.com/office/officeart/2005/8/layout/chevron1"/>
    <dgm:cxn modelId="{B4C0E6E9-3C26-EB45-8F25-1812012BB723}" type="presOf" srcId="{4B34D2A3-9615-4840-996D-A62C6A23FBF3}" destId="{30E9A9CE-96AF-2648-8C49-ED945C58D68F}" srcOrd="0" destOrd="0" presId="urn:microsoft.com/office/officeart/2005/8/layout/chevron1"/>
    <dgm:cxn modelId="{FC013C74-0BD0-704C-B3F1-E7E039D49380}" type="presOf" srcId="{06790E0D-8390-1E47-A4B0-098DE812BA5D}" destId="{5B6D6C50-C048-3A4E-8899-A341DCFBD4F4}" srcOrd="0" destOrd="0" presId="urn:microsoft.com/office/officeart/2005/8/layout/chevron1"/>
    <dgm:cxn modelId="{35B8C6B4-F0C5-2348-B37E-D469F6FAD1E1}" srcId="{06790E0D-8390-1E47-A4B0-098DE812BA5D}" destId="{4B34D2A3-9615-4840-996D-A62C6A23FBF3}" srcOrd="5" destOrd="0" parTransId="{B2FB6D51-5FC1-4E44-BCED-C943C26B6041}" sibTransId="{242812C9-68C3-AD4A-8372-391CF0BED4FF}"/>
    <dgm:cxn modelId="{9E8A5143-C69B-E94F-82E4-540DF4F13D87}" type="presOf" srcId="{63EEF51D-9052-D04D-8465-601345FEC1E4}" destId="{2F57CEFE-46F7-BC4B-93A6-33F5A31977CC}" srcOrd="0" destOrd="0" presId="urn:microsoft.com/office/officeart/2005/8/layout/chevron1"/>
    <dgm:cxn modelId="{8739015D-99FC-474C-9E66-1361C6A3F1C8}" srcId="{06790E0D-8390-1E47-A4B0-098DE812BA5D}" destId="{3F728F8C-AF97-E240-BB9C-84CEDCAFD459}" srcOrd="2" destOrd="0" parTransId="{80559E01-DDFD-3740-8FA9-3F070E0C3E09}" sibTransId="{C8518375-437E-A143-8931-C6145201F574}"/>
    <dgm:cxn modelId="{9B5DCF05-3652-3746-8318-0D8B30B22BFC}" srcId="{06790E0D-8390-1E47-A4B0-098DE812BA5D}" destId="{63EEF51D-9052-D04D-8465-601345FEC1E4}" srcOrd="3" destOrd="0" parTransId="{2C38E81A-C3F1-484D-A7F2-E26EEAE0AF82}" sibTransId="{6AE85D5F-F273-A945-9CEA-40B07F89B2D0}"/>
    <dgm:cxn modelId="{5CB7DA19-0C3E-6F4B-8A15-D802B1282D7B}" type="presOf" srcId="{3F728F8C-AF97-E240-BB9C-84CEDCAFD459}" destId="{6EF6910A-35E0-6A46-9A84-0B08FEB58FBE}" srcOrd="0" destOrd="0" presId="urn:microsoft.com/office/officeart/2005/8/layout/chevron1"/>
    <dgm:cxn modelId="{6E00FAF2-A653-534A-8382-881D4F1D5205}" srcId="{06790E0D-8390-1E47-A4B0-098DE812BA5D}" destId="{3A29D0A7-DD0C-BF47-91B6-51B337A2CF76}" srcOrd="4" destOrd="0" parTransId="{0B117748-73C6-684D-B091-EE0C5ECCD945}" sibTransId="{C51A43E9-7B7D-E544-BAB7-4FCA6453852A}"/>
    <dgm:cxn modelId="{3ADDADFC-AB16-AA42-B6BF-C899CE2C523E}" type="presOf" srcId="{2BAB8BF0-C9DD-DC47-A6A0-3A25FDEDCE01}" destId="{42DE940C-31AA-E549-8874-91A0387DDFC6}" srcOrd="0" destOrd="0" presId="urn:microsoft.com/office/officeart/2005/8/layout/chevron1"/>
    <dgm:cxn modelId="{2B8DAFF2-8EAE-D34E-B445-D3474AC11F48}" srcId="{06790E0D-8390-1E47-A4B0-098DE812BA5D}" destId="{2DC49675-AB33-9841-A32F-7BE130C18D55}" srcOrd="1" destOrd="0" parTransId="{2B84BF65-E07D-E94E-87E9-DB189F193AE2}" sibTransId="{49124AEE-1886-4D49-BCF7-1C4CE3E7A3FE}"/>
    <dgm:cxn modelId="{1CC10155-0AAB-A241-817E-CD0656E60EFA}" type="presOf" srcId="{2DC49675-AB33-9841-A32F-7BE130C18D55}" destId="{53D7DA8E-E65F-BC45-8425-1AFB7E13CB51}" srcOrd="0" destOrd="0" presId="urn:microsoft.com/office/officeart/2005/8/layout/chevron1"/>
    <dgm:cxn modelId="{7C3E5732-85FE-A645-896F-B6D624F6A3E3}" srcId="{06790E0D-8390-1E47-A4B0-098DE812BA5D}" destId="{2BAB8BF0-C9DD-DC47-A6A0-3A25FDEDCE01}" srcOrd="0" destOrd="0" parTransId="{CE21BDB8-F51A-DF43-9FBF-E1F9DC5651DD}" sibTransId="{AFC6A880-6C07-7041-8A6F-9133025294D7}"/>
    <dgm:cxn modelId="{1873BA44-E78B-8042-AB2F-1D6687E4FE02}" type="presParOf" srcId="{5B6D6C50-C048-3A4E-8899-A341DCFBD4F4}" destId="{42DE940C-31AA-E549-8874-91A0387DDFC6}" srcOrd="0" destOrd="0" presId="urn:microsoft.com/office/officeart/2005/8/layout/chevron1"/>
    <dgm:cxn modelId="{3A196E8A-50A9-7C41-8823-94019B31BDDE}" type="presParOf" srcId="{5B6D6C50-C048-3A4E-8899-A341DCFBD4F4}" destId="{69C587A4-ED66-3148-A85D-7F376DA094F6}" srcOrd="1" destOrd="0" presId="urn:microsoft.com/office/officeart/2005/8/layout/chevron1"/>
    <dgm:cxn modelId="{5522BD0A-1AF7-004D-8C9E-A19EECFBE1E6}" type="presParOf" srcId="{5B6D6C50-C048-3A4E-8899-A341DCFBD4F4}" destId="{53D7DA8E-E65F-BC45-8425-1AFB7E13CB51}" srcOrd="2" destOrd="0" presId="urn:microsoft.com/office/officeart/2005/8/layout/chevron1"/>
    <dgm:cxn modelId="{DECB87B0-7040-724A-A52E-518BB5EC44B6}" type="presParOf" srcId="{5B6D6C50-C048-3A4E-8899-A341DCFBD4F4}" destId="{B2F6AEAC-6F09-D347-B2F1-62460584B692}" srcOrd="3" destOrd="0" presId="urn:microsoft.com/office/officeart/2005/8/layout/chevron1"/>
    <dgm:cxn modelId="{A9A6E7C2-697A-AF41-B1F3-84EDCCCE8C71}" type="presParOf" srcId="{5B6D6C50-C048-3A4E-8899-A341DCFBD4F4}" destId="{6EF6910A-35E0-6A46-9A84-0B08FEB58FBE}" srcOrd="4" destOrd="0" presId="urn:microsoft.com/office/officeart/2005/8/layout/chevron1"/>
    <dgm:cxn modelId="{BA2F0DEA-16B4-EA4C-A814-B205D0EAAE4E}" type="presParOf" srcId="{5B6D6C50-C048-3A4E-8899-A341DCFBD4F4}" destId="{FDEF3449-71EC-E54E-9FBA-358380FF1E80}" srcOrd="5" destOrd="0" presId="urn:microsoft.com/office/officeart/2005/8/layout/chevron1"/>
    <dgm:cxn modelId="{97ED5149-C41F-EB4F-851E-257DBDD86044}" type="presParOf" srcId="{5B6D6C50-C048-3A4E-8899-A341DCFBD4F4}" destId="{2F57CEFE-46F7-BC4B-93A6-33F5A31977CC}" srcOrd="6" destOrd="0" presId="urn:microsoft.com/office/officeart/2005/8/layout/chevron1"/>
    <dgm:cxn modelId="{8633C786-CECE-9F4C-8037-830110F0BB2F}" type="presParOf" srcId="{5B6D6C50-C048-3A4E-8899-A341DCFBD4F4}" destId="{4A1F2CDD-E081-A14D-880C-03C2AFC02E33}" srcOrd="7" destOrd="0" presId="urn:microsoft.com/office/officeart/2005/8/layout/chevron1"/>
    <dgm:cxn modelId="{6A1D08A0-5B17-6A4F-92DA-FD3F70E56422}" type="presParOf" srcId="{5B6D6C50-C048-3A4E-8899-A341DCFBD4F4}" destId="{44DB3918-1AFF-8640-AA43-3C3BAA632545}" srcOrd="8" destOrd="0" presId="urn:microsoft.com/office/officeart/2005/8/layout/chevron1"/>
    <dgm:cxn modelId="{EA3F99BC-BF54-1A4D-A10B-91B6FA7CBD9C}" type="presParOf" srcId="{5B6D6C50-C048-3A4E-8899-A341DCFBD4F4}" destId="{3C320D1B-A5A8-5947-BFB0-4D89BD1A5FA0}" srcOrd="9" destOrd="0" presId="urn:microsoft.com/office/officeart/2005/8/layout/chevron1"/>
    <dgm:cxn modelId="{E78E20DE-F6DB-EA42-8AE2-94CC51D3BE02}" type="presParOf" srcId="{5B6D6C50-C048-3A4E-8899-A341DCFBD4F4}" destId="{30E9A9CE-96AF-2648-8C49-ED945C58D68F}" srcOrd="1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DE940C-31AA-E549-8874-91A0387DDFC6}">
      <dsp:nvSpPr>
        <dsp:cNvPr id="0" name=""/>
        <dsp:cNvSpPr/>
      </dsp:nvSpPr>
      <dsp:spPr>
        <a:xfrm>
          <a:off x="4630" y="510645"/>
          <a:ext cx="1722437" cy="688975"/>
        </a:xfrm>
        <a:prstGeom prst="chevron">
          <a:avLst/>
        </a:prstGeom>
        <a:gradFill rotWithShape="0">
          <a:gsLst>
            <a:gs pos="0">
              <a:schemeClr val="accent3">
                <a:shade val="8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shade val="8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shade val="8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2000" kern="1200"/>
            <a:t>Info</a:t>
          </a:r>
        </a:p>
      </dsp:txBody>
      <dsp:txXfrm>
        <a:off x="349118" y="510645"/>
        <a:ext cx="1033462" cy="688975"/>
      </dsp:txXfrm>
    </dsp:sp>
    <dsp:sp modelId="{53D7DA8E-E65F-BC45-8425-1AFB7E13CB51}">
      <dsp:nvSpPr>
        <dsp:cNvPr id="0" name=""/>
        <dsp:cNvSpPr/>
      </dsp:nvSpPr>
      <dsp:spPr>
        <a:xfrm>
          <a:off x="1554824" y="510645"/>
          <a:ext cx="1722437" cy="688975"/>
        </a:xfrm>
        <a:prstGeom prst="chevron">
          <a:avLst/>
        </a:prstGeom>
        <a:gradFill rotWithShape="0">
          <a:gsLst>
            <a:gs pos="0">
              <a:schemeClr val="accent3">
                <a:shade val="80000"/>
                <a:hueOff val="0"/>
                <a:satOff val="0"/>
                <a:lumOff val="381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shade val="80000"/>
                <a:hueOff val="0"/>
                <a:satOff val="0"/>
                <a:lumOff val="381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shade val="80000"/>
                <a:hueOff val="0"/>
                <a:satOff val="0"/>
                <a:lumOff val="381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2000" kern="1200"/>
            <a:t>Finne produkt</a:t>
          </a:r>
        </a:p>
      </dsp:txBody>
      <dsp:txXfrm>
        <a:off x="1899312" y="510645"/>
        <a:ext cx="1033462" cy="688975"/>
      </dsp:txXfrm>
    </dsp:sp>
    <dsp:sp modelId="{6EF6910A-35E0-6A46-9A84-0B08FEB58FBE}">
      <dsp:nvSpPr>
        <dsp:cNvPr id="0" name=""/>
        <dsp:cNvSpPr/>
      </dsp:nvSpPr>
      <dsp:spPr>
        <a:xfrm>
          <a:off x="3105017" y="510645"/>
          <a:ext cx="1722437" cy="688975"/>
        </a:xfrm>
        <a:prstGeom prst="chevron">
          <a:avLst/>
        </a:prstGeom>
        <a:gradFill rotWithShape="0">
          <a:gsLst>
            <a:gs pos="0">
              <a:schemeClr val="accent3">
                <a:shade val="80000"/>
                <a:hueOff val="0"/>
                <a:satOff val="0"/>
                <a:lumOff val="763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shade val="80000"/>
                <a:hueOff val="0"/>
                <a:satOff val="0"/>
                <a:lumOff val="763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shade val="80000"/>
                <a:hueOff val="0"/>
                <a:satOff val="0"/>
                <a:lumOff val="763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2000" kern="1200"/>
            <a:t>Reserver</a:t>
          </a:r>
        </a:p>
      </dsp:txBody>
      <dsp:txXfrm>
        <a:off x="3449505" y="510645"/>
        <a:ext cx="1033462" cy="688975"/>
      </dsp:txXfrm>
    </dsp:sp>
    <dsp:sp modelId="{2F57CEFE-46F7-BC4B-93A6-33F5A31977CC}">
      <dsp:nvSpPr>
        <dsp:cNvPr id="0" name=""/>
        <dsp:cNvSpPr/>
      </dsp:nvSpPr>
      <dsp:spPr>
        <a:xfrm>
          <a:off x="4655211" y="510645"/>
          <a:ext cx="1722437" cy="688975"/>
        </a:xfrm>
        <a:prstGeom prst="chevron">
          <a:avLst/>
        </a:prstGeom>
        <a:solidFill>
          <a:srgbClr val="76BAB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2000" kern="1200"/>
            <a:t>Butikk</a:t>
          </a:r>
        </a:p>
      </dsp:txBody>
      <dsp:txXfrm>
        <a:off x="4999699" y="510645"/>
        <a:ext cx="1033462" cy="688975"/>
      </dsp:txXfrm>
    </dsp:sp>
    <dsp:sp modelId="{44DB3918-1AFF-8640-AA43-3C3BAA632545}">
      <dsp:nvSpPr>
        <dsp:cNvPr id="0" name=""/>
        <dsp:cNvSpPr/>
      </dsp:nvSpPr>
      <dsp:spPr>
        <a:xfrm>
          <a:off x="6205405" y="510645"/>
          <a:ext cx="1722437" cy="688975"/>
        </a:xfrm>
        <a:prstGeom prst="chevron">
          <a:avLst/>
        </a:prstGeom>
        <a:solidFill>
          <a:srgbClr val="5D938C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2000" kern="1200"/>
            <a:t>Betaling</a:t>
          </a:r>
        </a:p>
      </dsp:txBody>
      <dsp:txXfrm>
        <a:off x="6549893" y="510645"/>
        <a:ext cx="1033462" cy="688975"/>
      </dsp:txXfrm>
    </dsp:sp>
    <dsp:sp modelId="{30E9A9CE-96AF-2648-8C49-ED945C58D68F}">
      <dsp:nvSpPr>
        <dsp:cNvPr id="0" name=""/>
        <dsp:cNvSpPr/>
      </dsp:nvSpPr>
      <dsp:spPr>
        <a:xfrm>
          <a:off x="7755599" y="510645"/>
          <a:ext cx="1722437" cy="688975"/>
        </a:xfrm>
        <a:prstGeom prst="chevron">
          <a:avLst/>
        </a:prstGeom>
        <a:solidFill>
          <a:srgbClr val="416965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2000" kern="1200"/>
            <a:t>Få mobil</a:t>
          </a:r>
        </a:p>
      </dsp:txBody>
      <dsp:txXfrm>
        <a:off x="8100087" y="510645"/>
        <a:ext cx="1033462" cy="6889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D5BCA-DFC9-4843-81CF-601F659C7A65}" type="datetimeFigureOut">
              <a:rPr lang="nb-NO" smtClean="0"/>
              <a:t>19.10.2016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2A164-C773-1142-B78A-62C5F28975D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144684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D5BCA-DFC9-4843-81CF-601F659C7A65}" type="datetimeFigureOut">
              <a:rPr lang="nb-NO" smtClean="0"/>
              <a:t>19.10.2016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2A164-C773-1142-B78A-62C5F28975D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89753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D5BCA-DFC9-4843-81CF-601F659C7A65}" type="datetimeFigureOut">
              <a:rPr lang="nb-NO" smtClean="0"/>
              <a:t>19.10.2016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2A164-C773-1142-B78A-62C5F28975D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85583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D5BCA-DFC9-4843-81CF-601F659C7A65}" type="datetimeFigureOut">
              <a:rPr lang="nb-NO" smtClean="0"/>
              <a:t>19.10.2016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2A164-C773-1142-B78A-62C5F28975D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513452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D5BCA-DFC9-4843-81CF-601F659C7A65}" type="datetimeFigureOut">
              <a:rPr lang="nb-NO" smtClean="0"/>
              <a:t>19.10.2016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2A164-C773-1142-B78A-62C5F28975D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21122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D5BCA-DFC9-4843-81CF-601F659C7A65}" type="datetimeFigureOut">
              <a:rPr lang="nb-NO" smtClean="0"/>
              <a:t>19.10.2016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2A164-C773-1142-B78A-62C5F28975D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985567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D5BCA-DFC9-4843-81CF-601F659C7A65}" type="datetimeFigureOut">
              <a:rPr lang="nb-NO" smtClean="0"/>
              <a:t>19.10.2016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2A164-C773-1142-B78A-62C5F28975D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349489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D5BCA-DFC9-4843-81CF-601F659C7A65}" type="datetimeFigureOut">
              <a:rPr lang="nb-NO" smtClean="0"/>
              <a:t>19.10.2016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2A164-C773-1142-B78A-62C5F28975D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24586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D5BCA-DFC9-4843-81CF-601F659C7A65}" type="datetimeFigureOut">
              <a:rPr lang="nb-NO" smtClean="0"/>
              <a:t>19.10.2016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2A164-C773-1142-B78A-62C5F28975D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322361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D5BCA-DFC9-4843-81CF-601F659C7A65}" type="datetimeFigureOut">
              <a:rPr lang="nb-NO" smtClean="0"/>
              <a:t>19.10.2016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2A164-C773-1142-B78A-62C5F28975D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23129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D5BCA-DFC9-4843-81CF-601F659C7A65}" type="datetimeFigureOut">
              <a:rPr lang="nb-NO" smtClean="0"/>
              <a:t>19.10.2016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2A164-C773-1142-B78A-62C5F28975D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36045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D5BCA-DFC9-4843-81CF-601F659C7A65}" type="datetimeFigureOut">
              <a:rPr lang="nb-NO" smtClean="0"/>
              <a:t>19.10.2016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32A164-C773-1142-B78A-62C5F28975D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18796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4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Relationship Id="rId3" Type="http://schemas.openxmlformats.org/officeDocument/2006/relationships/image" Target="../media/image9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6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-1066801" y="3577696"/>
            <a:ext cx="9144000" cy="1332970"/>
          </a:xfrm>
        </p:spPr>
        <p:txBody>
          <a:bodyPr>
            <a:noAutofit/>
          </a:bodyPr>
          <a:lstStyle/>
          <a:p>
            <a:r>
              <a:rPr lang="nb-NO" sz="8000" dirty="0" smtClean="0">
                <a:solidFill>
                  <a:srgbClr val="69A8A4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/>
            </a:r>
            <a:br>
              <a:rPr lang="nb-NO" sz="8000" dirty="0" smtClean="0">
                <a:solidFill>
                  <a:srgbClr val="69A8A4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</a:br>
            <a:r>
              <a:rPr lang="nb-NO" sz="8000" dirty="0">
                <a:solidFill>
                  <a:srgbClr val="69A8A4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/>
            </a:r>
            <a:br>
              <a:rPr lang="nb-NO" sz="8000" dirty="0">
                <a:solidFill>
                  <a:srgbClr val="69A8A4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</a:br>
            <a:r>
              <a:rPr lang="nb-NO" sz="8000" dirty="0" smtClean="0">
                <a:solidFill>
                  <a:srgbClr val="69A8A4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/>
            </a:r>
            <a:br>
              <a:rPr lang="nb-NO" sz="8000" dirty="0" smtClean="0">
                <a:solidFill>
                  <a:srgbClr val="69A8A4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</a:br>
            <a:r>
              <a:rPr lang="nb-NO" sz="8000" dirty="0">
                <a:solidFill>
                  <a:srgbClr val="69A8A4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/>
            </a:r>
            <a:br>
              <a:rPr lang="nb-NO" sz="8000" dirty="0">
                <a:solidFill>
                  <a:srgbClr val="69A8A4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</a:br>
            <a:r>
              <a:rPr lang="nb-NO" sz="8000" dirty="0" err="1" smtClean="0">
                <a:solidFill>
                  <a:srgbClr val="69A8A4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Smart</a:t>
            </a:r>
            <a:r>
              <a:rPr lang="nb-NO" sz="8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Swap</a:t>
            </a:r>
            <a:r>
              <a:rPr lang="nb-NO" sz="8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   </a:t>
            </a:r>
            <a:br>
              <a:rPr lang="nb-NO" sz="8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</a:br>
            <a:endParaRPr lang="nb-NO" sz="8000" dirty="0">
              <a:solidFill>
                <a:schemeClr val="tx1">
                  <a:lumMod val="65000"/>
                  <a:lumOff val="35000"/>
                </a:schemeClr>
              </a:solidFill>
              <a:latin typeface="Abadi MT Condensed Extra Bold" charset="0"/>
              <a:ea typeface="Abadi MT Condensed Extra Bold" charset="0"/>
              <a:cs typeface="Abadi MT Condensed Extra 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2796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8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70467" y="1490132"/>
            <a:ext cx="10515600" cy="5080001"/>
          </a:xfrm>
        </p:spPr>
        <p:txBody>
          <a:bodyPr>
            <a:normAutofit fontScale="90000"/>
          </a:bodyPr>
          <a:lstStyle/>
          <a:p>
            <a:r>
              <a:rPr lang="nb-NO" sz="4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/>
            </a:r>
            <a:br>
              <a:rPr lang="nb-NO" sz="4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</a:br>
            <a:r>
              <a:rPr lang="nb-NO" sz="4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/>
            </a:r>
            <a:br>
              <a:rPr lang="nb-NO" sz="4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</a:br>
            <a:r>
              <a:rPr lang="nb-NO" sz="4800" dirty="0"/>
              <a:t/>
            </a:r>
            <a:br>
              <a:rPr lang="nb-NO" sz="4800" dirty="0"/>
            </a:br>
            <a:r>
              <a:rPr lang="nb-NO" sz="4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Utfordring</a:t>
            </a:r>
            <a:r>
              <a:rPr lang="nb-NO" sz="4800" dirty="0"/>
              <a:t/>
            </a:r>
            <a:br>
              <a:rPr lang="nb-NO" sz="4800" dirty="0"/>
            </a:br>
            <a:r>
              <a:rPr lang="nb-NO" sz="3100" dirty="0" smtClean="0"/>
              <a:t>Mobilkonsumet i verden fører med seg mange uheldige konsekvenser</a:t>
            </a:r>
            <a:br>
              <a:rPr lang="nb-NO" sz="3100" dirty="0" smtClean="0"/>
            </a:br>
            <a:r>
              <a:rPr lang="nb-NO" sz="3100" dirty="0" smtClean="0"/>
              <a:t>Det selges over 1 milliard mobiler årlig på verdensbasis </a:t>
            </a:r>
            <a:r>
              <a:rPr lang="nb-NO" sz="2700" dirty="0" smtClean="0"/>
              <a:t/>
            </a:r>
            <a:br>
              <a:rPr lang="nb-NO" sz="2700" dirty="0" smtClean="0"/>
            </a:br>
            <a:r>
              <a:rPr lang="nb-NO" sz="2700" dirty="0"/>
              <a:t/>
            </a:r>
            <a:br>
              <a:rPr lang="nb-NO" sz="2700" dirty="0"/>
            </a:br>
            <a:r>
              <a:rPr lang="nb-NO" sz="3100" b="1" dirty="0" smtClean="0">
                <a:solidFill>
                  <a:schemeClr val="accent2">
                    <a:lumMod val="75000"/>
                  </a:schemeClr>
                </a:solidFill>
              </a:rPr>
              <a:t>Forurensende</a:t>
            </a:r>
            <a:r>
              <a:rPr lang="nb-NO" sz="3100" dirty="0" smtClean="0"/>
              <a:t> </a:t>
            </a:r>
            <a:r>
              <a:rPr lang="nb-NO" sz="2700" dirty="0" smtClean="0"/>
              <a:t>(Drivhusgasser og giftige bi-produkter havner i vann og jordsmonn)</a:t>
            </a:r>
            <a:br>
              <a:rPr lang="nb-NO" sz="2700" dirty="0" smtClean="0"/>
            </a:br>
            <a:r>
              <a:rPr lang="nb-NO" sz="3100" b="1" dirty="0" smtClean="0">
                <a:solidFill>
                  <a:schemeClr val="accent2">
                    <a:lumMod val="75000"/>
                  </a:schemeClr>
                </a:solidFill>
              </a:rPr>
              <a:t>”Skitne mineraler” </a:t>
            </a:r>
            <a:r>
              <a:rPr lang="nb-NO" sz="2700" dirty="0" smtClean="0"/>
              <a:t>(slaveri og helsefarlige arbeidsforhold) </a:t>
            </a:r>
            <a:br>
              <a:rPr lang="nb-NO" sz="2700" dirty="0" smtClean="0"/>
            </a:br>
            <a:r>
              <a:rPr lang="nb-NO" sz="3100" b="1" dirty="0" smtClean="0">
                <a:solidFill>
                  <a:schemeClr val="accent2">
                    <a:lumMod val="75000"/>
                  </a:schemeClr>
                </a:solidFill>
              </a:rPr>
              <a:t>Produksjon </a:t>
            </a:r>
            <a:r>
              <a:rPr lang="nb-NO" sz="2700" dirty="0" smtClean="0"/>
              <a:t>(Dårlige arbeidsvilkår, mye overtid og dårlige lønninger )</a:t>
            </a:r>
            <a:r>
              <a:rPr lang="nb-NO" sz="3100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nb-NO" sz="31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nb-NO" sz="3100" b="1" dirty="0" smtClean="0">
                <a:solidFill>
                  <a:schemeClr val="accent2">
                    <a:lumMod val="75000"/>
                  </a:schemeClr>
                </a:solidFill>
              </a:rPr>
              <a:t>”Tapte mineraler” </a:t>
            </a:r>
            <a:r>
              <a:rPr lang="nb-NO" sz="2700" dirty="0" smtClean="0"/>
              <a:t>Kun 2,5-5% av mobiler gjenvinnes. Bruker 50% mindre energi på </a:t>
            </a:r>
            <a:r>
              <a:rPr lang="nb-NO" sz="2700" dirty="0" err="1" smtClean="0"/>
              <a:t>gjennvinning</a:t>
            </a:r>
            <a:r>
              <a:rPr lang="nb-NO" sz="2700" dirty="0" smtClean="0"/>
              <a:t>. </a:t>
            </a:r>
            <a:r>
              <a:rPr lang="nb-NO" sz="2000" dirty="0"/>
              <a:t/>
            </a:r>
            <a:br>
              <a:rPr lang="nb-NO" sz="2000" dirty="0"/>
            </a:br>
            <a:r>
              <a:rPr lang="nb-NO" sz="2000" dirty="0"/>
              <a:t> </a:t>
            </a:r>
            <a:r>
              <a:rPr lang="nb-NO" sz="2000" dirty="0" smtClean="0"/>
              <a:t/>
            </a:r>
            <a:br>
              <a:rPr lang="nb-NO" sz="2000" dirty="0" smtClean="0"/>
            </a:br>
            <a:r>
              <a:rPr lang="nb-NO" sz="2000" dirty="0"/>
              <a:t/>
            </a:r>
            <a:br>
              <a:rPr lang="nb-NO" sz="2000" dirty="0"/>
            </a:br>
            <a:r>
              <a:rPr lang="nb-NO" b="1" dirty="0">
                <a:solidFill>
                  <a:srgbClr val="69A8A4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Vår oppgave</a:t>
            </a:r>
            <a:r>
              <a:rPr lang="nb-NO" sz="2000" dirty="0"/>
              <a:t/>
            </a:r>
            <a:br>
              <a:rPr lang="nb-NO" sz="2000" dirty="0"/>
            </a:br>
            <a:r>
              <a:rPr lang="nb-NO" sz="2000" dirty="0"/>
              <a:t> </a:t>
            </a:r>
            <a:br>
              <a:rPr lang="nb-NO" sz="2000" dirty="0"/>
            </a:br>
            <a:r>
              <a:rPr lang="nb-NO" sz="3100" dirty="0"/>
              <a:t>Finne en design løsning som vil inspirere dagens mobilforbrukere til å beholde mobiltelefonene sin </a:t>
            </a:r>
            <a:r>
              <a:rPr lang="nb-NO" sz="3100" dirty="0" smtClean="0"/>
              <a:t>lengere fremfor </a:t>
            </a:r>
            <a:r>
              <a:rPr lang="nb-NO" sz="3100" dirty="0"/>
              <a:t>å </a:t>
            </a:r>
            <a:r>
              <a:rPr lang="nb-NO" sz="3100" dirty="0" smtClean="0"/>
              <a:t>kjøpe en ny.</a:t>
            </a:r>
            <a:r>
              <a:rPr lang="nb-NO" sz="2000" dirty="0" smtClean="0"/>
              <a:t/>
            </a:r>
            <a:br>
              <a:rPr lang="nb-NO" sz="2000" dirty="0" smtClean="0"/>
            </a:br>
            <a:r>
              <a:rPr lang="nb-NO" sz="2000" dirty="0" smtClean="0"/>
              <a:t> </a:t>
            </a:r>
            <a:br>
              <a:rPr lang="nb-NO" sz="2000" dirty="0" smtClean="0"/>
            </a:br>
            <a:r>
              <a:rPr lang="nb-NO" sz="2000" dirty="0"/>
              <a:t/>
            </a:r>
            <a:br>
              <a:rPr lang="nb-NO" sz="2000" dirty="0"/>
            </a:br>
            <a:r>
              <a:rPr lang="nb-NO" sz="4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/>
            </a:r>
            <a:br>
              <a:rPr lang="nb-NO" sz="4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</a:br>
            <a:r>
              <a:rPr lang="nb-NO" sz="4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/>
            </a:r>
            <a:br>
              <a:rPr lang="nb-NO" sz="4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</a:br>
            <a:r>
              <a:rPr lang="nb-NO" sz="3100" dirty="0" smtClean="0">
                <a:latin typeface="Al Tarikh" charset="-78"/>
                <a:ea typeface="Al Tarikh" charset="-78"/>
                <a:cs typeface="Al Tarikh" charset="-78"/>
              </a:rPr>
              <a:t/>
            </a:r>
            <a:br>
              <a:rPr lang="nb-NO" sz="3100" dirty="0" smtClean="0">
                <a:latin typeface="Al Tarikh" charset="-78"/>
                <a:ea typeface="Al Tarikh" charset="-78"/>
                <a:cs typeface="Al Tarikh" charset="-78"/>
              </a:rPr>
            </a:br>
            <a:r>
              <a:rPr lang="nb-NO" sz="3100" dirty="0" smtClean="0">
                <a:latin typeface="Al Tarikh" charset="-78"/>
                <a:ea typeface="Al Tarikh" charset="-78"/>
                <a:cs typeface="Al Tarikh" charset="-78"/>
              </a:rPr>
              <a:t/>
            </a:r>
            <a:br>
              <a:rPr lang="nb-NO" sz="3100" dirty="0" smtClean="0">
                <a:latin typeface="Al Tarikh" charset="-78"/>
                <a:ea typeface="Al Tarikh" charset="-78"/>
                <a:cs typeface="Al Tarikh" charset="-78"/>
              </a:rPr>
            </a:br>
            <a:endParaRPr lang="nb-NO" sz="3600" dirty="0">
              <a:latin typeface="Al Tarikh" charset="-78"/>
              <a:ea typeface="Al Tarikh" charset="-78"/>
              <a:cs typeface="Al Tarikh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8318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65055"/>
          </a:xfrm>
        </p:spPr>
        <p:txBody>
          <a:bodyPr/>
          <a:lstStyle/>
          <a:p>
            <a:r>
              <a:rPr lang="nb-NO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Survey</a:t>
            </a:r>
            <a:endParaRPr lang="nb-NO" dirty="0">
              <a:solidFill>
                <a:schemeClr val="tx1">
                  <a:lumMod val="65000"/>
                  <a:lumOff val="35000"/>
                </a:schemeClr>
              </a:solidFill>
              <a:latin typeface="Abadi MT Condensed Extra Bold" charset="0"/>
              <a:ea typeface="Abadi MT Condensed Extra Bold" charset="0"/>
              <a:cs typeface="Abadi MT Condensed Extra Bold" charset="0"/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254001" y="1230180"/>
            <a:ext cx="10888132" cy="1803965"/>
          </a:xfrm>
        </p:spPr>
        <p:txBody>
          <a:bodyPr>
            <a:normAutofit/>
          </a:bodyPr>
          <a:lstStyle/>
          <a:p>
            <a:pPr>
              <a:buFont typeface="Wingdings" charset="2"/>
              <a:buChar char="v"/>
            </a:pPr>
            <a:r>
              <a:rPr lang="nb-NO" sz="2400" dirty="0" smtClean="0"/>
              <a:t>42 respondenter</a:t>
            </a:r>
          </a:p>
          <a:p>
            <a:pPr>
              <a:buFont typeface="Wingdings" charset="2"/>
              <a:buChar char="v"/>
            </a:pPr>
            <a:r>
              <a:rPr lang="nb-NO" sz="2400" dirty="0" smtClean="0"/>
              <a:t>Få som har hørt om </a:t>
            </a:r>
            <a:r>
              <a:rPr lang="nb-NO" sz="2400" dirty="0" err="1" smtClean="0"/>
              <a:t>FairPhone</a:t>
            </a:r>
            <a:r>
              <a:rPr lang="nb-NO" sz="2400" dirty="0" smtClean="0"/>
              <a:t> og Prosjekt Ara</a:t>
            </a:r>
          </a:p>
          <a:p>
            <a:pPr>
              <a:buFont typeface="Wingdings" charset="2"/>
              <a:buChar char="v"/>
            </a:pPr>
            <a:r>
              <a:rPr lang="nb-NO" sz="2400" dirty="0" smtClean="0"/>
              <a:t>De fleste er miljøbevisste   </a:t>
            </a:r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4717" y="2741389"/>
            <a:ext cx="9167283" cy="4005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295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Intervju og fokusgruppe</a:t>
            </a:r>
            <a:endParaRPr lang="nb-NO" dirty="0">
              <a:solidFill>
                <a:schemeClr val="tx1">
                  <a:lumMod val="65000"/>
                  <a:lumOff val="35000"/>
                </a:schemeClr>
              </a:solidFill>
              <a:latin typeface="Abadi MT Condensed Extra Bold" charset="0"/>
              <a:ea typeface="Abadi MT Condensed Extra Bold" charset="0"/>
              <a:cs typeface="Abadi MT Condensed Extra Bold" charset="0"/>
            </a:endParaRPr>
          </a:p>
        </p:txBody>
      </p:sp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5067" y="365125"/>
            <a:ext cx="4614333" cy="6152445"/>
          </a:xfrm>
        </p:spPr>
      </p:pic>
      <p:sp>
        <p:nvSpPr>
          <p:cNvPr id="6" name="TekstSylinder 5"/>
          <p:cNvSpPr txBox="1"/>
          <p:nvPr/>
        </p:nvSpPr>
        <p:spPr>
          <a:xfrm>
            <a:off x="918632" y="1507067"/>
            <a:ext cx="5113867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Char char="v"/>
              <a:tabLst/>
              <a:defRPr/>
            </a:pPr>
            <a:r>
              <a:rPr lang="nb-NO" sz="2800" dirty="0" smtClean="0"/>
              <a:t> 7 intervjuer (21-59 år)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Char char="v"/>
              <a:tabLst/>
              <a:defRPr/>
            </a:pPr>
            <a:r>
              <a:rPr lang="nb-NO" sz="2800" dirty="0" smtClean="0"/>
              <a:t>Fokusgruppe (3 studenter)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Char char="v"/>
              <a:tabLst/>
              <a:defRPr/>
            </a:pPr>
            <a:r>
              <a:rPr lang="nb-NO" sz="2800" dirty="0" smtClean="0"/>
              <a:t>De fleste har vurdert reparasjon</a:t>
            </a:r>
          </a:p>
          <a:p>
            <a:pPr marL="742950" lvl="1" indent="-285750">
              <a:buFont typeface="Wingdings" charset="2"/>
              <a:buChar char="v"/>
            </a:pPr>
            <a:r>
              <a:rPr lang="nb-NO" sz="2800" dirty="0" smtClean="0"/>
              <a:t>Det er for dyrt (pris)</a:t>
            </a:r>
          </a:p>
          <a:p>
            <a:pPr marL="742950" lvl="1" indent="-285750">
              <a:buFont typeface="Wingdings" charset="2"/>
              <a:buChar char="v"/>
            </a:pPr>
            <a:r>
              <a:rPr lang="nb-NO" sz="2800" dirty="0" smtClean="0"/>
              <a:t>For lite tilgjengelig </a:t>
            </a:r>
          </a:p>
          <a:p>
            <a:pPr marL="742950" lvl="1" indent="-285750">
              <a:buFont typeface="Wingdings" charset="2"/>
              <a:buChar char="v"/>
            </a:pPr>
            <a:r>
              <a:rPr lang="nb-NO" sz="2800" dirty="0" smtClean="0"/>
              <a:t>Tar for lang tid</a:t>
            </a:r>
          </a:p>
          <a:p>
            <a:pPr marL="742950" lvl="1" indent="-285750">
              <a:buFont typeface="Wingdings" charset="2"/>
              <a:buChar char="v"/>
            </a:pPr>
            <a:r>
              <a:rPr lang="nb-NO" sz="2800" dirty="0" smtClean="0"/>
              <a:t>Mangler troverdighet</a:t>
            </a:r>
          </a:p>
        </p:txBody>
      </p:sp>
      <p:sp>
        <p:nvSpPr>
          <p:cNvPr id="7" name="TekstSylinder 6"/>
          <p:cNvSpPr txBox="1"/>
          <p:nvPr/>
        </p:nvSpPr>
        <p:spPr>
          <a:xfrm>
            <a:off x="838200" y="4893733"/>
            <a:ext cx="527473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v"/>
            </a:pPr>
            <a:r>
              <a:rPr lang="nb-NO" sz="2800" dirty="0" smtClean="0"/>
              <a:t>På grunn av høy pris på nye mobiltelefoner, foretrekker flere å arve. </a:t>
            </a:r>
          </a:p>
          <a:p>
            <a:pPr marL="285750" indent="-285750">
              <a:buFont typeface="Wingdings" charset="2"/>
              <a:buChar char="v"/>
            </a:pPr>
            <a:endParaRPr lang="nb-NO" sz="2800" dirty="0"/>
          </a:p>
        </p:txBody>
      </p:sp>
    </p:spTree>
    <p:extLst>
      <p:ext uri="{BB962C8B-B14F-4D97-AF65-F5344CB8AC3E}">
        <p14:creationId xmlns:p14="http://schemas.microsoft.com/office/powerpoint/2010/main" val="1543867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Ide</a:t>
            </a:r>
            <a:endParaRPr lang="nb-NO" dirty="0">
              <a:solidFill>
                <a:schemeClr val="tx1">
                  <a:lumMod val="65000"/>
                  <a:lumOff val="35000"/>
                </a:schemeClr>
              </a:solidFill>
              <a:latin typeface="Abadi MT Condensed Extra Bold" charset="0"/>
              <a:ea typeface="Abadi MT Condensed Extra Bold" charset="0"/>
              <a:cs typeface="Abadi MT Condensed Extra Bold" charset="0"/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En </a:t>
            </a:r>
            <a:r>
              <a:rPr lang="nb-NO" dirty="0" err="1"/>
              <a:t>app</a:t>
            </a:r>
            <a:r>
              <a:rPr lang="nb-NO" dirty="0"/>
              <a:t>-tjeneste som gir oversikt over alle </a:t>
            </a:r>
            <a:r>
              <a:rPr lang="nb-NO" dirty="0" err="1"/>
              <a:t>swap</a:t>
            </a:r>
            <a:r>
              <a:rPr lang="nb-NO" dirty="0"/>
              <a:t>-butikkene i Norge</a:t>
            </a:r>
            <a:r>
              <a:rPr lang="nb-NO" dirty="0" smtClean="0"/>
              <a:t>.</a:t>
            </a:r>
            <a:r>
              <a:rPr lang="nb-NO" dirty="0"/>
              <a:t> </a:t>
            </a:r>
          </a:p>
          <a:p>
            <a:pPr lvl="0"/>
            <a:r>
              <a:rPr lang="nb-NO" dirty="0"/>
              <a:t>Tilbyr følgende tjenester</a:t>
            </a:r>
            <a:r>
              <a:rPr lang="nb-NO" dirty="0" smtClean="0"/>
              <a:t>:</a:t>
            </a:r>
            <a:endParaRPr lang="nb-NO" dirty="0"/>
          </a:p>
          <a:p>
            <a:pPr lvl="0"/>
            <a:r>
              <a:rPr lang="nb-NO" u="sng" dirty="0" err="1">
                <a:solidFill>
                  <a:srgbClr val="69A8A4"/>
                </a:solidFill>
              </a:rPr>
              <a:t>Swap</a:t>
            </a:r>
            <a:r>
              <a:rPr lang="nb-NO" dirty="0">
                <a:solidFill>
                  <a:srgbClr val="69A8A4"/>
                </a:solidFill>
              </a:rPr>
              <a:t> </a:t>
            </a:r>
            <a:r>
              <a:rPr lang="nb-NO" dirty="0"/>
              <a:t>(får en tilsvarende modell innenfor samme merke)</a:t>
            </a:r>
          </a:p>
          <a:p>
            <a:pPr lvl="0"/>
            <a:r>
              <a:rPr lang="nb-NO" u="sng" dirty="0">
                <a:solidFill>
                  <a:srgbClr val="69A8A4"/>
                </a:solidFill>
              </a:rPr>
              <a:t>Upgrade</a:t>
            </a:r>
            <a:r>
              <a:rPr lang="nb-NO" u="sng" dirty="0"/>
              <a:t> </a:t>
            </a:r>
            <a:r>
              <a:rPr lang="nb-NO" dirty="0"/>
              <a:t>(oppgraderer til en bedre mobil m/ønsket </a:t>
            </a:r>
            <a:r>
              <a:rPr lang="nb-NO" dirty="0" err="1"/>
              <a:t>kravspes</a:t>
            </a:r>
            <a:r>
              <a:rPr lang="nb-NO" dirty="0"/>
              <a:t>. for en liten sum)</a:t>
            </a:r>
          </a:p>
          <a:p>
            <a:pPr lvl="0"/>
            <a:r>
              <a:rPr lang="nb-NO" u="sng" dirty="0" err="1">
                <a:solidFill>
                  <a:srgbClr val="69A8A4"/>
                </a:solidFill>
              </a:rPr>
              <a:t>Flip</a:t>
            </a:r>
            <a:r>
              <a:rPr lang="nb-NO" dirty="0"/>
              <a:t> (bytter til en mobil med omtrent samme funksjoner og markedsverdi i et </a:t>
            </a:r>
            <a:r>
              <a:rPr lang="nb-NO" i="1" dirty="0"/>
              <a:t>annet merke</a:t>
            </a:r>
            <a:r>
              <a:rPr lang="nb-NO" dirty="0"/>
              <a:t>)</a:t>
            </a:r>
          </a:p>
          <a:p>
            <a:pPr lvl="0"/>
            <a:r>
              <a:rPr lang="nb-NO" dirty="0"/>
              <a:t>Viser de nærmeste butikkene som har ditt valgte produkt</a:t>
            </a:r>
          </a:p>
          <a:p>
            <a:pPr lvl="0"/>
            <a:r>
              <a:rPr lang="nb-NO" dirty="0"/>
              <a:t>”Bytter mobil med naboen”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6283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>
                <a:solidFill>
                  <a:srgbClr val="69A8A4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Metodologi</a:t>
            </a:r>
            <a:endParaRPr lang="nb-NO" dirty="0">
              <a:solidFill>
                <a:srgbClr val="69A8A4"/>
              </a:solidFill>
              <a:latin typeface="Abadi MT Condensed Extra Bold" charset="0"/>
              <a:ea typeface="Abadi MT Condensed Extra Bold" charset="0"/>
              <a:cs typeface="Abadi MT Condensed Extra Bold" charset="0"/>
            </a:endParaRPr>
          </a:p>
        </p:txBody>
      </p:sp>
      <p:sp>
        <p:nvSpPr>
          <p:cNvPr id="5" name="Plassholder for innhold 4"/>
          <p:cNvSpPr txBox="1">
            <a:spLocks/>
          </p:cNvSpPr>
          <p:nvPr/>
        </p:nvSpPr>
        <p:spPr>
          <a:xfrm>
            <a:off x="838200" y="2201333"/>
            <a:ext cx="9372600" cy="22484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nb-NO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Service Design</a:t>
            </a:r>
          </a:p>
          <a:p>
            <a:r>
              <a:rPr lang="nb-NO" dirty="0" smtClean="0"/>
              <a:t>Design </a:t>
            </a:r>
            <a:r>
              <a:rPr lang="nb-NO" dirty="0" err="1" smtClean="0"/>
              <a:t>cards</a:t>
            </a:r>
            <a:r>
              <a:rPr lang="nb-NO" dirty="0" smtClean="0"/>
              <a:t> (touch </a:t>
            </a:r>
            <a:r>
              <a:rPr lang="nb-NO" dirty="0" err="1" smtClean="0"/>
              <a:t>points</a:t>
            </a:r>
            <a:r>
              <a:rPr lang="nb-NO" dirty="0" smtClean="0"/>
              <a:t>, </a:t>
            </a:r>
            <a:r>
              <a:rPr lang="nb-NO" dirty="0" err="1" smtClean="0"/>
              <a:t>tangible</a:t>
            </a:r>
            <a:r>
              <a:rPr lang="nb-NO" dirty="0" smtClean="0"/>
              <a:t>)</a:t>
            </a:r>
          </a:p>
          <a:p>
            <a:r>
              <a:rPr lang="nb-NO" dirty="0" err="1" smtClean="0"/>
              <a:t>Customer</a:t>
            </a:r>
            <a:r>
              <a:rPr lang="nb-NO" dirty="0" smtClean="0"/>
              <a:t> Journey </a:t>
            </a:r>
            <a:r>
              <a:rPr lang="nb-NO" dirty="0" err="1" smtClean="0"/>
              <a:t>Map</a:t>
            </a:r>
            <a:endParaRPr lang="nb-NO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buFontTx/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61943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152666232"/>
              </p:ext>
            </p:extLst>
          </p:nvPr>
        </p:nvGraphicFramePr>
        <p:xfrm>
          <a:off x="778933" y="4368800"/>
          <a:ext cx="9482667" cy="17102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kstSylinder 7"/>
          <p:cNvSpPr txBox="1"/>
          <p:nvPr/>
        </p:nvSpPr>
        <p:spPr>
          <a:xfrm>
            <a:off x="914399" y="2455332"/>
            <a:ext cx="9211733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l Bayan Plain" charset="-78"/>
                <a:ea typeface="Al Bayan Plain" charset="-78"/>
                <a:cs typeface="Al Bayan Plain" charset="-78"/>
              </a:rPr>
              <a:t>Customer</a:t>
            </a:r>
            <a:r>
              <a:rPr lang="nb-NO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 Bayan Plain" charset="-78"/>
                <a:ea typeface="Al Bayan Plain" charset="-78"/>
                <a:cs typeface="Al Bayan Plain" charset="-78"/>
              </a:rPr>
              <a:t> Journey </a:t>
            </a:r>
            <a:r>
              <a:rPr lang="nb-NO" sz="44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l Bayan Plain" charset="-78"/>
                <a:ea typeface="Al Bayan Plain" charset="-78"/>
                <a:cs typeface="Al Bayan Plain" charset="-78"/>
              </a:rPr>
              <a:t>Map</a:t>
            </a:r>
            <a:r>
              <a:rPr lang="nb-NO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 Bayan Plain" charset="-78"/>
                <a:ea typeface="Al Bayan Plain" charset="-78"/>
                <a:cs typeface="Al Bayan Plain" charset="-78"/>
              </a:rPr>
              <a:t> </a:t>
            </a:r>
          </a:p>
          <a:p>
            <a:r>
              <a:rPr lang="nb-NO" sz="4800" dirty="0" err="1" smtClean="0">
                <a:solidFill>
                  <a:srgbClr val="69A8A4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Smart</a:t>
            </a:r>
            <a:r>
              <a:rPr lang="nb-NO" sz="4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SWAP</a:t>
            </a:r>
            <a:endParaRPr lang="nb-NO" sz="4800" dirty="0" smtClean="0">
              <a:solidFill>
                <a:schemeClr val="tx1">
                  <a:lumMod val="65000"/>
                  <a:lumOff val="35000"/>
                </a:schemeClr>
              </a:solidFill>
              <a:latin typeface="Abadi MT Condensed Extra Bold" charset="0"/>
              <a:ea typeface="Abadi MT Condensed Extra Bold" charset="0"/>
              <a:cs typeface="Abadi MT Condensed Extra 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7945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90029348"/>
              </p:ext>
            </p:extLst>
          </p:nvPr>
        </p:nvGraphicFramePr>
        <p:xfrm>
          <a:off x="914400" y="474132"/>
          <a:ext cx="10363202" cy="60916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26487"/>
                <a:gridCol w="1727343"/>
                <a:gridCol w="1727343"/>
                <a:gridCol w="1727343"/>
                <a:gridCol w="1727343"/>
                <a:gridCol w="1727343"/>
              </a:tblGrid>
              <a:tr h="45527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 </a:t>
                      </a:r>
                      <a:endParaRPr lang="nb-NO" sz="9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STAGES</a:t>
                      </a:r>
                      <a:endParaRPr lang="nb-NO" sz="9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 </a:t>
                      </a:r>
                      <a:endParaRPr lang="nb-NO" sz="900">
                        <a:effectLst/>
                        <a:latin typeface="Cambria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53500" marR="53500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b-NO" sz="800" dirty="0">
                          <a:effectLst/>
                        </a:rPr>
                        <a:t> </a:t>
                      </a:r>
                      <a:endParaRPr lang="nb-NO" sz="9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b-NO" sz="800" dirty="0">
                          <a:effectLst/>
                        </a:rPr>
                        <a:t>INFO, SERVICE</a:t>
                      </a:r>
                      <a:endParaRPr lang="nb-NO" sz="900" dirty="0">
                        <a:effectLst/>
                        <a:latin typeface="Cambria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53500" marR="53500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b-NO" sz="800" dirty="0">
                          <a:effectLst/>
                        </a:rPr>
                        <a:t> </a:t>
                      </a:r>
                      <a:endParaRPr lang="nb-NO" sz="9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b-NO" sz="800" dirty="0">
                          <a:effectLst/>
                        </a:rPr>
                        <a:t>RESERVATION</a:t>
                      </a:r>
                      <a:endParaRPr lang="nb-NO" sz="900" dirty="0">
                        <a:effectLst/>
                        <a:latin typeface="Cambria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53500" marR="53500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b-NO" sz="800" dirty="0">
                          <a:effectLst/>
                        </a:rPr>
                        <a:t> </a:t>
                      </a:r>
                      <a:endParaRPr lang="nb-NO" sz="9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b-NO" sz="800" dirty="0">
                          <a:effectLst/>
                        </a:rPr>
                        <a:t>GO TO THE SHOP</a:t>
                      </a:r>
                      <a:endParaRPr lang="nb-NO" sz="900" dirty="0">
                        <a:effectLst/>
                        <a:latin typeface="Cambria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53500" marR="53500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b-NO" sz="800" dirty="0">
                          <a:effectLst/>
                        </a:rPr>
                        <a:t> </a:t>
                      </a:r>
                      <a:endParaRPr lang="nb-NO" sz="9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b-NO" sz="800" dirty="0">
                          <a:effectLst/>
                        </a:rPr>
                        <a:t>PAYMENT</a:t>
                      </a:r>
                      <a:endParaRPr lang="nb-NO" sz="900" dirty="0">
                        <a:effectLst/>
                        <a:latin typeface="Cambria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53500" marR="53500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b-NO" sz="800" dirty="0">
                          <a:effectLst/>
                        </a:rPr>
                        <a:t> </a:t>
                      </a:r>
                      <a:endParaRPr lang="nb-NO" sz="9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b-NO" sz="800" dirty="0">
                          <a:effectLst/>
                        </a:rPr>
                        <a:t>GET PHONE</a:t>
                      </a:r>
                      <a:endParaRPr lang="nb-NO" sz="900" dirty="0">
                        <a:effectLst/>
                        <a:latin typeface="Cambria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53500" marR="53500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5327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 </a:t>
                      </a:r>
                      <a:endParaRPr lang="nb-NO" sz="9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GOALS</a:t>
                      </a:r>
                      <a:endParaRPr lang="nb-NO" sz="9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 </a:t>
                      </a:r>
                      <a:endParaRPr lang="nb-NO" sz="900">
                        <a:effectLst/>
                        <a:latin typeface="Cambria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53500" marR="53500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Symbol" charset="2"/>
                        <a:buChar char=""/>
                      </a:pPr>
                      <a:r>
                        <a:rPr lang="nb-NO" sz="1200">
                          <a:effectLst/>
                        </a:rPr>
                        <a:t>Find information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 charset="2"/>
                        <a:buChar char=""/>
                      </a:pPr>
                      <a:r>
                        <a:rPr lang="nb-NO" sz="1200">
                          <a:effectLst/>
                        </a:rPr>
                        <a:t>Download app</a:t>
                      </a:r>
                    </a:p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 </a:t>
                      </a:r>
                      <a:endParaRPr lang="nb-NO" sz="1200">
                        <a:effectLst/>
                        <a:latin typeface="Cambria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53500" marR="53500" marT="0" marB="0">
                    <a:solidFill>
                      <a:srgbClr val="69A8A4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Symbol" charset="2"/>
                        <a:buChar char=""/>
                      </a:pPr>
                      <a:r>
                        <a:rPr lang="nb-NO" sz="1200">
                          <a:effectLst/>
                        </a:rPr>
                        <a:t>Find a suitable and functional phone</a:t>
                      </a:r>
                    </a:p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 </a:t>
                      </a:r>
                      <a:endParaRPr lang="nb-NO" sz="1200">
                        <a:effectLst/>
                        <a:latin typeface="Cambria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53500" marR="53500" marT="0" marB="0">
                    <a:solidFill>
                      <a:srgbClr val="69A8A4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Symbol" charset="2"/>
                        <a:buChar char=""/>
                      </a:pPr>
                      <a:r>
                        <a:rPr lang="nb-NO" sz="1200" dirty="0" err="1">
                          <a:effectLst/>
                        </a:rPr>
                        <a:t>They</a:t>
                      </a:r>
                      <a:r>
                        <a:rPr lang="nb-NO" sz="1200" dirty="0">
                          <a:effectLst/>
                        </a:rPr>
                        <a:t> </a:t>
                      </a:r>
                      <a:r>
                        <a:rPr lang="nb-NO" sz="1200" dirty="0" err="1">
                          <a:effectLst/>
                        </a:rPr>
                        <a:t>deliver</a:t>
                      </a:r>
                      <a:r>
                        <a:rPr lang="nb-NO" sz="1200" dirty="0">
                          <a:effectLst/>
                        </a:rPr>
                        <a:t> </a:t>
                      </a:r>
                      <a:r>
                        <a:rPr lang="nb-NO" sz="1200" dirty="0" err="1">
                          <a:effectLst/>
                        </a:rPr>
                        <a:t>the</a:t>
                      </a:r>
                      <a:r>
                        <a:rPr lang="nb-NO" sz="1200" dirty="0">
                          <a:effectLst/>
                        </a:rPr>
                        <a:t> service </a:t>
                      </a:r>
                      <a:r>
                        <a:rPr lang="nb-NO" sz="1200" dirty="0" err="1">
                          <a:effectLst/>
                        </a:rPr>
                        <a:t>you</a:t>
                      </a:r>
                      <a:r>
                        <a:rPr lang="nb-NO" sz="1200" dirty="0">
                          <a:effectLst/>
                        </a:rPr>
                        <a:t> </a:t>
                      </a:r>
                      <a:r>
                        <a:rPr lang="nb-NO" sz="1200" dirty="0" err="1">
                          <a:effectLst/>
                        </a:rPr>
                        <a:t>pay</a:t>
                      </a:r>
                      <a:r>
                        <a:rPr lang="nb-NO" sz="1200" dirty="0">
                          <a:effectLst/>
                        </a:rPr>
                        <a:t> for</a:t>
                      </a:r>
                      <a:endParaRPr lang="nb-NO" sz="1200" dirty="0">
                        <a:effectLst/>
                        <a:latin typeface="Cambria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53500" marR="53500" marT="0" marB="0">
                    <a:solidFill>
                      <a:srgbClr val="69A8A4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Symbol" charset="2"/>
                        <a:buChar char=""/>
                      </a:pPr>
                      <a:r>
                        <a:rPr lang="nb-NO" sz="1200">
                          <a:effectLst/>
                        </a:rPr>
                        <a:t>You’re card is accepted/ approved</a:t>
                      </a:r>
                      <a:endParaRPr lang="nb-NO" sz="1200">
                        <a:effectLst/>
                        <a:latin typeface="Cambria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53500" marR="53500" marT="0" marB="0">
                    <a:solidFill>
                      <a:srgbClr val="69A8A4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Symbol" charset="2"/>
                        <a:buChar char=""/>
                      </a:pPr>
                      <a:r>
                        <a:rPr lang="nb-NO" sz="1200" dirty="0" err="1">
                          <a:effectLst/>
                        </a:rPr>
                        <a:t>They</a:t>
                      </a:r>
                      <a:r>
                        <a:rPr lang="nb-NO" sz="1200" dirty="0">
                          <a:effectLst/>
                        </a:rPr>
                        <a:t> </a:t>
                      </a:r>
                      <a:r>
                        <a:rPr lang="nb-NO" sz="1200" dirty="0" err="1">
                          <a:effectLst/>
                        </a:rPr>
                        <a:t>deliver</a:t>
                      </a:r>
                      <a:r>
                        <a:rPr lang="nb-NO" sz="1200" dirty="0">
                          <a:effectLst/>
                        </a:rPr>
                        <a:t> </a:t>
                      </a:r>
                      <a:r>
                        <a:rPr lang="nb-NO" sz="1200" dirty="0" err="1">
                          <a:effectLst/>
                        </a:rPr>
                        <a:t>the</a:t>
                      </a:r>
                      <a:r>
                        <a:rPr lang="nb-NO" sz="1200" dirty="0">
                          <a:effectLst/>
                        </a:rPr>
                        <a:t> service </a:t>
                      </a:r>
                      <a:r>
                        <a:rPr lang="nb-NO" sz="1200" dirty="0" err="1">
                          <a:effectLst/>
                        </a:rPr>
                        <a:t>you</a:t>
                      </a:r>
                      <a:r>
                        <a:rPr lang="nb-NO" sz="1200" dirty="0">
                          <a:effectLst/>
                        </a:rPr>
                        <a:t> </a:t>
                      </a:r>
                      <a:r>
                        <a:rPr lang="nb-NO" sz="1200" dirty="0" err="1">
                          <a:effectLst/>
                        </a:rPr>
                        <a:t>pay</a:t>
                      </a:r>
                      <a:r>
                        <a:rPr lang="nb-NO" sz="1200" dirty="0">
                          <a:effectLst/>
                        </a:rPr>
                        <a:t> for</a:t>
                      </a:r>
                      <a:endParaRPr lang="nb-NO" sz="1200" dirty="0">
                        <a:effectLst/>
                        <a:latin typeface="Cambria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53500" marR="53500" marT="0" marB="0">
                    <a:solidFill>
                      <a:srgbClr val="69A8A4"/>
                    </a:solidFill>
                  </a:tcPr>
                </a:tc>
              </a:tr>
              <a:tr h="79673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 </a:t>
                      </a:r>
                      <a:endParaRPr lang="nb-NO" sz="9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POSITIVE EXPECTATIONS</a:t>
                      </a:r>
                      <a:endParaRPr lang="nb-NO" sz="9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 </a:t>
                      </a:r>
                      <a:endParaRPr lang="nb-NO" sz="900">
                        <a:effectLst/>
                        <a:latin typeface="Cambria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53500" marR="53500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Symbol" charset="2"/>
                        <a:buChar char=""/>
                      </a:pPr>
                      <a:r>
                        <a:rPr lang="nb-NO" sz="1200" dirty="0" err="1">
                          <a:effectLst/>
                        </a:rPr>
                        <a:t>Available</a:t>
                      </a:r>
                      <a:r>
                        <a:rPr lang="nb-NO" sz="1200" dirty="0">
                          <a:effectLst/>
                        </a:rPr>
                        <a:t> </a:t>
                      </a:r>
                      <a:r>
                        <a:rPr lang="nb-NO" sz="1200" dirty="0" err="1">
                          <a:effectLst/>
                        </a:rPr>
                        <a:t>phones</a:t>
                      </a:r>
                      <a:endParaRPr lang="nb-NO" sz="1200" dirty="0">
                        <a:effectLst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 charset="2"/>
                        <a:buChar char=""/>
                      </a:pPr>
                      <a:r>
                        <a:rPr lang="nb-NO" sz="1200" dirty="0">
                          <a:effectLst/>
                        </a:rPr>
                        <a:t>User-</a:t>
                      </a:r>
                      <a:r>
                        <a:rPr lang="nb-NO" sz="1200" dirty="0" err="1">
                          <a:effectLst/>
                        </a:rPr>
                        <a:t>friendly</a:t>
                      </a:r>
                      <a:r>
                        <a:rPr lang="nb-NO" sz="1200" dirty="0">
                          <a:effectLst/>
                        </a:rPr>
                        <a:t> </a:t>
                      </a:r>
                      <a:r>
                        <a:rPr lang="nb-NO" sz="1200" dirty="0" err="1">
                          <a:effectLst/>
                        </a:rPr>
                        <a:t>app</a:t>
                      </a:r>
                      <a:endParaRPr lang="nb-NO" sz="1200" dirty="0">
                        <a:effectLst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 charset="2"/>
                        <a:buChar char=""/>
                      </a:pPr>
                      <a:r>
                        <a:rPr lang="nb-NO" sz="1200" dirty="0" err="1">
                          <a:effectLst/>
                        </a:rPr>
                        <a:t>Easy</a:t>
                      </a:r>
                      <a:r>
                        <a:rPr lang="nb-NO" sz="1200" dirty="0">
                          <a:effectLst/>
                        </a:rPr>
                        <a:t> to </a:t>
                      </a:r>
                      <a:r>
                        <a:rPr lang="nb-NO" sz="1200" dirty="0" err="1">
                          <a:effectLst/>
                        </a:rPr>
                        <a:t>navigate</a:t>
                      </a:r>
                      <a:endParaRPr lang="nb-NO" sz="1200" dirty="0">
                        <a:effectLst/>
                        <a:latin typeface="Cambria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53500" marR="53500" marT="0" marB="0">
                    <a:solidFill>
                      <a:srgbClr val="69A8A4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Symbol" charset="2"/>
                        <a:buChar char=""/>
                      </a:pPr>
                      <a:r>
                        <a:rPr lang="nb-NO" sz="1200">
                          <a:effectLst/>
                        </a:rPr>
                        <a:t>That the phone is functional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 charset="2"/>
                        <a:buChar char=""/>
                      </a:pPr>
                      <a:r>
                        <a:rPr lang="nb-NO" sz="1200">
                          <a:effectLst/>
                        </a:rPr>
                        <a:t>The price is affordable</a:t>
                      </a:r>
                      <a:endParaRPr lang="nb-NO" sz="1200">
                        <a:effectLst/>
                        <a:latin typeface="Cambria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53500" marR="53500" marT="0" marB="0">
                    <a:solidFill>
                      <a:srgbClr val="69A8A4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Symbol" charset="2"/>
                        <a:buChar char=""/>
                      </a:pPr>
                      <a:r>
                        <a:rPr lang="nb-NO" sz="1200" dirty="0">
                          <a:effectLst/>
                        </a:rPr>
                        <a:t>Good </a:t>
                      </a:r>
                      <a:r>
                        <a:rPr lang="nb-NO" sz="1200" dirty="0" err="1">
                          <a:effectLst/>
                        </a:rPr>
                        <a:t>quality</a:t>
                      </a:r>
                      <a:r>
                        <a:rPr lang="nb-NO" sz="1200" dirty="0">
                          <a:effectLst/>
                        </a:rPr>
                        <a:t> </a:t>
                      </a:r>
                      <a:r>
                        <a:rPr lang="nb-NO" sz="1200" dirty="0" err="1">
                          <a:effectLst/>
                        </a:rPr>
                        <a:t>on</a:t>
                      </a:r>
                      <a:r>
                        <a:rPr lang="nb-NO" sz="1200" dirty="0">
                          <a:effectLst/>
                        </a:rPr>
                        <a:t> </a:t>
                      </a:r>
                      <a:r>
                        <a:rPr lang="nb-NO" sz="1200" dirty="0" err="1">
                          <a:effectLst/>
                        </a:rPr>
                        <a:t>the</a:t>
                      </a:r>
                      <a:r>
                        <a:rPr lang="nb-NO" sz="1200" dirty="0">
                          <a:effectLst/>
                        </a:rPr>
                        <a:t> service</a:t>
                      </a:r>
                      <a:endParaRPr lang="nb-NO" sz="1200" dirty="0">
                        <a:effectLst/>
                        <a:latin typeface="Cambria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53500" marR="53500" marT="0" marB="0">
                    <a:solidFill>
                      <a:srgbClr val="69A8A4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Symbol" charset="2"/>
                        <a:buChar char=""/>
                      </a:pPr>
                      <a:r>
                        <a:rPr lang="nb-NO" sz="1200">
                          <a:effectLst/>
                        </a:rPr>
                        <a:t>The payment is approved</a:t>
                      </a:r>
                      <a:endParaRPr lang="nb-NO" sz="1200">
                        <a:effectLst/>
                        <a:latin typeface="Cambria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53500" marR="53500" marT="0" marB="0">
                    <a:solidFill>
                      <a:srgbClr val="69A8A4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Symbol" charset="2"/>
                        <a:buChar char=""/>
                      </a:pPr>
                      <a:r>
                        <a:rPr lang="nb-NO" sz="1200" dirty="0">
                          <a:effectLst/>
                        </a:rPr>
                        <a:t>Good </a:t>
                      </a:r>
                      <a:r>
                        <a:rPr lang="nb-NO" sz="1200" dirty="0" err="1">
                          <a:effectLst/>
                        </a:rPr>
                        <a:t>quality</a:t>
                      </a:r>
                      <a:r>
                        <a:rPr lang="nb-NO" sz="1200" dirty="0">
                          <a:effectLst/>
                        </a:rPr>
                        <a:t> </a:t>
                      </a:r>
                      <a:r>
                        <a:rPr lang="nb-NO" sz="1200" dirty="0" err="1">
                          <a:effectLst/>
                        </a:rPr>
                        <a:t>on</a:t>
                      </a:r>
                      <a:r>
                        <a:rPr lang="nb-NO" sz="1200" dirty="0">
                          <a:effectLst/>
                        </a:rPr>
                        <a:t> </a:t>
                      </a:r>
                      <a:r>
                        <a:rPr lang="nb-NO" sz="1200" dirty="0" err="1">
                          <a:effectLst/>
                        </a:rPr>
                        <a:t>the</a:t>
                      </a:r>
                      <a:r>
                        <a:rPr lang="nb-NO" sz="1200" dirty="0">
                          <a:effectLst/>
                        </a:rPr>
                        <a:t> service</a:t>
                      </a:r>
                      <a:endParaRPr lang="nb-NO" sz="1200" dirty="0">
                        <a:effectLst/>
                        <a:latin typeface="Cambria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53500" marR="53500" marT="0" marB="0">
                    <a:solidFill>
                      <a:srgbClr val="69A8A4"/>
                    </a:solidFill>
                  </a:tcPr>
                </a:tc>
              </a:tr>
              <a:tr h="7991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 </a:t>
                      </a:r>
                      <a:endParaRPr lang="nb-NO" sz="9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CHALLENGES</a:t>
                      </a:r>
                      <a:endParaRPr lang="nb-NO" sz="9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 </a:t>
                      </a:r>
                      <a:endParaRPr lang="nb-NO" sz="900">
                        <a:effectLst/>
                        <a:latin typeface="Cambria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53500" marR="53500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Symbol" charset="2"/>
                        <a:buChar char=""/>
                      </a:pPr>
                      <a:r>
                        <a:rPr lang="nb-NO" sz="1200">
                          <a:effectLst/>
                        </a:rPr>
                        <a:t>No information about the app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 charset="2"/>
                        <a:buChar char=""/>
                      </a:pPr>
                      <a:r>
                        <a:rPr lang="nb-NO" sz="1200">
                          <a:effectLst/>
                        </a:rPr>
                        <a:t>App not functional</a:t>
                      </a:r>
                      <a:endParaRPr lang="nb-NO" sz="1200">
                        <a:effectLst/>
                        <a:latin typeface="Cambria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53500" marR="53500" marT="0" marB="0">
                    <a:solidFill>
                      <a:srgbClr val="69A8A4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Symbol" charset="2"/>
                        <a:buChar char=""/>
                      </a:pPr>
                      <a:r>
                        <a:rPr lang="nb-NO" sz="1200">
                          <a:effectLst/>
                        </a:rPr>
                        <a:t>No approval of the reservation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 charset="2"/>
                        <a:buChar char=""/>
                      </a:pPr>
                      <a:r>
                        <a:rPr lang="nb-NO" sz="1200">
                          <a:effectLst/>
                        </a:rPr>
                        <a:t>App out of service</a:t>
                      </a:r>
                      <a:endParaRPr lang="nb-NO" sz="1200">
                        <a:effectLst/>
                        <a:latin typeface="Cambria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53500" marR="53500" marT="0" marB="0">
                    <a:solidFill>
                      <a:srgbClr val="69A8A4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Symbol" charset="2"/>
                        <a:buChar char=""/>
                      </a:pPr>
                      <a:r>
                        <a:rPr lang="nb-NO" sz="1200" dirty="0">
                          <a:effectLst/>
                        </a:rPr>
                        <a:t>Bad </a:t>
                      </a:r>
                      <a:r>
                        <a:rPr lang="nb-NO" sz="1200" dirty="0" err="1">
                          <a:effectLst/>
                        </a:rPr>
                        <a:t>customer</a:t>
                      </a:r>
                      <a:r>
                        <a:rPr lang="nb-NO" sz="1200" dirty="0">
                          <a:effectLst/>
                        </a:rPr>
                        <a:t> service</a:t>
                      </a:r>
                      <a:endParaRPr lang="nb-NO" sz="1200" dirty="0">
                        <a:effectLst/>
                        <a:latin typeface="Cambria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53500" marR="53500" marT="0" marB="0">
                    <a:solidFill>
                      <a:srgbClr val="69A8A4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Symbol" charset="2"/>
                        <a:buChar char=""/>
                      </a:pPr>
                      <a:r>
                        <a:rPr lang="nb-NO" sz="1200">
                          <a:effectLst/>
                        </a:rPr>
                        <a:t>The card is not accepted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 charset="2"/>
                        <a:buChar char=""/>
                      </a:pPr>
                      <a:r>
                        <a:rPr lang="nb-NO" sz="1200">
                          <a:effectLst/>
                        </a:rPr>
                        <a:t>Takes time before the bank terminal approves</a:t>
                      </a:r>
                      <a:endParaRPr lang="nb-NO" sz="1200">
                        <a:effectLst/>
                        <a:latin typeface="Cambria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53500" marR="53500" marT="0" marB="0">
                    <a:solidFill>
                      <a:srgbClr val="69A8A4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Symbol" charset="2"/>
                        <a:buChar char=""/>
                      </a:pPr>
                      <a:r>
                        <a:rPr lang="nb-NO" sz="1200">
                          <a:effectLst/>
                        </a:rPr>
                        <a:t>Bad customer service</a:t>
                      </a:r>
                      <a:endParaRPr lang="nb-NO" sz="1200">
                        <a:effectLst/>
                        <a:latin typeface="Cambria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53500" marR="53500" marT="0" marB="0">
                    <a:solidFill>
                      <a:srgbClr val="69A8A4"/>
                    </a:solidFill>
                  </a:tcPr>
                </a:tc>
              </a:tr>
              <a:tr h="45527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 </a:t>
                      </a:r>
                      <a:endParaRPr lang="nb-NO" sz="9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EMOTIONS</a:t>
                      </a:r>
                      <a:endParaRPr lang="nb-NO" sz="9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 </a:t>
                      </a:r>
                      <a:endParaRPr lang="nb-NO" sz="900">
                        <a:effectLst/>
                        <a:latin typeface="Cambria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53500" marR="53500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Symbol" charset="2"/>
                        <a:buChar char=""/>
                      </a:pPr>
                      <a:r>
                        <a:rPr lang="nb-NO" sz="1200">
                          <a:effectLst/>
                        </a:rPr>
                        <a:t>Unsecure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 charset="2"/>
                        <a:buChar char=""/>
                      </a:pPr>
                      <a:r>
                        <a:rPr lang="nb-NO" sz="1200">
                          <a:effectLst/>
                        </a:rPr>
                        <a:t>Comfused</a:t>
                      </a:r>
                      <a:endParaRPr lang="nb-NO" sz="1200">
                        <a:effectLst/>
                        <a:latin typeface="Cambria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53500" marR="53500" marT="0" marB="0">
                    <a:solidFill>
                      <a:srgbClr val="69A8A4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Symbol" charset="2"/>
                        <a:buChar char=""/>
                      </a:pPr>
                      <a:r>
                        <a:rPr lang="nb-NO" sz="1200">
                          <a:effectLst/>
                        </a:rPr>
                        <a:t>Stressed</a:t>
                      </a:r>
                      <a:endParaRPr lang="nb-NO" sz="1200">
                        <a:effectLst/>
                        <a:latin typeface="Cambria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53500" marR="53500" marT="0" marB="0">
                    <a:solidFill>
                      <a:srgbClr val="69A8A4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Symbol" charset="2"/>
                        <a:buChar char=""/>
                      </a:pPr>
                      <a:r>
                        <a:rPr lang="nb-NO" sz="1200" dirty="0" err="1">
                          <a:effectLst/>
                        </a:rPr>
                        <a:t>Annoyed</a:t>
                      </a:r>
                      <a:endParaRPr lang="nb-NO" sz="1200" dirty="0">
                        <a:effectLst/>
                        <a:latin typeface="Cambria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53500" marR="53500" marT="0" marB="0">
                    <a:solidFill>
                      <a:srgbClr val="69A8A4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Symbol" charset="2"/>
                        <a:buChar char=""/>
                      </a:pPr>
                      <a:r>
                        <a:rPr lang="nb-NO" sz="1200">
                          <a:effectLst/>
                        </a:rPr>
                        <a:t>Impatient</a:t>
                      </a:r>
                      <a:endParaRPr lang="nb-NO" sz="1200">
                        <a:effectLst/>
                        <a:latin typeface="Cambria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53500" marR="53500" marT="0" marB="0">
                    <a:solidFill>
                      <a:srgbClr val="69A8A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 </a:t>
                      </a:r>
                      <a:endParaRPr lang="nb-NO" sz="1200">
                        <a:effectLst/>
                        <a:latin typeface="Cambria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53500" marR="53500" marT="0" marB="0">
                    <a:solidFill>
                      <a:srgbClr val="69A8A4"/>
                    </a:solidFill>
                  </a:tcPr>
                </a:tc>
              </a:tr>
              <a:tr h="9295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 </a:t>
                      </a:r>
                      <a:endParaRPr lang="nb-NO" sz="9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SHORTCUTS</a:t>
                      </a:r>
                      <a:endParaRPr lang="nb-NO" sz="9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 </a:t>
                      </a:r>
                      <a:endParaRPr lang="nb-NO" sz="900">
                        <a:effectLst/>
                        <a:latin typeface="Cambria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53500" marR="53500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Symbol" charset="2"/>
                        <a:buChar char=""/>
                      </a:pPr>
                      <a:r>
                        <a:rPr lang="nb-NO" sz="1200">
                          <a:effectLst/>
                        </a:rPr>
                        <a:t>Skip the search for information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 charset="2"/>
                        <a:buChar char=""/>
                      </a:pPr>
                      <a:r>
                        <a:rPr lang="nb-NO" sz="1200">
                          <a:effectLst/>
                        </a:rPr>
                        <a:t>Ask someone you know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 charset="2"/>
                        <a:buChar char=""/>
                      </a:pPr>
                      <a:r>
                        <a:rPr lang="nb-NO" sz="1200">
                          <a:effectLst/>
                        </a:rPr>
                        <a:t>Use unofficial app</a:t>
                      </a:r>
                      <a:endParaRPr lang="nb-NO" sz="1200">
                        <a:effectLst/>
                        <a:latin typeface="Cambria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53500" marR="53500" marT="0" marB="0">
                    <a:solidFill>
                      <a:srgbClr val="69A8A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 </a:t>
                      </a:r>
                      <a:endParaRPr lang="nb-NO" sz="1200">
                        <a:effectLst/>
                        <a:latin typeface="Cambria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53500" marR="53500" marT="0" marB="0">
                    <a:solidFill>
                      <a:srgbClr val="69A8A4"/>
                    </a:solidFill>
                  </a:tcPr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nb-NO" sz="1200" dirty="0">
                          <a:effectLst/>
                        </a:rPr>
                        <a:t> </a:t>
                      </a:r>
                      <a:endParaRPr lang="nb-NO" sz="1200" dirty="0">
                        <a:effectLst/>
                        <a:latin typeface="Cambria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53500" marR="53500" marT="0" marB="0">
                    <a:solidFill>
                      <a:srgbClr val="69A8A4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Symbol" charset="2"/>
                        <a:buChar char=""/>
                      </a:pPr>
                      <a:r>
                        <a:rPr lang="nb-NO" sz="1200">
                          <a:effectLst/>
                        </a:rPr>
                        <a:t> </a:t>
                      </a:r>
                      <a:endParaRPr lang="nb-NO" sz="1200">
                        <a:effectLst/>
                        <a:latin typeface="Cambria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53500" marR="53500" marT="0" marB="0">
                    <a:solidFill>
                      <a:srgbClr val="69A8A4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Symbol" charset="2"/>
                        <a:buChar char=""/>
                      </a:pPr>
                      <a:r>
                        <a:rPr lang="nb-NO" sz="1200">
                          <a:effectLst/>
                        </a:rPr>
                        <a:t>Take it to some recommended persons/shops</a:t>
                      </a:r>
                      <a:endParaRPr lang="nb-NO" sz="1200">
                        <a:effectLst/>
                        <a:latin typeface="Cambria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53500" marR="53500" marT="0" marB="0">
                    <a:solidFill>
                      <a:srgbClr val="69A8A4"/>
                    </a:solidFill>
                  </a:tcPr>
                </a:tc>
              </a:tr>
              <a:tr h="9295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 </a:t>
                      </a:r>
                      <a:endParaRPr lang="nb-NO" sz="9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INFORMATION NEEDED</a:t>
                      </a:r>
                      <a:endParaRPr lang="nb-NO" sz="9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 </a:t>
                      </a:r>
                      <a:endParaRPr lang="nb-NO" sz="900">
                        <a:effectLst/>
                        <a:latin typeface="Cambria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53500" marR="53500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Symbol" charset="2"/>
                        <a:buChar char=""/>
                      </a:pPr>
                      <a:r>
                        <a:rPr lang="nb-NO" sz="1200">
                          <a:effectLst/>
                        </a:rPr>
                        <a:t>Service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 charset="2"/>
                        <a:buChar char=""/>
                      </a:pPr>
                      <a:r>
                        <a:rPr lang="nb-NO" sz="1200">
                          <a:effectLst/>
                        </a:rPr>
                        <a:t>Available phones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 charset="2"/>
                        <a:buChar char=""/>
                      </a:pPr>
                      <a:r>
                        <a:rPr lang="nb-NO" sz="1200">
                          <a:effectLst/>
                        </a:rPr>
                        <a:t>Price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 charset="2"/>
                        <a:buChar char=""/>
                      </a:pPr>
                      <a:r>
                        <a:rPr lang="nb-NO" sz="1200">
                          <a:effectLst/>
                        </a:rPr>
                        <a:t>Location</a:t>
                      </a:r>
                      <a:endParaRPr lang="nb-NO" sz="1200">
                        <a:effectLst/>
                        <a:latin typeface="Cambria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53500" marR="53500" marT="0" marB="0">
                    <a:solidFill>
                      <a:srgbClr val="69A8A4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Symbol" charset="2"/>
                        <a:buChar char=""/>
                      </a:pPr>
                      <a:r>
                        <a:rPr lang="nb-NO" sz="1200">
                          <a:effectLst/>
                        </a:rPr>
                        <a:t>Approved/ </a:t>
                      </a:r>
                    </a:p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not approved</a:t>
                      </a:r>
                    </a:p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 </a:t>
                      </a:r>
                      <a:endParaRPr lang="nb-NO" sz="1200">
                        <a:effectLst/>
                        <a:latin typeface="Cambria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53500" marR="53500" marT="0" marB="0">
                    <a:solidFill>
                      <a:srgbClr val="69A8A4"/>
                    </a:solidFill>
                  </a:tcPr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 </a:t>
                      </a:r>
                      <a:endParaRPr lang="nb-NO" sz="1200">
                        <a:effectLst/>
                        <a:latin typeface="Cambria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53500" marR="53500" marT="0" marB="0">
                    <a:solidFill>
                      <a:srgbClr val="69A8A4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Symbol" charset="2"/>
                        <a:buChar char=""/>
                      </a:pPr>
                      <a:r>
                        <a:rPr lang="nb-NO" sz="1200">
                          <a:effectLst/>
                        </a:rPr>
                        <a:t>A receipt on email/paper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 charset="2"/>
                        <a:buChar char=""/>
                      </a:pPr>
                      <a:r>
                        <a:rPr lang="nb-NO" sz="1200">
                          <a:effectLst/>
                        </a:rPr>
                        <a:t>Information if the the payment-system is down</a:t>
                      </a:r>
                      <a:endParaRPr lang="nb-NO" sz="1200">
                        <a:effectLst/>
                        <a:latin typeface="Cambria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53500" marR="53500" marT="0" marB="0">
                    <a:solidFill>
                      <a:srgbClr val="69A8A4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Symbol" charset="2"/>
                        <a:buChar char=""/>
                      </a:pPr>
                      <a:r>
                        <a:rPr lang="nb-NO" sz="1200">
                          <a:effectLst/>
                        </a:rPr>
                        <a:t>Information about warranty</a:t>
                      </a:r>
                      <a:endParaRPr lang="nb-NO" sz="1200">
                        <a:effectLst/>
                        <a:latin typeface="Cambria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53500" marR="53500" marT="0" marB="0">
                    <a:solidFill>
                      <a:srgbClr val="69A8A4"/>
                    </a:solidFill>
                  </a:tcPr>
                </a:tc>
              </a:tr>
              <a:tr h="10623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b-NO" sz="800" dirty="0">
                          <a:effectLst/>
                        </a:rPr>
                        <a:t> </a:t>
                      </a:r>
                      <a:endParaRPr lang="nb-NO" sz="9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b-NO" sz="800" dirty="0">
                          <a:effectLst/>
                        </a:rPr>
                        <a:t>THOUGTS</a:t>
                      </a:r>
                      <a:endParaRPr lang="nb-NO" sz="9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nb-NO" sz="800" dirty="0">
                          <a:effectLst/>
                        </a:rPr>
                        <a:t> </a:t>
                      </a:r>
                      <a:endParaRPr lang="nb-NO" sz="900" dirty="0">
                        <a:effectLst/>
                        <a:latin typeface="Cambria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53500" marR="53500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Symbol" charset="2"/>
                        <a:buChar char=""/>
                      </a:pPr>
                      <a:r>
                        <a:rPr lang="nb-NO" sz="1200">
                          <a:effectLst/>
                        </a:rPr>
                        <a:t>I hope they have what i need!</a:t>
                      </a:r>
                      <a:endParaRPr lang="nb-NO" sz="1200">
                        <a:effectLst/>
                        <a:latin typeface="Cambria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53500" marR="53500" marT="0" marB="0">
                    <a:solidFill>
                      <a:srgbClr val="69A8A4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Symbol" charset="2"/>
                        <a:buChar char=""/>
                      </a:pPr>
                      <a:r>
                        <a:rPr lang="nb-NO" sz="1200">
                          <a:effectLst/>
                        </a:rPr>
                        <a:t>Approved!</a:t>
                      </a:r>
                      <a:endParaRPr lang="nb-NO" sz="1200">
                        <a:effectLst/>
                        <a:latin typeface="Cambria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53500" marR="53500" marT="0" marB="0">
                    <a:solidFill>
                      <a:srgbClr val="69A8A4"/>
                    </a:solidFill>
                  </a:tcPr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 </a:t>
                      </a:r>
                      <a:endParaRPr lang="nb-NO" sz="1200">
                        <a:effectLst/>
                        <a:latin typeface="Cambria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53500" marR="53500" marT="0" marB="0">
                    <a:solidFill>
                      <a:srgbClr val="69A8A4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Symbol" charset="2"/>
                        <a:buChar char=""/>
                      </a:pPr>
                      <a:r>
                        <a:rPr lang="nb-NO" sz="1200" dirty="0" err="1">
                          <a:effectLst/>
                        </a:rPr>
                        <a:t>Pheew</a:t>
                      </a:r>
                      <a:r>
                        <a:rPr lang="nb-NO" sz="1200" dirty="0">
                          <a:effectLst/>
                        </a:rPr>
                        <a:t>, </a:t>
                      </a:r>
                      <a:r>
                        <a:rPr lang="nb-NO" sz="1200" dirty="0" err="1">
                          <a:effectLst/>
                        </a:rPr>
                        <a:t>the</a:t>
                      </a:r>
                      <a:r>
                        <a:rPr lang="nb-NO" sz="1200" dirty="0">
                          <a:effectLst/>
                        </a:rPr>
                        <a:t> </a:t>
                      </a:r>
                      <a:r>
                        <a:rPr lang="nb-NO" sz="1200" dirty="0" err="1">
                          <a:effectLst/>
                        </a:rPr>
                        <a:t>payment</a:t>
                      </a:r>
                      <a:r>
                        <a:rPr lang="nb-NO" sz="1200" dirty="0">
                          <a:effectLst/>
                        </a:rPr>
                        <a:t> </a:t>
                      </a:r>
                      <a:r>
                        <a:rPr lang="nb-NO" sz="1200" dirty="0" err="1">
                          <a:effectLst/>
                        </a:rPr>
                        <a:t>went</a:t>
                      </a:r>
                      <a:r>
                        <a:rPr lang="nb-NO" sz="1200" dirty="0">
                          <a:effectLst/>
                        </a:rPr>
                        <a:t> </a:t>
                      </a:r>
                      <a:r>
                        <a:rPr lang="nb-NO" sz="1200" dirty="0" err="1">
                          <a:effectLst/>
                        </a:rPr>
                        <a:t>through!</a:t>
                      </a:r>
                      <a:endParaRPr lang="nb-NO" sz="1200" dirty="0">
                        <a:effectLst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 charset="2"/>
                        <a:buChar char=""/>
                      </a:pPr>
                      <a:r>
                        <a:rPr lang="nb-NO" sz="1200" dirty="0">
                          <a:effectLst/>
                        </a:rPr>
                        <a:t>I hope my </a:t>
                      </a:r>
                      <a:r>
                        <a:rPr lang="nb-NO" sz="1200" dirty="0" err="1">
                          <a:effectLst/>
                        </a:rPr>
                        <a:t>phone</a:t>
                      </a:r>
                      <a:r>
                        <a:rPr lang="nb-NO" sz="1200" dirty="0">
                          <a:effectLst/>
                        </a:rPr>
                        <a:t> </a:t>
                      </a:r>
                      <a:r>
                        <a:rPr lang="nb-NO" sz="1200" dirty="0" err="1">
                          <a:effectLst/>
                        </a:rPr>
                        <a:t>will</a:t>
                      </a:r>
                      <a:r>
                        <a:rPr lang="nb-NO" sz="1200" dirty="0">
                          <a:effectLst/>
                        </a:rPr>
                        <a:t> be in </a:t>
                      </a:r>
                      <a:r>
                        <a:rPr lang="nb-NO" sz="1200" dirty="0" err="1">
                          <a:effectLst/>
                        </a:rPr>
                        <a:t>good</a:t>
                      </a:r>
                      <a:r>
                        <a:rPr lang="nb-NO" sz="1200" dirty="0">
                          <a:effectLst/>
                        </a:rPr>
                        <a:t> </a:t>
                      </a:r>
                      <a:r>
                        <a:rPr lang="nb-NO" sz="1200" dirty="0" err="1">
                          <a:effectLst/>
                        </a:rPr>
                        <a:t>sjape</a:t>
                      </a:r>
                      <a:endParaRPr lang="nb-NO" sz="1200" dirty="0">
                        <a:effectLst/>
                        <a:latin typeface="Cambria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53500" marR="53500" marT="0" marB="0">
                    <a:solidFill>
                      <a:srgbClr val="69A8A4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Symbol" charset="2"/>
                        <a:buChar char=""/>
                      </a:pPr>
                      <a:r>
                        <a:rPr lang="nb-NO" sz="1200" dirty="0">
                          <a:effectLst/>
                        </a:rPr>
                        <a:t>This </a:t>
                      </a:r>
                      <a:r>
                        <a:rPr lang="nb-NO" sz="1200" dirty="0" err="1">
                          <a:effectLst/>
                        </a:rPr>
                        <a:t>Swap</a:t>
                      </a:r>
                      <a:r>
                        <a:rPr lang="nb-NO" sz="1200" dirty="0">
                          <a:effectLst/>
                        </a:rPr>
                        <a:t> Shop has a </a:t>
                      </a:r>
                      <a:r>
                        <a:rPr lang="nb-NO" sz="1200" dirty="0" err="1">
                          <a:effectLst/>
                        </a:rPr>
                        <a:t>good</a:t>
                      </a:r>
                      <a:r>
                        <a:rPr lang="nb-NO" sz="1200" dirty="0">
                          <a:effectLst/>
                        </a:rPr>
                        <a:t>/bad service!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 charset="2"/>
                        <a:buChar char=""/>
                      </a:pPr>
                      <a:r>
                        <a:rPr lang="nb-NO" sz="1200" dirty="0">
                          <a:effectLst/>
                        </a:rPr>
                        <a:t>How </a:t>
                      </a:r>
                      <a:r>
                        <a:rPr lang="nb-NO" sz="1200" dirty="0" err="1">
                          <a:effectLst/>
                        </a:rPr>
                        <a:t>can</a:t>
                      </a:r>
                      <a:r>
                        <a:rPr lang="nb-NO" sz="1200" dirty="0">
                          <a:effectLst/>
                        </a:rPr>
                        <a:t> i </a:t>
                      </a:r>
                      <a:r>
                        <a:rPr lang="nb-NO" sz="1200" dirty="0" err="1">
                          <a:effectLst/>
                        </a:rPr>
                        <a:t>get</a:t>
                      </a:r>
                      <a:r>
                        <a:rPr lang="nb-NO" sz="1200" dirty="0">
                          <a:effectLst/>
                        </a:rPr>
                        <a:t> my </a:t>
                      </a:r>
                      <a:r>
                        <a:rPr lang="nb-NO" sz="1200" dirty="0" err="1">
                          <a:effectLst/>
                        </a:rPr>
                        <a:t>money</a:t>
                      </a:r>
                      <a:r>
                        <a:rPr lang="nb-NO" sz="1200" dirty="0">
                          <a:effectLst/>
                        </a:rPr>
                        <a:t> back?</a:t>
                      </a:r>
                    </a:p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nb-NO" sz="1200" dirty="0">
                          <a:effectLst/>
                        </a:rPr>
                        <a:t> </a:t>
                      </a:r>
                      <a:endParaRPr lang="nb-NO" sz="1200" dirty="0">
                        <a:effectLst/>
                        <a:latin typeface="Cambria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53500" marR="53500" marT="0" marB="0">
                    <a:solidFill>
                      <a:srgbClr val="69A8A4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994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2448" y="1486958"/>
            <a:ext cx="2882502" cy="3843336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Prototyping</a:t>
            </a:r>
            <a:r>
              <a:rPr lang="nb-NO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 og </a:t>
            </a:r>
            <a:r>
              <a:rPr lang="nb-NO" dirty="0" smtClean="0">
                <a:solidFill>
                  <a:srgbClr val="69A8A4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idemyldring</a:t>
            </a:r>
            <a:endParaRPr lang="nb-NO" dirty="0">
              <a:solidFill>
                <a:srgbClr val="69A8A4"/>
              </a:solidFill>
              <a:latin typeface="Abadi MT Condensed Extra Bold" charset="0"/>
              <a:ea typeface="Abadi MT Condensed Extra Bold" charset="0"/>
              <a:cs typeface="Abadi MT Condensed Extra Bold" charset="0"/>
            </a:endParaRPr>
          </a:p>
        </p:txBody>
      </p:sp>
      <p:pic>
        <p:nvPicPr>
          <p:cNvPr id="6" name="Bild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4950" y="1486427"/>
            <a:ext cx="2903272" cy="3871028"/>
          </a:xfrm>
          <a:prstGeom prst="rect">
            <a:avLst/>
          </a:prstGeom>
        </p:spPr>
      </p:pic>
      <p:sp>
        <p:nvSpPr>
          <p:cNvPr id="10" name="TekstSylinder 9"/>
          <p:cNvSpPr txBox="1"/>
          <p:nvPr/>
        </p:nvSpPr>
        <p:spPr>
          <a:xfrm>
            <a:off x="1185333" y="5638800"/>
            <a:ext cx="92935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charset="2"/>
              <a:buChar char="v"/>
            </a:pPr>
            <a:r>
              <a:rPr lang="nb-NO" sz="2800" dirty="0" smtClean="0"/>
              <a:t>Laget skisse av </a:t>
            </a:r>
            <a:r>
              <a:rPr lang="nb-NO" sz="2800" dirty="0" err="1" smtClean="0"/>
              <a:t>Mock</a:t>
            </a:r>
            <a:r>
              <a:rPr lang="nb-NO" sz="2800" dirty="0" smtClean="0"/>
              <a:t>-up, gjør brukerreiser med At-ONE kort</a:t>
            </a:r>
            <a:endParaRPr lang="nb-NO" sz="2800" dirty="0"/>
          </a:p>
        </p:txBody>
      </p:sp>
      <p:pic>
        <p:nvPicPr>
          <p:cNvPr id="12" name="Bild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5300" y="1486427"/>
            <a:ext cx="5117148" cy="3843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421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Prototyping</a:t>
            </a:r>
            <a:endParaRPr lang="nb-NO" dirty="0">
              <a:solidFill>
                <a:srgbClr val="69A8A4"/>
              </a:solidFill>
              <a:latin typeface="Abadi MT Condensed Extra Bold" charset="0"/>
              <a:ea typeface="Abadi MT Condensed Extra Bold" charset="0"/>
              <a:cs typeface="Abadi MT Condensed Extra Bold" charset="0"/>
            </a:endParaRPr>
          </a:p>
        </p:txBody>
      </p:sp>
      <p:sp>
        <p:nvSpPr>
          <p:cNvPr id="10" name="TekstSylinder 9"/>
          <p:cNvSpPr txBox="1"/>
          <p:nvPr/>
        </p:nvSpPr>
        <p:spPr>
          <a:xfrm>
            <a:off x="1185333" y="5638800"/>
            <a:ext cx="62040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charset="2"/>
              <a:buChar char="v"/>
            </a:pPr>
            <a:r>
              <a:rPr lang="nb-NO" sz="2800" dirty="0" smtClean="0"/>
              <a:t>Log-in, butikk-oversikt og kart-oversikt</a:t>
            </a:r>
            <a:endParaRPr lang="nb-NO" sz="2800" dirty="0"/>
          </a:p>
        </p:txBody>
      </p:sp>
      <p:pic>
        <p:nvPicPr>
          <p:cNvPr id="3" name="Bild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333" y="1614222"/>
            <a:ext cx="4024578" cy="4024578"/>
          </a:xfrm>
          <a:prstGeom prst="rect">
            <a:avLst/>
          </a:prstGeom>
        </p:spPr>
      </p:pic>
      <p:pic>
        <p:nvPicPr>
          <p:cNvPr id="4" name="Bild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9911" y="1646768"/>
            <a:ext cx="2994024" cy="3992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656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6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Veien </a:t>
            </a:r>
            <a:r>
              <a:rPr lang="nb-NO" dirty="0">
                <a:solidFill>
                  <a:srgbClr val="69A8A4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v</a:t>
            </a:r>
            <a:r>
              <a:rPr lang="nb-NO" dirty="0" smtClean="0">
                <a:solidFill>
                  <a:srgbClr val="69A8A4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idere</a:t>
            </a:r>
            <a:endParaRPr lang="nb-NO" dirty="0">
              <a:solidFill>
                <a:srgbClr val="69A8A4"/>
              </a:solidFill>
              <a:latin typeface="Abadi MT Condensed Extra Bold" charset="0"/>
              <a:ea typeface="Abadi MT Condensed Extra Bold" charset="0"/>
              <a:cs typeface="Abadi MT Condensed Extra Bold" charset="0"/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charset="2"/>
              <a:buChar char="v"/>
            </a:pPr>
            <a:r>
              <a:rPr lang="nb-NO" sz="3600" dirty="0" smtClean="0"/>
              <a:t>Ekspert-intervju</a:t>
            </a:r>
          </a:p>
          <a:p>
            <a:pPr>
              <a:buFont typeface="Wingdings" charset="2"/>
              <a:buChar char="v"/>
            </a:pPr>
            <a:r>
              <a:rPr lang="nb-NO" sz="3600" dirty="0" smtClean="0"/>
              <a:t>Brukertesting med AT-ONE </a:t>
            </a:r>
            <a:r>
              <a:rPr lang="nb-NO" sz="3600" dirty="0" err="1" smtClean="0"/>
              <a:t>cards</a:t>
            </a:r>
            <a:endParaRPr lang="nb-NO" sz="3600" dirty="0" smtClean="0"/>
          </a:p>
          <a:p>
            <a:pPr>
              <a:buFont typeface="Wingdings" charset="2"/>
              <a:buChar char="v"/>
            </a:pPr>
            <a:r>
              <a:rPr lang="nb-NO" sz="3600" dirty="0" err="1" smtClean="0"/>
              <a:t>Prototyping</a:t>
            </a:r>
            <a:r>
              <a:rPr lang="nb-NO" sz="3600" dirty="0" smtClean="0"/>
              <a:t>  (Lage </a:t>
            </a:r>
            <a:r>
              <a:rPr lang="nb-NO" sz="3600" dirty="0" err="1" smtClean="0"/>
              <a:t>mock</a:t>
            </a:r>
            <a:r>
              <a:rPr lang="nb-NO" sz="3600" dirty="0" smtClean="0"/>
              <a:t>-up)</a:t>
            </a:r>
          </a:p>
          <a:p>
            <a:pPr>
              <a:buFont typeface="Wingdings" charset="2"/>
              <a:buChar char="v"/>
            </a:pPr>
            <a:r>
              <a:rPr lang="nb-NO" sz="3600" dirty="0" err="1" smtClean="0"/>
              <a:t>Brukerteste</a:t>
            </a:r>
            <a:r>
              <a:rPr lang="nb-NO" sz="3600" dirty="0" smtClean="0"/>
              <a:t> </a:t>
            </a:r>
            <a:r>
              <a:rPr lang="nb-NO" sz="3600" dirty="0" err="1" smtClean="0"/>
              <a:t>mock</a:t>
            </a:r>
            <a:r>
              <a:rPr lang="nb-NO" sz="3600" dirty="0" smtClean="0"/>
              <a:t>-up </a:t>
            </a:r>
          </a:p>
          <a:p>
            <a:pPr>
              <a:buFont typeface="Wingdings" charset="2"/>
              <a:buChar char="v"/>
            </a:pPr>
            <a:r>
              <a:rPr lang="nb-NO" sz="3600" dirty="0" smtClean="0"/>
              <a:t>Evaluering </a:t>
            </a:r>
          </a:p>
          <a:p>
            <a:pPr>
              <a:buFont typeface="Wingdings" charset="2"/>
              <a:buChar char="v"/>
            </a:pPr>
            <a:r>
              <a:rPr lang="nb-NO" sz="3600" dirty="0" smtClean="0"/>
              <a:t>Rapportskriving </a:t>
            </a:r>
            <a:endParaRPr lang="nb-NO" sz="3600" dirty="0"/>
          </a:p>
        </p:txBody>
      </p:sp>
    </p:spTree>
    <p:extLst>
      <p:ext uri="{BB962C8B-B14F-4D97-AF65-F5344CB8AC3E}">
        <p14:creationId xmlns:p14="http://schemas.microsoft.com/office/powerpoint/2010/main" val="1101809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1586</TotalTime>
  <Words>322</Words>
  <Application>Microsoft Macintosh PowerPoint</Application>
  <PresentationFormat>Widescreen</PresentationFormat>
  <Paragraphs>136</Paragraphs>
  <Slides>11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11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23" baseType="lpstr">
      <vt:lpstr>Abadi MT Condensed Extra Bold</vt:lpstr>
      <vt:lpstr>Al Bayan Plain</vt:lpstr>
      <vt:lpstr>Al Tarikh</vt:lpstr>
      <vt:lpstr>Calibri</vt:lpstr>
      <vt:lpstr>Calibri Light</vt:lpstr>
      <vt:lpstr>Cambria</vt:lpstr>
      <vt:lpstr>ＭＳ 明朝</vt:lpstr>
      <vt:lpstr>Symbol</vt:lpstr>
      <vt:lpstr>Times New Roman</vt:lpstr>
      <vt:lpstr>Wingdings</vt:lpstr>
      <vt:lpstr>Arial</vt:lpstr>
      <vt:lpstr>Office-tema</vt:lpstr>
      <vt:lpstr>    SmartSwap    </vt:lpstr>
      <vt:lpstr>   Utfordring Mobilkonsumet i verden fører med seg mange uheldige konsekvenser Det selges over 1 milliard mobiler årlig på verdensbasis   Forurensende (Drivhusgasser og giftige bi-produkter havner i vann og jordsmonn) ”Skitne mineraler” (slaveri og helsefarlige arbeidsforhold)  Produksjon (Dårlige arbeidsvilkår, mye overtid og dårlige lønninger ) ”Tapte mineraler” Kun 2,5-5% av mobiler gjenvinnes. Bruker 50% mindre energi på gjennvinning.     Vår oppgave   Finne en design løsning som vil inspirere dagens mobilforbrukere til å beholde mobiltelefonene sin lengere fremfor å kjøpe en ny.        </vt:lpstr>
      <vt:lpstr>Survey</vt:lpstr>
      <vt:lpstr>Intervju og fokusgruppe</vt:lpstr>
      <vt:lpstr>Ide</vt:lpstr>
      <vt:lpstr>Metodologi</vt:lpstr>
      <vt:lpstr>PowerPoint-presentasjon</vt:lpstr>
      <vt:lpstr>PowerPoint-presentasjon</vt:lpstr>
      <vt:lpstr>Prototyping og idemyldring</vt:lpstr>
      <vt:lpstr>Prototyping</vt:lpstr>
      <vt:lpstr>Veien videre</vt:lpstr>
    </vt:vector>
  </TitlesOfParts>
  <Company/>
  <LinksUpToDate>false</LinksUpToDate>
  <SharedDoc>false</SharedDoc>
  <HyperlinksChanged>false</HyperlinksChanged>
  <AppVersion>15.0026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</dc:title>
  <dc:creator>Henriette B.</dc:creator>
  <cp:lastModifiedBy>Henriette B.</cp:lastModifiedBy>
  <cp:revision>23</cp:revision>
  <dcterms:created xsi:type="dcterms:W3CDTF">2016-10-19T09:28:49Z</dcterms:created>
  <dcterms:modified xsi:type="dcterms:W3CDTF">2016-10-20T11:55:28Z</dcterms:modified>
</cp:coreProperties>
</file>