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7" r:id="rId12"/>
    <p:sldId id="268" r:id="rId13"/>
    <p:sldId id="269" r:id="rId14"/>
    <p:sldId id="265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78" autoAdjust="0"/>
    <p:restoredTop sz="94660"/>
  </p:normalViewPr>
  <p:slideViewPr>
    <p:cSldViewPr>
      <p:cViewPr varScale="1">
        <p:scale>
          <a:sx n="69" d="100"/>
          <a:sy n="69" d="100"/>
        </p:scale>
        <p:origin x="-132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704BD-F0A1-4D17-820E-88216CA7C8EC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D69A7-70C7-4DD1-ACEE-C5DA921C44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098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5D69A7-70C7-4DD1-ACEE-C5DA921C442B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381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B56636F-9E64-48A9-A0E8-D6911EA208CE}" type="datetimeFigureOut">
              <a:rPr lang="nb-NO" smtClean="0"/>
              <a:t>22.09.2015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cirn.com/atoz/atozu/usaques.php" TargetMode="External"/><Relationship Id="rId2" Type="http://schemas.openxmlformats.org/officeDocument/2006/relationships/hyperlink" Target="http://www.oldwww.acm.org/perlman/question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SURVEYS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Chapter 5.5 – 5.8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4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675406" y="2420888"/>
            <a:ext cx="3888547" cy="3600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dirty="0" smtClean="0"/>
              <a:t>Non-</a:t>
            </a:r>
            <a:r>
              <a:rPr lang="nb-NO" dirty="0" err="1" smtClean="0"/>
              <a:t>Probabilistic</a:t>
            </a:r>
            <a:r>
              <a:rPr lang="nb-NO" dirty="0" smtClean="0"/>
              <a:t> Sampling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461" y="2420888"/>
            <a:ext cx="4032563" cy="3625628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In HCI </a:t>
            </a:r>
            <a:r>
              <a:rPr lang="nb-NO" dirty="0" err="1" smtClean="0"/>
              <a:t>research</a:t>
            </a:r>
            <a:r>
              <a:rPr lang="nb-NO" dirty="0" smtClean="0"/>
              <a:t>, </a:t>
            </a:r>
            <a:r>
              <a:rPr lang="nb-NO" dirty="0" err="1" smtClean="0"/>
              <a:t>population</a:t>
            </a:r>
            <a:r>
              <a:rPr lang="nb-NO" dirty="0" smtClean="0"/>
              <a:t>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often</a:t>
            </a:r>
            <a:r>
              <a:rPr lang="nb-NO" dirty="0" smtClean="0"/>
              <a:t> not </a:t>
            </a:r>
            <a:r>
              <a:rPr lang="nb-NO" dirty="0" err="1" smtClean="0"/>
              <a:t>the</a:t>
            </a:r>
            <a:r>
              <a:rPr lang="nb-NO" dirty="0" smtClean="0"/>
              <a:t> goal.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Users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often</a:t>
            </a:r>
            <a:r>
              <a:rPr lang="nb-NO" dirty="0" smtClean="0"/>
              <a:t> </a:t>
            </a:r>
            <a:r>
              <a:rPr lang="nb-NO" dirty="0" err="1" smtClean="0"/>
              <a:t>recruited</a:t>
            </a:r>
            <a:r>
              <a:rPr lang="nb-NO" dirty="0" smtClean="0"/>
              <a:t> in non-</a:t>
            </a:r>
            <a:r>
              <a:rPr lang="nb-NO" dirty="0" err="1" smtClean="0"/>
              <a:t>probabilistic</a:t>
            </a:r>
            <a:r>
              <a:rPr lang="nb-NO" dirty="0" smtClean="0"/>
              <a:t> manner.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HCI</a:t>
            </a:r>
            <a:r>
              <a:rPr lang="en-US" b="1" dirty="0"/>
              <a:t> </a:t>
            </a:r>
            <a:r>
              <a:rPr lang="en-US" dirty="0"/>
              <a:t>community – using surveys without strict random sampling, but still valid and </a:t>
            </a:r>
            <a:r>
              <a:rPr lang="en-US" dirty="0" smtClean="0"/>
              <a:t>acceptable.</a:t>
            </a:r>
            <a:endParaRPr lang="nb-NO" dirty="0"/>
          </a:p>
        </p:txBody>
      </p:sp>
      <p:sp>
        <p:nvSpPr>
          <p:cNvPr id="5" name="Plassholder for innhold 2"/>
          <p:cNvSpPr txBox="1">
            <a:spLocks/>
          </p:cNvSpPr>
          <p:nvPr/>
        </p:nvSpPr>
        <p:spPr>
          <a:xfrm>
            <a:off x="4644008" y="2420888"/>
            <a:ext cx="3888547" cy="3697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dirty="0"/>
              <a:t>HCI researchers must collect the data themselves. They go out, find users, collect data and analyze it. That makes both probability and non-probability samples valid in HCI research.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097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How to </a:t>
            </a:r>
            <a:r>
              <a:rPr lang="nb-NO" dirty="0" err="1" smtClean="0"/>
              <a:t>increase</a:t>
            </a:r>
            <a:r>
              <a:rPr lang="nb-NO" dirty="0" smtClean="0"/>
              <a:t> </a:t>
            </a:r>
            <a:r>
              <a:rPr lang="nb-NO" dirty="0" err="1" smtClean="0"/>
              <a:t>validity</a:t>
            </a:r>
            <a:r>
              <a:rPr lang="nb-NO" dirty="0" smtClean="0"/>
              <a:t>?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3" y="2492896"/>
            <a:ext cx="3600399" cy="350897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err="1" smtClean="0"/>
              <a:t>Demographic</a:t>
            </a:r>
            <a:r>
              <a:rPr lang="nb-NO" dirty="0" smtClean="0"/>
              <a:t>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Oversampling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Random sampling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usage</a:t>
            </a:r>
            <a:r>
              <a:rPr lang="nb-NO" dirty="0" smtClean="0"/>
              <a:t>(not </a:t>
            </a:r>
            <a:r>
              <a:rPr lang="nb-NO" dirty="0" err="1" smtClean="0"/>
              <a:t>users</a:t>
            </a:r>
            <a:r>
              <a:rPr lang="nb-NO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300" dirty="0" err="1" smtClean="0"/>
              <a:t>Self-selected</a:t>
            </a:r>
            <a:r>
              <a:rPr lang="nb-NO" sz="2300" dirty="0" smtClean="0"/>
              <a:t> surveys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err="1" smtClean="0"/>
              <a:t>Uninvestigated</a:t>
            </a:r>
            <a:r>
              <a:rPr lang="nb-NO" dirty="0" smtClean="0"/>
              <a:t> </a:t>
            </a:r>
            <a:r>
              <a:rPr lang="nb-NO" dirty="0" err="1" smtClean="0"/>
              <a:t>populations</a:t>
            </a:r>
            <a:endParaRPr lang="nb-NO" dirty="0"/>
          </a:p>
        </p:txBody>
      </p:sp>
      <p:sp>
        <p:nvSpPr>
          <p:cNvPr id="4" name="Plassholder for innhold 2"/>
          <p:cNvSpPr txBox="1">
            <a:spLocks/>
          </p:cNvSpPr>
          <p:nvPr/>
        </p:nvSpPr>
        <p:spPr>
          <a:xfrm>
            <a:off x="4499992" y="2204865"/>
            <a:ext cx="1728249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endParaRPr lang="nb-NO" dirty="0"/>
          </a:p>
        </p:txBody>
      </p:sp>
      <p:sp>
        <p:nvSpPr>
          <p:cNvPr id="5" name="Rektangel 4"/>
          <p:cNvSpPr/>
          <p:nvPr/>
        </p:nvSpPr>
        <p:spPr>
          <a:xfrm>
            <a:off x="5220072" y="2348880"/>
            <a:ext cx="2376236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19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?</a:t>
            </a:r>
            <a:endParaRPr lang="nb-NO" sz="19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2570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Demographic</a:t>
            </a:r>
            <a:r>
              <a:rPr lang="nb-NO" dirty="0" smtClean="0"/>
              <a:t> data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</a:t>
            </a:r>
            <a:r>
              <a:rPr lang="en-US" dirty="0" smtClean="0"/>
              <a:t>air </a:t>
            </a:r>
            <a:r>
              <a:rPr lang="en-US" dirty="0"/>
              <a:t>amount of demographic data to ensure </a:t>
            </a:r>
            <a:r>
              <a:rPr lang="en-US" dirty="0" smtClean="0"/>
              <a:t>that the </a:t>
            </a:r>
            <a:r>
              <a:rPr lang="en-US" dirty="0"/>
              <a:t>responses represent a diverse, cross-section of respondents or the responses are somewhat representative of already-established, baseline data(if any exists).</a:t>
            </a:r>
            <a:endParaRPr lang="nb-NO" dirty="0"/>
          </a:p>
          <a:p>
            <a:r>
              <a:rPr lang="en-US" dirty="0"/>
              <a:t>Age, Gender, Education, Computer usage can help the validity of survey responses when respondents are self-selected.</a:t>
            </a:r>
            <a:endParaRPr lang="nb-NO" dirty="0"/>
          </a:p>
          <a:p>
            <a:r>
              <a:rPr lang="en-US" dirty="0"/>
              <a:t>It is Poorer than population estimate and random sampling, but better than no check on the validity of the survey responses.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5661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Oversampling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non-probabilistic sample 20 survey responses may not be sufficient. Why? Biases.</a:t>
            </a:r>
            <a:endParaRPr lang="nb-NO" dirty="0"/>
          </a:p>
          <a:p>
            <a:r>
              <a:rPr lang="en-US" dirty="0" smtClean="0"/>
              <a:t>Oversampling - When </a:t>
            </a:r>
            <a:r>
              <a:rPr lang="en-US" dirty="0"/>
              <a:t>survey response reaches a certain number that is considered large in proportion to the estimated or perceived population </a:t>
            </a:r>
            <a:r>
              <a:rPr lang="en-US" dirty="0" smtClean="0"/>
              <a:t>size. </a:t>
            </a:r>
          </a:p>
          <a:p>
            <a:r>
              <a:rPr lang="en-US" dirty="0"/>
              <a:t>T</a:t>
            </a:r>
            <a:r>
              <a:rPr lang="en-US" dirty="0" smtClean="0"/>
              <a:t>his </a:t>
            </a:r>
            <a:r>
              <a:rPr lang="en-US" dirty="0"/>
              <a:t>can help establish some informal </a:t>
            </a:r>
            <a:r>
              <a:rPr lang="en-US" dirty="0" smtClean="0"/>
              <a:t>validity. </a:t>
            </a:r>
          </a:p>
          <a:p>
            <a:r>
              <a:rPr lang="en-US" dirty="0" smtClean="0"/>
              <a:t>Having a large response reduces the likelihood of excluding any segment of the population.</a:t>
            </a:r>
            <a:endParaRPr lang="nb-NO" dirty="0" smtClean="0"/>
          </a:p>
          <a:p>
            <a:r>
              <a:rPr lang="en-US" dirty="0" smtClean="0"/>
              <a:t>Estimating well is important.</a:t>
            </a:r>
            <a:endParaRPr lang="nb-NO" dirty="0" smtClean="0"/>
          </a:p>
          <a:p>
            <a:r>
              <a:rPr lang="en-US" dirty="0" smtClean="0"/>
              <a:t>500 </a:t>
            </a:r>
            <a:r>
              <a:rPr lang="en-US" dirty="0"/>
              <a:t>for whole country like France is not that </a:t>
            </a:r>
            <a:r>
              <a:rPr lang="en-US" dirty="0" smtClean="0"/>
              <a:t>large but for population of 5000 is too big.</a:t>
            </a:r>
            <a:endParaRPr lang="nb-NO" dirty="0"/>
          </a:p>
          <a:p>
            <a:r>
              <a:rPr lang="en-US" dirty="0"/>
              <a:t>30 as baseline minimum!</a:t>
            </a:r>
            <a:endParaRPr lang="nb-NO" dirty="0"/>
          </a:p>
          <a:p>
            <a:pPr marL="68580" indent="0">
              <a:buNone/>
            </a:pPr>
            <a:r>
              <a:rPr lang="nb-NO" dirty="0" smtClean="0"/>
              <a:t> </a:t>
            </a:r>
          </a:p>
          <a:p>
            <a:pPr marL="68580" indent="0">
              <a:buNone/>
            </a:pPr>
            <a:r>
              <a:rPr lang="nb-NO" dirty="0" smtClean="0"/>
              <a:t>GUIDE: https</a:t>
            </a:r>
            <a:r>
              <a:rPr lang="nb-NO" dirty="0"/>
              <a:t>://www.surveymonkey.com/mp/sample-size/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3521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Random sampling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usage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every  n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time a web page is loaded, the user is asked to fill out a survey (pop-up window)</a:t>
            </a:r>
            <a:endParaRPr lang="nb-NO" dirty="0"/>
          </a:p>
          <a:p>
            <a:r>
              <a:rPr lang="en-US" dirty="0"/>
              <a:t>known as </a:t>
            </a:r>
            <a:r>
              <a:rPr lang="en-US" b="1" dirty="0"/>
              <a:t>Intercept sampling</a:t>
            </a:r>
            <a:r>
              <a:rPr lang="en-US" dirty="0" smtClean="0"/>
              <a:t>.</a:t>
            </a:r>
          </a:p>
          <a:p>
            <a:pPr marL="68580" indent="0">
              <a:buNone/>
            </a:pPr>
            <a:endParaRPr lang="nb-NO" dirty="0"/>
          </a:p>
          <a:p>
            <a:r>
              <a:rPr lang="en-US" dirty="0"/>
              <a:t>Disadvantage: those that use web page often – over-represented, those who don’t – under – represented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2744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Self-selected</a:t>
            </a:r>
            <a:r>
              <a:rPr lang="nb-NO" dirty="0" smtClean="0"/>
              <a:t> surveys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intercept </a:t>
            </a:r>
            <a:r>
              <a:rPr lang="en-US" dirty="0"/>
              <a:t>sampling but everyone is invited </a:t>
            </a:r>
            <a:endParaRPr lang="nb-NO" dirty="0"/>
          </a:p>
          <a:p>
            <a:r>
              <a:rPr lang="en-US" b="1" dirty="0"/>
              <a:t>self-selected, non-probability-base survey may be the most natural data collection method for investigating new user populations or new phenomena of usage</a:t>
            </a:r>
            <a:endParaRPr lang="nb-NO" b="1" dirty="0"/>
          </a:p>
          <a:p>
            <a:r>
              <a:rPr lang="en-US" dirty="0"/>
              <a:t>if there is no data about a certain user population/usage pattern – self-selected survey of users might make the most sense.</a:t>
            </a:r>
            <a:endParaRPr lang="nb-NO" dirty="0"/>
          </a:p>
          <a:p>
            <a:r>
              <a:rPr lang="en-US" dirty="0"/>
              <a:t>Posting to a newsgroup, list server, chat room, bulletin board where members of the population are known to congregate </a:t>
            </a:r>
            <a:r>
              <a:rPr lang="en-US" dirty="0" smtClean="0"/>
              <a:t>(panel.no)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3984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Uninvestigated</a:t>
            </a:r>
            <a:r>
              <a:rPr lang="nb-NO" dirty="0" smtClean="0"/>
              <a:t> </a:t>
            </a:r>
            <a:r>
              <a:rPr lang="nb-NO" dirty="0" err="1" smtClean="0"/>
              <a:t>populations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Surprisingly, there are user groups that have still not been investigated in much </a:t>
            </a:r>
            <a:r>
              <a:rPr lang="en-US" dirty="0" smtClean="0"/>
              <a:t>detail.</a:t>
            </a:r>
            <a:endParaRPr lang="nb-NO" dirty="0"/>
          </a:p>
          <a:p>
            <a:r>
              <a:rPr lang="en-US" dirty="0" smtClean="0"/>
              <a:t>People </a:t>
            </a:r>
            <a:r>
              <a:rPr lang="en-US" dirty="0"/>
              <a:t>with certain types of cognitive impairments  (in HCI) (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eksempler</a:t>
            </a:r>
            <a:r>
              <a:rPr lang="en-US" dirty="0"/>
              <a:t>?)</a:t>
            </a:r>
            <a:endParaRPr lang="nb-NO" dirty="0"/>
          </a:p>
          <a:p>
            <a:r>
              <a:rPr lang="en-US" dirty="0"/>
              <a:t>There might be some data about where they live, but no data about how many people with certain impairment are using computer </a:t>
            </a:r>
            <a:r>
              <a:rPr lang="en-US" dirty="0" smtClean="0"/>
              <a:t>technology</a:t>
            </a:r>
          </a:p>
          <a:p>
            <a:r>
              <a:rPr lang="en-US" dirty="0" smtClean="0"/>
              <a:t>Baseline </a:t>
            </a:r>
            <a:r>
              <a:rPr lang="en-US" dirty="0"/>
              <a:t>is to establish the baseline data and get as large response as possible.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0277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Example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No studies on computer/internet use of people with Down syndrome before 2005.</a:t>
            </a:r>
            <a:endParaRPr lang="nb-NO" dirty="0"/>
          </a:p>
          <a:p>
            <a:r>
              <a:rPr lang="en-US" dirty="0"/>
              <a:t>56-question survey developed covering – demographic info, usage patterns, interaction techniques, use of other electronic devices. Parents were recruited (data could be not accurate enough). Use of </a:t>
            </a:r>
            <a:r>
              <a:rPr lang="en-US" dirty="0" err="1"/>
              <a:t>surveymonkey</a:t>
            </a:r>
            <a:r>
              <a:rPr lang="en-US" dirty="0"/>
              <a:t> and sending it to National Down Syndrome Congress and National Down Syndrome Society. 516 surveys collected that provide a rich foundation of data on which other studies and research projects can be built.</a:t>
            </a:r>
            <a:endParaRPr lang="nb-NO" dirty="0"/>
          </a:p>
          <a:p>
            <a:r>
              <a:rPr lang="en-US" b="1" dirty="0"/>
              <a:t>Snowball sampling</a:t>
            </a:r>
            <a:r>
              <a:rPr lang="en-US" dirty="0"/>
              <a:t>- responding to a survey and recruiting someone else to take part(friends, family).</a:t>
            </a:r>
            <a:endParaRPr lang="nb-NO" dirty="0"/>
          </a:p>
          <a:p>
            <a:r>
              <a:rPr lang="en-US" dirty="0"/>
              <a:t>Easier to reach, sometimes challenging to come into a community of individuals.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0854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dirty="0" err="1" smtClean="0"/>
              <a:t>Developing</a:t>
            </a:r>
            <a:r>
              <a:rPr lang="nb-NO" dirty="0" smtClean="0"/>
              <a:t> survey questions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95936" y="5229201"/>
            <a:ext cx="3240360" cy="864096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nb-NO" dirty="0" err="1" smtClean="0">
                <a:solidFill>
                  <a:schemeClr val="accent4">
                    <a:lumMod val="75000"/>
                  </a:schemeClr>
                </a:solidFill>
              </a:rPr>
              <a:t>Ordered</a:t>
            </a:r>
            <a:r>
              <a:rPr lang="nb-NO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nb-NO" dirty="0" err="1" smtClean="0">
                <a:solidFill>
                  <a:schemeClr val="accent4">
                    <a:lumMod val="75000"/>
                  </a:schemeClr>
                </a:solidFill>
              </a:rPr>
              <a:t>response</a:t>
            </a:r>
            <a:endParaRPr lang="nb-NO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68580" indent="0">
              <a:buNone/>
            </a:pPr>
            <a:r>
              <a:rPr lang="nb-NO" dirty="0" err="1" smtClean="0">
                <a:solidFill>
                  <a:schemeClr val="accent4">
                    <a:lumMod val="75000"/>
                  </a:schemeClr>
                </a:solidFill>
              </a:rPr>
              <a:t>Unordered</a:t>
            </a:r>
            <a:r>
              <a:rPr lang="nb-NO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nb-NO" dirty="0" err="1" smtClean="0">
                <a:solidFill>
                  <a:schemeClr val="accent4">
                    <a:lumMod val="75000"/>
                  </a:schemeClr>
                </a:solidFill>
              </a:rPr>
              <a:t>response</a:t>
            </a:r>
            <a:endParaRPr lang="nb-NO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Plassholder for innhold 2"/>
          <p:cNvSpPr txBox="1">
            <a:spLocks/>
          </p:cNvSpPr>
          <p:nvPr/>
        </p:nvSpPr>
        <p:spPr>
          <a:xfrm>
            <a:off x="827584" y="2476052"/>
            <a:ext cx="4104456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nb-NO" dirty="0" err="1" smtClean="0"/>
              <a:t>Two</a:t>
            </a:r>
            <a:r>
              <a:rPr lang="nb-NO" dirty="0" smtClean="0"/>
              <a:t> survey </a:t>
            </a:r>
            <a:r>
              <a:rPr lang="nb-NO" dirty="0" err="1" smtClean="0"/>
              <a:t>structures</a:t>
            </a:r>
            <a:r>
              <a:rPr lang="nb-NO" dirty="0" smtClean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b="1" dirty="0" err="1" smtClean="0"/>
              <a:t>of</a:t>
            </a:r>
            <a:r>
              <a:rPr lang="nb-NO" b="1" dirty="0" smtClean="0"/>
              <a:t> single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entire</a:t>
            </a:r>
            <a:r>
              <a:rPr lang="nb-NO" dirty="0" smtClean="0"/>
              <a:t> survey</a:t>
            </a:r>
          </a:p>
          <a:p>
            <a:pPr marL="68580" indent="0">
              <a:buNone/>
            </a:pP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question</a:t>
            </a:r>
            <a:r>
              <a:rPr lang="nb-NO" dirty="0"/>
              <a:t> </a:t>
            </a:r>
            <a:r>
              <a:rPr lang="nb-NO" dirty="0" err="1" smtClean="0"/>
              <a:t>structures</a:t>
            </a:r>
            <a:r>
              <a:rPr lang="nb-NO" dirty="0" smtClean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Open-</a:t>
            </a:r>
            <a:r>
              <a:rPr lang="nb-NO" dirty="0" err="1"/>
              <a:t>ended</a:t>
            </a:r>
            <a:r>
              <a:rPr lang="nb-NO" dirty="0"/>
              <a:t>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err="1"/>
              <a:t>Closed-ended</a:t>
            </a:r>
            <a:r>
              <a:rPr lang="nb-NO" dirty="0"/>
              <a:t> questions</a:t>
            </a:r>
          </a:p>
          <a:p>
            <a:pPr marL="68580" indent="0">
              <a:buNone/>
            </a:pPr>
            <a:endParaRPr lang="nb-NO" dirty="0"/>
          </a:p>
        </p:txBody>
      </p:sp>
      <p:cxnSp>
        <p:nvCxnSpPr>
          <p:cNvPr id="6" name="Rett pil 5"/>
          <p:cNvCxnSpPr/>
          <p:nvPr/>
        </p:nvCxnSpPr>
        <p:spPr>
          <a:xfrm>
            <a:off x="3059832" y="5229200"/>
            <a:ext cx="100811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Rett pil 7"/>
          <p:cNvCxnSpPr/>
          <p:nvPr/>
        </p:nvCxnSpPr>
        <p:spPr>
          <a:xfrm>
            <a:off x="2879812" y="5445224"/>
            <a:ext cx="11881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235" y="2263858"/>
            <a:ext cx="2875066" cy="282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2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Open-</a:t>
            </a:r>
            <a:r>
              <a:rPr lang="nb-NO" dirty="0" err="1" smtClean="0"/>
              <a:t>ended</a:t>
            </a:r>
            <a:r>
              <a:rPr lang="nb-NO" dirty="0" smtClean="0"/>
              <a:t> questions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493" y="2323652"/>
            <a:ext cx="3384492" cy="3508977"/>
          </a:xfrm>
        </p:spPr>
        <p:txBody>
          <a:bodyPr/>
          <a:lstStyle/>
          <a:p>
            <a:r>
              <a:rPr lang="en-US" dirty="0"/>
              <a:t>Complex flexibility in answers</a:t>
            </a:r>
            <a:endParaRPr lang="nb-NO" dirty="0"/>
          </a:p>
          <a:p>
            <a:r>
              <a:rPr lang="en-US" dirty="0"/>
              <a:t>Better understanding of phenomena</a:t>
            </a:r>
            <a:endParaRPr lang="nb-NO" dirty="0"/>
          </a:p>
          <a:p>
            <a:r>
              <a:rPr lang="en-US" dirty="0"/>
              <a:t>Must be carefully worded</a:t>
            </a:r>
            <a:endParaRPr lang="nb-NO" dirty="0"/>
          </a:p>
          <a:p>
            <a:pPr marL="68580" indent="0">
              <a:buNone/>
            </a:pP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492896"/>
            <a:ext cx="3403600" cy="255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22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dirty="0" smtClean="0"/>
              <a:t>Close-</a:t>
            </a:r>
            <a:r>
              <a:rPr lang="nb-NO" dirty="0" err="1" smtClean="0"/>
              <a:t>ended</a:t>
            </a:r>
            <a:r>
              <a:rPr lang="nb-NO" dirty="0" smtClean="0"/>
              <a:t> questions (</a:t>
            </a:r>
            <a:r>
              <a:rPr lang="nb-NO" dirty="0" err="1" smtClean="0"/>
              <a:t>ordered</a:t>
            </a:r>
            <a:r>
              <a:rPr lang="nb-NO" dirty="0" smtClean="0"/>
              <a:t> </a:t>
            </a:r>
            <a:r>
              <a:rPr lang="nb-NO" dirty="0" err="1" smtClean="0"/>
              <a:t>response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493" y="2323652"/>
            <a:ext cx="3456500" cy="350897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there </a:t>
            </a:r>
            <a:r>
              <a:rPr lang="en-US" dirty="0"/>
              <a:t>is a logical order</a:t>
            </a:r>
            <a:endParaRPr lang="nb-NO" dirty="0"/>
          </a:p>
          <a:p>
            <a:r>
              <a:rPr lang="en-US" dirty="0" smtClean="0"/>
              <a:t> </a:t>
            </a:r>
            <a:r>
              <a:rPr lang="en-US" dirty="0"/>
              <a:t>excellent to poor;  </a:t>
            </a:r>
            <a:r>
              <a:rPr lang="en-US" dirty="0" smtClean="0"/>
              <a:t> strongly </a:t>
            </a:r>
            <a:r>
              <a:rPr lang="en-US" dirty="0"/>
              <a:t>agree to strongly disagree</a:t>
            </a:r>
            <a:endParaRPr lang="nb-NO" dirty="0"/>
          </a:p>
          <a:p>
            <a:r>
              <a:rPr lang="en-US" dirty="0"/>
              <a:t>Likert scale (from 1-5 ,7,9)</a:t>
            </a:r>
            <a:endParaRPr lang="nb-NO" dirty="0"/>
          </a:p>
          <a:p>
            <a:r>
              <a:rPr lang="en-US" dirty="0"/>
              <a:t>Choose only one item</a:t>
            </a:r>
            <a:endParaRPr lang="nb-NO" dirty="0"/>
          </a:p>
          <a:p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780928"/>
            <a:ext cx="4158507" cy="210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73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Closed-ended questions </a:t>
            </a:r>
            <a:r>
              <a:rPr lang="en-US" dirty="0" smtClean="0"/>
              <a:t>(unordered response)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493" y="2323652"/>
            <a:ext cx="3384492" cy="350897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allows choices that do not have a logical order</a:t>
            </a:r>
            <a:endParaRPr lang="nb-NO" dirty="0"/>
          </a:p>
          <a:p>
            <a:r>
              <a:rPr lang="en-US" dirty="0" smtClean="0"/>
              <a:t>Often </a:t>
            </a:r>
            <a:r>
              <a:rPr lang="en-US" dirty="0"/>
              <a:t>asks respondents to select more than one choice</a:t>
            </a:r>
            <a:endParaRPr lang="nb-NO" dirty="0"/>
          </a:p>
          <a:p>
            <a:r>
              <a:rPr lang="en-US" b="1" dirty="0"/>
              <a:t>Different interface widgets! Option buttons (often only one choice) vs. checkboxes</a:t>
            </a:r>
            <a:endParaRPr lang="nb-NO" b="1" dirty="0"/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978" y="2132856"/>
            <a:ext cx="2376264" cy="1850899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77072"/>
            <a:ext cx="1896241" cy="222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77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Common</a:t>
            </a:r>
            <a:r>
              <a:rPr lang="nb-NO" dirty="0" smtClean="0"/>
              <a:t> problems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55661" y="2348880"/>
            <a:ext cx="3168467" cy="3508977"/>
          </a:xfrm>
        </p:spPr>
        <p:txBody>
          <a:bodyPr>
            <a:normAutofit fontScale="77500" lnSpcReduction="20000"/>
          </a:bodyPr>
          <a:lstStyle/>
          <a:p>
            <a:pPr lvl="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/>
              <a:t>“</a:t>
            </a:r>
            <a:r>
              <a:rPr lang="en-US" dirty="0"/>
              <a:t>Double-barreled question</a:t>
            </a:r>
            <a:r>
              <a:rPr lang="en-US" dirty="0" smtClean="0"/>
              <a:t>”</a:t>
            </a:r>
            <a:endParaRPr lang="nb-NO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Use of negative words </a:t>
            </a:r>
            <a:endParaRPr lang="en-US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/>
              <a:t>Biased wording</a:t>
            </a:r>
            <a:endParaRPr lang="nb-NO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“hot-button” </a:t>
            </a:r>
            <a:r>
              <a:rPr lang="en-US" dirty="0" smtClean="0"/>
              <a:t>words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/>
          </a:p>
          <a:p>
            <a:pPr marL="68580" lvl="0" indent="0">
              <a:buNone/>
            </a:pPr>
            <a:r>
              <a:rPr lang="nb-NO" dirty="0" err="1" smtClean="0"/>
              <a:t>Excercise</a:t>
            </a:r>
            <a:endParaRPr lang="nb-NO" dirty="0" smtClean="0"/>
          </a:p>
          <a:p>
            <a:pPr marL="68580" lvl="0" indent="0">
              <a:buNone/>
            </a:pPr>
            <a:r>
              <a:rPr lang="nb-NO" dirty="0" smtClean="0"/>
              <a:t>(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question</a:t>
            </a:r>
            <a:r>
              <a:rPr lang="nb-NO" dirty="0" smtClean="0"/>
              <a:t> </a:t>
            </a:r>
            <a:r>
              <a:rPr lang="nb-NO" dirty="0" err="1" smtClean="0"/>
              <a:t>including</a:t>
            </a:r>
            <a:r>
              <a:rPr lang="nb-NO" dirty="0" smtClean="0"/>
              <a:t> at </a:t>
            </a:r>
            <a:r>
              <a:rPr lang="nb-NO" dirty="0" err="1" smtClean="0"/>
              <a:t>least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these</a:t>
            </a:r>
            <a:r>
              <a:rPr lang="nb-NO" dirty="0" smtClean="0"/>
              <a:t> problems;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correct</a:t>
            </a:r>
            <a:r>
              <a:rPr lang="nb-NO" dirty="0" smtClean="0"/>
              <a:t>)</a:t>
            </a:r>
          </a:p>
          <a:p>
            <a:pPr marL="68580" lvl="0" indent="0">
              <a:buNone/>
            </a:pPr>
            <a:r>
              <a:rPr lang="nb-NO" dirty="0" err="1" smtClean="0"/>
              <a:t>Topic</a:t>
            </a:r>
            <a:r>
              <a:rPr lang="nb-NO" dirty="0" smtClean="0"/>
              <a:t>: </a:t>
            </a:r>
            <a:r>
              <a:rPr lang="nb-NO" dirty="0" err="1" smtClean="0"/>
              <a:t>Election</a:t>
            </a:r>
            <a:r>
              <a:rPr lang="nb-NO" dirty="0" smtClean="0"/>
              <a:t>.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780928"/>
            <a:ext cx="1919486" cy="2417673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980730"/>
            <a:ext cx="2943208" cy="201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0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Overall </a:t>
            </a:r>
            <a:r>
              <a:rPr lang="nb-NO" dirty="0" err="1" smtClean="0"/>
              <a:t>Structure</a:t>
            </a:r>
            <a:r>
              <a:rPr lang="nb-NO" dirty="0"/>
              <a:t> </a:t>
            </a:r>
            <a:r>
              <a:rPr lang="nb-NO" dirty="0" smtClean="0"/>
              <a:t>(1)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Ovals/checkboxes</a:t>
            </a:r>
            <a:r>
              <a:rPr lang="en-US" dirty="0"/>
              <a:t>; </a:t>
            </a:r>
            <a:r>
              <a:rPr lang="en-US" dirty="0" smtClean="0"/>
              <a:t>should </a:t>
            </a:r>
            <a:r>
              <a:rPr lang="en-US" b="1" dirty="0" smtClean="0"/>
              <a:t>checkmark</a:t>
            </a:r>
            <a:r>
              <a:rPr lang="en-US" dirty="0" smtClean="0"/>
              <a:t>/ </a:t>
            </a:r>
            <a:r>
              <a:rPr lang="en-US" b="1" dirty="0"/>
              <a:t>X</a:t>
            </a:r>
            <a:r>
              <a:rPr lang="en-US" dirty="0"/>
              <a:t> be placed </a:t>
            </a:r>
            <a:r>
              <a:rPr lang="en-US" b="1" dirty="0"/>
              <a:t>in the box </a:t>
            </a:r>
            <a:r>
              <a:rPr lang="en-US" dirty="0"/>
              <a:t>or the </a:t>
            </a:r>
            <a:r>
              <a:rPr lang="en-US" b="1" dirty="0"/>
              <a:t>box filled in</a:t>
            </a:r>
            <a:r>
              <a:rPr lang="en-US" dirty="0"/>
              <a:t>; </a:t>
            </a:r>
            <a:r>
              <a:rPr lang="en-US" b="1" dirty="0"/>
              <a:t>items circled</a:t>
            </a:r>
            <a:r>
              <a:rPr lang="en-US" dirty="0" smtClean="0"/>
              <a:t>; </a:t>
            </a:r>
            <a:r>
              <a:rPr lang="en-US" b="1" dirty="0" smtClean="0"/>
              <a:t>all</a:t>
            </a:r>
            <a:r>
              <a:rPr lang="en-US" dirty="0" smtClean="0"/>
              <a:t> </a:t>
            </a:r>
            <a:r>
              <a:rPr lang="en-US" dirty="0"/>
              <a:t>questions has to be </a:t>
            </a:r>
            <a:r>
              <a:rPr lang="en-US" dirty="0" smtClean="0"/>
              <a:t>filled? </a:t>
            </a:r>
          </a:p>
          <a:p>
            <a:r>
              <a:rPr lang="nb-NO" dirty="0" smtClean="0"/>
              <a:t>Age </a:t>
            </a:r>
            <a:r>
              <a:rPr lang="nb-NO" dirty="0" err="1" smtClean="0"/>
              <a:t>of</a:t>
            </a:r>
            <a:r>
              <a:rPr lang="nb-NO" dirty="0" smtClean="0"/>
              <a:t> respondents in </a:t>
            </a:r>
            <a:r>
              <a:rPr lang="nb-NO" dirty="0" err="1" smtClean="0"/>
              <a:t>introduction</a:t>
            </a:r>
            <a:r>
              <a:rPr lang="nb-NO" dirty="0" smtClean="0"/>
              <a:t> (60+)</a:t>
            </a:r>
          </a:p>
          <a:p>
            <a:r>
              <a:rPr lang="en-US" dirty="0" smtClean="0"/>
              <a:t>Use </a:t>
            </a:r>
            <a:r>
              <a:rPr lang="en-US" b="1" dirty="0"/>
              <a:t>appropriate heading</a:t>
            </a:r>
            <a:r>
              <a:rPr lang="en-US" dirty="0"/>
              <a:t>, provide </a:t>
            </a:r>
            <a:r>
              <a:rPr lang="en-US" b="1" dirty="0"/>
              <a:t>navigation</a:t>
            </a:r>
            <a:r>
              <a:rPr lang="en-US" dirty="0"/>
              <a:t> no matter the form (paper, e-mail, web-based).  </a:t>
            </a:r>
            <a:r>
              <a:rPr lang="en-US" b="1" dirty="0"/>
              <a:t>Provide your email or telephone number</a:t>
            </a:r>
            <a:r>
              <a:rPr lang="en-US" dirty="0"/>
              <a:t> in case respondents has any questions. </a:t>
            </a:r>
            <a:endParaRPr lang="en-US" dirty="0" smtClean="0"/>
          </a:p>
          <a:p>
            <a:r>
              <a:rPr lang="en-US" b="1" dirty="0"/>
              <a:t>enough white space</a:t>
            </a:r>
            <a:r>
              <a:rPr lang="en-US" dirty="0"/>
              <a:t>, </a:t>
            </a:r>
            <a:r>
              <a:rPr lang="en-US" b="1" dirty="0"/>
              <a:t>only white paper</a:t>
            </a:r>
            <a:r>
              <a:rPr lang="en-US" dirty="0"/>
              <a:t>, </a:t>
            </a:r>
            <a:r>
              <a:rPr lang="en-US" b="1" dirty="0"/>
              <a:t>large enough font </a:t>
            </a:r>
            <a:r>
              <a:rPr lang="en-US" dirty="0"/>
              <a:t>in standard text, </a:t>
            </a:r>
            <a:r>
              <a:rPr lang="en-US" b="1" dirty="0"/>
              <a:t>staple in left upper corner </a:t>
            </a:r>
            <a:r>
              <a:rPr lang="en-US" dirty="0"/>
              <a:t>(in any case of unusual folding remember to make it clear), </a:t>
            </a:r>
            <a:r>
              <a:rPr lang="en-US" b="1" dirty="0"/>
              <a:t>don’t</a:t>
            </a:r>
            <a:r>
              <a:rPr lang="en-US" dirty="0"/>
              <a:t> use abbreviations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6606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Overall </a:t>
            </a:r>
            <a:r>
              <a:rPr lang="nb-NO" dirty="0" err="1"/>
              <a:t>S</a:t>
            </a:r>
            <a:r>
              <a:rPr lang="nb-NO" dirty="0" err="1" smtClean="0"/>
              <a:t>tructure</a:t>
            </a:r>
            <a:r>
              <a:rPr lang="nb-NO" dirty="0" smtClean="0"/>
              <a:t> (2)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First question should always apply to </a:t>
            </a:r>
            <a:r>
              <a:rPr lang="en-US" dirty="0" smtClean="0"/>
              <a:t>everybody</a:t>
            </a:r>
          </a:p>
          <a:p>
            <a:r>
              <a:rPr lang="en-US" dirty="0" smtClean="0"/>
              <a:t>Questions </a:t>
            </a:r>
            <a:r>
              <a:rPr lang="en-US" dirty="0"/>
              <a:t>can be asked in any order, but it is important to group questions relevant to a similar topic or idea. It allows them think more deeply about the topic (rather than “switching gear”).</a:t>
            </a:r>
            <a:endParaRPr lang="nb-NO" dirty="0"/>
          </a:p>
          <a:p>
            <a:r>
              <a:rPr lang="en-US" dirty="0"/>
              <a:t>Ask interesting questions in the beginning to motivate reading and completing the rest of it.</a:t>
            </a:r>
            <a:endParaRPr lang="nb-NO" dirty="0"/>
          </a:p>
          <a:p>
            <a:r>
              <a:rPr lang="en-US" dirty="0"/>
              <a:t>Demographic questions at the end (less interesting), sensitive or objectionable questions (</a:t>
            </a:r>
            <a:r>
              <a:rPr lang="en-US" dirty="0" err="1"/>
              <a:t>health,income</a:t>
            </a:r>
            <a:r>
              <a:rPr lang="en-US" dirty="0"/>
              <a:t> etc.) since they already filled out most of the survey.</a:t>
            </a:r>
            <a:endParaRPr lang="nb-NO" dirty="0"/>
          </a:p>
          <a:p>
            <a:r>
              <a:rPr lang="en-US" dirty="0"/>
              <a:t>Long surveys – low response rate</a:t>
            </a:r>
            <a:endParaRPr lang="nb-NO" dirty="0"/>
          </a:p>
          <a:p>
            <a:r>
              <a:rPr lang="en-US" dirty="0" err="1"/>
              <a:t>Contigent</a:t>
            </a:r>
            <a:r>
              <a:rPr lang="en-US" dirty="0"/>
              <a:t> questions – questions that filter the questions not relevant for the respondent. </a:t>
            </a:r>
            <a:endParaRPr lang="nb-NO" dirty="0"/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   a) On </a:t>
            </a:r>
            <a:r>
              <a:rPr lang="en-US" dirty="0"/>
              <a:t>paper- intended box with an arrow from original question</a:t>
            </a:r>
            <a:endParaRPr lang="nb-NO" dirty="0"/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   b) In </a:t>
            </a:r>
            <a:r>
              <a:rPr lang="en-US" dirty="0"/>
              <a:t>web- based – automatically jump over the irrelevant </a:t>
            </a:r>
            <a:r>
              <a:rPr lang="en-US" dirty="0" smtClean="0"/>
              <a:t>questions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9274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Existing</a:t>
            </a:r>
            <a:r>
              <a:rPr lang="nb-NO" dirty="0" smtClean="0"/>
              <a:t> Surveys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For most research purposes you need to create new survey tool. For usability testing and evaluation there are some existing tools. They can be modified in minimal ways.</a:t>
            </a:r>
            <a:endParaRPr lang="nb-NO" dirty="0"/>
          </a:p>
          <a:p>
            <a:r>
              <a:rPr lang="en-US" u="sng" dirty="0">
                <a:hlinkClick r:id="rId2"/>
              </a:rPr>
              <a:t>www.oldwww.acm.org/perlman/question.html</a:t>
            </a:r>
            <a:endParaRPr lang="nb-NO" dirty="0"/>
          </a:p>
          <a:p>
            <a:r>
              <a:rPr lang="en-US" u="sng" dirty="0">
                <a:hlinkClick r:id="rId3"/>
              </a:rPr>
              <a:t>www.hcirn.com/atoz/atozu/usaques.php</a:t>
            </a:r>
            <a:endParaRPr lang="nb-NO" dirty="0"/>
          </a:p>
          <a:p>
            <a:r>
              <a:rPr lang="en-US" dirty="0"/>
              <a:t>p.116 full list of existing tools and places to find them.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08078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dirty="0" smtClean="0"/>
              <a:t>SURVEY GUIDE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493" y="2323652"/>
            <a:ext cx="3384492" cy="3508977"/>
          </a:xfrm>
        </p:spPr>
        <p:txBody>
          <a:bodyPr>
            <a:normAutofit fontScale="55000" lnSpcReduction="20000"/>
          </a:bodyPr>
          <a:lstStyle/>
          <a:p>
            <a:pPr marL="68580" indent="0">
              <a:buNone/>
            </a:pPr>
            <a:r>
              <a:rPr lang="en-US" dirty="0" smtClean="0"/>
              <a:t>1. Based </a:t>
            </a:r>
            <a:r>
              <a:rPr lang="en-US" dirty="0"/>
              <a:t>on format, apply existing standards:</a:t>
            </a:r>
            <a:endParaRPr lang="nb-NO" dirty="0"/>
          </a:p>
          <a:p>
            <a:pPr marL="68580" lvl="0" indent="0">
              <a:buNone/>
            </a:pPr>
            <a:r>
              <a:rPr lang="en-US" dirty="0" err="1" smtClean="0"/>
              <a:t>a.Paper</a:t>
            </a:r>
            <a:r>
              <a:rPr lang="en-US" dirty="0"/>
              <a:t>: </a:t>
            </a:r>
            <a:endParaRPr lang="en-US" dirty="0" smtClean="0"/>
          </a:p>
          <a:p>
            <a:pPr marL="68580" lvl="0" indent="0">
              <a:buNone/>
            </a:pPr>
            <a:r>
              <a:rPr lang="en-US" dirty="0" smtClean="0"/>
              <a:t>- enough </a:t>
            </a:r>
            <a:r>
              <a:rPr lang="en-US" dirty="0"/>
              <a:t>white space, boxes in case of contingent questions</a:t>
            </a:r>
            <a:endParaRPr lang="nb-NO" dirty="0"/>
          </a:p>
          <a:p>
            <a:pPr marL="68580" lvl="0" indent="0">
              <a:buNone/>
            </a:pPr>
            <a:r>
              <a:rPr lang="en-US" dirty="0" smtClean="0"/>
              <a:t>b. Web: </a:t>
            </a:r>
          </a:p>
          <a:p>
            <a:pPr marL="68580" lvl="0" indent="0">
              <a:buNone/>
            </a:pPr>
            <a:r>
              <a:rPr lang="en-US" dirty="0" smtClean="0"/>
              <a:t>- layout</a:t>
            </a:r>
            <a:r>
              <a:rPr lang="en-US" dirty="0"/>
              <a:t>, jumping over irrelevant questions (in case you use contingent questions)</a:t>
            </a:r>
            <a:endParaRPr lang="nb-NO" dirty="0"/>
          </a:p>
          <a:p>
            <a:pPr marL="68580" indent="0">
              <a:buNone/>
            </a:pPr>
            <a:r>
              <a:rPr lang="en-US" dirty="0" smtClean="0"/>
              <a:t>2. Applicable </a:t>
            </a:r>
            <a:r>
              <a:rPr lang="en-US" dirty="0"/>
              <a:t>for all forms:</a:t>
            </a:r>
            <a:endParaRPr lang="nb-NO" dirty="0"/>
          </a:p>
          <a:p>
            <a:pPr marL="68580" indent="0">
              <a:buNone/>
            </a:pPr>
            <a:r>
              <a:rPr lang="en-US" dirty="0"/>
              <a:t>- Different interface widgets! Option buttons (often only one choice) vs. checkboxes</a:t>
            </a:r>
            <a:endParaRPr lang="nb-NO" dirty="0"/>
          </a:p>
          <a:p>
            <a:pPr marL="68580" indent="0">
              <a:buNone/>
            </a:pPr>
            <a:r>
              <a:rPr lang="en-US" dirty="0" smtClean="0"/>
              <a:t>3. Choose </a:t>
            </a:r>
            <a:r>
              <a:rPr lang="en-US" dirty="0"/>
              <a:t>questions:</a:t>
            </a:r>
            <a:endParaRPr lang="nb-NO" dirty="0"/>
          </a:p>
          <a:p>
            <a:pPr marL="68580" indent="0">
              <a:buNone/>
            </a:pPr>
            <a:r>
              <a:rPr lang="en-US" dirty="0"/>
              <a:t>- open ended</a:t>
            </a:r>
            <a:endParaRPr lang="nb-NO" dirty="0"/>
          </a:p>
          <a:p>
            <a:pPr marL="68580" indent="0">
              <a:buNone/>
            </a:pPr>
            <a:r>
              <a:rPr lang="en-US" dirty="0"/>
              <a:t>-closed-ended (ordered or unordered response</a:t>
            </a:r>
            <a:r>
              <a:rPr lang="en-US" dirty="0" smtClean="0"/>
              <a:t>)</a:t>
            </a:r>
            <a:endParaRPr lang="nb-NO" dirty="0"/>
          </a:p>
        </p:txBody>
      </p:sp>
      <p:sp>
        <p:nvSpPr>
          <p:cNvPr id="4" name="Plassholder for innhold 2"/>
          <p:cNvSpPr txBox="1">
            <a:spLocks/>
          </p:cNvSpPr>
          <p:nvPr/>
        </p:nvSpPr>
        <p:spPr>
          <a:xfrm>
            <a:off x="4580384" y="2204864"/>
            <a:ext cx="3808040" cy="374441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dirty="0" smtClean="0"/>
              <a:t>4. Avoid </a:t>
            </a:r>
            <a:r>
              <a:rPr lang="en-US" dirty="0"/>
              <a:t>common problems like:</a:t>
            </a:r>
            <a:endParaRPr lang="nb-NO" dirty="0"/>
          </a:p>
          <a:p>
            <a:pPr marL="68580" lvl="0" indent="0">
              <a:buNone/>
            </a:pPr>
            <a:r>
              <a:rPr lang="en-US" dirty="0" smtClean="0"/>
              <a:t>- “</a:t>
            </a:r>
            <a:r>
              <a:rPr lang="en-US" dirty="0"/>
              <a:t>double barreled questions”(use two separate instead)</a:t>
            </a:r>
            <a:endParaRPr lang="nb-NO" dirty="0"/>
          </a:p>
          <a:p>
            <a:pPr marL="68580" lvl="0" indent="0">
              <a:buNone/>
            </a:pPr>
            <a:r>
              <a:rPr lang="en-US" dirty="0" smtClean="0"/>
              <a:t>- bias </a:t>
            </a:r>
            <a:r>
              <a:rPr lang="en-US" dirty="0"/>
              <a:t>(use of negative words, sensible topics etc.)</a:t>
            </a:r>
            <a:endParaRPr lang="nb-NO" dirty="0"/>
          </a:p>
          <a:p>
            <a:pPr marL="68580" indent="0">
              <a:buNone/>
            </a:pPr>
            <a:r>
              <a:rPr lang="en-US" b="1" dirty="0" smtClean="0"/>
              <a:t>5. Any </a:t>
            </a:r>
            <a:r>
              <a:rPr lang="en-US" b="1" dirty="0"/>
              <a:t>ambiguity should be clarified!</a:t>
            </a:r>
            <a:endParaRPr lang="nb-NO" dirty="0"/>
          </a:p>
          <a:p>
            <a:pPr marL="68580" lvl="0" indent="0">
              <a:buNone/>
            </a:pPr>
            <a:r>
              <a:rPr lang="en-US" dirty="0" smtClean="0"/>
              <a:t>6. Ask </a:t>
            </a:r>
            <a:r>
              <a:rPr lang="en-US" dirty="0"/>
              <a:t>questions that provide </a:t>
            </a:r>
            <a:r>
              <a:rPr lang="en-US" dirty="0" smtClean="0"/>
              <a:t>you    relevant </a:t>
            </a:r>
            <a:r>
              <a:rPr lang="en-US" dirty="0"/>
              <a:t>information.</a:t>
            </a:r>
            <a:endParaRPr lang="nb-NO" dirty="0"/>
          </a:p>
          <a:p>
            <a:pPr marL="68580" lvl="0" indent="0">
              <a:buNone/>
            </a:pPr>
            <a:r>
              <a:rPr lang="en-US" dirty="0" smtClean="0"/>
              <a:t>7. </a:t>
            </a:r>
            <a:r>
              <a:rPr lang="en-US" dirty="0"/>
              <a:t>First question should apply to everybody.</a:t>
            </a:r>
            <a:endParaRPr lang="nb-NO" dirty="0"/>
          </a:p>
          <a:p>
            <a:pPr marL="68580" lvl="0" indent="0">
              <a:buNone/>
            </a:pPr>
            <a:r>
              <a:rPr lang="en-US" dirty="0" smtClean="0"/>
              <a:t>8. Interesting </a:t>
            </a:r>
            <a:r>
              <a:rPr lang="en-US" dirty="0"/>
              <a:t>questions first, motivate respondent to fulfill the survey.</a:t>
            </a:r>
            <a:endParaRPr lang="nb-NO" dirty="0"/>
          </a:p>
          <a:p>
            <a:pPr marL="68580" lvl="0" indent="0">
              <a:buNone/>
            </a:pPr>
            <a:r>
              <a:rPr lang="en-US" dirty="0" smtClean="0"/>
              <a:t>9.  </a:t>
            </a:r>
            <a:r>
              <a:rPr lang="en-US" dirty="0"/>
              <a:t>Ask less interesting questions towards the end of survey.</a:t>
            </a:r>
            <a:endParaRPr lang="nb-NO" dirty="0"/>
          </a:p>
          <a:p>
            <a:pPr marL="68580" indent="0">
              <a:buNone/>
            </a:pPr>
            <a:r>
              <a:rPr lang="en-US" dirty="0" smtClean="0"/>
              <a:t>10. Save </a:t>
            </a:r>
            <a:r>
              <a:rPr lang="en-US" dirty="0"/>
              <a:t>some time and check for existing </a:t>
            </a:r>
            <a:r>
              <a:rPr lang="en-US" dirty="0" smtClean="0"/>
              <a:t>surveys(full </a:t>
            </a:r>
            <a:r>
              <a:rPr lang="en-US" dirty="0"/>
              <a:t>list p.116 in </a:t>
            </a:r>
            <a:r>
              <a:rPr lang="en-US" dirty="0" smtClean="0"/>
              <a:t>book)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5903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Klarhet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112</TotalTime>
  <Words>1201</Words>
  <Application>Microsoft Office PowerPoint</Application>
  <PresentationFormat>Skjermfremvisning (4:3)</PresentationFormat>
  <Paragraphs>120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19" baseType="lpstr">
      <vt:lpstr>Austin</vt:lpstr>
      <vt:lpstr>SURVEYS</vt:lpstr>
      <vt:lpstr>Non-Probabilistic Sampling</vt:lpstr>
      <vt:lpstr>How to increase validity? </vt:lpstr>
      <vt:lpstr>Demographic data</vt:lpstr>
      <vt:lpstr>Oversampling</vt:lpstr>
      <vt:lpstr>Random sampling of usage</vt:lpstr>
      <vt:lpstr>Self-selected surveys</vt:lpstr>
      <vt:lpstr>Uninvestigated populations</vt:lpstr>
      <vt:lpstr>Example</vt:lpstr>
      <vt:lpstr>Developing survey questions</vt:lpstr>
      <vt:lpstr>Open-ended questions</vt:lpstr>
      <vt:lpstr>Close-ended questions (ordered response)</vt:lpstr>
      <vt:lpstr>Closed-ended questions (unordered response)</vt:lpstr>
      <vt:lpstr>Common problems</vt:lpstr>
      <vt:lpstr>Overall Structure (1)</vt:lpstr>
      <vt:lpstr>Overall Structure (2)</vt:lpstr>
      <vt:lpstr>Existing Surveys</vt:lpstr>
      <vt:lpstr>SURVEY GUIDE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SURVEYS</dc:title>
  <dc:creator>Oskar Galewicz</dc:creator>
  <cp:lastModifiedBy>Oskar Galewicz</cp:lastModifiedBy>
  <cp:revision>24</cp:revision>
  <dcterms:created xsi:type="dcterms:W3CDTF">2015-09-18T09:49:57Z</dcterms:created>
  <dcterms:modified xsi:type="dcterms:W3CDTF">2015-09-22T10:52:57Z</dcterms:modified>
</cp:coreProperties>
</file>