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comments/comment1.xml" ContentType="application/vnd.openxmlformats-officedocument.presentationml.comments+xml"/>
  <Override PartName="/ppt/comments/comment2.xml" ContentType="application/vnd.openxmlformats-officedocument.presentationml.comments+xml"/>
  <Override PartName="/ppt/presentation.xml" ContentType="application/vnd.openxmlformats-officedocument.presentationml.presentation.main+xml"/>
  <Override PartName="/ppt/presProps.xml" ContentType="application/vnd.openxmlformats-officedocument.presentationml.presProps+xml"/>
  <Override PartName="/ppt/commentAuthors.xml" ContentType="application/vnd.openxmlformats-officedocument.presentationml.commentAuthor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7.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showSpecialPlsOnTitleSld="0" firstSlideNum="0">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Author id="0" initials="" name="Christine Yeah" lastIdx="4" clrIdx="0"/>
  <p:cmAuthor id="1" initials="" name="MrTEKAA92" lastIdx="4" clrIdx="1"/>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9.xml" Type="http://schemas.openxmlformats.org/officeDocument/2006/relationships/slide" Id="rId15"/><Relationship Target="slides/slide8.xml" Type="http://schemas.openxmlformats.org/officeDocument/2006/relationships/slide" Id="rId14"/><Relationship Target="presProps.xml" Type="http://schemas.openxmlformats.org/officeDocument/2006/relationships/presProps" Id="rId2"/><Relationship Target="slides/slide6.xml" Type="http://schemas.openxmlformats.org/officeDocument/2006/relationships/slide" Id="rId12"/><Relationship Target="slides/slide7.xml" Type="http://schemas.openxmlformats.org/officeDocument/2006/relationships/slide" Id="rId13"/><Relationship Target="theme/theme1.xml" Type="http://schemas.openxmlformats.org/officeDocument/2006/relationships/theme" Id="rId1"/><Relationship Target="commentAuthors.xml" Type="http://schemas.openxmlformats.org/officeDocument/2006/relationships/commentAuthors" Id="rId4"/><Relationship Target="slides/slide4.xml" Type="http://schemas.openxmlformats.org/officeDocument/2006/relationships/slide" Id="rId10"/><Relationship Target="tableStyles.xml" Type="http://schemas.openxmlformats.org/officeDocument/2006/relationships/tableStyles" Id="rId3"/><Relationship Target="slides/slide5.xml" Type="http://schemas.openxmlformats.org/officeDocument/2006/relationships/slide" Id="rId11"/><Relationship Target="slides/slide3.xml" Type="http://schemas.openxmlformats.org/officeDocument/2006/relationships/slide" Id="rId9"/><Relationship Target="notesMasters/notesMaster1.xml" Type="http://schemas.openxmlformats.org/officeDocument/2006/relationships/notesMaster" Id="rId6"/><Relationship Target="slideMasters/slideMaster1.xml" Type="http://schemas.openxmlformats.org/officeDocument/2006/relationships/slideMaster" Id="rId5"/><Relationship Target="slides/slide2.xml" Type="http://schemas.openxmlformats.org/officeDocument/2006/relationships/slide" Id="rId8"/><Relationship Target="slides/slide1.xml" Type="http://schemas.openxmlformats.org/officeDocument/2006/relationships/slide" Id="rId7"/></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idx="1" authorId="0">
    <p:pos y="0" x="6000"/>
    <p:text>Lurer på om vi skal gjøre denne sliden om til "Our mission"
Og legge til en slide til med "Our project/our solution" hvor vi forklarer mer spesifikk hva selve løsningen går ut på, da det ikke kommer så godt fram akkurat nå?</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idx="2" authorId="0">
    <p:pos y="0" x="6000"/>
    <p:text>her er linken til de 4 tilnærmingene vi lærte om i 1500, passer noen av de andre bedre ?
Slide 9-12
http://www.uio.no/studier/emner/matnat/ifi/INF1500/h13/undervisningsmateriale/forelesning_090913.pdf</p:text>
  </p:cm>
  <p:cm idx="1" authorId="1">
    <p:pos y="100" x="6000"/>
    <p:text>JEg vil si at det vi har gjort så langt er Genius design. Siden vi har hatt null til ingen input fra brukergruppen vår.</p:text>
  </p:cm>
  <p:cm idx="2" authorId="1">
    <p:pos y="200" x="6000"/>
    <p:text>(Genius Design er en design prosess som har mindre fokus på brukersentrert utvikling (user 
research), men heller baserer seg på designernes og ekspertenes beslutninger og kunnskap. 
Genius design er en raskere prosess enn brukersentrert design ettersom man kommer raskere til 
konklusjoner og man trenger mindre dokumentasjon, noe som passet vår prosjekts tidsplan og 
tilgjengelighet til brukere.
Vi benyttet derfor oss av denne metoden når vi skulle komme på en idè for hva slags prototype vi 
skulle lage) ← Høres ut som om dette er det vi har gjort og kommer til å gjøre</p:text>
  </p:cm>
  <p:cm idx="3" authorId="0">
    <p:pos y="300" x="6000"/>
    <p:text>Ja, også i tillegg til det du sa om at brukerne ikke vet hva de vil ha fordi de ikke vet om mulighetene som finnes og fordi deres digitale kompetanse ikke er på topp, vet ikke om vi skal si det sistnevnte da dette er en ganske teknologisk løsning, haha</p:text>
  </p:cm>
  <p:cm idx="3" authorId="1">
    <p:pos y="400" x="6000"/>
    <p:text>hehe. ja. :)</p:text>
  </p:cm>
  <p:cm idx="4" authorId="1">
    <p:pos y="500" x="6000"/>
    <p:text>Ser det jeg har skrevet greit ut?</p:text>
  </p:cm>
  <p:cm idx="4" authorId="0">
    <p:pos y="600" x="6000"/>
    <p:text>ja! Endret bare på noen små ting!</p:text>
  </p:cm>
</p:cmLst>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 name="Shape 27"/>
        <p:cNvGrpSpPr/>
        <p:nvPr/>
      </p:nvGrpSpPr>
      <p:grpSpPr>
        <a:xfrm>
          <a:off y="0" x="0"/>
          <a:ext cy="0" cx="0"/>
          <a:chOff y="0" x="0"/>
          <a:chExt cy="0" cx="0"/>
        </a:xfrm>
      </p:grpSpPr>
      <p:sp>
        <p:nvSpPr>
          <p:cNvPr id="28" name="Shape 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9" name="Shape 2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 name="Shape 33"/>
        <p:cNvGrpSpPr/>
        <p:nvPr/>
      </p:nvGrpSpPr>
      <p:grpSpPr>
        <a:xfrm>
          <a:off y="0" x="0"/>
          <a:ext cy="0" cx="0"/>
          <a:chOff y="0" x="0"/>
          <a:chExt cy="0" cx="0"/>
        </a:xfrm>
      </p:grpSpPr>
      <p:sp>
        <p:nvSpPr>
          <p:cNvPr id="34" name="Shape 3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5" name="Shape 3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 name="Shape 39"/>
        <p:cNvGrpSpPr/>
        <p:nvPr/>
      </p:nvGrpSpPr>
      <p:grpSpPr>
        <a:xfrm>
          <a:off y="0" x="0"/>
          <a:ext cy="0" cx="0"/>
          <a:chOff y="0" x="0"/>
          <a:chExt cy="0" cx="0"/>
        </a:xfrm>
      </p:grpSpPr>
      <p:sp>
        <p:nvSpPr>
          <p:cNvPr id="40" name="Shape 4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1" name="Shape 4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
              <a:t>Worked with mentors:</a:t>
            </a:r>
          </a:p>
          <a:p>
            <a:pPr rtl="0">
              <a:spcBef>
                <a:spcPts val="0"/>
              </a:spcBef>
              <a:buNone/>
            </a:pPr>
            <a:r>
              <a:rPr lang="en"/>
              <a:t>We came with ideas of different ideas and then met up with the mentors/clients to either get the ideas confirmed or disproved, so we know that we’re on the right track</a:t>
            </a:r>
          </a:p>
          <a:p>
            <a:pPr rtl="0">
              <a:spcBef>
                <a:spcPts val="0"/>
              </a:spcBef>
              <a:buNone/>
            </a:pPr>
            <a:r>
              <a:rPr lang="en"/>
              <a:t>Genius design:</a:t>
            </a:r>
          </a:p>
          <a:p>
            <a:pPr>
              <a:spcBef>
                <a:spcPts val="0"/>
              </a:spcBef>
              <a:buNone/>
            </a:pPr>
            <a:r>
              <a:rPr lang="en"/>
              <a:t>because we believe that the users are familiar with this kind of technology with Google Glass yet, which makes it hard for them to know what they need and the possibilities and limitations of the use of Google Glass.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 name="Shape 45"/>
        <p:cNvGrpSpPr/>
        <p:nvPr/>
      </p:nvGrpSpPr>
      <p:grpSpPr>
        <a:xfrm>
          <a:off y="0" x="0"/>
          <a:ext cy="0" cx="0"/>
          <a:chOff y="0" x="0"/>
          <a:chExt cy="0" cx="0"/>
        </a:xfrm>
      </p:grpSpPr>
      <p:sp>
        <p:nvSpPr>
          <p:cNvPr id="46" name="Shape 4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7" name="Shape 4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2" name="Shape 52"/>
        <p:cNvGrpSpPr/>
        <p:nvPr/>
      </p:nvGrpSpPr>
      <p:grpSpPr>
        <a:xfrm>
          <a:off y="0" x="0"/>
          <a:ext cy="0" cx="0"/>
          <a:chOff y="0" x="0"/>
          <a:chExt cy="0" cx="0"/>
        </a:xfrm>
      </p:grpSpPr>
      <p:sp>
        <p:nvSpPr>
          <p:cNvPr id="53" name="Shape 5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4" name="Shape 5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3" name="Shape 63"/>
        <p:cNvGrpSpPr/>
        <p:nvPr/>
      </p:nvGrpSpPr>
      <p:grpSpPr>
        <a:xfrm>
          <a:off y="0" x="0"/>
          <a:ext cy="0" cx="0"/>
          <a:chOff y="0" x="0"/>
          <a:chExt cy="0" cx="0"/>
        </a:xfrm>
      </p:grpSpPr>
      <p:sp>
        <p:nvSpPr>
          <p:cNvPr id="64" name="Shape 6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5" name="Shape 6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0" name="Shape 70"/>
        <p:cNvGrpSpPr/>
        <p:nvPr/>
      </p:nvGrpSpPr>
      <p:grpSpPr>
        <a:xfrm>
          <a:off y="0" x="0"/>
          <a:ext cy="0" cx="0"/>
          <a:chOff y="0" x="0"/>
          <a:chExt cy="0" cx="0"/>
        </a:xfrm>
      </p:grpSpPr>
      <p:sp>
        <p:nvSpPr>
          <p:cNvPr id="71" name="Shape 7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2" name="Shape 7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
              <a:t>We have tried to simulate what will be shown on the Google Glass, by printing out and putting our icons on transparent paper</a:t>
            </a:r>
          </a:p>
          <a:p>
            <a:pPr>
              <a:spcBef>
                <a:spcPts val="0"/>
              </a:spcBef>
              <a:buNone/>
            </a:pPr>
            <a:r>
              <a:rPr lang="en"/>
              <a:t>By holding this paper approximately 1,5 meter away from the user, the transparent paper will simulate the glass on Google Glass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6" name="Shape 76"/>
        <p:cNvGrpSpPr/>
        <p:nvPr/>
      </p:nvGrpSpPr>
      <p:grpSpPr>
        <a:xfrm>
          <a:off y="0" x="0"/>
          <a:ext cy="0" cx="0"/>
          <a:chOff y="0" x="0"/>
          <a:chExt cy="0" cx="0"/>
        </a:xfrm>
      </p:grpSpPr>
      <p:sp>
        <p:nvSpPr>
          <p:cNvPr id="77" name="Shape 7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8" name="Shape 7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1" name="Shape 81"/>
        <p:cNvGrpSpPr/>
        <p:nvPr/>
      </p:nvGrpSpPr>
      <p:grpSpPr>
        <a:xfrm>
          <a:off y="0" x="0"/>
          <a:ext cy="0" cx="0"/>
          <a:chOff y="0" x="0"/>
          <a:chExt cy="0" cx="0"/>
        </a:xfrm>
      </p:grpSpPr>
      <p:sp>
        <p:nvSpPr>
          <p:cNvPr id="82" name="Shape 8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3" name="Shape 8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idx="1" type="subTitle"/>
          </p:nvPr>
        </p:nvSpPr>
        <p:spPr>
          <a:xfrm>
            <a:off y="2840053" x="685800"/>
            <a:ext cy="784799" cx="77724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
        <p:nvSpPr>
          <p:cNvPr id="9" name="Shape 9"/>
          <p:cNvSpPr txBox="1"/>
          <p:nvPr>
            <p:ph type="ctrTitle"/>
          </p:nvPr>
        </p:nvSpPr>
        <p:spPr>
          <a:xfrm>
            <a:off y="1583342" x="685800"/>
            <a:ext cy="1159799" cx="77724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200150" x="457200"/>
            <a:ext cy="3725699" cx="82296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200150" x="457200"/>
            <a:ext cy="3725699"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200150" x="4692273"/>
            <a:ext cy="3725699"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4406309" x="457200"/>
            <a:ext cy="519599" cx="8229600"/>
          </a:xfrm>
          <a:prstGeom prst="rect">
            <a:avLst/>
          </a:prstGeom>
        </p:spPr>
        <p:txBody>
          <a:bodyPr bIns="91425" rIns="91425" lIns="91425" tIns="91425" anchor="t" anchorCtr="0"/>
          <a:lstStyle>
            <a:lvl1pPr algn="ctr">
              <a:spcBef>
                <a:spcPts val="0"/>
              </a:spcBef>
              <a:buClr>
                <a:schemeClr val="dk1"/>
              </a:buClr>
              <a:buSzPct val="100000"/>
              <a:buNone/>
              <a:defRPr sz="1800">
                <a:solidFill>
                  <a:schemeClr val="dk1"/>
                </a:solidFill>
              </a:defRPr>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3.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chemeClr val="lt1"/>
            </a:gs>
            <a:gs pos="30000">
              <a:schemeClr val="lt1"/>
            </a:gs>
            <a:gs pos="100000">
              <a:schemeClr val="lt2"/>
            </a:gs>
          </a:gsLst>
          <a:path path="circle">
            <a:fillToRect t="50%" b="50%" r="50%" l="50%"/>
          </a:path>
          <a:tileRect/>
        </a:gra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400" cx="8229600"/>
          </a:xfrm>
          <a:prstGeom prst="rect">
            <a:avLst/>
          </a:prstGeom>
          <a:noFill/>
          <a:ln>
            <a:noFill/>
          </a:ln>
        </p:spPr>
        <p:txBody>
          <a:bodyPr bIns="91425" rIns="91425" lIns="91425" tIns="91425" anchor="b" anchorCtr="0"/>
          <a:lstStyle>
            <a:lvl1pPr>
              <a:spcBef>
                <a:spcPts val="0"/>
              </a:spcBef>
              <a:buClr>
                <a:schemeClr val="dk1"/>
              </a:buClr>
              <a:buSzPct val="100000"/>
              <a:buNone/>
              <a:defRPr b="1" sz="3600">
                <a:solidFill>
                  <a:schemeClr val="dk1"/>
                </a:solidFill>
              </a:defRPr>
            </a:lvl1pPr>
            <a:lvl2pPr>
              <a:spcBef>
                <a:spcPts val="0"/>
              </a:spcBef>
              <a:buClr>
                <a:schemeClr val="dk1"/>
              </a:buClr>
              <a:buSzPct val="100000"/>
              <a:buNone/>
              <a:defRPr b="1" sz="3600">
                <a:solidFill>
                  <a:schemeClr val="dk1"/>
                </a:solidFill>
              </a:defRPr>
            </a:lvl2pPr>
            <a:lvl3pPr>
              <a:spcBef>
                <a:spcPts val="0"/>
              </a:spcBef>
              <a:buClr>
                <a:schemeClr val="dk1"/>
              </a:buClr>
              <a:buSzPct val="100000"/>
              <a:buNone/>
              <a:defRPr b="1" sz="3600">
                <a:solidFill>
                  <a:schemeClr val="dk1"/>
                </a:solidFill>
              </a:defRPr>
            </a:lvl3pPr>
            <a:lvl4pPr>
              <a:spcBef>
                <a:spcPts val="0"/>
              </a:spcBef>
              <a:buClr>
                <a:schemeClr val="dk1"/>
              </a:buClr>
              <a:buSzPct val="100000"/>
              <a:buNone/>
              <a:defRPr b="1" sz="3600">
                <a:solidFill>
                  <a:schemeClr val="dk1"/>
                </a:solidFill>
              </a:defRPr>
            </a:lvl4pPr>
            <a:lvl5pPr>
              <a:spcBef>
                <a:spcPts val="0"/>
              </a:spcBef>
              <a:buClr>
                <a:schemeClr val="dk1"/>
              </a:buClr>
              <a:buSzPct val="100000"/>
              <a:buNone/>
              <a:defRPr b="1" sz="3600">
                <a:solidFill>
                  <a:schemeClr val="dk1"/>
                </a:solidFill>
              </a:defRPr>
            </a:lvl5pPr>
            <a:lvl6pPr>
              <a:spcBef>
                <a:spcPts val="0"/>
              </a:spcBef>
              <a:buClr>
                <a:schemeClr val="dk1"/>
              </a:buClr>
              <a:buSzPct val="100000"/>
              <a:buNone/>
              <a:defRPr b="1" sz="3600">
                <a:solidFill>
                  <a:schemeClr val="dk1"/>
                </a:solidFill>
              </a:defRPr>
            </a:lvl6pPr>
            <a:lvl7pPr>
              <a:spcBef>
                <a:spcPts val="0"/>
              </a:spcBef>
              <a:buClr>
                <a:schemeClr val="dk1"/>
              </a:buClr>
              <a:buSzPct val="100000"/>
              <a:buNone/>
              <a:defRPr b="1" sz="3600">
                <a:solidFill>
                  <a:schemeClr val="dk1"/>
                </a:solidFill>
              </a:defRPr>
            </a:lvl7pPr>
            <a:lvl8pPr>
              <a:spcBef>
                <a:spcPts val="0"/>
              </a:spcBef>
              <a:buClr>
                <a:schemeClr val="dk1"/>
              </a:buClr>
              <a:buSzPct val="100000"/>
              <a:buNone/>
              <a:defRPr b="1" sz="3600">
                <a:solidFill>
                  <a:schemeClr val="dk1"/>
                </a:solidFill>
              </a:defRPr>
            </a:lvl8pPr>
            <a:lvl9pPr>
              <a:spcBef>
                <a:spcPts val="0"/>
              </a:spcBef>
              <a:buClr>
                <a:schemeClr val="dk1"/>
              </a:buClr>
              <a:buSzPct val="100000"/>
              <a:buNone/>
              <a:defRPr b="1" sz="3600">
                <a:solidFill>
                  <a:schemeClr val="dk1"/>
                </a:solidFill>
              </a:defRPr>
            </a:lvl9pPr>
          </a:lstStyle>
          <a:p/>
        </p:txBody>
      </p:sp>
      <p:sp>
        <p:nvSpPr>
          <p:cNvPr id="6" name="Shape 6"/>
          <p:cNvSpPr txBox="1"/>
          <p:nvPr>
            <p:ph idx="1" type="body"/>
          </p:nvPr>
        </p:nvSpPr>
        <p:spPr>
          <a:xfrm>
            <a:off y="1200150" x="457200"/>
            <a:ext cy="3725699" cx="8229600"/>
          </a:xfrm>
          <a:prstGeom prst="rect">
            <a:avLst/>
          </a:prstGeom>
          <a:noFill/>
          <a:ln>
            <a:noFill/>
          </a:ln>
        </p:spPr>
        <p:txBody>
          <a:bodyPr bIns="91425" rIns="91425" lIns="91425" t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0.jp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comments/comment1.xml" Type="http://schemas.openxmlformats.org/officeDocument/2006/relationships/comments"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 Target="../comments/comment2.xml" Type="http://schemas.openxmlformats.org/officeDocument/2006/relationships/comments"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 Target="../media/image01.jp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4"/><Relationship Target="../media/image02.pn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3.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 name="Shape 22"/>
        <p:cNvGrpSpPr/>
        <p:nvPr/>
      </p:nvGrpSpPr>
      <p:grpSpPr>
        <a:xfrm>
          <a:off y="0" x="0"/>
          <a:ext cy="0" cx="0"/>
          <a:chOff y="0" x="0"/>
          <a:chExt cy="0" cx="0"/>
        </a:xfrm>
      </p:grpSpPr>
      <p:sp>
        <p:nvSpPr>
          <p:cNvPr id="23" name="Shape 23"/>
          <p:cNvSpPr txBox="1"/>
          <p:nvPr>
            <p:ph idx="1" type="subTitle"/>
          </p:nvPr>
        </p:nvSpPr>
        <p:spPr>
          <a:xfrm>
            <a:off y="3675623" x="685800"/>
            <a:ext cy="1091700" cx="7772400"/>
          </a:xfrm>
          <a:prstGeom prst="rect">
            <a:avLst/>
          </a:prstGeom>
        </p:spPr>
        <p:txBody>
          <a:bodyPr bIns="91425" rIns="91425" lIns="91425" tIns="91425" anchor="t" anchorCtr="0">
            <a:noAutofit/>
          </a:bodyPr>
          <a:lstStyle/>
          <a:p>
            <a:pPr rtl="0">
              <a:spcBef>
                <a:spcPts val="0"/>
              </a:spcBef>
              <a:buNone/>
            </a:pPr>
            <a:r>
              <a:rPr sz="1800" lang="en">
                <a:solidFill>
                  <a:srgbClr val="434343"/>
                </a:solidFill>
              </a:rPr>
              <a:t>Project by Christine Ye, Hans Rødtang, </a:t>
            </a:r>
          </a:p>
          <a:p>
            <a:pPr rtl="0">
              <a:spcBef>
                <a:spcPts val="0"/>
              </a:spcBef>
              <a:buNone/>
            </a:pPr>
            <a:r>
              <a:rPr sz="1800" lang="en">
                <a:solidFill>
                  <a:srgbClr val="434343"/>
                </a:solidFill>
              </a:rPr>
              <a:t>Mette Sundal &amp; Thomas Persson</a:t>
            </a:r>
          </a:p>
        </p:txBody>
      </p:sp>
      <p:pic>
        <p:nvPicPr>
          <p:cNvPr id="24" name="Shape 24"/>
          <p:cNvPicPr preferRelativeResize="0"/>
          <p:nvPr/>
        </p:nvPicPr>
        <p:blipFill>
          <a:blip r:embed="rId3">
            <a:alphaModFix/>
          </a:blip>
          <a:stretch>
            <a:fillRect/>
          </a:stretch>
        </p:blipFill>
        <p:spPr>
          <a:xfrm>
            <a:off y="1700762" x="2857500"/>
            <a:ext cy="1552575" cx="3429000"/>
          </a:xfrm>
          <a:prstGeom prst="rect">
            <a:avLst/>
          </a:prstGeom>
          <a:noFill/>
          <a:ln>
            <a:noFill/>
          </a:ln>
        </p:spPr>
      </p:pic>
      <p:sp>
        <p:nvSpPr>
          <p:cNvPr id="25" name="Shape 25"/>
          <p:cNvSpPr/>
          <p:nvPr/>
        </p:nvSpPr>
        <p:spPr>
          <a:xfrm>
            <a:off y="3004650" x="3083750"/>
            <a:ext cy="248700" cx="3285000"/>
          </a:xfrm>
          <a:prstGeom prst="rect">
            <a:avLst/>
          </a:prstGeom>
          <a:solidFill>
            <a:srgbClr val="FFFFFF"/>
          </a:solidFill>
          <a:ln w="19050" cap="flat">
            <a:solidFill>
              <a:srgbClr val="FFFFFF"/>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
        <p:nvSpPr>
          <p:cNvPr id="26" name="Shape 26"/>
          <p:cNvSpPr txBox="1"/>
          <p:nvPr/>
        </p:nvSpPr>
        <p:spPr>
          <a:xfrm>
            <a:off y="2900400" x="3110450"/>
            <a:ext cy="457200" cx="3231600"/>
          </a:xfrm>
          <a:prstGeom prst="rect">
            <a:avLst/>
          </a:prstGeom>
          <a:noFill/>
          <a:ln>
            <a:noFill/>
          </a:ln>
        </p:spPr>
        <p:txBody>
          <a:bodyPr bIns="91425" rIns="91425" lIns="91425" tIns="91425" anchor="t" anchorCtr="0">
            <a:noAutofit/>
          </a:bodyPr>
          <a:lstStyle/>
          <a:p>
            <a:pPr>
              <a:spcBef>
                <a:spcPts val="0"/>
              </a:spcBef>
              <a:buNone/>
            </a:pPr>
            <a:r>
              <a:rPr lang="en"/>
              <a:t>Virtual Emergency Operation System</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 name="Shape 30"/>
        <p:cNvGrpSpPr/>
        <p:nvPr/>
      </p:nvGrpSpPr>
      <p:grpSpPr>
        <a:xfrm>
          <a:off y="0" x="0"/>
          <a:ext cy="0" cx="0"/>
          <a:chOff y="0" x="0"/>
          <a:chExt cy="0" cx="0"/>
        </a:xfrm>
      </p:grpSpPr>
      <p:sp>
        <p:nvSpPr>
          <p:cNvPr id="31" name="Shape 3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Our mission</a:t>
            </a:r>
          </a:p>
        </p:txBody>
      </p:sp>
      <p:sp>
        <p:nvSpPr>
          <p:cNvPr id="32" name="Shape 3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lang="en"/>
              <a:t>SINTEF</a:t>
            </a:r>
          </a:p>
          <a:p>
            <a:pPr rtl="0">
              <a:spcBef>
                <a:spcPts val="0"/>
              </a:spcBef>
              <a:buNone/>
            </a:pPr>
            <a:r>
              <a:t/>
            </a:r>
            <a:endParaRPr/>
          </a:p>
          <a:p>
            <a:pPr rtl="0">
              <a:spcBef>
                <a:spcPts val="0"/>
              </a:spcBef>
              <a:buNone/>
            </a:pPr>
            <a:r>
              <a:t/>
            </a:r>
            <a:endParaRPr/>
          </a:p>
          <a:p>
            <a:pPr rtl="0" lvl="0" indent="-342900" marL="457200">
              <a:spcBef>
                <a:spcPts val="0"/>
              </a:spcBef>
              <a:buClr>
                <a:schemeClr val="dk1"/>
              </a:buClr>
              <a:buSzPct val="100000"/>
              <a:buFont typeface="Arial"/>
              <a:buChar char="-"/>
            </a:pPr>
            <a:r>
              <a:rPr sz="1800" lang="en">
                <a:solidFill>
                  <a:schemeClr val="dk1"/>
                </a:solidFill>
              </a:rPr>
              <a:t>Will Google Glass be an useful tool in the displaying of relevant information during emergency response?</a:t>
            </a:r>
          </a:p>
          <a:p>
            <a:pPr rtl="0">
              <a:spcBef>
                <a:spcPts val="0"/>
              </a:spcBef>
              <a:buNone/>
            </a:pPr>
            <a:r>
              <a:t/>
            </a:r>
            <a:endParaRPr sz="1400">
              <a:solidFill>
                <a:schemeClr val="dk1"/>
              </a:solidFill>
            </a:endParaRPr>
          </a:p>
          <a:p>
            <a:pPr rtl="0" lvl="0">
              <a:spcBef>
                <a:spcPts val="0"/>
              </a:spcBef>
              <a:buNone/>
            </a:pPr>
            <a:r>
              <a:t/>
            </a:r>
            <a:endParaRPr sz="1400">
              <a:solidFill>
                <a:schemeClr val="dk1"/>
              </a:solidFill>
            </a:endParaRPr>
          </a:p>
          <a:p>
            <a:pPr rtl="0" lvl="0">
              <a:spcBef>
                <a:spcPts val="0"/>
              </a:spcBef>
              <a:buNone/>
            </a:pPr>
            <a:r>
              <a:t/>
            </a:r>
            <a:endParaRPr sz="1400">
              <a:solidFill>
                <a:schemeClr val="dk1"/>
              </a:solidFill>
            </a:endParaRPr>
          </a:p>
          <a:p>
            <a:pPr rtl="0" lvl="0">
              <a:spcBef>
                <a:spcPts val="0"/>
              </a:spcBef>
              <a:buNone/>
            </a:pPr>
            <a:r>
              <a:t/>
            </a:r>
            <a:endParaRPr sz="1400">
              <a:solidFill>
                <a:schemeClr val="dk1"/>
              </a:solidFill>
            </a:endParaRPr>
          </a:p>
          <a:p>
            <a:pPr lvl="0">
              <a:spcBef>
                <a:spcPts val="0"/>
              </a:spcBef>
              <a:buNone/>
            </a:pPr>
            <a:r>
              <a:t/>
            </a:r>
            <a:endParaRPr sz="1400">
              <a:solidFill>
                <a:schemeClr val="dk1"/>
              </a:solidFil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 name="Shape 36"/>
        <p:cNvGrpSpPr/>
        <p:nvPr/>
      </p:nvGrpSpPr>
      <p:grpSpPr>
        <a:xfrm>
          <a:off y="0" x="0"/>
          <a:ext cy="0" cx="0"/>
          <a:chOff y="0" x="0"/>
          <a:chExt cy="0" cx="0"/>
        </a:xfrm>
      </p:grpSpPr>
      <p:sp>
        <p:nvSpPr>
          <p:cNvPr id="37" name="Shape 3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Process</a:t>
            </a:r>
          </a:p>
        </p:txBody>
      </p:sp>
      <p:sp>
        <p:nvSpPr>
          <p:cNvPr id="38" name="Shape 38"/>
          <p:cNvSpPr txBox="1"/>
          <p:nvPr>
            <p:ph idx="1" type="body"/>
          </p:nvPr>
        </p:nvSpPr>
        <p:spPr>
          <a:xfrm>
            <a:off y="893075" x="457200"/>
            <a:ext cy="3862500" cx="8229600"/>
          </a:xfrm>
          <a:prstGeom prst="rect">
            <a:avLst/>
          </a:prstGeom>
        </p:spPr>
        <p:txBody>
          <a:bodyPr bIns="91425" rIns="91425" lIns="91425" tIns="91425" anchor="t" anchorCtr="0">
            <a:noAutofit/>
          </a:bodyPr>
          <a:lstStyle/>
          <a:p>
            <a:pPr rtl="0">
              <a:spcBef>
                <a:spcPts val="0"/>
              </a:spcBef>
              <a:buNone/>
            </a:pPr>
            <a:r>
              <a:rPr sz="1400" lang="en"/>
              <a:t>Worked with Mentors</a:t>
            </a:r>
          </a:p>
          <a:p>
            <a:pPr rtl="0" lvl="0" indent="-317500" marL="457200">
              <a:spcBef>
                <a:spcPts val="0"/>
              </a:spcBef>
              <a:buClr>
                <a:srgbClr val="000000"/>
              </a:buClr>
              <a:buSzPct val="100000"/>
              <a:buFont typeface="Arial"/>
              <a:buChar char="●"/>
            </a:pPr>
            <a:r>
              <a:rPr sz="1400" lang="en"/>
              <a:t>Found a solution during our first meeting with our mentors</a:t>
            </a:r>
          </a:p>
          <a:p>
            <a:pPr rtl="0" lvl="0" indent="-317500" marL="457200">
              <a:spcBef>
                <a:spcPts val="0"/>
              </a:spcBef>
              <a:buClr>
                <a:srgbClr val="000000"/>
              </a:buClr>
              <a:buSzPct val="100000"/>
              <a:buFont typeface="Arial"/>
              <a:buChar char="●"/>
            </a:pPr>
            <a:r>
              <a:rPr sz="1400" lang="en"/>
              <a:t>Iterations</a:t>
            </a:r>
          </a:p>
          <a:p>
            <a:pPr rtl="0">
              <a:spcBef>
                <a:spcPts val="0"/>
              </a:spcBef>
              <a:buNone/>
            </a:pPr>
            <a:r>
              <a:t/>
            </a:r>
            <a:endParaRPr sz="1400"/>
          </a:p>
          <a:p>
            <a:pPr rtl="0">
              <a:spcBef>
                <a:spcPts val="0"/>
              </a:spcBef>
              <a:buNone/>
            </a:pPr>
            <a:r>
              <a:rPr sz="1400" lang="en"/>
              <a:t>Genius Design</a:t>
            </a:r>
          </a:p>
          <a:p>
            <a:pPr rtl="0" lvl="0" indent="-317500" marL="457200">
              <a:spcBef>
                <a:spcPts val="0"/>
              </a:spcBef>
              <a:buClr>
                <a:srgbClr val="000000"/>
              </a:buClr>
              <a:buSzPct val="100000"/>
              <a:buFont typeface="Arial"/>
              <a:buChar char="●"/>
            </a:pPr>
            <a:r>
              <a:rPr sz="1400" lang="en"/>
              <a:t>Made a prototype without input from our user group.</a:t>
            </a:r>
          </a:p>
          <a:p>
            <a:pPr rtl="0" lvl="0">
              <a:spcBef>
                <a:spcPts val="0"/>
              </a:spcBef>
              <a:buNone/>
            </a:pPr>
            <a:r>
              <a:t/>
            </a:r>
            <a:endParaRPr sz="1400"/>
          </a:p>
          <a:p>
            <a:pPr rtl="0" lvl="0">
              <a:spcBef>
                <a:spcPts val="0"/>
              </a:spcBef>
              <a:buNone/>
            </a:pPr>
            <a:r>
              <a:rPr sz="1400" lang="en"/>
              <a:t>More Iterations regarding the design of the prototype</a:t>
            </a:r>
          </a:p>
          <a:p>
            <a:pPr rtl="0">
              <a:spcBef>
                <a:spcPts val="0"/>
              </a:spcBef>
              <a:buNone/>
            </a:pPr>
            <a:r>
              <a:t/>
            </a:r>
            <a:endParaRPr sz="1400"/>
          </a:p>
          <a:p>
            <a:pPr rtl="0">
              <a:spcBef>
                <a:spcPts val="0"/>
              </a:spcBef>
              <a:buNone/>
            </a:pPr>
            <a:r>
              <a:rPr sz="1400" lang="en"/>
              <a:t>Feedback from Mentors</a:t>
            </a:r>
          </a:p>
          <a:p>
            <a:pPr rtl="0">
              <a:spcBef>
                <a:spcPts val="0"/>
              </a:spcBef>
              <a:buNone/>
            </a:pPr>
            <a:r>
              <a:t/>
            </a:r>
            <a:endParaRPr sz="1400"/>
          </a:p>
          <a:p>
            <a:pPr rtl="0">
              <a:spcBef>
                <a:spcPts val="0"/>
              </a:spcBef>
              <a:buNone/>
            </a:pPr>
            <a:r>
              <a:rPr sz="1400" lang="en"/>
              <a:t>TO DO:</a:t>
            </a:r>
          </a:p>
          <a:p>
            <a:pPr rtl="0" lvl="0" indent="-317500" marL="457200">
              <a:spcBef>
                <a:spcPts val="0"/>
              </a:spcBef>
              <a:buClr>
                <a:srgbClr val="000000"/>
              </a:buClr>
              <a:buSzPct val="100000"/>
              <a:buFont typeface="Arial"/>
              <a:buChar char="●"/>
            </a:pPr>
            <a:r>
              <a:rPr sz="1400" lang="en"/>
              <a:t>Show prototype to our user group, and get feedback.</a:t>
            </a:r>
          </a:p>
          <a:p>
            <a:pPr rtl="0" lvl="0" indent="-317500" marL="457200">
              <a:spcBef>
                <a:spcPts val="0"/>
              </a:spcBef>
              <a:buClr>
                <a:srgbClr val="000000"/>
              </a:buClr>
              <a:buSzPct val="100000"/>
              <a:buFont typeface="Arial"/>
              <a:buChar char="●"/>
            </a:pPr>
            <a:r>
              <a:rPr sz="1400" lang="en"/>
              <a:t>Analyze data, and do a new iteration of the prototyping</a:t>
            </a:r>
          </a:p>
          <a:p>
            <a:pPr rtl="0" lvl="0" indent="-317500" marL="457200">
              <a:spcBef>
                <a:spcPts val="0"/>
              </a:spcBef>
              <a:buClr>
                <a:srgbClr val="000000"/>
              </a:buClr>
              <a:buSzPct val="100000"/>
              <a:buFont typeface="Arial"/>
              <a:buChar char="●"/>
            </a:pPr>
            <a:r>
              <a:rPr sz="1400" lang="en"/>
              <a:t>Create High Fidelity Prototype</a:t>
            </a:r>
          </a:p>
          <a:p>
            <a:pPr rtl="0">
              <a:spcBef>
                <a:spcPts val="0"/>
              </a:spcBef>
              <a:buNone/>
            </a:pPr>
            <a:r>
              <a:t/>
            </a:r>
            <a:endParaRPr sz="1400"/>
          </a:p>
          <a:p>
            <a:pPr rtl="0">
              <a:spcBef>
                <a:spcPts val="0"/>
              </a:spcBef>
              <a:buNone/>
            </a:pPr>
            <a:r>
              <a:t/>
            </a:r>
            <a:endParaRPr sz="1400"/>
          </a:p>
          <a:p>
            <a:pPr rtl="0">
              <a:spcBef>
                <a:spcPts val="0"/>
              </a:spcBef>
              <a:buNone/>
            </a:pPr>
            <a:r>
              <a:t/>
            </a:r>
            <a:endParaRPr sz="1400"/>
          </a:p>
          <a:p>
            <a:pPr>
              <a:spcBef>
                <a:spcPts val="0"/>
              </a:spcBef>
              <a:buNone/>
            </a:pPr>
            <a:r>
              <a:t/>
            </a:r>
            <a:endParaRPr sz="1400"/>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 name="Shape 42"/>
        <p:cNvGrpSpPr/>
        <p:nvPr/>
      </p:nvGrpSpPr>
      <p:grpSpPr>
        <a:xfrm>
          <a:off y="0" x="0"/>
          <a:ext cy="0" cx="0"/>
          <a:chOff y="0" x="0"/>
          <a:chExt cy="0" cx="0"/>
        </a:xfrm>
      </p:grpSpPr>
      <p:sp>
        <p:nvSpPr>
          <p:cNvPr id="43" name="Shape 4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Our solution</a:t>
            </a:r>
          </a:p>
        </p:txBody>
      </p:sp>
      <p:sp>
        <p:nvSpPr>
          <p:cNvPr id="44" name="Shape 4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t/>
            </a:r>
            <a:endParaRPr sz="1800"/>
          </a:p>
          <a:p>
            <a:pPr rtl="0" lvl="0">
              <a:spcBef>
                <a:spcPts val="0"/>
              </a:spcBef>
              <a:buNone/>
            </a:pPr>
            <a:r>
              <a:rPr sz="1800" lang="en"/>
              <a:t>- Have Google Glass show certain objects in its compass view</a:t>
            </a:r>
          </a:p>
          <a:p>
            <a:pPr rtl="0">
              <a:spcBef>
                <a:spcPts val="0"/>
              </a:spcBef>
              <a:buNone/>
            </a:pPr>
            <a:r>
              <a:t/>
            </a:r>
            <a:endParaRPr sz="1800"/>
          </a:p>
          <a:p>
            <a:pPr rtl="0">
              <a:spcBef>
                <a:spcPts val="0"/>
              </a:spcBef>
              <a:buNone/>
            </a:pPr>
            <a:r>
              <a:rPr sz="1800" lang="en"/>
              <a:t>- Make it possible to filter what objects you see</a:t>
            </a:r>
          </a:p>
          <a:p>
            <a:pPr rtl="0">
              <a:spcBef>
                <a:spcPts val="0"/>
              </a:spcBef>
              <a:buNone/>
            </a:pPr>
            <a:r>
              <a:t/>
            </a:r>
            <a:endParaRPr sz="1800"/>
          </a:p>
          <a:p>
            <a:pPr rtl="0">
              <a:spcBef>
                <a:spcPts val="0"/>
              </a:spcBef>
              <a:buNone/>
            </a:pPr>
            <a:r>
              <a:rPr sz="1800" lang="en"/>
              <a:t>- Create icons for the objects that are easily recognized</a:t>
            </a:r>
          </a:p>
          <a:p>
            <a:pPr rtl="0">
              <a:spcBef>
                <a:spcPts val="0"/>
              </a:spcBef>
              <a:buNone/>
            </a:pPr>
            <a:r>
              <a:t/>
            </a:r>
            <a:endParaRPr sz="1800"/>
          </a:p>
          <a:p>
            <a:pPr lvl="0">
              <a:spcBef>
                <a:spcPts val="0"/>
              </a:spcBef>
              <a:buNone/>
            </a:pPr>
            <a:r>
              <a:rPr sz="1800" lang="en"/>
              <a:t>- Easy to use</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 name="Shape 48"/>
        <p:cNvGrpSpPr/>
        <p:nvPr/>
      </p:nvGrpSpPr>
      <p:grpSpPr>
        <a:xfrm>
          <a:off y="0" x="0"/>
          <a:ext cy="0" cx="0"/>
          <a:chOff y="0" x="0"/>
          <a:chExt cy="0" cx="0"/>
        </a:xfrm>
      </p:grpSpPr>
      <p:sp>
        <p:nvSpPr>
          <p:cNvPr id="49" name="Shape 4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First paper-prototype</a:t>
            </a:r>
          </a:p>
        </p:txBody>
      </p:sp>
      <p:sp>
        <p:nvSpPr>
          <p:cNvPr id="50" name="Shape 5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sz="1600" lang="en"/>
              <a:t>- What information to show</a:t>
            </a:r>
          </a:p>
          <a:p>
            <a:pPr rtl="0">
              <a:spcBef>
                <a:spcPts val="0"/>
              </a:spcBef>
              <a:buNone/>
            </a:pPr>
            <a:r>
              <a:t/>
            </a:r>
            <a:endParaRPr sz="1600"/>
          </a:p>
          <a:p>
            <a:pPr rtl="0" lvl="0">
              <a:spcBef>
                <a:spcPts val="0"/>
              </a:spcBef>
              <a:buNone/>
            </a:pPr>
            <a:r>
              <a:rPr sz="1600" lang="en"/>
              <a:t>- How to show it</a:t>
            </a:r>
          </a:p>
          <a:p>
            <a:pPr rtl="0">
              <a:spcBef>
                <a:spcPts val="0"/>
              </a:spcBef>
              <a:buNone/>
            </a:pPr>
            <a:r>
              <a:t/>
            </a:r>
            <a:endParaRPr sz="1600"/>
          </a:p>
          <a:p>
            <a:pPr rtl="0" lvl="0">
              <a:spcBef>
                <a:spcPts val="0"/>
              </a:spcBef>
              <a:buNone/>
            </a:pPr>
            <a:r>
              <a:rPr sz="1600" lang="en"/>
              <a:t>- How much information to be shown</a:t>
            </a:r>
          </a:p>
          <a:p>
            <a:pPr rtl="0">
              <a:spcBef>
                <a:spcPts val="0"/>
              </a:spcBef>
              <a:buNone/>
            </a:pPr>
            <a:r>
              <a:t/>
            </a:r>
            <a:endParaRPr sz="1600"/>
          </a:p>
          <a:p>
            <a:pPr lvl="0">
              <a:spcBef>
                <a:spcPts val="0"/>
              </a:spcBef>
              <a:buNone/>
            </a:pPr>
            <a:r>
              <a:rPr sz="1600" lang="en"/>
              <a:t>- How to distinguish between different elements</a:t>
            </a:r>
          </a:p>
        </p:txBody>
      </p:sp>
      <p:pic>
        <p:nvPicPr>
          <p:cNvPr id="51" name="Shape 51"/>
          <p:cNvPicPr preferRelativeResize="0"/>
          <p:nvPr/>
        </p:nvPicPr>
        <p:blipFill>
          <a:blip r:embed="rId3">
            <a:alphaModFix/>
          </a:blip>
          <a:stretch>
            <a:fillRect/>
          </a:stretch>
        </p:blipFill>
        <p:spPr>
          <a:xfrm>
            <a:off y="1200150" x="5894550"/>
            <a:ext cy="2091100" cx="2792249"/>
          </a:xfrm>
          <a:prstGeom prst="rect">
            <a:avLst/>
          </a:prstGeom>
          <a:noFill/>
          <a:ln w="19050" cap="flat">
            <a:solidFill>
              <a:srgbClr val="000000"/>
            </a:solidFill>
            <a:prstDash val="solid"/>
            <a:round/>
            <a:headEnd w="med" len="med" type="none"/>
            <a:tailEnd w="med" len="med" type="none"/>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 name="Shape 55"/>
        <p:cNvGrpSpPr/>
        <p:nvPr/>
      </p:nvGrpSpPr>
      <p:grpSpPr>
        <a:xfrm>
          <a:off y="0" x="0"/>
          <a:ext cy="0" cx="0"/>
          <a:chOff y="0" x="0"/>
          <a:chExt cy="0" cx="0"/>
        </a:xfrm>
      </p:grpSpPr>
      <p:sp>
        <p:nvSpPr>
          <p:cNvPr id="56" name="Shape 56"/>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Icons</a:t>
            </a:r>
          </a:p>
        </p:txBody>
      </p:sp>
      <p:sp>
        <p:nvSpPr>
          <p:cNvPr id="57" name="Shape 57"/>
          <p:cNvSpPr txBox="1"/>
          <p:nvPr/>
        </p:nvSpPr>
        <p:spPr>
          <a:xfrm>
            <a:off y="1669125" x="1734225"/>
            <a:ext cy="153900" cx="1083000"/>
          </a:xfrm>
          <a:prstGeom prst="rect">
            <a:avLst/>
          </a:prstGeom>
          <a:noFill/>
          <a:ln>
            <a:noFill/>
          </a:ln>
        </p:spPr>
        <p:txBody>
          <a:bodyPr bIns="91425" rIns="91425" lIns="91425" tIns="91425" anchor="t" anchorCtr="0">
            <a:noAutofit/>
          </a:bodyPr>
          <a:lstStyle/>
          <a:p>
            <a:pPr>
              <a:spcBef>
                <a:spcPts val="0"/>
              </a:spcBef>
              <a:buNone/>
            </a:pPr>
            <a:r>
              <a:t/>
            </a:r>
            <a:endParaRPr/>
          </a:p>
        </p:txBody>
      </p:sp>
      <p:pic>
        <p:nvPicPr>
          <p:cNvPr id="58" name="Shape 58"/>
          <p:cNvPicPr preferRelativeResize="0"/>
          <p:nvPr/>
        </p:nvPicPr>
        <p:blipFill>
          <a:blip r:embed="rId3">
            <a:alphaModFix/>
          </a:blip>
          <a:stretch>
            <a:fillRect/>
          </a:stretch>
        </p:blipFill>
        <p:spPr>
          <a:xfrm>
            <a:off y="1310975" x="101975"/>
            <a:ext cy="3832525" cx="5110024"/>
          </a:xfrm>
          <a:prstGeom prst="rect">
            <a:avLst/>
          </a:prstGeom>
          <a:noFill/>
          <a:ln>
            <a:noFill/>
          </a:ln>
        </p:spPr>
      </p:pic>
      <p:pic>
        <p:nvPicPr>
          <p:cNvPr id="59" name="Shape 59"/>
          <p:cNvPicPr preferRelativeResize="0"/>
          <p:nvPr/>
        </p:nvPicPr>
        <p:blipFill>
          <a:blip r:embed="rId4">
            <a:alphaModFix/>
          </a:blip>
          <a:stretch>
            <a:fillRect/>
          </a:stretch>
        </p:blipFill>
        <p:spPr>
          <a:xfrm>
            <a:off y="1310975" x="4033939"/>
            <a:ext cy="3832525" cx="5110060"/>
          </a:xfrm>
          <a:prstGeom prst="rect">
            <a:avLst/>
          </a:prstGeom>
          <a:noFill/>
          <a:ln>
            <a:noFill/>
          </a:ln>
        </p:spPr>
      </p:pic>
      <p:sp>
        <p:nvSpPr>
          <p:cNvPr id="60" name="Shape 60"/>
          <p:cNvSpPr txBox="1"/>
          <p:nvPr/>
        </p:nvSpPr>
        <p:spPr>
          <a:xfrm>
            <a:off y="1716475" x="5812325"/>
            <a:ext cy="457200" cx="3657600"/>
          </a:xfrm>
          <a:prstGeom prst="rect">
            <a:avLst/>
          </a:prstGeom>
          <a:noFill/>
          <a:ln>
            <a:noFill/>
          </a:ln>
        </p:spPr>
        <p:txBody>
          <a:bodyPr bIns="91425" rIns="91425" lIns="91425" tIns="91425" anchor="t" anchorCtr="0">
            <a:noAutofit/>
          </a:bodyPr>
          <a:lstStyle/>
          <a:p>
            <a:pPr>
              <a:spcBef>
                <a:spcPts val="0"/>
              </a:spcBef>
              <a:buNone/>
            </a:pPr>
            <a:r>
              <a:t/>
            </a:r>
            <a:endParaRPr/>
          </a:p>
        </p:txBody>
      </p:sp>
      <p:sp>
        <p:nvSpPr>
          <p:cNvPr id="61" name="Shape 61"/>
          <p:cNvSpPr/>
          <p:nvPr/>
        </p:nvSpPr>
        <p:spPr>
          <a:xfrm>
            <a:off y="1649475" x="2328600"/>
            <a:ext cy="193200" cx="705300"/>
          </a:xfrm>
          <a:prstGeom prst="rect">
            <a:avLst/>
          </a:prstGeom>
          <a:solidFill>
            <a:srgbClr val="F3F3F3"/>
          </a:solidFill>
          <a:ln>
            <a:noFill/>
          </a:ln>
        </p:spPr>
        <p:txBody>
          <a:bodyPr bIns="91425" rIns="91425" lIns="91425" tIns="91425" anchor="ctr" anchorCtr="0">
            <a:noAutofit/>
          </a:bodyPr>
          <a:lstStyle/>
          <a:p>
            <a:pPr>
              <a:spcBef>
                <a:spcPts val="0"/>
              </a:spcBef>
              <a:buNone/>
            </a:pPr>
            <a:r>
              <a:t/>
            </a:r>
            <a:endParaRPr/>
          </a:p>
        </p:txBody>
      </p:sp>
      <p:sp>
        <p:nvSpPr>
          <p:cNvPr id="62" name="Shape 62"/>
          <p:cNvSpPr txBox="1"/>
          <p:nvPr/>
        </p:nvSpPr>
        <p:spPr>
          <a:xfrm>
            <a:off y="1357625" x="2006725"/>
            <a:ext cy="358799" cx="5615999"/>
          </a:xfrm>
          <a:prstGeom prst="rect">
            <a:avLst/>
          </a:prstGeom>
          <a:noFill/>
          <a:ln>
            <a:noFill/>
          </a:ln>
        </p:spPr>
        <p:txBody>
          <a:bodyPr bIns="91425" rIns="91425" lIns="91425" tIns="91425" anchor="t" anchorCtr="0">
            <a:noAutofit/>
          </a:bodyPr>
          <a:lstStyle/>
          <a:p>
            <a:pPr>
              <a:spcBef>
                <a:spcPts val="0"/>
              </a:spcBef>
              <a:buNone/>
            </a:pPr>
            <a:r>
              <a:rPr lang="en"/>
              <a:t>First iteration					         	Second iteration</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y="0" x="0"/>
          <a:ext cy="0" cx="0"/>
          <a:chOff y="0" x="0"/>
          <a:chExt cy="0" cx="0"/>
        </a:xfrm>
      </p:grpSpPr>
      <p:sp>
        <p:nvSpPr>
          <p:cNvPr id="67" name="Shape 6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Low fidelity prototype</a:t>
            </a:r>
          </a:p>
        </p:txBody>
      </p:sp>
      <p:sp>
        <p:nvSpPr>
          <p:cNvPr id="68" name="Shape 6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sz="1600" lang="en"/>
              <a:t>- Different shapes for each element</a:t>
            </a:r>
          </a:p>
          <a:p>
            <a:pPr rtl="0" lvl="0">
              <a:spcBef>
                <a:spcPts val="0"/>
              </a:spcBef>
              <a:buNone/>
            </a:pPr>
            <a:r>
              <a:t/>
            </a:r>
            <a:endParaRPr sz="1600"/>
          </a:p>
          <a:p>
            <a:pPr rtl="0" lvl="0">
              <a:spcBef>
                <a:spcPts val="0"/>
              </a:spcBef>
              <a:buNone/>
            </a:pPr>
            <a:r>
              <a:rPr sz="1600" lang="en"/>
              <a:t>- Color codes to distinguish difference</a:t>
            </a:r>
          </a:p>
          <a:p>
            <a:pPr rtl="0" lvl="0">
              <a:spcBef>
                <a:spcPts val="0"/>
              </a:spcBef>
              <a:buNone/>
            </a:pPr>
            <a:r>
              <a:t/>
            </a:r>
            <a:endParaRPr sz="1600"/>
          </a:p>
          <a:p>
            <a:pPr rtl="0" lvl="0">
              <a:spcBef>
                <a:spcPts val="0"/>
              </a:spcBef>
              <a:buNone/>
            </a:pPr>
            <a:r>
              <a:rPr sz="1600" lang="en"/>
              <a:t>- Size on icons will represent quantity </a:t>
            </a:r>
          </a:p>
          <a:p>
            <a:pPr rtl="0" lvl="0" indent="457200">
              <a:spcBef>
                <a:spcPts val="0"/>
              </a:spcBef>
              <a:buNone/>
            </a:pPr>
            <a:r>
              <a:rPr sz="1600" lang="en"/>
              <a:t>and distance</a:t>
            </a:r>
          </a:p>
          <a:p>
            <a:pPr>
              <a:spcBef>
                <a:spcPts val="0"/>
              </a:spcBef>
              <a:buNone/>
            </a:pPr>
            <a:r>
              <a:t/>
            </a:r>
            <a:endParaRPr sz="1400"/>
          </a:p>
        </p:txBody>
      </p:sp>
      <p:pic>
        <p:nvPicPr>
          <p:cNvPr id="69" name="Shape 69"/>
          <p:cNvPicPr preferRelativeResize="0"/>
          <p:nvPr/>
        </p:nvPicPr>
        <p:blipFill>
          <a:blip r:embed="rId3">
            <a:alphaModFix/>
          </a:blip>
          <a:stretch>
            <a:fillRect/>
          </a:stretch>
        </p:blipFill>
        <p:spPr>
          <a:xfrm>
            <a:off y="1198550" x="4330925"/>
            <a:ext cy="3266899" cx="4355875"/>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y="0" x="0"/>
          <a:ext cy="0" cx="0"/>
          <a:chOff y="0" x="0"/>
          <a:chExt cy="0" cx="0"/>
        </a:xfrm>
      </p:grpSpPr>
      <p:sp>
        <p:nvSpPr>
          <p:cNvPr id="74" name="Shape 74"/>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Use</a:t>
            </a:r>
          </a:p>
        </p:txBody>
      </p:sp>
      <p:sp>
        <p:nvSpPr>
          <p:cNvPr id="75" name="Shape 7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1800" lang="en"/>
              <a:t>We hope that this solution will prove useful in scenarios where the users </a:t>
            </a:r>
          </a:p>
          <a:p>
            <a:pPr rtl="0">
              <a:spcBef>
                <a:spcPts val="0"/>
              </a:spcBef>
              <a:buNone/>
            </a:pPr>
            <a:r>
              <a:rPr sz="1800" lang="en"/>
              <a:t>view are partially blocked or there are too many obstacles between the user </a:t>
            </a:r>
          </a:p>
          <a:p>
            <a:pPr rtl="0">
              <a:spcBef>
                <a:spcPts val="0"/>
              </a:spcBef>
              <a:buNone/>
            </a:pPr>
            <a:r>
              <a:rPr sz="1800" lang="en"/>
              <a:t>and the victim(s).</a:t>
            </a:r>
          </a:p>
          <a:p>
            <a:pPr rtl="0">
              <a:spcBef>
                <a:spcPts val="0"/>
              </a:spcBef>
              <a:buNone/>
            </a:pPr>
            <a:r>
              <a:t/>
            </a:r>
            <a:endParaRPr sz="1800"/>
          </a:p>
          <a:p>
            <a:pPr rtl="0" lvl="0">
              <a:spcBef>
                <a:spcPts val="0"/>
              </a:spcBef>
              <a:buNone/>
            </a:pPr>
            <a:r>
              <a:rPr sz="1800" lang="en"/>
              <a:t>Scenarios</a:t>
            </a:r>
          </a:p>
          <a:p>
            <a:pPr rtl="0" lvl="0" indent="-330200" marL="457200">
              <a:spcBef>
                <a:spcPts val="0"/>
              </a:spcBef>
              <a:buClr>
                <a:srgbClr val="000000"/>
              </a:buClr>
              <a:buSzPct val="100000"/>
              <a:buFont typeface="Arial"/>
              <a:buChar char="-"/>
            </a:pPr>
            <a:r>
              <a:rPr sz="1600" lang="en"/>
              <a:t>Snowstorms</a:t>
            </a:r>
          </a:p>
          <a:p>
            <a:pPr rtl="0" lvl="0" indent="-330200" marL="457200">
              <a:spcBef>
                <a:spcPts val="0"/>
              </a:spcBef>
              <a:buClr>
                <a:srgbClr val="000000"/>
              </a:buClr>
              <a:buSzPct val="100000"/>
              <a:buFont typeface="Arial"/>
              <a:buChar char="-"/>
            </a:pPr>
            <a:r>
              <a:rPr sz="1600" lang="en"/>
              <a:t>Fog</a:t>
            </a:r>
          </a:p>
          <a:p>
            <a:pPr rtl="0" lvl="0" indent="-330200" marL="457200">
              <a:spcBef>
                <a:spcPts val="0"/>
              </a:spcBef>
              <a:buClr>
                <a:srgbClr val="000000"/>
              </a:buClr>
              <a:buSzPct val="100000"/>
              <a:buFont typeface="Arial"/>
              <a:buChar char="-"/>
            </a:pPr>
            <a:r>
              <a:rPr sz="1600" lang="en"/>
              <a:t>Areas with a lot of smoke</a:t>
            </a:r>
          </a:p>
          <a:p>
            <a:pPr rtl="0" lvl="0" indent="-330200" marL="457200">
              <a:spcBef>
                <a:spcPts val="0"/>
              </a:spcBef>
              <a:buClr>
                <a:srgbClr val="000000"/>
              </a:buClr>
              <a:buSzPct val="100000"/>
              <a:buFont typeface="Arial"/>
              <a:buChar char="-"/>
            </a:pPr>
            <a:r>
              <a:rPr sz="1600" lang="en"/>
              <a:t>Urban areas</a:t>
            </a:r>
          </a:p>
          <a:p>
            <a:pPr lvl="0" indent="-330200" marL="457200">
              <a:spcBef>
                <a:spcPts val="0"/>
              </a:spcBef>
              <a:buClr>
                <a:srgbClr val="000000"/>
              </a:buClr>
              <a:buSzPct val="100000"/>
              <a:buFont typeface="Arial"/>
              <a:buChar char="-"/>
            </a:pPr>
            <a:r>
              <a:rPr sz="1600" lang="en"/>
              <a:t>Forests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y="0" x="0"/>
          <a:ext cy="0" cx="0"/>
          <a:chOff y="0" x="0"/>
          <a:chExt cy="0" cx="0"/>
        </a:xfrm>
      </p:grpSpPr>
      <p:sp>
        <p:nvSpPr>
          <p:cNvPr id="80" name="Shape 80"/>
          <p:cNvSpPr txBox="1"/>
          <p:nvPr>
            <p:ph type="title"/>
          </p:nvPr>
        </p:nvSpPr>
        <p:spPr>
          <a:xfrm>
            <a:off y="1749028" x="457200"/>
            <a:ext cy="857400" cx="8229600"/>
          </a:xfrm>
          <a:prstGeom prst="rect">
            <a:avLst/>
          </a:prstGeom>
        </p:spPr>
        <p:txBody>
          <a:bodyPr bIns="91425" rIns="91425" lIns="91425" tIns="91425" anchor="b" anchorCtr="0">
            <a:noAutofit/>
          </a:bodyPr>
          <a:lstStyle/>
          <a:p>
            <a:pPr algn="ctr">
              <a:spcBef>
                <a:spcPts val="0"/>
              </a:spcBef>
              <a:buNone/>
            </a:pPr>
            <a:r>
              <a:rPr sz="4800" lang="en"/>
              <a:t>Questions?</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