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7.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strictFirstAndLastChars="0" showSpecialPlsOnTitleSld="0" firstSlideNum="0">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presProps.xml" Type="http://schemas.openxmlformats.org/officeDocument/2006/relationships/presProps" Id="rId2"/><Relationship Target="slides/slide7.xml" Type="http://schemas.openxmlformats.org/officeDocument/2006/relationships/slide" Id="rId12"/><Relationship Target="slides/slide8.xml" Type="http://schemas.openxmlformats.org/officeDocument/2006/relationships/slide" Id="rId13"/><Relationship Target="theme/theme2.xml" Type="http://schemas.openxmlformats.org/officeDocument/2006/relationships/theme" Id="rId1"/><Relationship Target="slideMasters/slideMaster1.xml" Type="http://schemas.openxmlformats.org/officeDocument/2006/relationships/slideMaster" Id="rId4"/><Relationship Target="slides/slide5.xml" Type="http://schemas.openxmlformats.org/officeDocument/2006/relationships/slide" Id="rId10"/><Relationship Target="tableStyles.xml" Type="http://schemas.openxmlformats.org/officeDocument/2006/relationships/tableStyles" Id="rId3"/><Relationship Target="slides/slide6.xml" Type="http://schemas.openxmlformats.org/officeDocument/2006/relationships/slide" Id="rId11"/><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1.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 name="Shape 3"/>
          <p:cNvSpPr txBox="1"/>
          <p:nvPr>
            <p:ph idx="1" type="body"/>
          </p:nvPr>
        </p:nvSpPr>
        <p:spPr>
          <a:xfrm>
            <a:off y="4343400" x="685800"/>
            <a:ext cy="4114800" cx="5486399"/>
          </a:xfrm>
          <a:prstGeom prst="rect">
            <a:avLst/>
          </a:prstGeom>
          <a:noFill/>
          <a:ln>
            <a:noFill/>
          </a:ln>
        </p:spPr>
        <p:txBody>
          <a:bodyPr bIns="91425" rIns="91425" lIns="91425" t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 name="Shape 25"/>
        <p:cNvGrpSpPr/>
        <p:nvPr/>
      </p:nvGrpSpPr>
      <p:grpSpPr>
        <a:xfrm>
          <a:off y="0" x="0"/>
          <a:ext cy="0" cx="0"/>
          <a:chOff y="0" x="0"/>
          <a:chExt cy="0" cx="0"/>
        </a:xfrm>
      </p:grpSpPr>
      <p:sp>
        <p:nvSpPr>
          <p:cNvPr id="26" name="Shape 2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7" name="Shape 2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 name="Shape 31"/>
        <p:cNvGrpSpPr/>
        <p:nvPr/>
      </p:nvGrpSpPr>
      <p:grpSpPr>
        <a:xfrm>
          <a:off y="0" x="0"/>
          <a:ext cy="0" cx="0"/>
          <a:chOff y="0" x="0"/>
          <a:chExt cy="0" cx="0"/>
        </a:xfrm>
      </p:grpSpPr>
      <p:sp>
        <p:nvSpPr>
          <p:cNvPr id="32" name="Shape 3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3" name="Shape 33"/>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600"/>
              </a:spcBef>
              <a:buClr>
                <a:schemeClr val="dk1"/>
              </a:buClr>
              <a:buSzPct val="78571"/>
              <a:buFont typeface="Arial"/>
              <a:buNone/>
            </a:pPr>
            <a:r>
              <a:rPr sz="1400" lang="en">
                <a:solidFill>
                  <a:schemeClr val="dk1"/>
                </a:solidFill>
              </a:rPr>
              <a:t>Typical problems</a:t>
            </a:r>
          </a:p>
          <a:p>
            <a:pPr rtl="0" lvl="0" indent="-317500" marL="457200">
              <a:spcBef>
                <a:spcPts val="600"/>
              </a:spcBef>
              <a:buClr>
                <a:schemeClr val="dk1"/>
              </a:buClr>
              <a:buSzPct val="100000"/>
              <a:buFont typeface="Arial"/>
              <a:buChar char="-"/>
            </a:pPr>
            <a:r>
              <a:rPr sz="1400" lang="en">
                <a:solidFill>
                  <a:schemeClr val="dk1"/>
                </a:solidFill>
              </a:rPr>
              <a:t>bad memory</a:t>
            </a:r>
          </a:p>
          <a:p>
            <a:pPr rtl="0" lvl="0" indent="-317500" marL="457200">
              <a:spcBef>
                <a:spcPts val="600"/>
              </a:spcBef>
              <a:buClr>
                <a:schemeClr val="dk1"/>
              </a:buClr>
              <a:buSzPct val="100000"/>
              <a:buFont typeface="Arial"/>
              <a:buChar char="-"/>
            </a:pPr>
            <a:r>
              <a:rPr sz="1400" lang="en">
                <a:solidFill>
                  <a:schemeClr val="dk1"/>
                </a:solidFill>
              </a:rPr>
              <a:t>lack of hunger and satiety</a:t>
            </a:r>
          </a:p>
          <a:p>
            <a:pPr rtl="0" lvl="0" indent="-317500" marL="457200">
              <a:spcBef>
                <a:spcPts val="600"/>
              </a:spcBef>
              <a:buClr>
                <a:schemeClr val="dk1"/>
              </a:buClr>
              <a:buSzPct val="100000"/>
              <a:buFont typeface="Arial"/>
              <a:buChar char="-"/>
            </a:pPr>
            <a:r>
              <a:rPr sz="1400" lang="en">
                <a:solidFill>
                  <a:schemeClr val="dk1"/>
                </a:solidFill>
              </a:rPr>
              <a:t>lack of cognition</a:t>
            </a:r>
          </a:p>
          <a:p>
            <a:pPr rtl="0" lvl="0">
              <a:spcBef>
                <a:spcPts val="600"/>
              </a:spcBef>
              <a:buClr>
                <a:schemeClr val="dk1"/>
              </a:buClr>
              <a:buSzPct val="78571"/>
              <a:buFont typeface="Arial"/>
              <a:buNone/>
            </a:pPr>
            <a:r>
              <a:rPr sz="1400" lang="en">
                <a:solidFill>
                  <a:schemeClr val="dk1"/>
                </a:solidFill>
              </a:rPr>
              <a:t>Complex disease picture </a:t>
            </a:r>
          </a:p>
          <a:p>
            <a:pPr rtl="0" lvl="0" indent="-317500" marL="457200">
              <a:spcBef>
                <a:spcPts val="600"/>
              </a:spcBef>
              <a:buClr>
                <a:schemeClr val="dk1"/>
              </a:buClr>
              <a:buSzPct val="100000"/>
              <a:buFont typeface="Arial"/>
              <a:buChar char="-"/>
            </a:pPr>
            <a:r>
              <a:rPr sz="1400" lang="en">
                <a:solidFill>
                  <a:schemeClr val="dk1"/>
                </a:solidFill>
              </a:rPr>
              <a:t>Overweight</a:t>
            </a:r>
          </a:p>
          <a:p>
            <a:pPr lvl="0" indent="-317500" marL="457200">
              <a:spcBef>
                <a:spcPts val="600"/>
              </a:spcBef>
              <a:buClr>
                <a:schemeClr val="dk1"/>
              </a:buClr>
              <a:buSzPct val="100000"/>
              <a:buFont typeface="Arial"/>
              <a:buChar char="-"/>
            </a:pPr>
            <a:r>
              <a:rPr sz="1400" lang="en">
                <a:solidFill>
                  <a:schemeClr val="dk1"/>
                </a:solidFill>
              </a:rPr>
              <a:t>Diabetes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7" name="Shape 37"/>
        <p:cNvGrpSpPr/>
        <p:nvPr/>
      </p:nvGrpSpPr>
      <p:grpSpPr>
        <a:xfrm>
          <a:off y="0" x="0"/>
          <a:ext cy="0" cx="0"/>
          <a:chOff y="0" x="0"/>
          <a:chExt cy="0" cx="0"/>
        </a:xfrm>
      </p:grpSpPr>
      <p:sp>
        <p:nvSpPr>
          <p:cNvPr id="38" name="Shape 3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9" name="Shape 39"/>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sz="1200" lang="en"/>
              <a:t>Meeting at sunnaas</a:t>
            </a:r>
          </a:p>
          <a:p>
            <a:pPr rtl="0" lvl="0" indent="-304800" marL="457200">
              <a:spcBef>
                <a:spcPts val="600"/>
              </a:spcBef>
              <a:buClr>
                <a:schemeClr val="dk1"/>
              </a:buClr>
              <a:buSzPct val="100000"/>
              <a:buFont typeface="Arial"/>
              <a:buChar char="-"/>
            </a:pPr>
            <a:r>
              <a:rPr sz="1200" lang="en">
                <a:solidFill>
                  <a:schemeClr val="dk1"/>
                </a:solidFill>
              </a:rPr>
              <a:t>Nutritionist</a:t>
            </a:r>
          </a:p>
          <a:p>
            <a:pPr rtl="0" lvl="0" indent="-304800" marL="457200">
              <a:spcBef>
                <a:spcPts val="600"/>
              </a:spcBef>
              <a:buClr>
                <a:schemeClr val="dk1"/>
              </a:buClr>
              <a:buSzPct val="100000"/>
              <a:buFont typeface="Arial"/>
              <a:buChar char="-"/>
            </a:pPr>
            <a:r>
              <a:rPr sz="1200" lang="en">
                <a:solidFill>
                  <a:schemeClr val="dk1"/>
                </a:solidFill>
              </a:rPr>
              <a:t>IT- departement</a:t>
            </a:r>
          </a:p>
          <a:p>
            <a:pPr rtl="0" lvl="0" indent="-304800" marL="457200">
              <a:spcBef>
                <a:spcPts val="600"/>
              </a:spcBef>
              <a:buClr>
                <a:schemeClr val="dk1"/>
              </a:buClr>
              <a:buSzPct val="100000"/>
              <a:buFont typeface="Arial"/>
              <a:buChar char="-"/>
            </a:pPr>
            <a:r>
              <a:rPr sz="1200" lang="en">
                <a:solidFill>
                  <a:schemeClr val="dk1"/>
                </a:solidFill>
              </a:rPr>
              <a:t>Innovative leader</a:t>
            </a:r>
          </a:p>
          <a:p>
            <a:pPr rtl="0" lvl="0">
              <a:spcBef>
                <a:spcPts val="600"/>
              </a:spcBef>
              <a:buNone/>
            </a:pPr>
            <a:r>
              <a:rPr sz="1200" lang="en">
                <a:solidFill>
                  <a:schemeClr val="dk1"/>
                </a:solidFill>
              </a:rPr>
              <a:t>we Got to know the background, how they work and what the needs are.</a:t>
            </a:r>
          </a:p>
          <a:p>
            <a:pPr rtl="0" lvl="0">
              <a:spcBef>
                <a:spcPts val="600"/>
              </a:spcBef>
              <a:buNone/>
            </a:pPr>
            <a:r>
              <a:t/>
            </a:r>
            <a:endParaRPr sz="1200">
              <a:solidFill>
                <a:schemeClr val="dk1"/>
              </a:solidFill>
            </a:endParaRPr>
          </a:p>
          <a:p>
            <a:pPr rtl="0" lvl="0">
              <a:spcBef>
                <a:spcPts val="600"/>
              </a:spcBef>
              <a:buNone/>
            </a:pPr>
            <a:r>
              <a:rPr sz="1200" lang="en">
                <a:solidFill>
                  <a:schemeClr val="dk1"/>
                </a:solidFill>
              </a:rPr>
              <a:t>BRAINSTORMING</a:t>
            </a:r>
          </a:p>
          <a:p>
            <a:pPr rtl="0" lvl="0">
              <a:spcBef>
                <a:spcPts val="600"/>
              </a:spcBef>
              <a:buNone/>
            </a:pPr>
            <a:r>
              <a:rPr sz="1200" lang="en">
                <a:solidFill>
                  <a:schemeClr val="dk1"/>
                </a:solidFill>
              </a:rPr>
              <a:t>We took all the information that we got and brainstormed around what could be cool, fun, posible</a:t>
            </a:r>
          </a:p>
          <a:p>
            <a:pPr rtl="0" lvl="0">
              <a:spcBef>
                <a:spcPts val="600"/>
              </a:spcBef>
              <a:buNone/>
            </a:pPr>
            <a:r>
              <a:t/>
            </a:r>
            <a:endParaRPr sz="1200">
              <a:solidFill>
                <a:schemeClr val="dk1"/>
              </a:solidFill>
            </a:endParaRPr>
          </a:p>
          <a:p>
            <a:pPr rtl="0" lvl="0">
              <a:spcBef>
                <a:spcPts val="600"/>
              </a:spcBef>
              <a:buNone/>
            </a:pPr>
            <a:r>
              <a:rPr sz="1200" lang="en">
                <a:solidFill>
                  <a:schemeClr val="dk1"/>
                </a:solidFill>
              </a:rPr>
              <a:t>DIALOGUE</a:t>
            </a:r>
          </a:p>
          <a:p>
            <a:pPr rtl="0" lvl="0">
              <a:spcBef>
                <a:spcPts val="600"/>
              </a:spcBef>
              <a:buNone/>
            </a:pPr>
            <a:r>
              <a:rPr sz="1200" lang="en">
                <a:solidFill>
                  <a:schemeClr val="dk1"/>
                </a:solidFill>
              </a:rPr>
              <a:t>Than we sendt our thougst to the nutritionist and the psycologist at sunnaas and got feedback and their thoughts </a:t>
            </a:r>
          </a:p>
          <a:p>
            <a:pPr rtl="0" lvl="0">
              <a:spcBef>
                <a:spcPts val="600"/>
              </a:spcBef>
              <a:buNone/>
            </a:pPr>
            <a:r>
              <a:rPr sz="1200" lang="en">
                <a:solidFill>
                  <a:schemeClr val="dk1"/>
                </a:solidFill>
              </a:rPr>
              <a:t>THey were really positive to our suggestions, and brainstormed around the questions we asked. </a:t>
            </a:r>
          </a:p>
          <a:p>
            <a:pPr rtl="0" lvl="0">
              <a:spcBef>
                <a:spcPts val="600"/>
              </a:spcBef>
              <a:buNone/>
            </a:pPr>
            <a:r>
              <a:t/>
            </a:r>
            <a:endParaRPr sz="1200">
              <a:solidFill>
                <a:schemeClr val="dk1"/>
              </a:solidFill>
            </a:endParaRPr>
          </a:p>
          <a:p>
            <a:pPr rtl="0" lvl="0">
              <a:spcBef>
                <a:spcPts val="600"/>
              </a:spcBef>
              <a:buNone/>
            </a:pPr>
            <a:r>
              <a:rPr sz="1200" lang="en">
                <a:solidFill>
                  <a:schemeClr val="dk1"/>
                </a:solidFill>
              </a:rPr>
              <a:t>Than we got a kravspec from sunnaas, </a:t>
            </a:r>
          </a:p>
          <a:p>
            <a:pPr rtl="0" lvl="0">
              <a:spcBef>
                <a:spcPts val="600"/>
              </a:spcBef>
              <a:buNone/>
            </a:pPr>
            <a:r>
              <a:rPr sz="1200" lang="en">
                <a:solidFill>
                  <a:schemeClr val="dk1"/>
                </a:solidFill>
              </a:rPr>
              <a:t>PROTOTYPING WORKSHOP </a:t>
            </a:r>
          </a:p>
          <a:p>
            <a:pPr rtl="0" lvl="0">
              <a:spcBef>
                <a:spcPts val="600"/>
              </a:spcBef>
              <a:buNone/>
            </a:pPr>
            <a:r>
              <a:rPr sz="1200" lang="en">
                <a:solidFill>
                  <a:schemeClr val="dk1"/>
                </a:solidFill>
              </a:rPr>
              <a:t>With the kravspec and all the info and suggestions we den sat down and had a brainstorm for prototyping. </a:t>
            </a:r>
          </a:p>
          <a:p>
            <a:pPr rtl="0" lvl="0" indent="-304800" marL="457200">
              <a:spcBef>
                <a:spcPts val="600"/>
              </a:spcBef>
              <a:buClr>
                <a:schemeClr val="dk1"/>
              </a:buClr>
              <a:buSzPct val="100000"/>
              <a:buFont typeface="Arial"/>
              <a:buChar char="-"/>
            </a:pPr>
            <a:r>
              <a:rPr sz="1200" lang="en">
                <a:solidFill>
                  <a:schemeClr val="dk1"/>
                </a:solidFill>
              </a:rPr>
              <a:t>we sketched on a whiteboard and than on paper. </a:t>
            </a:r>
          </a:p>
          <a:p>
            <a:pPr rtl="0">
              <a:spcBef>
                <a:spcPts val="600"/>
              </a:spcBef>
              <a:buNone/>
            </a:pPr>
            <a:r>
              <a:rPr sz="1200" lang="en">
                <a:solidFill>
                  <a:schemeClr val="dk1"/>
                </a:solidFill>
              </a:rPr>
              <a:t> </a:t>
            </a:r>
          </a:p>
          <a:p>
            <a:pPr rtl="0">
              <a:spcBef>
                <a:spcPts val="600"/>
              </a:spcBef>
              <a:buNone/>
            </a:pPr>
            <a:r>
              <a:rPr sz="1200" lang="en">
                <a:solidFill>
                  <a:schemeClr val="dk1"/>
                </a:solidFill>
              </a:rPr>
              <a:t>User testing and contact- </a:t>
            </a:r>
          </a:p>
          <a:p>
            <a:pPr lvl="0">
              <a:spcBef>
                <a:spcPts val="600"/>
              </a:spcBef>
              <a:buNone/>
            </a:pPr>
            <a:r>
              <a:rPr sz="1200" lang="en">
                <a:solidFill>
                  <a:schemeClr val="dk1"/>
                </a:solidFill>
              </a:rPr>
              <a:t>Scene it is a hospital it is not that easy to get in contact with the users, we need the right access, so we should get that about mid october.  But we use what we have the nutritionist and the psychologist who know the users their needs and their abilities well.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3" name="Shape 43"/>
        <p:cNvGrpSpPr/>
        <p:nvPr/>
      </p:nvGrpSpPr>
      <p:grpSpPr>
        <a:xfrm>
          <a:off y="0" x="0"/>
          <a:ext cy="0" cx="0"/>
          <a:chOff y="0" x="0"/>
          <a:chExt cy="0" cx="0"/>
        </a:xfrm>
      </p:grpSpPr>
      <p:sp>
        <p:nvSpPr>
          <p:cNvPr id="44" name="Shape 4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5" name="Shape 4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600"/>
              </a:spcBef>
              <a:buClr>
                <a:schemeClr val="dk1"/>
              </a:buClr>
              <a:buFont typeface="Arial"/>
              <a:buNone/>
            </a:pPr>
            <a:r>
              <a:t/>
            </a:r>
            <a:endParaRPr sz="1200">
              <a:solidFill>
                <a:schemeClr val="dk1"/>
              </a:solidFill>
            </a:endParaRPr>
          </a:p>
          <a:p>
            <a:pPr rtl="0" lvl="0" indent="-304800" marL="457200">
              <a:spcBef>
                <a:spcPts val="600"/>
              </a:spcBef>
              <a:buClr>
                <a:schemeClr val="dk1"/>
              </a:buClr>
              <a:buSzPct val="100000"/>
              <a:buFont typeface="Arial"/>
              <a:buChar char="-"/>
            </a:pPr>
            <a:r>
              <a:rPr sz="1200" lang="en">
                <a:solidFill>
                  <a:schemeClr val="dk1"/>
                </a:solidFill>
              </a:rPr>
              <a:t>Inspiration</a:t>
            </a:r>
          </a:p>
          <a:p>
            <a:pPr rtl="0" lvl="0" indent="-304800" marL="457200">
              <a:spcBef>
                <a:spcPts val="600"/>
              </a:spcBef>
              <a:buClr>
                <a:schemeClr val="dk1"/>
              </a:buClr>
              <a:buSzPct val="100000"/>
              <a:buFont typeface="Arial"/>
              <a:buChar char="-"/>
            </a:pPr>
            <a:r>
              <a:rPr sz="1200" lang="en">
                <a:solidFill>
                  <a:schemeClr val="dk1"/>
                </a:solidFill>
              </a:rPr>
              <a:t>Recipes</a:t>
            </a:r>
          </a:p>
          <a:p>
            <a:pPr lvl="0" indent="-304800" marL="457200">
              <a:spcBef>
                <a:spcPts val="600"/>
              </a:spcBef>
              <a:buClr>
                <a:schemeClr val="dk1"/>
              </a:buClr>
              <a:buSzPct val="100000"/>
              <a:buFont typeface="Arial"/>
              <a:buChar char="-"/>
            </a:pPr>
            <a:r>
              <a:rPr sz="1200" lang="en">
                <a:solidFill>
                  <a:schemeClr val="dk1"/>
                </a:solidFill>
              </a:rPr>
              <a:t>QR code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1" name="Shape 51"/>
        <p:cNvGrpSpPr/>
        <p:nvPr/>
      </p:nvGrpSpPr>
      <p:grpSpPr>
        <a:xfrm>
          <a:off y="0" x="0"/>
          <a:ext cy="0" cx="0"/>
          <a:chOff y="0" x="0"/>
          <a:chExt cy="0" cx="0"/>
        </a:xfrm>
      </p:grpSpPr>
      <p:sp>
        <p:nvSpPr>
          <p:cNvPr id="52" name="Shape 5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53" name="Shape 53"/>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
              <a:t>Easy to understand</a:t>
            </a:r>
          </a:p>
          <a:p>
            <a:pPr rtl="0" lvl="0" indent="-317500" marL="457200">
              <a:spcBef>
                <a:spcPts val="0"/>
              </a:spcBef>
              <a:buClr>
                <a:srgbClr val="000000"/>
              </a:buClr>
              <a:buSzPct val="127272"/>
              <a:buFont typeface="Arial"/>
              <a:buChar char="-"/>
            </a:pPr>
            <a:r>
              <a:rPr lang="en"/>
              <a:t>few interfaces to keep it simple for the users, not to get lost in the architecture</a:t>
            </a:r>
          </a:p>
          <a:p>
            <a:pPr rtl="0" lvl="0" indent="-317500" marL="457200">
              <a:spcBef>
                <a:spcPts val="0"/>
              </a:spcBef>
              <a:buClr>
                <a:srgbClr val="000000"/>
              </a:buClr>
              <a:buFont typeface="Arial"/>
              <a:buChar char="-"/>
            </a:pPr>
            <a:r>
              <a:t/>
            </a:r>
            <a:endParaRPr/>
          </a:p>
          <a:p>
            <a:pPr rtl="0" lvl="0">
              <a:spcBef>
                <a:spcPts val="0"/>
              </a:spcBef>
              <a:buNone/>
            </a:pPr>
            <a:r>
              <a:t/>
            </a:r>
            <a:endParaRPr/>
          </a:p>
          <a:p>
            <a:pPr rtl="0" lvl="0">
              <a:spcBef>
                <a:spcPts val="0"/>
              </a:spcBef>
              <a:buNone/>
            </a:pPr>
            <a:r>
              <a:rPr lang="en"/>
              <a:t>PROTOTYPE</a:t>
            </a:r>
          </a:p>
          <a:p>
            <a:pPr rtl="0" lvl="0" indent="-317500" marL="457200">
              <a:spcBef>
                <a:spcPts val="0"/>
              </a:spcBef>
              <a:buClr>
                <a:srgbClr val="000000"/>
              </a:buClr>
              <a:buSzPct val="127272"/>
              <a:buFont typeface="Arial"/>
              <a:buChar char="-"/>
            </a:pPr>
            <a:r>
              <a:rPr lang="en"/>
              <a:t>the healthy/recommendation first</a:t>
            </a:r>
          </a:p>
          <a:p>
            <a:pPr rtl="0" lvl="0" indent="-317500" marL="457200">
              <a:spcBef>
                <a:spcPts val="0"/>
              </a:spcBef>
              <a:buClr>
                <a:srgbClr val="000000"/>
              </a:buClr>
              <a:buSzPct val="127272"/>
              <a:buFont typeface="Arial"/>
              <a:buChar char="-"/>
            </a:pPr>
            <a:r>
              <a:rPr lang="en"/>
              <a:t>you clik to a collective terms like “bread”, then the bread types get filtered, SHOW </a:t>
            </a:r>
          </a:p>
          <a:p>
            <a:pPr rtl="0" lvl="0" indent="-317500" marL="457200">
              <a:spcBef>
                <a:spcPts val="0"/>
              </a:spcBef>
              <a:buClr>
                <a:srgbClr val="000000"/>
              </a:buClr>
              <a:buSzPct val="127272"/>
              <a:buFont typeface="Arial"/>
              <a:buChar char="-"/>
            </a:pPr>
            <a:r>
              <a:rPr lang="en"/>
              <a:t>easy marking of the healthiness of the product, with colours red, orange and green</a:t>
            </a:r>
          </a:p>
          <a:p>
            <a:pPr rtl="0" lvl="0" indent="-317500" marL="457200">
              <a:spcBef>
                <a:spcPts val="0"/>
              </a:spcBef>
              <a:buClr>
                <a:srgbClr val="000000"/>
              </a:buClr>
              <a:buSzPct val="127272"/>
              <a:buFont typeface="Arial"/>
              <a:buChar char="-"/>
            </a:pPr>
            <a:r>
              <a:rPr lang="en"/>
              <a:t>favorites- what you often eat</a:t>
            </a:r>
          </a:p>
          <a:p>
            <a:pPr lvl="0" indent="-317500" marL="457200">
              <a:spcBef>
                <a:spcPts val="0"/>
              </a:spcBef>
              <a:buClr>
                <a:srgbClr val="000000"/>
              </a:buClr>
              <a:buSzPct val="127272"/>
              <a:buFont typeface="Arial"/>
              <a:buChar char="-"/>
            </a:pPr>
            <a:r>
              <a:rPr lang="en"/>
              <a:t>QR code scanning (learning language)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7" name="Shape 57"/>
        <p:cNvGrpSpPr/>
        <p:nvPr/>
      </p:nvGrpSpPr>
      <p:grpSpPr>
        <a:xfrm>
          <a:off y="0" x="0"/>
          <a:ext cy="0" cx="0"/>
          <a:chOff y="0" x="0"/>
          <a:chExt cy="0" cx="0"/>
        </a:xfrm>
      </p:grpSpPr>
      <p:sp>
        <p:nvSpPr>
          <p:cNvPr id="58" name="Shape 5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59" name="Shape 5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5" name="Shape 65"/>
        <p:cNvGrpSpPr/>
        <p:nvPr/>
      </p:nvGrpSpPr>
      <p:grpSpPr>
        <a:xfrm>
          <a:off y="0" x="0"/>
          <a:ext cy="0" cx="0"/>
          <a:chOff y="0" x="0"/>
          <a:chExt cy="0" cx="0"/>
        </a:xfrm>
      </p:grpSpPr>
      <p:sp>
        <p:nvSpPr>
          <p:cNvPr id="66" name="Shape 6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67" name="Shape 6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1" name="Shape 71"/>
        <p:cNvGrpSpPr/>
        <p:nvPr/>
      </p:nvGrpSpPr>
      <p:grpSpPr>
        <a:xfrm>
          <a:off y="0" x="0"/>
          <a:ext cy="0" cx="0"/>
          <a:chOff y="0" x="0"/>
          <a:chExt cy="0" cx="0"/>
        </a:xfrm>
      </p:grpSpPr>
      <p:sp>
        <p:nvSpPr>
          <p:cNvPr id="72" name="Shape 7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73" name="Shape 7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7" name="Shape 7"/>
        <p:cNvGrpSpPr/>
        <p:nvPr/>
      </p:nvGrpSpPr>
      <p:grpSpPr>
        <a:xfrm>
          <a:off y="0" x="0"/>
          <a:ext cy="0" cx="0"/>
          <a:chOff y="0" x="0"/>
          <a:chExt cy="0" cx="0"/>
        </a:xfrm>
      </p:grpSpPr>
      <p:sp>
        <p:nvSpPr>
          <p:cNvPr id="8" name="Shape 8"/>
          <p:cNvSpPr txBox="1"/>
          <p:nvPr>
            <p:ph type="ctrTitle"/>
          </p:nvPr>
        </p:nvSpPr>
        <p:spPr>
          <a:xfrm>
            <a:off y="1583342" x="685800"/>
            <a:ext cy="1159856" cx="7772400"/>
          </a:xfrm>
          <a:prstGeom prst="rect">
            <a:avLst/>
          </a:prstGeom>
        </p:spPr>
        <p:txBody>
          <a:bodyPr bIns="91425" rIns="91425" lIns="91425" t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p:txBody>
      </p:sp>
      <p:sp>
        <p:nvSpPr>
          <p:cNvPr id="9" name="Shape 9"/>
          <p:cNvSpPr txBox="1"/>
          <p:nvPr>
            <p:ph idx="1" type="subTitle"/>
          </p:nvPr>
        </p:nvSpPr>
        <p:spPr>
          <a:xfrm>
            <a:off y="2840053" x="685800"/>
            <a:ext cy="784737" cx="7772400"/>
          </a:xfrm>
          <a:prstGeom prst="rect">
            <a:avLst/>
          </a:prstGeom>
        </p:spPr>
        <p:txBody>
          <a:bodyPr bIns="91425" rIns="91425" lIns="91425" t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0" name="Shape 10"/>
        <p:cNvGrpSpPr/>
        <p:nvPr/>
      </p:nvGrpSpPr>
      <p:grpSpPr>
        <a:xfrm>
          <a:off y="0" x="0"/>
          <a:ext cy="0" cx="0"/>
          <a:chOff y="0" x="0"/>
          <a:chExt cy="0" cx="0"/>
        </a:xfrm>
      </p:grpSpPr>
      <p:sp>
        <p:nvSpPr>
          <p:cNvPr id="11" name="Shape 11"/>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2" name="Shape 12"/>
          <p:cNvSpPr txBox="1"/>
          <p:nvPr>
            <p:ph idx="1" type="body"/>
          </p:nvPr>
        </p:nvSpPr>
        <p:spPr>
          <a:xfrm>
            <a:off y="1200150" x="457200"/>
            <a:ext cy="3725680" cx="82296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3" name="Shape 13"/>
        <p:cNvGrpSpPr/>
        <p:nvPr/>
      </p:nvGrpSpPr>
      <p:grpSpPr>
        <a:xfrm>
          <a:off y="0" x="0"/>
          <a:ext cy="0" cx="0"/>
          <a:chOff y="0" x="0"/>
          <a:chExt cy="0" cx="0"/>
        </a:xfrm>
      </p:grpSpPr>
      <p:sp>
        <p:nvSpPr>
          <p:cNvPr id="14" name="Shape 14"/>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5" name="Shape 15"/>
          <p:cNvSpPr txBox="1"/>
          <p:nvPr>
            <p:ph idx="1" type="body"/>
          </p:nvPr>
        </p:nvSpPr>
        <p:spPr>
          <a:xfrm>
            <a:off y="1200150" x="457200"/>
            <a:ext cy="3725680" cx="3994525"/>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6" name="Shape 16"/>
          <p:cNvSpPr txBox="1"/>
          <p:nvPr>
            <p:ph idx="2" type="body"/>
          </p:nvPr>
        </p:nvSpPr>
        <p:spPr>
          <a:xfrm>
            <a:off y="1200150" x="4692273"/>
            <a:ext cy="3725680" cx="3994525"/>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7" name="Shape 17"/>
        <p:cNvGrpSpPr/>
        <p:nvPr/>
      </p:nvGrpSpPr>
      <p:grpSpPr>
        <a:xfrm>
          <a:off y="0" x="0"/>
          <a:ext cy="0" cx="0"/>
          <a:chOff y="0" x="0"/>
          <a:chExt cy="0" cx="0"/>
        </a:xfrm>
      </p:grpSpPr>
      <p:sp>
        <p:nvSpPr>
          <p:cNvPr id="18" name="Shape 18"/>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19" name="Shape 19"/>
        <p:cNvGrpSpPr/>
        <p:nvPr/>
      </p:nvGrpSpPr>
      <p:grpSpPr>
        <a:xfrm>
          <a:off y="0" x="0"/>
          <a:ext cy="0" cx="0"/>
          <a:chOff y="0" x="0"/>
          <a:chExt cy="0" cx="0"/>
        </a:xfrm>
      </p:grpSpPr>
      <p:sp>
        <p:nvSpPr>
          <p:cNvPr id="20" name="Shape 20"/>
          <p:cNvSpPr txBox="1"/>
          <p:nvPr>
            <p:ph idx="1" type="body"/>
          </p:nvPr>
        </p:nvSpPr>
        <p:spPr>
          <a:xfrm>
            <a:off y="4406309" x="457200"/>
            <a:ext cy="519520" cx="8229600"/>
          </a:xfrm>
          <a:prstGeom prst="rect">
            <a:avLst/>
          </a:prstGeom>
        </p:spPr>
        <p:txBody>
          <a:bodyPr bIns="91425" rIns="91425" lIns="91425" tIns="91425" anchor="t" anchorCtr="0"/>
          <a:lstStyle>
            <a:lvl1pPr algn="ctr">
              <a:spcBef>
                <a:spcPts val="360"/>
              </a:spcBef>
              <a:buSzPct val="100000"/>
              <a:buNone/>
              <a:defRPr sz="1800"/>
            </a:lvl1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1" name="Shape 21"/>
        <p:cNvGrpSpPr/>
        <p:nvPr/>
      </p:nvGrpSpPr>
      <p:grpSpPr>
        <a:xfrm>
          <a:off y="0" x="0"/>
          <a:ext cy="0" cx="0"/>
          <a:chOff y="0" x="0"/>
          <a:chExt cy="0" cx="0"/>
        </a:xfrm>
      </p:grpSpPr>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6.xml" Type="http://schemas.openxmlformats.org/officeDocument/2006/relationships/slideLayout" Id="rId6"/><Relationship Target="../slideLayouts/slideLayout5.xml" Type="http://schemas.openxmlformats.org/officeDocument/2006/relationships/slideLayout" Id="rId5"/><Relationship Target="../theme/theme3.xml" Type="http://schemas.openxmlformats.org/officeDocument/2006/relationships/theme"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 name="Shape 4"/>
        <p:cNvGrpSpPr/>
        <p:nvPr/>
      </p:nvGrpSpPr>
      <p:grpSpPr>
        <a:xfrm>
          <a:off y="0" x="0"/>
          <a:ext cy="0" cx="0"/>
          <a:chOff y="0" x="0"/>
          <a:chExt cy="0" cx="0"/>
        </a:xfrm>
      </p:grpSpPr>
      <p:sp>
        <p:nvSpPr>
          <p:cNvPr id="5" name="Shape 5"/>
          <p:cNvSpPr txBox="1"/>
          <p:nvPr>
            <p:ph type="title"/>
          </p:nvPr>
        </p:nvSpPr>
        <p:spPr>
          <a:xfrm>
            <a:off y="205978" x="457200"/>
            <a:ext cy="857250" cx="8229600"/>
          </a:xfrm>
          <a:prstGeom prst="rect">
            <a:avLst/>
          </a:prstGeom>
          <a:noFill/>
          <a:ln>
            <a:noFill/>
          </a:ln>
        </p:spPr>
        <p:txBody>
          <a:bodyPr bIns="91425" rIns="91425" lIns="91425" tIns="91425" anchor="b" anchorCtr="0"/>
          <a:lstStyle>
            <a:lvl1pPr>
              <a:spcBef>
                <a:spcPts val="0"/>
              </a:spcBef>
              <a:buClr>
                <a:schemeClr val="dk1"/>
              </a:buClr>
              <a:buSzPct val="100000"/>
              <a:buNone/>
              <a:defRPr b="1" sz="3600">
                <a:solidFill>
                  <a:schemeClr val="dk1"/>
                </a:solidFill>
              </a:defRPr>
            </a:lvl1pPr>
            <a:lvl2pPr>
              <a:spcBef>
                <a:spcPts val="0"/>
              </a:spcBef>
              <a:buClr>
                <a:schemeClr val="dk1"/>
              </a:buClr>
              <a:buSzPct val="100000"/>
              <a:buNone/>
              <a:defRPr b="1" sz="3600">
                <a:solidFill>
                  <a:schemeClr val="dk1"/>
                </a:solidFill>
              </a:defRPr>
            </a:lvl2pPr>
            <a:lvl3pPr>
              <a:spcBef>
                <a:spcPts val="0"/>
              </a:spcBef>
              <a:buClr>
                <a:schemeClr val="dk1"/>
              </a:buClr>
              <a:buSzPct val="100000"/>
              <a:buNone/>
              <a:defRPr b="1" sz="3600">
                <a:solidFill>
                  <a:schemeClr val="dk1"/>
                </a:solidFill>
              </a:defRPr>
            </a:lvl3pPr>
            <a:lvl4pPr>
              <a:spcBef>
                <a:spcPts val="0"/>
              </a:spcBef>
              <a:buClr>
                <a:schemeClr val="dk1"/>
              </a:buClr>
              <a:buSzPct val="100000"/>
              <a:buNone/>
              <a:defRPr b="1" sz="3600">
                <a:solidFill>
                  <a:schemeClr val="dk1"/>
                </a:solidFill>
              </a:defRPr>
            </a:lvl4pPr>
            <a:lvl5pPr>
              <a:spcBef>
                <a:spcPts val="0"/>
              </a:spcBef>
              <a:buClr>
                <a:schemeClr val="dk1"/>
              </a:buClr>
              <a:buSzPct val="100000"/>
              <a:buNone/>
              <a:defRPr b="1" sz="3600">
                <a:solidFill>
                  <a:schemeClr val="dk1"/>
                </a:solidFill>
              </a:defRPr>
            </a:lvl5pPr>
            <a:lvl6pPr>
              <a:spcBef>
                <a:spcPts val="0"/>
              </a:spcBef>
              <a:buClr>
                <a:schemeClr val="dk1"/>
              </a:buClr>
              <a:buSzPct val="100000"/>
              <a:buNone/>
              <a:defRPr b="1" sz="3600">
                <a:solidFill>
                  <a:schemeClr val="dk1"/>
                </a:solidFill>
              </a:defRPr>
            </a:lvl6pPr>
            <a:lvl7pPr>
              <a:spcBef>
                <a:spcPts val="0"/>
              </a:spcBef>
              <a:buClr>
                <a:schemeClr val="dk1"/>
              </a:buClr>
              <a:buSzPct val="100000"/>
              <a:buNone/>
              <a:defRPr b="1" sz="3600">
                <a:solidFill>
                  <a:schemeClr val="dk1"/>
                </a:solidFill>
              </a:defRPr>
            </a:lvl7pPr>
            <a:lvl8pPr>
              <a:spcBef>
                <a:spcPts val="0"/>
              </a:spcBef>
              <a:buClr>
                <a:schemeClr val="dk1"/>
              </a:buClr>
              <a:buSzPct val="100000"/>
              <a:buNone/>
              <a:defRPr b="1" sz="3600">
                <a:solidFill>
                  <a:schemeClr val="dk1"/>
                </a:solidFill>
              </a:defRPr>
            </a:lvl8pPr>
            <a:lvl9pPr>
              <a:spcBef>
                <a:spcPts val="0"/>
              </a:spcBef>
              <a:buClr>
                <a:schemeClr val="dk1"/>
              </a:buClr>
              <a:buSzPct val="100000"/>
              <a:buNone/>
              <a:defRPr b="1" sz="3600">
                <a:solidFill>
                  <a:schemeClr val="dk1"/>
                </a:solidFill>
              </a:defRPr>
            </a:lvl9pPr>
          </a:lstStyle>
          <a:p/>
        </p:txBody>
      </p:sp>
      <p:sp>
        <p:nvSpPr>
          <p:cNvPr id="6" name="Shape 6"/>
          <p:cNvSpPr txBox="1"/>
          <p:nvPr>
            <p:ph idx="1" type="body"/>
          </p:nvPr>
        </p:nvSpPr>
        <p:spPr>
          <a:xfrm>
            <a:off y="1200150" x="457200"/>
            <a:ext cy="3725680" cx="8229600"/>
          </a:xfrm>
          <a:prstGeom prst="rect">
            <a:avLst/>
          </a:prstGeom>
          <a:noFill/>
          <a:ln>
            <a:noFill/>
          </a:ln>
        </p:spPr>
        <p:txBody>
          <a:bodyPr bIns="91425" rIns="91425" lIns="91425" t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 Target="../media/image02.jpg" Type="http://schemas.openxmlformats.org/officeDocument/2006/relationships/image" Id="rId4"/><Relationship Target="../media/image01.jpg" Type="http://schemas.openxmlformats.org/officeDocument/2006/relationships/image" Id="rId3"/></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 Target="../media/image03.jpg" Type="http://schemas.openxmlformats.org/officeDocument/2006/relationships/image" Id="rId4"/><Relationship Target="../media/image00.pn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 name="Shape 22"/>
        <p:cNvGrpSpPr/>
        <p:nvPr/>
      </p:nvGrpSpPr>
      <p:grpSpPr>
        <a:xfrm>
          <a:off y="0" x="0"/>
          <a:ext cy="0" cx="0"/>
          <a:chOff y="0" x="0"/>
          <a:chExt cy="0" cx="0"/>
        </a:xfrm>
      </p:grpSpPr>
      <p:sp>
        <p:nvSpPr>
          <p:cNvPr id="23" name="Shape 23"/>
          <p:cNvSpPr txBox="1"/>
          <p:nvPr>
            <p:ph type="ctrTitle"/>
          </p:nvPr>
        </p:nvSpPr>
        <p:spPr>
          <a:xfrm>
            <a:off y="1583342" x="685800"/>
            <a:ext cy="1159856" cx="7772400"/>
          </a:xfrm>
          <a:prstGeom prst="rect">
            <a:avLst/>
          </a:prstGeom>
        </p:spPr>
        <p:txBody>
          <a:bodyPr bIns="91425" rIns="91425" lIns="91425" tIns="91425" anchor="b" anchorCtr="0">
            <a:noAutofit/>
          </a:bodyPr>
          <a:lstStyle/>
          <a:p>
            <a:pPr algn="l">
              <a:spcBef>
                <a:spcPts val="0"/>
              </a:spcBef>
              <a:buNone/>
            </a:pPr>
            <a:r>
              <a:rPr lang="en"/>
              <a:t>					MARTIN</a:t>
            </a:r>
          </a:p>
        </p:txBody>
      </p:sp>
      <p:sp>
        <p:nvSpPr>
          <p:cNvPr id="24" name="Shape 24"/>
          <p:cNvSpPr txBox="1"/>
          <p:nvPr>
            <p:ph idx="1" type="subTitle"/>
          </p:nvPr>
        </p:nvSpPr>
        <p:spPr>
          <a:xfrm>
            <a:off y="2840053" x="685800"/>
            <a:ext cy="784737" cx="7772400"/>
          </a:xfrm>
          <a:prstGeom prst="rect">
            <a:avLst/>
          </a:prstGeom>
        </p:spPr>
        <p:txBody>
          <a:bodyPr bIns="91425" rIns="91425" lIns="91425" tIns="91425" anchor="t" anchorCtr="0">
            <a:noAutofit/>
          </a:bodyPr>
          <a:lstStyle/>
          <a:p>
            <a:pPr rtl="0">
              <a:spcBef>
                <a:spcPts val="0"/>
              </a:spcBef>
              <a:buNone/>
            </a:pPr>
            <a:r>
              <a:rPr lang="en"/>
              <a:t>Sunnaas gr 2. </a:t>
            </a:r>
          </a:p>
          <a:p>
            <a:pPr>
              <a:spcBef>
                <a:spcPts val="0"/>
              </a:spcBef>
              <a:buNone/>
            </a:pPr>
            <a:r>
              <a:rPr lang="en"/>
              <a:t>Jon-Robert, Ying, Linett og Ingvild</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 name="Shape 28"/>
        <p:cNvGrpSpPr/>
        <p:nvPr/>
      </p:nvGrpSpPr>
      <p:grpSpPr>
        <a:xfrm>
          <a:off y="0" x="0"/>
          <a:ext cy="0" cx="0"/>
          <a:chOff y="0" x="0"/>
          <a:chExt cy="0" cx="0"/>
        </a:xfrm>
      </p:grpSpPr>
      <p:sp>
        <p:nvSpPr>
          <p:cNvPr id="29" name="Shape 29"/>
          <p:cNvSpPr txBox="1"/>
          <p:nvPr>
            <p:ph type="title"/>
          </p:nvPr>
        </p:nvSpPr>
        <p:spPr>
          <a:xfrm>
            <a:off y="339628" x="457200"/>
            <a:ext cy="857400" cx="8229600"/>
          </a:xfrm>
          <a:prstGeom prst="rect">
            <a:avLst/>
          </a:prstGeom>
        </p:spPr>
        <p:txBody>
          <a:bodyPr bIns="91425" rIns="91425" lIns="91425" tIns="91425" anchor="b" anchorCtr="0">
            <a:noAutofit/>
          </a:bodyPr>
          <a:lstStyle/>
          <a:p>
            <a:pPr rtl="0">
              <a:spcBef>
                <a:spcPts val="0"/>
              </a:spcBef>
              <a:buNone/>
            </a:pPr>
            <a:r>
              <a:rPr lang="en"/>
              <a:t>Our user group- </a:t>
            </a:r>
          </a:p>
          <a:p>
            <a:pPr>
              <a:spcBef>
                <a:spcPts val="0"/>
              </a:spcBef>
              <a:buNone/>
            </a:pPr>
            <a:r>
              <a:rPr b="0" sz="3000" lang="en"/>
              <a:t>Brain damage department at Sunnaas hospital</a:t>
            </a:r>
          </a:p>
        </p:txBody>
      </p:sp>
      <p:sp>
        <p:nvSpPr>
          <p:cNvPr id="30" name="Shape 30"/>
          <p:cNvSpPr txBox="1"/>
          <p:nvPr>
            <p:ph idx="1" type="body"/>
          </p:nvPr>
        </p:nvSpPr>
        <p:spPr>
          <a:xfrm>
            <a:off y="1261875" x="312400"/>
            <a:ext cy="3725699" cx="8229600"/>
          </a:xfrm>
          <a:prstGeom prst="rect">
            <a:avLst/>
          </a:prstGeom>
        </p:spPr>
        <p:txBody>
          <a:bodyPr bIns="91425" rIns="91425" lIns="91425" tIns="91425" anchor="t" anchorCtr="0">
            <a:noAutofit/>
          </a:bodyPr>
          <a:lstStyle/>
          <a:p>
            <a:pPr rtl="0" lvl="0" indent="-381000" marL="457200">
              <a:spcBef>
                <a:spcPts val="0"/>
              </a:spcBef>
              <a:buClr>
                <a:schemeClr val="dk1"/>
              </a:buClr>
              <a:buSzPct val="100000"/>
              <a:buFont typeface="Arial"/>
              <a:buChar char="-"/>
            </a:pPr>
            <a:r>
              <a:rPr sz="2400" lang="en"/>
              <a:t>Patients and relatives </a:t>
            </a:r>
          </a:p>
          <a:p>
            <a:pPr rtl="0" lvl="0" indent="-381000" marL="457200">
              <a:spcBef>
                <a:spcPts val="0"/>
              </a:spcBef>
              <a:buClr>
                <a:schemeClr val="dk1"/>
              </a:buClr>
              <a:buSzPct val="100000"/>
              <a:buFont typeface="Arial"/>
              <a:buChar char="-"/>
            </a:pPr>
            <a:r>
              <a:rPr sz="2400" lang="en"/>
              <a:t>Typical problems</a:t>
            </a:r>
          </a:p>
          <a:p>
            <a:pPr rtl="0" lvl="0" indent="-381000" marL="457200">
              <a:spcBef>
                <a:spcPts val="0"/>
              </a:spcBef>
              <a:buClr>
                <a:schemeClr val="dk1"/>
              </a:buClr>
              <a:buSzPct val="100000"/>
              <a:buFont typeface="Arial"/>
              <a:buChar char="-"/>
            </a:pPr>
            <a:r>
              <a:rPr sz="2400" lang="en"/>
              <a:t>Complex disease picture</a:t>
            </a:r>
          </a:p>
          <a:p>
            <a:pPr rtl="0" lvl="0">
              <a:spcBef>
                <a:spcPts val="0"/>
              </a:spcBef>
              <a:buNone/>
            </a:pPr>
            <a:r>
              <a:t/>
            </a:r>
            <a:endParaRPr/>
          </a:p>
          <a:p>
            <a:pPr>
              <a:spcBef>
                <a:spcPts val="0"/>
              </a:spcBef>
              <a:buNone/>
            </a:pPr>
            <a:r>
              <a:t/>
            </a:r>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 name="Shape 34"/>
        <p:cNvGrpSpPr/>
        <p:nvPr/>
      </p:nvGrpSpPr>
      <p:grpSpPr>
        <a:xfrm>
          <a:off y="0" x="0"/>
          <a:ext cy="0" cx="0"/>
          <a:chOff y="0" x="0"/>
          <a:chExt cy="0" cx="0"/>
        </a:xfrm>
      </p:grpSpPr>
      <p:sp>
        <p:nvSpPr>
          <p:cNvPr id="35" name="Shape 35"/>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The development process</a:t>
            </a:r>
          </a:p>
        </p:txBody>
      </p:sp>
      <p:sp>
        <p:nvSpPr>
          <p:cNvPr id="36" name="Shape 36"/>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chemeClr val="dk1"/>
              </a:buClr>
              <a:buSzPct val="100000"/>
              <a:buFont typeface="Arial"/>
              <a:buChar char="-"/>
            </a:pPr>
            <a:r>
              <a:rPr lang="en"/>
              <a:t>Meeting at Sunnaas</a:t>
            </a:r>
          </a:p>
          <a:p>
            <a:pPr rtl="0" lvl="0" indent="-419100" marL="457200">
              <a:spcBef>
                <a:spcPts val="0"/>
              </a:spcBef>
              <a:buClr>
                <a:schemeClr val="dk1"/>
              </a:buClr>
              <a:buSzPct val="100000"/>
              <a:buFont typeface="Arial"/>
              <a:buChar char="-"/>
            </a:pPr>
            <a:r>
              <a:rPr lang="en"/>
              <a:t>Brainstorming</a:t>
            </a:r>
          </a:p>
          <a:p>
            <a:pPr rtl="0" lvl="0" indent="-419100" marL="457200">
              <a:spcBef>
                <a:spcPts val="0"/>
              </a:spcBef>
              <a:buClr>
                <a:schemeClr val="dk1"/>
              </a:buClr>
              <a:buSzPct val="100000"/>
              <a:buFont typeface="Arial"/>
              <a:buChar char="-"/>
            </a:pPr>
            <a:r>
              <a:rPr lang="en"/>
              <a:t>Dialogue with nutritionist and psychologist </a:t>
            </a:r>
          </a:p>
          <a:p>
            <a:pPr rtl="0" lvl="0" indent="-419100" marL="457200">
              <a:spcBef>
                <a:spcPts val="0"/>
              </a:spcBef>
              <a:buClr>
                <a:schemeClr val="dk1"/>
              </a:buClr>
              <a:buSzPct val="100000"/>
              <a:buFont typeface="Arial"/>
              <a:buChar char="-"/>
            </a:pPr>
            <a:r>
              <a:rPr lang="en"/>
              <a:t>Prototyping workshop</a:t>
            </a:r>
          </a:p>
          <a:p>
            <a:pPr rtl="0">
              <a:spcBef>
                <a:spcPts val="0"/>
              </a:spcBef>
              <a:buNone/>
            </a:pPr>
            <a:r>
              <a:t/>
            </a:r>
            <a:endParaRPr/>
          </a:p>
          <a:p>
            <a:pPr rtl="0" lvl="0" indent="-419100" marL="457200">
              <a:spcBef>
                <a:spcPts val="0"/>
              </a:spcBef>
              <a:buClr>
                <a:schemeClr val="dk1"/>
              </a:buClr>
              <a:buSzPct val="100000"/>
              <a:buFont typeface="Arial"/>
              <a:buChar char="-"/>
            </a:pPr>
            <a:r>
              <a:rPr lang="en"/>
              <a:t>Usertesting and contact</a:t>
            </a:r>
          </a:p>
          <a:p>
            <a:pPr rtl="0">
              <a:spcBef>
                <a:spcPts val="0"/>
              </a:spcBef>
              <a:buNone/>
            </a:pPr>
            <a:r>
              <a:t/>
            </a:r>
            <a:endParaRPr/>
          </a:p>
          <a:p>
            <a:pPr lvl="0">
              <a:spcBef>
                <a:spcPts val="0"/>
              </a:spcBef>
              <a:buNone/>
            </a:pPr>
            <a:r>
              <a:t/>
            </a:r>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 name="Shape 40"/>
        <p:cNvGrpSpPr/>
        <p:nvPr/>
      </p:nvGrpSpPr>
      <p:grpSpPr>
        <a:xfrm>
          <a:off y="0" x="0"/>
          <a:ext cy="0" cx="0"/>
          <a:chOff y="0" x="0"/>
          <a:chExt cy="0" cx="0"/>
        </a:xfrm>
      </p:grpSpPr>
      <p:sp>
        <p:nvSpPr>
          <p:cNvPr id="41" name="Shape 4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Our product</a:t>
            </a:r>
          </a:p>
        </p:txBody>
      </p:sp>
      <p:sp>
        <p:nvSpPr>
          <p:cNvPr id="42" name="Shape 42"/>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None/>
            </a:pPr>
            <a:r>
              <a:rPr lang="en"/>
              <a:t>A nutrition application,</a:t>
            </a:r>
          </a:p>
          <a:p>
            <a:pPr rtl="0" lvl="0" indent="-419100" marL="457200">
              <a:spcBef>
                <a:spcPts val="0"/>
              </a:spcBef>
              <a:buClr>
                <a:schemeClr val="dk1"/>
              </a:buClr>
              <a:buSzPct val="100000"/>
              <a:buFont typeface="Arial"/>
              <a:buChar char="-"/>
            </a:pPr>
            <a:r>
              <a:rPr lang="en"/>
              <a:t>choose the food you eat</a:t>
            </a:r>
          </a:p>
          <a:p>
            <a:pPr rtl="0">
              <a:spcBef>
                <a:spcPts val="0"/>
              </a:spcBef>
              <a:buNone/>
            </a:pPr>
            <a:r>
              <a:t/>
            </a:r>
            <a:endParaRPr/>
          </a:p>
          <a:p>
            <a:pPr rtl="0">
              <a:spcBef>
                <a:spcPts val="0"/>
              </a:spcBef>
              <a:buNone/>
            </a:pPr>
            <a:r>
              <a:rPr lang="en"/>
              <a:t>Need to be:</a:t>
            </a:r>
          </a:p>
          <a:p>
            <a:pPr rtl="0" lvl="0" indent="-419100" marL="457200">
              <a:spcBef>
                <a:spcPts val="0"/>
              </a:spcBef>
              <a:buClr>
                <a:schemeClr val="dk1"/>
              </a:buClr>
              <a:buSzPct val="100000"/>
              <a:buFont typeface="Arial"/>
              <a:buChar char="-"/>
            </a:pPr>
            <a:r>
              <a:rPr lang="en"/>
              <a:t>Easy to use</a:t>
            </a:r>
          </a:p>
          <a:p>
            <a:pPr rtl="0" lvl="0" indent="-419100" marL="457200">
              <a:spcBef>
                <a:spcPts val="0"/>
              </a:spcBef>
              <a:buClr>
                <a:schemeClr val="dk1"/>
              </a:buClr>
              <a:buSzPct val="100000"/>
              <a:buFont typeface="Arial"/>
              <a:buChar char="-"/>
            </a:pPr>
            <a:r>
              <a:rPr lang="en"/>
              <a:t>Easy to understand </a:t>
            </a:r>
          </a:p>
          <a:p>
            <a:pPr rtl="0" lvl="0">
              <a:spcBef>
                <a:spcPts val="0"/>
              </a:spcBef>
              <a:buNone/>
            </a:pPr>
            <a:r>
              <a:t/>
            </a:r>
            <a:endParaRPr/>
          </a:p>
          <a:p>
            <a:pPr rtl="0" lvl="0">
              <a:spcBef>
                <a:spcPts val="0"/>
              </a:spcBef>
              <a:buNone/>
            </a:pPr>
            <a:r>
              <a:t/>
            </a:r>
            <a:endParaRPr/>
          </a:p>
          <a:p>
            <a:pPr lvl="0">
              <a:spcBef>
                <a:spcPts val="0"/>
              </a:spcBef>
              <a:buNone/>
            </a:pPr>
            <a:r>
              <a:t/>
            </a: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 name="Shape 46"/>
        <p:cNvGrpSpPr/>
        <p:nvPr/>
      </p:nvGrpSpPr>
      <p:grpSpPr>
        <a:xfrm>
          <a:off y="0" x="0"/>
          <a:ext cy="0" cx="0"/>
          <a:chOff y="0" x="0"/>
          <a:chExt cy="0" cx="0"/>
        </a:xfrm>
      </p:grpSpPr>
      <p:sp>
        <p:nvSpPr>
          <p:cNvPr id="47" name="Shape 47"/>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Prototype</a:t>
            </a:r>
          </a:p>
        </p:txBody>
      </p:sp>
      <p:sp>
        <p:nvSpPr>
          <p:cNvPr id="48" name="Shape 48"/>
          <p:cNvSpPr txBox="1"/>
          <p:nvPr>
            <p:ph idx="1" type="body"/>
          </p:nvPr>
        </p:nvSpPr>
        <p:spPr>
          <a:xfrm>
            <a:off y="1200150" x="2817825"/>
            <a:ext cy="3725699" cx="5868900"/>
          </a:xfrm>
          <a:prstGeom prst="rect">
            <a:avLst/>
          </a:prstGeom>
        </p:spPr>
        <p:txBody>
          <a:bodyPr bIns="91425" rIns="91425" lIns="91425" tIns="91425" anchor="t" anchorCtr="0">
            <a:noAutofit/>
          </a:bodyPr>
          <a:lstStyle/>
          <a:p>
            <a:pPr rtl="0" lvl="0">
              <a:spcBef>
                <a:spcPts val="0"/>
              </a:spcBef>
              <a:buNone/>
            </a:pPr>
            <a:r>
              <a:t/>
            </a:r>
            <a:endParaRPr/>
          </a:p>
        </p:txBody>
      </p:sp>
      <p:pic>
        <p:nvPicPr>
          <p:cNvPr id="49" name="Shape 49"/>
          <p:cNvPicPr preferRelativeResize="0"/>
          <p:nvPr/>
        </p:nvPicPr>
        <p:blipFill>
          <a:blip r:embed="rId3">
            <a:alphaModFix/>
          </a:blip>
          <a:stretch>
            <a:fillRect/>
          </a:stretch>
        </p:blipFill>
        <p:spPr>
          <a:xfrm>
            <a:off y="1200150" x="1351597"/>
            <a:ext cy="3611248" cx="2031324"/>
          </a:xfrm>
          <a:prstGeom prst="rect">
            <a:avLst/>
          </a:prstGeom>
          <a:noFill/>
          <a:ln>
            <a:noFill/>
          </a:ln>
        </p:spPr>
      </p:pic>
      <p:pic>
        <p:nvPicPr>
          <p:cNvPr id="50" name="Shape 50"/>
          <p:cNvPicPr preferRelativeResize="0"/>
          <p:nvPr/>
        </p:nvPicPr>
        <p:blipFill>
          <a:blip r:embed="rId4">
            <a:alphaModFix/>
          </a:blip>
          <a:stretch>
            <a:fillRect/>
          </a:stretch>
        </p:blipFill>
        <p:spPr>
          <a:xfrm>
            <a:off y="1200150" x="4769825"/>
            <a:ext cy="3611248" cx="2708421"/>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4" name="Shape 54"/>
        <p:cNvGrpSpPr/>
        <p:nvPr/>
      </p:nvGrpSpPr>
      <p:grpSpPr>
        <a:xfrm>
          <a:off y="0" x="0"/>
          <a:ext cy="0" cx="0"/>
          <a:chOff y="0" x="0"/>
          <a:chExt cy="0" cx="0"/>
        </a:xfrm>
      </p:grpSpPr>
      <p:sp>
        <p:nvSpPr>
          <p:cNvPr id="55" name="Shape 55"/>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The app</a:t>
            </a:r>
          </a:p>
        </p:txBody>
      </p:sp>
      <p:sp>
        <p:nvSpPr>
          <p:cNvPr id="56" name="Shape 56"/>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lang="en"/>
              <a:t>Image just a rough sketch</a:t>
            </a:r>
          </a:p>
          <a:p>
            <a:pPr rtl="0">
              <a:spcBef>
                <a:spcPts val="0"/>
              </a:spcBef>
              <a:buNone/>
            </a:pPr>
            <a:r>
              <a:rPr lang="en"/>
              <a:t>HTML5 webpage</a:t>
            </a:r>
          </a:p>
          <a:p>
            <a:pPr rtl="0">
              <a:spcBef>
                <a:spcPts val="0"/>
              </a:spcBef>
              <a:buNone/>
            </a:pPr>
            <a:r>
              <a:rPr lang="en"/>
              <a:t>Must work on devices 4 inches and larger</a:t>
            </a:r>
          </a:p>
          <a:p>
            <a:pPr rtl="0">
              <a:spcBef>
                <a:spcPts val="0"/>
              </a:spcBef>
              <a:buNone/>
            </a:pPr>
            <a:r>
              <a:rPr lang="en"/>
              <a:t>Tablets (Android and iOS) and pc</a:t>
            </a:r>
          </a:p>
          <a:p>
            <a:pPr>
              <a:spcBef>
                <a:spcPts val="0"/>
              </a:spcBef>
              <a:buNone/>
            </a:pPr>
            <a:r>
              <a:rPr lang="en"/>
              <a:t>Simple layout with swiping</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 name="Shape 60"/>
        <p:cNvGrpSpPr/>
        <p:nvPr/>
      </p:nvGrpSpPr>
      <p:grpSpPr>
        <a:xfrm>
          <a:off y="0" x="0"/>
          <a:ext cy="0" cx="0"/>
          <a:chOff y="0" x="0"/>
          <a:chExt cy="0" cx="0"/>
        </a:xfrm>
      </p:grpSpPr>
      <p:sp>
        <p:nvSpPr>
          <p:cNvPr id="61" name="Shape 6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Current state and future</a:t>
            </a:r>
          </a:p>
        </p:txBody>
      </p:sp>
      <p:sp>
        <p:nvSpPr>
          <p:cNvPr id="62" name="Shape 62"/>
          <p:cNvSpPr txBox="1"/>
          <p:nvPr>
            <p:ph idx="1" type="body"/>
          </p:nvPr>
        </p:nvSpPr>
        <p:spPr>
          <a:xfrm>
            <a:off y="1200150" x="457200"/>
            <a:ext cy="3725699" cx="8229600"/>
          </a:xfrm>
          <a:prstGeom prst="rect">
            <a:avLst/>
          </a:prstGeom>
        </p:spPr>
        <p:txBody>
          <a:bodyPr bIns="91425" rIns="91425" lIns="91425" tIns="91425" anchor="t" anchorCtr="0">
            <a:noAutofit/>
          </a:bodyPr>
          <a:lstStyle/>
          <a:p>
            <a:pPr>
              <a:spcBef>
                <a:spcPts val="0"/>
              </a:spcBef>
              <a:buNone/>
            </a:pPr>
            <a:r>
              <a:t/>
            </a:r>
            <a:endParaRPr/>
          </a:p>
        </p:txBody>
      </p:sp>
      <p:pic>
        <p:nvPicPr>
          <p:cNvPr id="63" name="Shape 63"/>
          <p:cNvPicPr preferRelativeResize="0"/>
          <p:nvPr/>
        </p:nvPicPr>
        <p:blipFill>
          <a:blip r:embed="rId3">
            <a:alphaModFix/>
          </a:blip>
          <a:stretch>
            <a:fillRect/>
          </a:stretch>
        </p:blipFill>
        <p:spPr>
          <a:xfrm>
            <a:off y="1200150" x="457200"/>
            <a:ext cy="3555624" cx="3279400"/>
          </a:xfrm>
          <a:prstGeom prst="rect">
            <a:avLst/>
          </a:prstGeom>
          <a:noFill/>
          <a:ln>
            <a:noFill/>
          </a:ln>
        </p:spPr>
      </p:pic>
      <p:pic>
        <p:nvPicPr>
          <p:cNvPr id="64" name="Shape 64"/>
          <p:cNvPicPr preferRelativeResize="0"/>
          <p:nvPr/>
        </p:nvPicPr>
        <p:blipFill>
          <a:blip r:embed="rId4">
            <a:alphaModFix/>
          </a:blip>
          <a:stretch>
            <a:fillRect/>
          </a:stretch>
        </p:blipFill>
        <p:spPr>
          <a:xfrm>
            <a:off y="1200150" x="4261374"/>
            <a:ext cy="3555625" cx="4334944"/>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 name="Shape 68"/>
        <p:cNvGrpSpPr/>
        <p:nvPr/>
      </p:nvGrpSpPr>
      <p:grpSpPr>
        <a:xfrm>
          <a:off y="0" x="0"/>
          <a:ext cy="0" cx="0"/>
          <a:chOff y="0" x="0"/>
          <a:chExt cy="0" cx="0"/>
        </a:xfrm>
      </p:grpSpPr>
      <p:sp>
        <p:nvSpPr>
          <p:cNvPr id="69" name="Shape 69"/>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How to get to goal </a:t>
            </a:r>
          </a:p>
        </p:txBody>
      </p:sp>
      <p:sp>
        <p:nvSpPr>
          <p:cNvPr id="70" name="Shape 70"/>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81000" marL="457200">
              <a:spcBef>
                <a:spcPts val="0"/>
              </a:spcBef>
              <a:buClr>
                <a:schemeClr val="dk1"/>
              </a:buClr>
              <a:buSzPct val="100000"/>
              <a:buFont typeface="Arial"/>
              <a:buChar char="-"/>
            </a:pPr>
            <a:r>
              <a:rPr sz="2400" lang="en"/>
              <a:t>Further development</a:t>
            </a:r>
          </a:p>
          <a:p>
            <a:pPr rtl="0" lvl="0" indent="-381000" marL="457200">
              <a:spcBef>
                <a:spcPts val="0"/>
              </a:spcBef>
              <a:buClr>
                <a:schemeClr val="dk1"/>
              </a:buClr>
              <a:buSzPct val="100000"/>
              <a:buFont typeface="Arial"/>
              <a:buChar char="-"/>
            </a:pPr>
            <a:r>
              <a:rPr sz="2400" lang="en"/>
              <a:t>User testing</a:t>
            </a:r>
          </a:p>
          <a:p>
            <a:pPr rtl="0" lvl="0" indent="-381000" marL="457200">
              <a:spcBef>
                <a:spcPts val="0"/>
              </a:spcBef>
              <a:buClr>
                <a:schemeClr val="dk1"/>
              </a:buClr>
              <a:buSzPct val="100000"/>
              <a:buFont typeface="Arial"/>
              <a:buChar char="-"/>
            </a:pPr>
            <a:r>
              <a:rPr sz="2400" lang="en"/>
              <a:t>Keep a good dialog with Sunnaas personnel</a:t>
            </a:r>
          </a:p>
          <a:p>
            <a:pPr lvl="0">
              <a:spcBef>
                <a:spcPts val="0"/>
              </a:spcBef>
              <a:buNone/>
            </a:pPr>
            <a:r>
              <a:t/>
            </a:r>
            <a:endParaRPr sz="2400"/>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a="http://schemas.openxmlformats.org/drawingml/2006/main" xmlns:r="http://schemas.openxmlformats.org/officeDocument/2006/relationships"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