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embeddedFontLst>
    <p:embeddedFont>
      <p:font typeface="Proxima Nova"/>
      <p:regular r:id="rId12"/>
      <p:bold r:id="rId13"/>
      <p:italic r:id="rId14"/>
      <p:boldItalic r:id="rId15"/>
    </p:embeddedFont>
    <p:embeddedFont>
      <p:font typeface="Alfa Slab One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roximaNova-bold.fntdata"/><Relationship Id="rId12" Type="http://schemas.openxmlformats.org/officeDocument/2006/relationships/font" Target="fonts/ProximaNova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roximaNova-boldItalic.fntdata"/><Relationship Id="rId14" Type="http://schemas.openxmlformats.org/officeDocument/2006/relationships/font" Target="fonts/ProximaNova-italic.fntdata"/><Relationship Id="rId16" Type="http://schemas.openxmlformats.org/officeDocument/2006/relationships/font" Target="fonts/AlfaSlabOne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no"/>
              <a:t>Lærter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no"/>
              <a:t>Behov: 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SzPct val="100000"/>
              <a:buAutoNum type="arabicPeriod"/>
            </a:pPr>
            <a:r>
              <a:rPr lang="no"/>
              <a:t>Behov for å vite når det er min tur, og hvor lenge jeg skal vente</a:t>
            </a:r>
          </a:p>
          <a:p>
            <a:pPr indent="-298450" lvl="1" marL="914400" rtl="0">
              <a:lnSpc>
                <a:spcPct val="115000"/>
              </a:lnSpc>
              <a:spcBef>
                <a:spcPts val="0"/>
              </a:spcBef>
              <a:buSzPct val="100000"/>
              <a:buAutoNum type="alphaLcPeriod"/>
            </a:pPr>
            <a:r>
              <a:rPr lang="no"/>
              <a:t>behov for å vite hvor raskt køen går. </a:t>
            </a:r>
          </a:p>
          <a:p>
            <a:pPr indent="-228600" lvl="0" marL="457200" rtl="0">
              <a:lnSpc>
                <a:spcPct val="115000"/>
              </a:lnSpc>
              <a:spcBef>
                <a:spcPts val="0"/>
              </a:spcBef>
              <a:buAutoNum type="arabicPeriod"/>
            </a:pPr>
            <a:r>
              <a:rPr lang="no"/>
              <a:t>Behov for vite om det er forsinkelser i et/en venteværelse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4278300" y="2751162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" name="Shape 11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400"/>
            </a:lvl1pPr>
            <a:lvl2pPr lvl="1" algn="ctr">
              <a:spcBef>
                <a:spcPts val="0"/>
              </a:spcBef>
              <a:buSzPct val="100000"/>
              <a:defRPr sz="5400"/>
            </a:lvl2pPr>
            <a:lvl3pPr lvl="2" algn="ctr">
              <a:spcBef>
                <a:spcPts val="0"/>
              </a:spcBef>
              <a:buSzPct val="100000"/>
              <a:defRPr sz="5400"/>
            </a:lvl3pPr>
            <a:lvl4pPr lvl="3" algn="ctr">
              <a:spcBef>
                <a:spcPts val="0"/>
              </a:spcBef>
              <a:buSzPct val="100000"/>
              <a:defRPr sz="5400"/>
            </a:lvl4pPr>
            <a:lvl5pPr lvl="4" algn="ctr">
              <a:spcBef>
                <a:spcPts val="0"/>
              </a:spcBef>
              <a:buSzPct val="100000"/>
              <a:defRPr sz="5400"/>
            </a:lvl5pPr>
            <a:lvl6pPr lvl="5" algn="ctr">
              <a:spcBef>
                <a:spcPts val="0"/>
              </a:spcBef>
              <a:buSzPct val="100000"/>
              <a:defRPr sz="5400"/>
            </a:lvl6pPr>
            <a:lvl7pPr lvl="6" algn="ctr">
              <a:spcBef>
                <a:spcPts val="0"/>
              </a:spcBef>
              <a:buSzPct val="100000"/>
              <a:defRPr sz="5400"/>
            </a:lvl7pPr>
            <a:lvl8pPr lvl="7" algn="ctr">
              <a:spcBef>
                <a:spcPts val="0"/>
              </a:spcBef>
              <a:buSzPct val="100000"/>
              <a:defRPr sz="5400"/>
            </a:lvl8pPr>
            <a:lvl9pPr lvl="8" algn="ctr">
              <a:spcBef>
                <a:spcPts val="0"/>
              </a:spcBef>
              <a:buSzPct val="100000"/>
              <a:defRPr sz="5400"/>
            </a:lvl9pPr>
          </a:lstStyle>
          <a:p/>
        </p:txBody>
      </p:sp>
      <p:sp>
        <p:nvSpPr>
          <p:cNvPr id="12" name="Shape 1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9pPr>
          </a:lstStyle>
          <a:p/>
        </p:txBody>
      </p:sp>
      <p:sp>
        <p:nvSpPr>
          <p:cNvPr id="13" name="Shape 1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5" name="Shape 2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8" name="Shape 2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8" name="Shape 3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Shape 3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3800"/>
            </a:lvl1pPr>
            <a:lvl2pPr lvl="1" algn="ctr">
              <a:spcBef>
                <a:spcPts val="0"/>
              </a:spcBef>
              <a:buSzPct val="100000"/>
              <a:defRPr sz="3800"/>
            </a:lvl2pPr>
            <a:lvl3pPr lvl="2" algn="ctr">
              <a:spcBef>
                <a:spcPts val="0"/>
              </a:spcBef>
              <a:buSzPct val="100000"/>
              <a:defRPr sz="3800"/>
            </a:lvl3pPr>
            <a:lvl4pPr lvl="3" algn="ctr">
              <a:spcBef>
                <a:spcPts val="0"/>
              </a:spcBef>
              <a:buSzPct val="100000"/>
              <a:defRPr sz="3800"/>
            </a:lvl4pPr>
            <a:lvl5pPr lvl="4" algn="ctr">
              <a:spcBef>
                <a:spcPts val="0"/>
              </a:spcBef>
              <a:buSzPct val="100000"/>
              <a:defRPr sz="3800"/>
            </a:lvl5pPr>
            <a:lvl6pPr lvl="5" algn="ctr">
              <a:spcBef>
                <a:spcPts val="0"/>
              </a:spcBef>
              <a:buSzPct val="100000"/>
              <a:defRPr sz="3800"/>
            </a:lvl6pPr>
            <a:lvl7pPr lvl="6" algn="ctr">
              <a:spcBef>
                <a:spcPts val="0"/>
              </a:spcBef>
              <a:buSzPct val="100000"/>
              <a:defRPr sz="3800"/>
            </a:lvl7pPr>
            <a:lvl8pPr lvl="7" algn="ctr">
              <a:spcBef>
                <a:spcPts val="0"/>
              </a:spcBef>
              <a:buSzPct val="100000"/>
              <a:defRPr sz="3800"/>
            </a:lvl8pPr>
            <a:lvl9pPr lvl="8" algn="ctr">
              <a:spcBef>
                <a:spcPts val="0"/>
              </a:spcBef>
              <a:buSzPct val="100000"/>
              <a:defRPr sz="3800"/>
            </a:lvl9pPr>
          </a:lstStyle>
          <a:p/>
        </p:txBody>
      </p:sp>
      <p:sp>
        <p:nvSpPr>
          <p:cNvPr id="40" name="Shape 40"/>
          <p:cNvSpPr txBox="1"/>
          <p:nvPr>
            <p:ph idx="1" type="subTitle"/>
          </p:nvPr>
        </p:nvSpPr>
        <p:spPr>
          <a:xfrm>
            <a:off x="265500" y="2981125"/>
            <a:ext cx="4045200" cy="13454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9pPr>
          </a:lstStyle>
          <a:p/>
        </p:txBody>
      </p:sp>
      <p:sp>
        <p:nvSpPr>
          <p:cNvPr id="41" name="Shape 4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no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Proxima Nova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no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0.jpg"/><Relationship Id="rId4" Type="http://schemas.openxmlformats.org/officeDocument/2006/relationships/image" Target="../media/image0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6.gif"/><Relationship Id="rId4" Type="http://schemas.openxmlformats.org/officeDocument/2006/relationships/image" Target="../media/image01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2.png"/><Relationship Id="rId4" Type="http://schemas.openxmlformats.org/officeDocument/2006/relationships/image" Target="../media/image0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5.png"/><Relationship Id="rId4" Type="http://schemas.openxmlformats.org/officeDocument/2006/relationships/image" Target="../media/image0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Splidd</a:t>
            </a:r>
          </a:p>
        </p:txBody>
      </p:sp>
      <p:sp>
        <p:nvSpPr>
          <p:cNvPr id="57" name="Shape 57"/>
          <p:cNvSpPr txBox="1"/>
          <p:nvPr>
            <p:ph idx="1" type="subTitle"/>
          </p:nvPr>
        </p:nvSpPr>
        <p:spPr>
          <a:xfrm>
            <a:off x="311700" y="3165826"/>
            <a:ext cx="8520600" cy="1139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Derya Uysal, Pilasilda A. George, Lilly A. Helmersen, Stian Rustad &amp; Deividas Jaskenas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Tema &amp; målgruppe</a:t>
            </a:r>
          </a:p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SzPct val="100000"/>
              <a:buChar char="-"/>
            </a:pPr>
            <a:r>
              <a:rPr b="1" lang="no" sz="1800"/>
              <a:t>Venteværelse/</a:t>
            </a:r>
            <a:r>
              <a:rPr b="1" lang="no" sz="1800"/>
              <a:t>køsystem</a:t>
            </a:r>
            <a:r>
              <a:rPr b="1" lang="no" sz="1800"/>
              <a:t> 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1800"/>
          </a:p>
          <a:p>
            <a:pPr indent="-342900" lvl="0" marL="457200">
              <a:spcBef>
                <a:spcPts val="0"/>
              </a:spcBef>
              <a:buSzPct val="100000"/>
              <a:buChar char="-"/>
            </a:pPr>
            <a:r>
              <a:rPr b="1" lang="no" sz="1800"/>
              <a:t>Mennesker på venteværelser </a:t>
            </a:r>
          </a:p>
        </p:txBody>
      </p:sp>
      <p:sp>
        <p:nvSpPr>
          <p:cNvPr id="64" name="Shape 6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Unknown-2" id="65" name="Shape 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5900" y="69625"/>
            <a:ext cx="3278850" cy="2602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1192986_901263406597927_540525781_n.jpg" id="66" name="Shape 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1025" y="2532625"/>
            <a:ext cx="2510349" cy="251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x="230475" y="120100"/>
            <a:ext cx="3111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Undersøkelse</a:t>
            </a:r>
          </a:p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230475" y="692800"/>
            <a:ext cx="3999900" cy="2642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lnSpc>
                <a:spcPct val="150000"/>
              </a:lnSpc>
              <a:spcBef>
                <a:spcPts val="0"/>
              </a:spcBef>
              <a:buSzPct val="100000"/>
              <a:buChar char="-"/>
            </a:pPr>
            <a:r>
              <a:rPr lang="no" sz="1800"/>
              <a:t>Observasjon</a:t>
            </a:r>
          </a:p>
          <a:p>
            <a:pPr indent="-317500" lvl="1" marL="914400" rtl="0">
              <a:lnSpc>
                <a:spcPct val="150000"/>
              </a:lnSpc>
              <a:spcBef>
                <a:spcPts val="0"/>
              </a:spcBef>
              <a:buSzPct val="100000"/>
              <a:buChar char="-"/>
            </a:pPr>
            <a:r>
              <a:rPr lang="no" sz="1400"/>
              <a:t>Bank, Nav-kontor og Helsestasjon</a:t>
            </a:r>
          </a:p>
          <a:p>
            <a:pPr indent="-342900" lvl="0" marL="457200" rtl="0">
              <a:lnSpc>
                <a:spcPct val="150000"/>
              </a:lnSpc>
              <a:spcBef>
                <a:spcPts val="0"/>
              </a:spcBef>
              <a:buSzPct val="100000"/>
              <a:buChar char="-"/>
            </a:pPr>
            <a:r>
              <a:rPr lang="no" sz="1800"/>
              <a:t>Spørreundersøkelse</a:t>
            </a:r>
          </a:p>
          <a:p>
            <a:pPr indent="-317500" lvl="1" marL="914400" rtl="0">
              <a:lnSpc>
                <a:spcPct val="150000"/>
              </a:lnSpc>
              <a:spcBef>
                <a:spcPts val="0"/>
              </a:spcBef>
              <a:buSzPct val="100000"/>
              <a:buChar char="-"/>
            </a:pPr>
            <a:r>
              <a:rPr lang="no" sz="1400"/>
              <a:t>Sosiale medier</a:t>
            </a:r>
          </a:p>
          <a:p>
            <a:pPr indent="-342900" lvl="0" marL="457200" rtl="0">
              <a:lnSpc>
                <a:spcPct val="150000"/>
              </a:lnSpc>
              <a:spcBef>
                <a:spcPts val="0"/>
              </a:spcBef>
              <a:buSzPct val="100000"/>
              <a:buChar char="-"/>
            </a:pPr>
            <a:r>
              <a:rPr lang="no" sz="1800"/>
              <a:t>Intervju</a:t>
            </a:r>
          </a:p>
          <a:p>
            <a:pPr indent="-317500" lvl="1" marL="914400" rtl="0">
              <a:lnSpc>
                <a:spcPct val="150000"/>
              </a:lnSpc>
              <a:spcBef>
                <a:spcPts val="0"/>
              </a:spcBef>
              <a:buSzPct val="100000"/>
              <a:buChar char="-"/>
            </a:pPr>
            <a:r>
              <a:rPr lang="no" sz="1400"/>
              <a:t>Bank, legesenter og </a:t>
            </a:r>
            <a:r>
              <a:rPr lang="no" sz="1400"/>
              <a:t>Domeneekspert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3" name="Shape 73"/>
          <p:cNvSpPr txBox="1"/>
          <p:nvPr>
            <p:ph idx="2" type="body"/>
          </p:nvPr>
        </p:nvSpPr>
        <p:spPr>
          <a:xfrm>
            <a:off x="5421625" y="692800"/>
            <a:ext cx="3222300" cy="2291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no" sz="1800"/>
              <a:t>Lærte</a:t>
            </a:r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  <a:buChar char="-"/>
            </a:pPr>
            <a:r>
              <a:rPr lang="no"/>
              <a:t>Observasjon grunnlag for intervju.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no" sz="1800"/>
              <a:t>Gikk galt</a:t>
            </a:r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  <a:buChar char="-"/>
            </a:pPr>
            <a:r>
              <a:rPr lang="no"/>
              <a:t>Unødvendige </a:t>
            </a:r>
            <a:r>
              <a:rPr lang="no"/>
              <a:t>spørsmål</a:t>
            </a:r>
            <a:r>
              <a:rPr lang="no"/>
              <a:t> i </a:t>
            </a:r>
            <a:r>
              <a:rPr lang="no"/>
              <a:t>Intervjuet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no" sz="1800"/>
              <a:t>Gikk bra</a:t>
            </a:r>
          </a:p>
          <a:p>
            <a:pPr indent="-228600" lvl="0" marL="457200">
              <a:lnSpc>
                <a:spcPct val="100000"/>
              </a:lnSpc>
              <a:spcBef>
                <a:spcPts val="0"/>
              </a:spcBef>
              <a:buChar char="-"/>
            </a:pPr>
            <a:r>
              <a:rPr lang="no"/>
              <a:t>Fant behov</a:t>
            </a:r>
          </a:p>
        </p:txBody>
      </p:sp>
      <p:pic>
        <p:nvPicPr>
          <p:cNvPr descr="17141624_10208888021300935_2065518268_n.jpg"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486" y="2984500"/>
            <a:ext cx="2698774" cy="2024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x="2504875" y="468225"/>
            <a:ext cx="48870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Videre undersøkelser</a:t>
            </a:r>
          </a:p>
        </p:txBody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2382425" y="13296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SzPct val="100000"/>
              <a:buChar char="-"/>
            </a:pPr>
            <a:r>
              <a:rPr lang="no" sz="1800"/>
              <a:t>Testing av prototyper</a:t>
            </a:r>
          </a:p>
          <a:p>
            <a:pPr indent="-317500" lvl="1" marL="914400" rtl="0">
              <a:spcBef>
                <a:spcPts val="0"/>
              </a:spcBef>
              <a:buSzPct val="100000"/>
              <a:buChar char="-"/>
            </a:pPr>
            <a:r>
              <a:rPr lang="no" sz="1400"/>
              <a:t>Kontrollerte omgivelser</a:t>
            </a:r>
          </a:p>
          <a:p>
            <a:pPr indent="-317500" lvl="1" marL="914400" rtl="0">
              <a:spcBef>
                <a:spcPts val="0"/>
              </a:spcBef>
              <a:buSzPct val="100000"/>
              <a:buChar char="-"/>
            </a:pPr>
            <a:r>
              <a:rPr lang="no" sz="1400"/>
              <a:t>Intervju</a:t>
            </a:r>
          </a:p>
        </p:txBody>
      </p:sp>
      <p:pic>
        <p:nvPicPr>
          <p:cNvPr descr="Doctor.gif" id="81" name="Shape 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875" y="363800"/>
            <a:ext cx="2266575" cy="4533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alyse.gif" id="82" name="Shape 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0725" y="2446300"/>
            <a:ext cx="2981200" cy="229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type="title"/>
          </p:nvPr>
        </p:nvSpPr>
        <p:spPr>
          <a:xfrm>
            <a:off x="485775" y="456650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Ide til løsing 1</a:t>
            </a:r>
          </a:p>
        </p:txBody>
      </p:sp>
      <p:sp>
        <p:nvSpPr>
          <p:cNvPr id="88" name="Shape 8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>
              <a:spcBef>
                <a:spcPts val="0"/>
              </a:spcBef>
              <a:buChar char="-"/>
            </a:pPr>
            <a:r>
              <a:rPr lang="no"/>
              <a:t>hij</a:t>
            </a:r>
          </a:p>
        </p:txBody>
      </p:sp>
      <p:pic>
        <p:nvPicPr>
          <p:cNvPr id="89" name="Shape 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613536" y="-51712"/>
            <a:ext cx="4273926" cy="683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 rotWithShape="1">
          <a:blip r:embed="rId4">
            <a:alphaModFix/>
          </a:blip>
          <a:srcRect b="10257" l="8978" r="15321" t="14706"/>
          <a:stretch/>
        </p:blipFill>
        <p:spPr>
          <a:xfrm rot="-5400000">
            <a:off x="5409536" y="-99761"/>
            <a:ext cx="2682600" cy="3968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o"/>
              <a:t>Ide til løsing 2</a:t>
            </a: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3">
            <a:alphaModFix/>
          </a:blip>
          <a:srcRect b="16962" l="20786" r="22680" t="20049"/>
          <a:stretch/>
        </p:blipFill>
        <p:spPr>
          <a:xfrm rot="-5400000">
            <a:off x="4939225" y="-731399"/>
            <a:ext cx="3028349" cy="53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Shape 97"/>
          <p:cNvSpPr/>
          <p:nvPr/>
        </p:nvSpPr>
        <p:spPr>
          <a:xfrm>
            <a:off x="4270184" y="1017727"/>
            <a:ext cx="2187300" cy="474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no" sz="1800"/>
              <a:t>Personer foran</a:t>
            </a:r>
          </a:p>
        </p:txBody>
      </p:sp>
      <p:sp>
        <p:nvSpPr>
          <p:cNvPr id="98" name="Shape 98"/>
          <p:cNvSpPr/>
          <p:nvPr/>
        </p:nvSpPr>
        <p:spPr>
          <a:xfrm>
            <a:off x="6703735" y="1049227"/>
            <a:ext cx="1711800" cy="411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no" sz="1800"/>
              <a:t>Estimert tid</a:t>
            </a:r>
          </a:p>
        </p:txBody>
      </p:sp>
      <p:pic>
        <p:nvPicPr>
          <p:cNvPr descr="go3-kodebrikke.png" id="99" name="Shape 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783225"/>
            <a:ext cx="3646650" cy="1957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>
            <p:ph type="title"/>
          </p:nvPr>
        </p:nvSpPr>
        <p:spPr>
          <a:xfrm>
            <a:off x="490250" y="526350"/>
            <a:ext cx="8056500" cy="4090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no"/>
              <a:t>Kritikk?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