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359" r:id="rId3"/>
    <p:sldId id="361" r:id="rId4"/>
    <p:sldId id="334" r:id="rId5"/>
    <p:sldId id="423" r:id="rId6"/>
    <p:sldId id="362" r:id="rId7"/>
    <p:sldId id="364" r:id="rId8"/>
    <p:sldId id="432" r:id="rId9"/>
    <p:sldId id="365" r:id="rId10"/>
    <p:sldId id="363" r:id="rId11"/>
    <p:sldId id="372" r:id="rId12"/>
    <p:sldId id="360" r:id="rId13"/>
    <p:sldId id="417" r:id="rId14"/>
    <p:sldId id="429" r:id="rId15"/>
    <p:sldId id="431" r:id="rId16"/>
    <p:sldId id="430" r:id="rId17"/>
    <p:sldId id="428" r:id="rId18"/>
    <p:sldId id="433" r:id="rId19"/>
    <p:sldId id="374" r:id="rId20"/>
    <p:sldId id="434" r:id="rId21"/>
    <p:sldId id="438" r:id="rId22"/>
    <p:sldId id="441" r:id="rId23"/>
    <p:sldId id="442" r:id="rId24"/>
    <p:sldId id="439" r:id="rId25"/>
    <p:sldId id="449" r:id="rId26"/>
    <p:sldId id="447" r:id="rId27"/>
    <p:sldId id="453" r:id="rId28"/>
    <p:sldId id="450" r:id="rId29"/>
    <p:sldId id="452" r:id="rId30"/>
    <p:sldId id="436" r:id="rId31"/>
    <p:sldId id="445" r:id="rId32"/>
    <p:sldId id="446" r:id="rId33"/>
    <p:sldId id="376" r:id="rId34"/>
    <p:sldId id="454" r:id="rId35"/>
    <p:sldId id="377" r:id="rId36"/>
    <p:sldId id="380" r:id="rId37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FF"/>
    <a:srgbClr val="CC0099"/>
    <a:srgbClr val="9900CC"/>
    <a:srgbClr val="C35BD6"/>
    <a:srgbClr val="D883FF"/>
    <a:srgbClr val="0000CC"/>
    <a:srgbClr val="D60093"/>
    <a:srgbClr val="FF0066"/>
    <a:srgbClr val="66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7156"/>
  </p:normalViewPr>
  <p:slideViewPr>
    <p:cSldViewPr>
      <p:cViewPr varScale="1">
        <p:scale>
          <a:sx n="70" d="100"/>
          <a:sy n="70" d="100"/>
        </p:scale>
        <p:origin x="-7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08" y="-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29F80D71-1673-5E41-B850-0CA7F6CA1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1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196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A4A32-D267-884E-A537-6A2E7EB4B6AC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>
              <a:latin typeface="Arial" pitchFamily="-105" charset="0"/>
              <a:ea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312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roller </a:t>
            </a:r>
            <a:r>
              <a:rPr lang="en-US" dirty="0" err="1" smtClean="0"/>
              <a:t>relevante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forkomster</a:t>
            </a:r>
            <a:r>
              <a:rPr lang="en-US" baseline="0" dirty="0" smtClean="0"/>
              <a:t> i/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begrepet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Eks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Kjøretøy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alltid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reg</a:t>
            </a:r>
            <a:r>
              <a:rPr lang="en-US" baseline="0" dirty="0" smtClean="0"/>
              <a:t> nr? </a:t>
            </a:r>
            <a:r>
              <a:rPr lang="en-US" baseline="0" dirty="0" err="1" smtClean="0"/>
              <a:t>Sykkel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Traktor</a:t>
            </a:r>
            <a:r>
              <a:rPr lang="en-US" baseline="0" dirty="0" smtClean="0"/>
              <a:t>? Go-cart? Tanks?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91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Får</a:t>
            </a:r>
            <a:r>
              <a:rPr lang="en-US" dirty="0" smtClean="0"/>
              <a:t> vi </a:t>
            </a:r>
            <a:r>
              <a:rPr lang="en-US" dirty="0" err="1" smtClean="0"/>
              <a:t>uttrykt</a:t>
            </a:r>
            <a:r>
              <a:rPr lang="en-US" dirty="0" smtClean="0"/>
              <a:t> constraint </a:t>
            </a:r>
            <a:r>
              <a:rPr lang="en-US" dirty="0" err="1" smtClean="0"/>
              <a:t>formelt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3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9BAFBB-E53E-8F40-8428-DBA78F5FC86E}" type="slidenum">
              <a:rPr lang="en-US"/>
              <a:pPr/>
              <a:t>4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>
                <a:latin typeface="Arial" pitchFamily="-105" charset="0"/>
                <a:ea typeface="ＭＳ Ｐゴシック" pitchFamily="-105" charset="-128"/>
              </a:rPr>
              <a:t>Hvordan resonnerer</a:t>
            </a:r>
            <a:r>
              <a:rPr lang="nb-NO" baseline="0" dirty="0" smtClean="0">
                <a:latin typeface="Arial" pitchFamily="-105" charset="0"/>
                <a:ea typeface="ＭＳ Ｐゴシック" pitchFamily="-105" charset="-128"/>
              </a:rPr>
              <a:t> man over skranker?</a:t>
            </a:r>
            <a:endParaRPr lang="nb-NO" dirty="0" smtClean="0">
              <a:latin typeface="Arial" pitchFamily="-105" charset="0"/>
              <a:ea typeface="ＭＳ Ｐゴシック" pitchFamily="-105" charset="-128"/>
            </a:endParaRPr>
          </a:p>
          <a:p>
            <a:pPr eaLnBrk="1" hangingPunct="1"/>
            <a:endParaRPr lang="nb-NO" dirty="0" smtClean="0">
              <a:latin typeface="Arial" pitchFamily="-105" charset="0"/>
              <a:ea typeface="ＭＳ Ｐゴシック" pitchFamily="-105" charset="-128"/>
            </a:endParaRPr>
          </a:p>
          <a:p>
            <a:pPr eaLnBrk="1" hangingPunct="1"/>
            <a:r>
              <a:rPr lang="nb-NO" dirty="0" smtClean="0">
                <a:latin typeface="Arial" pitchFamily="-105" charset="0"/>
                <a:ea typeface="ＭＳ Ｐゴシック" pitchFamily="-105" charset="-128"/>
              </a:rPr>
              <a:t>Total </a:t>
            </a:r>
            <a:r>
              <a:rPr lang="nb-NO" dirty="0">
                <a:latin typeface="Arial" pitchFamily="-105" charset="0"/>
                <a:ea typeface="ＭＳ Ｐゴシック" pitchFamily="-105" charset="-128"/>
              </a:rPr>
              <a:t>rolle = påkrevd rolle</a:t>
            </a:r>
          </a:p>
          <a:p>
            <a:pPr eaLnBrk="1" hangingPunct="1"/>
            <a:endParaRPr lang="nb-NO" dirty="0">
              <a:latin typeface="Arial" pitchFamily="-105" charset="0"/>
              <a:ea typeface="ＭＳ Ｐゴシック" pitchFamily="-105" charset="-128"/>
            </a:endParaRPr>
          </a:p>
          <a:p>
            <a:pPr eaLnBrk="1" hangingPunct="1"/>
            <a:r>
              <a:rPr lang="nb-NO" dirty="0">
                <a:latin typeface="Arial" pitchFamily="-105" charset="0"/>
                <a:ea typeface="ＭＳ Ｐゴシック" pitchFamily="-105" charset="-128"/>
              </a:rPr>
              <a:t>Ragnar har et eksempel fra flyindustrien, lagerføringssystem for reservedeler. Stort antall deler. Ca. 5% av disse trenger ettersyn mens de ligger på lageret, f.eks. pga. hydraulisk væske som må skiftes. Slike små underbegreper har typisk en stor del ekstra/spesialassosiasjoner, og hvis de ikke skilles ut som egne underbegreper og dertil hørende egne tabeller under realiseringen, får vi store tabeller med mange nil-verdier og mange attributter som ikke har mening for det store flertallet av forekomstene</a:t>
            </a:r>
            <a:r>
              <a:rPr lang="nb-NO" dirty="0" smtClean="0">
                <a:latin typeface="Arial" pitchFamily="-105" charset="0"/>
                <a:ea typeface="ＭＳ Ｐゴシック" pitchFamily="-105" charset="-128"/>
              </a:rPr>
              <a:t>.</a:t>
            </a:r>
          </a:p>
          <a:p>
            <a:pPr eaLnBrk="1" hangingPunct="1"/>
            <a:endParaRPr lang="nb-NO" dirty="0" smtClean="0">
              <a:latin typeface="Arial" pitchFamily="-105" charset="0"/>
              <a:ea typeface="ＭＳ Ｐゴシック" pitchFamily="-105" charset="-128"/>
            </a:endParaRPr>
          </a:p>
          <a:p>
            <a:pPr eaLnBrk="1" hangingPunct="1"/>
            <a:endParaRPr lang="nb-NO" dirty="0">
              <a:latin typeface="Arial" pitchFamily="-105" charset="0"/>
              <a:ea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398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Pattedyr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flyvende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2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pop(r1)?</a:t>
            </a:r>
          </a:p>
          <a:p>
            <a:endParaRPr lang="en-US" dirty="0" smtClean="0"/>
          </a:p>
          <a:p>
            <a:r>
              <a:rPr lang="en-US" dirty="0" err="1" smtClean="0"/>
              <a:t>Er</a:t>
            </a:r>
            <a:r>
              <a:rPr lang="en-US" dirty="0" smtClean="0"/>
              <a:t> pop = </a:t>
            </a:r>
            <a:r>
              <a:rPr lang="en-US" dirty="0" err="1" smtClean="0"/>
              <a:t>dom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59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spillende</a:t>
            </a:r>
            <a:r>
              <a:rPr lang="en-US" dirty="0" smtClean="0"/>
              <a:t> </a:t>
            </a:r>
            <a:r>
              <a:rPr lang="en-US" dirty="0" err="1" smtClean="0"/>
              <a:t>trener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96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Spesilalsierng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legge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underklasser</a:t>
            </a:r>
            <a:endParaRPr lang="en-US" baseline="0" dirty="0" smtClean="0"/>
          </a:p>
          <a:p>
            <a:r>
              <a:rPr lang="en-US" baseline="0" dirty="0" smtClean="0"/>
              <a:t>Gen: </a:t>
            </a:r>
            <a:r>
              <a:rPr lang="en-US" baseline="0" dirty="0" err="1" smtClean="0"/>
              <a:t>legge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superklasser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5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Pattedyr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realiseres</a:t>
            </a:r>
            <a:r>
              <a:rPr lang="en-US" baseline="0" dirty="0" smtClean="0"/>
              <a:t> ved en </a:t>
            </a:r>
            <a:r>
              <a:rPr lang="en-US" baseline="0" dirty="0" err="1" smtClean="0"/>
              <a:t>perfekt</a:t>
            </a:r>
            <a:r>
              <a:rPr lang="en-US" baseline="0" dirty="0" smtClean="0"/>
              <a:t> bro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navn</a:t>
            </a:r>
            <a:r>
              <a:rPr lang="en-US" baseline="0" dirty="0" smtClean="0"/>
              <a:t> </a:t>
            </a:r>
          </a:p>
          <a:p>
            <a:r>
              <a:rPr lang="en-US" baseline="0" dirty="0" err="1" smtClean="0"/>
              <a:t>Perfekt</a:t>
            </a:r>
            <a:r>
              <a:rPr lang="en-US" baseline="0" dirty="0" smtClean="0"/>
              <a:t> bro: 1-1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påkrevd</a:t>
            </a:r>
            <a:r>
              <a:rPr lang="en-US" baseline="0" dirty="0" smtClean="0"/>
              <a:t> I en </a:t>
            </a:r>
            <a:r>
              <a:rPr lang="en-US" baseline="0" dirty="0" err="1" smtClean="0"/>
              <a:t>retning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Får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primærnøkkel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53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FA6CF6-5530-4584-9703-E34671546BD2}" type="slidenum">
              <a:rPr lang="en-US"/>
              <a:pPr/>
              <a:t>16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969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Jeg tror at det Halpin</a:t>
            </a:r>
            <a:r>
              <a:rPr lang="en-US" baseline="0"/>
              <a:t> kaller Independent types (og som markeres med !)</a:t>
            </a:r>
          </a:p>
          <a:p>
            <a:r>
              <a:rPr lang="en-US" baseline="0"/>
              <a:t>svarer til de referansebegrepene som </a:t>
            </a:r>
            <a:r>
              <a:rPr lang="en-US" b="1" baseline="0"/>
              <a:t>ikke</a:t>
            </a:r>
            <a:r>
              <a:rPr lang="en-US" baseline="0"/>
              <a:t> skal undertrykkes. </a:t>
            </a:r>
          </a:p>
          <a:p>
            <a:endParaRPr lang="en-US" baseline="0"/>
          </a:p>
          <a:p>
            <a:r>
              <a:rPr lang="en-US" baseline="0"/>
              <a:t>Så han tar etslags motsatt standpunkt av hva vi gjør? Dvs. at alle referansebegreper </a:t>
            </a:r>
          </a:p>
          <a:p>
            <a:r>
              <a:rPr lang="en-US" baseline="0"/>
              <a:t>fjernes med mindre de er markert som uavhengige, mens vi sier at man aktivt skal markere</a:t>
            </a:r>
          </a:p>
          <a:p>
            <a:r>
              <a:rPr lang="en-US" baseline="0"/>
              <a:t>hvolke referansebegreper som skal fjernes?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3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Det er ingen begrensning på hvordan entydighetsskrankene i kjeden ser ut,</a:t>
            </a:r>
            <a:r>
              <a:rPr lang="en-US" baseline="0"/>
              <a:t> i motsetning til stier.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82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Hvis chain(k1)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</a:t>
            </a:r>
            <a:r>
              <a:rPr lang="en-US"/>
              <a:t>chain(k2)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A = </a:t>
            </a:r>
            <a:r>
              <a:rPr lang="en-US"/>
              <a:t>k1.start = k2.start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 B = </a:t>
            </a:r>
            <a:r>
              <a:rPr lang="en-US"/>
              <a:t>k1.end = k2.end, så</a:t>
            </a:r>
          </a:p>
          <a:p>
            <a:r>
              <a:rPr lang="en-US"/>
              <a:t>Joinsubset(k1,k2)</a:t>
            </a:r>
            <a:r>
              <a:rPr lang="en-US" baseline="0"/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</a:t>
            </a:r>
            <a:r>
              <a:rPr lang="en-US">
                <a:effectLst/>
              </a:rPr>
              <a:t>  </a:t>
            </a:r>
            <a:r>
              <a:rPr lang="en-US"/>
              <a:t>k2(x) </a:t>
            </a:r>
          </a:p>
          <a:p>
            <a:endParaRPr lang="en-US"/>
          </a:p>
          <a:p>
            <a:r>
              <a:rPr lang="en-US"/>
              <a:t>Legg</a:t>
            </a:r>
            <a:r>
              <a:rPr lang="en-US" baseline="0"/>
              <a:t> merke til at d</a:t>
            </a:r>
            <a:r>
              <a:rPr lang="en-US"/>
              <a:t>et</a:t>
            </a:r>
            <a:r>
              <a:rPr lang="en-US" baseline="0"/>
              <a:t> kunne tenkes en annen tolkning av joindelmengde, nemlig at </a:t>
            </a:r>
            <a:endParaRPr lang="en-US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Joinsubset(k1,k2)</a:t>
            </a:r>
            <a:r>
              <a:rPr lang="en-US" baseline="0"/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en-US"/>
              <a:t>k1(A)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</a:t>
            </a:r>
            <a:r>
              <a:rPr lang="en-US">
                <a:effectLst/>
              </a:rPr>
              <a:t> </a:t>
            </a:r>
            <a:r>
              <a:rPr lang="en-US"/>
              <a:t>k2(A)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Denne er s</a:t>
            </a:r>
            <a:r>
              <a:rPr lang="nb-NO"/>
              <a:t>vakere enn den første fordi den tillater at det finnes</a:t>
            </a:r>
            <a:r>
              <a:rPr lang="nb-NO" baseline="0"/>
              <a:t> noen 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 der k1(x)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</a:t>
            </a:r>
            <a:r>
              <a:rPr lang="en-US">
                <a:effectLst/>
              </a:rPr>
              <a:t> </a:t>
            </a:r>
            <a:r>
              <a:rPr lang="en-US"/>
              <a:t>k2(x)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såsant</a:t>
            </a:r>
            <a:r>
              <a:rPr lang="en-US" baseline="0"/>
              <a:t> </a:t>
            </a:r>
            <a:r>
              <a:rPr lang="en-US"/>
              <a:t>k1(A)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</a:t>
            </a:r>
            <a:r>
              <a:rPr lang="en-US">
                <a:effectLst/>
              </a:rPr>
              <a:t> </a:t>
            </a:r>
            <a:r>
              <a:rPr lang="en-US"/>
              <a:t>k2(A) når hele populasjonen i A tas i betraktning.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 praksis er det </a:t>
            </a:r>
            <a:r>
              <a:rPr lang="en-US" i="1"/>
              <a:t>alltid</a:t>
            </a:r>
            <a:r>
              <a:rPr lang="en-US"/>
              <a:t> snakk om førstnevnte tolkning;</a:t>
            </a:r>
            <a:r>
              <a:rPr lang="en-US" baseline="0"/>
              <a:t> jeg har ikke  klart å komme opp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med noe eksempel der vi er interessert i å modellere k1(A)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</a:t>
            </a:r>
            <a:r>
              <a:rPr lang="en-US">
                <a:effectLst/>
              </a:rPr>
              <a:t> </a:t>
            </a:r>
            <a:r>
              <a:rPr lang="en-US"/>
              <a:t>k2(A) uten at vi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samtidig har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</a:t>
            </a:r>
            <a:r>
              <a:rPr lang="en-US">
                <a:effectLst/>
              </a:rPr>
              <a:t>  </a:t>
            </a:r>
            <a:r>
              <a:rPr lang="en-US"/>
              <a:t>k2(x).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24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Lang </a:t>
            </a:r>
            <a:r>
              <a:rPr lang="en-US" dirty="0" err="1" smtClean="0"/>
              <a:t>strek</a:t>
            </a:r>
            <a:r>
              <a:rPr lang="en-US" dirty="0" smtClean="0"/>
              <a:t> == mange </a:t>
            </a:r>
            <a:r>
              <a:rPr lang="en-US" dirty="0" err="1" smtClean="0"/>
              <a:t>til</a:t>
            </a:r>
            <a:r>
              <a:rPr lang="en-US" dirty="0" smtClean="0"/>
              <a:t> mange?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32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Fly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Flytype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5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(Klassekontakt for-Klasse er ikke bare en kjede, det er en sti, men det er uviktig</a:t>
            </a:r>
            <a:r>
              <a:rPr lang="en-US" baseline="0"/>
              <a:t> i denne sammenhengen fordi</a:t>
            </a:r>
          </a:p>
          <a:p>
            <a:r>
              <a:rPr lang="en-US" baseline="0"/>
              <a:t>det for joindelmengdeskranke er tilstrekkelig at vi har to kjeder.)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99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Hvis path(k1)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</a:t>
            </a:r>
            <a:r>
              <a:rPr lang="en-US"/>
              <a:t> path(k2)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A = </a:t>
            </a:r>
            <a:r>
              <a:rPr lang="en-US"/>
              <a:t>k1.start = k2.start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 B = </a:t>
            </a:r>
            <a:r>
              <a:rPr lang="en-US"/>
              <a:t>k1.end = k2.end, så</a:t>
            </a:r>
          </a:p>
          <a:p>
            <a:r>
              <a:rPr lang="nb-NO"/>
              <a:t>Equivalenceofpath(k1, k2)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= k2(x)</a:t>
            </a:r>
          </a:p>
          <a:p>
            <a:endParaRPr lang="en-US"/>
          </a:p>
          <a:p>
            <a:r>
              <a:rPr lang="en-US"/>
              <a:t>Merk at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= k2(x) </a:t>
            </a:r>
            <a:r>
              <a:rPr lang="en-US" i="1"/>
              <a:t>ikke</a:t>
            </a:r>
            <a:r>
              <a:rPr lang="en-US"/>
              <a:t> er det samme som k1(A) = k2(A).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Merk</a:t>
            </a:r>
            <a:r>
              <a:rPr lang="en-US" baseline="0"/>
              <a:t> at en eop ikke begrenser forekomster i mellomliggende begreper:</a:t>
            </a:r>
            <a:br>
              <a:rPr lang="en-US" baseline="0"/>
            </a:br>
            <a:r>
              <a:rPr lang="en-US" baseline="0"/>
              <a:t>Selv om Plantesort er i begge stiene, hindrer ikke eopen at vi har forekomsten </a:t>
            </a:r>
          </a:p>
          <a:p>
            <a:r>
              <a:rPr lang="en-US" baseline="0"/>
              <a:t>(p1, Alice) i faktatypen Pollinering for-Plantesort og</a:t>
            </a:r>
          </a:p>
          <a:p>
            <a:r>
              <a:rPr lang="en-US" baseline="0"/>
              <a:t>(p1, Ingrid Marie) i faktatypen Pollinering som er-Plantesort.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37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Hvis chain(k1)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</a:t>
            </a:r>
            <a:r>
              <a:rPr lang="en-US"/>
              <a:t>chain(k2)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A = </a:t>
            </a:r>
            <a:r>
              <a:rPr lang="en-US"/>
              <a:t>k1.start = k2.start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 B = </a:t>
            </a:r>
            <a:r>
              <a:rPr lang="en-US"/>
              <a:t>k1.end = k2.end, så</a:t>
            </a:r>
          </a:p>
          <a:p>
            <a:r>
              <a:rPr lang="en-US"/>
              <a:t>Joinequality(k1,k2)</a:t>
            </a:r>
            <a:r>
              <a:rPr lang="en-US" baseline="0"/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=</a:t>
            </a:r>
            <a:r>
              <a:rPr lang="en-US">
                <a:effectLst/>
              </a:rPr>
              <a:t> </a:t>
            </a:r>
            <a:r>
              <a:rPr lang="en-US"/>
              <a:t>k2(x) </a:t>
            </a:r>
          </a:p>
          <a:p>
            <a:endParaRPr lang="en-US"/>
          </a:p>
          <a:p>
            <a:r>
              <a:rPr lang="en-US"/>
              <a:t>Halpin og Morgan sier at joinlikhet</a:t>
            </a:r>
            <a:r>
              <a:rPr lang="en-US" baseline="0"/>
              <a:t> er sjelden. Det er feil; joinlikhet i form av equi</a:t>
            </a:r>
            <a:r>
              <a:rPr lang="nb-NO" baseline="0"/>
              <a:t>valence of path er vanlig.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4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Hvis chain(k1)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</a:t>
            </a:r>
            <a:r>
              <a:rPr lang="en-US"/>
              <a:t> chain(k2)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</a:t>
            </a:r>
            <a:r>
              <a:rPr lang="en-US">
                <a:effectLst/>
              </a:rPr>
              <a:t> A = </a:t>
            </a:r>
            <a:r>
              <a:rPr lang="en-US"/>
              <a:t>k1.start = k2.start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 B = </a:t>
            </a:r>
            <a:r>
              <a:rPr lang="en-US"/>
              <a:t>k1.end = k2.end, så</a:t>
            </a:r>
          </a:p>
          <a:p>
            <a:r>
              <a:rPr lang="en-US"/>
              <a:t>Joininequality(k1,k2)</a:t>
            </a:r>
            <a:r>
              <a:rPr lang="en-US" baseline="0"/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</a:t>
            </a:r>
            <a:r>
              <a:rPr lang="en-US"/>
              <a:t>x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</a:t>
            </a:r>
            <a:r>
              <a:rPr lang="en-US">
                <a:effectLst/>
              </a:rPr>
              <a:t> </a:t>
            </a:r>
            <a:r>
              <a:rPr lang="en-US"/>
              <a:t>A. k1(x)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</a:t>
            </a:r>
            <a:r>
              <a:rPr lang="en-US">
                <a:effectLst/>
              </a:rPr>
              <a:t> </a:t>
            </a:r>
            <a:r>
              <a:rPr lang="en-US"/>
              <a:t>k2(x) =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</a:t>
            </a:r>
            <a:r>
              <a:rPr lang="en-US">
                <a:effectLst/>
              </a:rPr>
              <a:t> </a:t>
            </a:r>
          </a:p>
          <a:p>
            <a:endParaRPr lang="en-US">
              <a:effectLst/>
            </a:endParaRPr>
          </a:p>
          <a:p>
            <a:r>
              <a:rPr lang="en-US">
                <a:effectLst/>
              </a:rPr>
              <a:t>Eller,</a:t>
            </a:r>
            <a:r>
              <a:rPr lang="en-US" baseline="0">
                <a:effectLst/>
              </a:rPr>
              <a:t> ekvivalent, </a:t>
            </a:r>
          </a:p>
          <a:p>
            <a:r>
              <a:rPr lang="en-US"/>
              <a:t>Joininequality(k1,k2)</a:t>
            </a:r>
            <a:r>
              <a:rPr lang="en-US" baseline="0"/>
              <a:t>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</a:t>
            </a:r>
            <a:r>
              <a:rPr lang="en-US">
                <a:effectLst/>
              </a:rPr>
              <a:t> </a:t>
            </a:r>
            <a:r>
              <a:rPr lang="en-US"/>
              <a:t>k1(A)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</a:t>
            </a:r>
            <a:r>
              <a:rPr lang="en-US">
                <a:effectLst/>
              </a:rPr>
              <a:t> </a:t>
            </a:r>
            <a:r>
              <a:rPr lang="en-US"/>
              <a:t>k2(A) = </a:t>
            </a:r>
            <a:r>
              <a:rPr lang="nb-NO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pitchFamily="-105" charset="-128"/>
                <a:sym typeface="Symbol" charset="2"/>
              </a:rPr>
              <a:t>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517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E2B485-E76D-5B4B-A667-14DC0238EA70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70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FDCBED-AD62-CD4C-866E-40E9981D849D}" type="slidenum">
              <a:rPr lang="en-US"/>
              <a:pPr/>
              <a:t>33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nb-NO">
                <a:latin typeface="Arial" pitchFamily="-105" charset="0"/>
                <a:ea typeface="ＭＳ Ｐゴシック" pitchFamily="-105" charset="-128"/>
              </a:rPr>
              <a:t>Noen ganger er eop tegn på svakheter i designen (unødvendig/avledbar informasjon)</a:t>
            </a:r>
          </a:p>
          <a:p>
            <a:pPr eaLnBrk="1" hangingPunct="1"/>
            <a:r>
              <a:rPr lang="nb-NO">
                <a:latin typeface="Arial" pitchFamily="-105" charset="0"/>
                <a:ea typeface="ＭＳ Ｐゴシック" pitchFamily="-105" charset="-128"/>
              </a:rPr>
              <a:t>Sløyf faktatypen Kontor ligger i-Fylke.</a:t>
            </a:r>
          </a:p>
        </p:txBody>
      </p:sp>
    </p:spTree>
    <p:extLst>
      <p:ext uri="{BB962C8B-B14F-4D97-AF65-F5344CB8AC3E}">
        <p14:creationId xmlns:p14="http://schemas.microsoft.com/office/powerpoint/2010/main" val="8133583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FDCBED-AD62-CD4C-866E-40E9981D849D}" type="slidenum">
              <a:rPr lang="en-US"/>
              <a:pPr/>
              <a:t>34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nb-NO">
                <a:latin typeface="Arial" pitchFamily="-105" charset="0"/>
                <a:ea typeface="ＭＳ Ｐゴシック" pitchFamily="-105" charset="-128"/>
              </a:rPr>
              <a:t>Noen ganger er eopen semantisk nødvendig</a:t>
            </a:r>
            <a:r>
              <a:rPr lang="nb-NO" baseline="0">
                <a:latin typeface="Arial" pitchFamily="-105" charset="0"/>
                <a:ea typeface="ＭＳ Ｐゴシック" pitchFamily="-105" charset="-128"/>
              </a:rPr>
              <a:t> – det er ikke rimelig at vi skal måtte avlede en elevs kjønn basert på hvilket rom eleven er plassert på!</a:t>
            </a:r>
            <a:endParaRPr lang="nb-NO">
              <a:latin typeface="Arial" pitchFamily="-105" charset="0"/>
              <a:ea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52183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73A0F3-BC78-0B47-BCC5-197259AEA474}" type="slidenum">
              <a:rPr lang="en-US"/>
              <a:pPr/>
              <a:t>35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nb-NO">
                <a:latin typeface="Arial" pitchFamily="-105" charset="0"/>
                <a:ea typeface="ＭＳ Ｐゴシック" pitchFamily="-105" charset="-128"/>
              </a:rPr>
              <a:t>Hvis vi summerer alle posteringene for en gitt konto (både debet – utgifter - og kredit – inntekter), så vil summen være lik det som står på kontoens saldo.</a:t>
            </a:r>
          </a:p>
        </p:txBody>
      </p:sp>
    </p:spTree>
    <p:extLst>
      <p:ext uri="{BB962C8B-B14F-4D97-AF65-F5344CB8AC3E}">
        <p14:creationId xmlns:p14="http://schemas.microsoft.com/office/powerpoint/2010/main" val="1380593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E551-9CFE-5F40-B8EB-104B752ED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07040-D3B4-B04F-B55B-63CD48855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10D1F-C77C-0448-A492-EBD47E370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0EA4D-032E-CC4C-BE36-80E7509CD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8DF78-C264-1640-9D78-8A7609A13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68D1-2439-0845-B1BC-564C2A5FF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DEA7A-5DEE-F44C-BF52-4619A37F3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8E5EF-65D4-F44A-B4A9-4C928F9DC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FBBCD-2A62-9941-A40D-F027CAB64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335DC-8D93-7E4E-9815-D71D26E39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245225"/>
            <a:ext cx="426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3FA05D98-F5B3-7341-82C8-F66EFA952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+mj-lt"/>
          <a:ea typeface="ＭＳ Ｐゴシック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 dirty="0"/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DB1232-DA48-FF41-BBB9-09C7B31E696C}" type="slidenum">
              <a:rPr lang="en-US"/>
              <a:pPr/>
              <a:t>1</a:t>
            </a:fld>
            <a:endParaRPr lang="en-US"/>
          </a:p>
        </p:txBody>
      </p:sp>
      <p:sp>
        <p:nvSpPr>
          <p:cNvPr id="15364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71600" y="2719386"/>
            <a:ext cx="7056784" cy="3376613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2400" b="1" dirty="0">
                <a:solidFill>
                  <a:srgbClr val="0000CC"/>
                </a:solidFill>
                <a:ea typeface="ＭＳ Ｐゴシック" pitchFamily="-105" charset="-128"/>
              </a:rPr>
              <a:t>Dagens tema: </a:t>
            </a:r>
            <a:endParaRPr lang="nb-NO" sz="2400" b="1" dirty="0">
              <a:ea typeface="ＭＳ Ｐゴシック" pitchFamily="-105" charset="-128"/>
            </a:endParaRPr>
          </a:p>
          <a:p>
            <a:pPr eaLnBrk="1" hangingPunct="1"/>
            <a:r>
              <a:rPr lang="nb-NO" sz="2400" b="1" dirty="0" smtClean="0">
                <a:ea typeface="ＭＳ Ｐゴシック" pitchFamily="-105" charset="-128"/>
              </a:rPr>
              <a:t>Underbegreper og underbegrepsforklaringer</a:t>
            </a:r>
          </a:p>
          <a:p>
            <a:pPr eaLnBrk="1" hangingPunct="1"/>
            <a:r>
              <a:rPr lang="en-US" sz="2400" b="1" dirty="0" err="1">
                <a:ea typeface="ＭＳ Ｐゴシック" pitchFamily="-105" charset="-128"/>
              </a:rPr>
              <a:t>Kombinerte</a:t>
            </a:r>
            <a:r>
              <a:rPr lang="en-US" sz="2400" b="1" dirty="0">
                <a:ea typeface="ＭＳ Ｐゴシック" pitchFamily="-105" charset="-128"/>
              </a:rPr>
              <a:t> </a:t>
            </a:r>
            <a:r>
              <a:rPr lang="en-US" sz="2400" b="1" dirty="0" err="1">
                <a:ea typeface="ＭＳ Ｐゴシック" pitchFamily="-105" charset="-128"/>
              </a:rPr>
              <a:t>påkrevde</a:t>
            </a:r>
            <a:r>
              <a:rPr lang="en-US" sz="2400" b="1" dirty="0">
                <a:ea typeface="ＭＳ Ｐゴシック" pitchFamily="-105" charset="-128"/>
              </a:rPr>
              <a:t> roller</a:t>
            </a:r>
          </a:p>
          <a:p>
            <a:pPr eaLnBrk="1" hangingPunct="1"/>
            <a:r>
              <a:rPr lang="en-US" sz="2400" b="1" dirty="0" err="1">
                <a:ea typeface="ＭＳ Ｐゴシック" pitchFamily="-105" charset="-128"/>
              </a:rPr>
              <a:t>Undertrykking</a:t>
            </a:r>
            <a:r>
              <a:rPr lang="en-US" sz="2400" b="1" dirty="0">
                <a:ea typeface="ＭＳ Ｐゴシック" pitchFamily="-105" charset="-128"/>
              </a:rPr>
              <a:t> av begreper</a:t>
            </a:r>
            <a:endParaRPr lang="nb-NO" sz="2400" b="1" dirty="0">
              <a:ea typeface="ＭＳ Ｐゴシック" pitchFamily="-105" charset="-128"/>
            </a:endParaRPr>
          </a:p>
          <a:p>
            <a:pPr eaLnBrk="1" hangingPunct="1"/>
            <a:r>
              <a:rPr lang="nb-NO" sz="2400" b="1" dirty="0">
                <a:ea typeface="ＭＳ Ｐゴシック" pitchFamily="-105" charset="-128"/>
              </a:rPr>
              <a:t>Kjeder, stier og </a:t>
            </a:r>
            <a:r>
              <a:rPr lang="nb-NO" sz="2400" b="1" dirty="0" err="1" smtClean="0">
                <a:ea typeface="ＭＳ Ｐゴシック" pitchFamily="-105" charset="-128"/>
              </a:rPr>
              <a:t>joinskranker</a:t>
            </a:r>
            <a:endParaRPr lang="nb-NO" sz="2400" b="1" dirty="0">
              <a:ea typeface="ＭＳ Ｐゴシック" pitchFamily="-105" charset="-128"/>
            </a:endParaRPr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nb-NO">
                <a:solidFill>
                  <a:srgbClr val="0000CC"/>
                </a:solidFill>
                <a:ea typeface="ＭＳ Ｐゴシック" pitchFamily="-105" charset="-128"/>
              </a:rPr>
              <a:t>INF1300</a:t>
            </a:r>
            <a:br>
              <a:rPr lang="nb-NO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>
                <a:solidFill>
                  <a:srgbClr val="0000CC"/>
                </a:solidFill>
                <a:ea typeface="ＭＳ Ｐゴシック" pitchFamily="-105" charset="-128"/>
              </a:rPr>
              <a:t>Introduksjon til databaser</a:t>
            </a:r>
            <a:endParaRPr lang="en-US">
              <a:solidFill>
                <a:srgbClr val="0000CC"/>
              </a:solidFill>
              <a:ea typeface="ＭＳ Ｐゴシック" pitchFamily="-105" charset="-128"/>
            </a:endParaRPr>
          </a:p>
        </p:txBody>
      </p:sp>
      <p:sp>
        <p:nvSpPr>
          <p:cNvPr id="15366" name="Rectangle 17"/>
          <p:cNvSpPr>
            <a:spLocks noChangeArrowheads="1"/>
          </p:cNvSpPr>
          <p:nvPr/>
        </p:nvSpPr>
        <p:spPr bwMode="auto">
          <a:xfrm>
            <a:off x="539750" y="1447800"/>
            <a:ext cx="822960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endParaRPr lang="nb-NO" sz="2800"/>
          </a:p>
        </p:txBody>
      </p:sp>
      <p:grpSp>
        <p:nvGrpSpPr>
          <p:cNvPr id="15367" name="Group 4"/>
          <p:cNvGrpSpPr>
            <a:grpSpLocks/>
          </p:cNvGrpSpPr>
          <p:nvPr/>
        </p:nvGrpSpPr>
        <p:grpSpPr bwMode="auto">
          <a:xfrm>
            <a:off x="514350" y="271463"/>
            <a:ext cx="1920875" cy="533400"/>
            <a:chOff x="336" y="298"/>
            <a:chExt cx="1210" cy="336"/>
          </a:xfrm>
        </p:grpSpPr>
        <p:pic>
          <p:nvPicPr>
            <p:cNvPr id="15370" name="Picture 5" descr="UiO_BW_logo_re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" y="298"/>
              <a:ext cx="361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672" y="384"/>
              <a:ext cx="874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UNIVERSITETET</a:t>
              </a:r>
            </a:p>
            <a:p>
              <a:r>
                <a:rPr lang="en-US" sz="1200"/>
                <a:t>I OSLO</a:t>
              </a:r>
            </a:p>
          </p:txBody>
        </p:sp>
      </p:grpSp>
      <p:sp>
        <p:nvSpPr>
          <p:cNvPr id="15368" name="Text Box 10"/>
          <p:cNvSpPr txBox="1">
            <a:spLocks noChangeArrowheads="1"/>
          </p:cNvSpPr>
          <p:nvPr/>
        </p:nvSpPr>
        <p:spPr bwMode="auto">
          <a:xfrm>
            <a:off x="214313" y="6215063"/>
            <a:ext cx="2395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/>
              <a:t>© Institutt for informatikk</a:t>
            </a:r>
          </a:p>
        </p:txBody>
      </p:sp>
      <p:pic>
        <p:nvPicPr>
          <p:cNvPr id="15369" name="Picture 10" descr="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0" y="304800"/>
            <a:ext cx="10255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6363DD-8E87-FD49-BE61-66FF9B5034B6}" type="slidenum">
              <a:rPr lang="en-US"/>
              <a:pPr/>
              <a:t>2</a:t>
            </a:fld>
            <a:endParaRPr lang="en-US"/>
          </a:p>
        </p:txBody>
      </p:sp>
      <p:sp>
        <p:nvSpPr>
          <p:cNvPr id="1741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Underbegreper</a:t>
            </a:r>
          </a:p>
        </p:txBody>
      </p:sp>
      <p:sp>
        <p:nvSpPr>
          <p:cNvPr id="1741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b="1">
                <a:ea typeface="ＭＳ Ｐゴシック" pitchFamily="-105" charset="-128"/>
              </a:rPr>
              <a:t>Kjernespørsmål:</a:t>
            </a:r>
            <a:r>
              <a:rPr lang="nb-NO">
                <a:ea typeface="ＭＳ Ｐゴシック" pitchFamily="-105" charset="-128"/>
              </a:rPr>
              <a:t> Kan alle tenkelige forekomster av et begrep spille alle roller som er knyttet til begrepet?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b="1">
                <a:ea typeface="ＭＳ Ｐゴシック" pitchFamily="-105" charset="-128"/>
              </a:rPr>
              <a:t>Hvis nei:</a:t>
            </a:r>
            <a:r>
              <a:rPr lang="nb-NO">
                <a:ea typeface="ＭＳ Ｐゴシック" pitchFamily="-105" charset="-128"/>
              </a:rPr>
              <a:t> Kan få en mer presis modell ved å innføre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underbegreper</a:t>
            </a:r>
            <a:r>
              <a:rPr lang="nb-NO">
                <a:ea typeface="ＭＳ Ｐゴシック" pitchFamily="-105" charset="-128"/>
              </a:rPr>
              <a:t/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/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solidFill>
                  <a:srgbClr val="0000FF"/>
                </a:solidFill>
                <a:ea typeface="ＭＳ Ｐゴシック" pitchFamily="-105" charset="-128"/>
              </a:rPr>
              <a:t>B er et underbegrep av A hvis vi alltid har at pop(B) </a:t>
            </a:r>
            <a:r>
              <a:rPr lang="nb-NO">
                <a:solidFill>
                  <a:srgbClr val="0000FF"/>
                </a:solidFill>
                <a:ea typeface="ＭＳ Ｐゴシック" pitchFamily="-105" charset="-128"/>
                <a:sym typeface="Symbol" pitchFamily="-105" charset="2"/>
              </a:rPr>
              <a:t> </a:t>
            </a:r>
            <a:r>
              <a:rPr lang="nb-NO">
                <a:solidFill>
                  <a:srgbClr val="0000FF"/>
                </a:solidFill>
                <a:ea typeface="ＭＳ Ｐゴシック" pitchFamily="-105" charset="-128"/>
              </a:rPr>
              <a:t>pop(A)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nb-NO">
              <a:ea typeface="ＭＳ Ｐゴシック" pitchFamily="-105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>
                <a:ea typeface="ＭＳ Ｐゴシック" pitchFamily="-105" charset="-128"/>
              </a:rPr>
              <a:t>Notasjon:</a:t>
            </a:r>
          </a:p>
        </p:txBody>
      </p:sp>
      <p:pic>
        <p:nvPicPr>
          <p:cNvPr id="17414" name="Picture 1031" descr="underbegr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5157788"/>
            <a:ext cx="27368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905075"/>
          </a:xfrm>
        </p:spPr>
        <p:txBody>
          <a:bodyPr/>
          <a:lstStyle/>
          <a:p>
            <a:pPr marL="0" indent="0">
              <a:buNone/>
            </a:pPr>
            <a:r>
              <a:rPr lang="en-US" sz="2200"/>
              <a:t>En </a:t>
            </a:r>
            <a:r>
              <a:rPr lang="en-US" sz="2200" b="1">
                <a:solidFill>
                  <a:srgbClr val="CC0099"/>
                </a:solidFill>
              </a:rPr>
              <a:t>underbegrepsforklaring</a:t>
            </a:r>
            <a:r>
              <a:rPr lang="en-US" sz="2200">
                <a:solidFill>
                  <a:srgbClr val="CC0099"/>
                </a:solidFill>
              </a:rPr>
              <a:t> </a:t>
            </a:r>
            <a:r>
              <a:rPr lang="en-US" sz="2200"/>
              <a:t>består av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/>
              <a:t>en eller flere faktatyper knyttet til superbegrepet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/>
              <a:t>en eller flere skranker som forklarer hvordan de tilhørende faktaene kan brukes til å bestemme hvilket eller hvilke underbegreper en forekomst tilhører</a:t>
            </a:r>
          </a:p>
        </p:txBody>
      </p:sp>
      <p:sp>
        <p:nvSpPr>
          <p:cNvPr id="184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AF7EAB-F1E3-EF49-9D1C-A233992CD791}" type="slidenum">
              <a:rPr lang="en-US"/>
              <a:pPr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5" y="1106946"/>
            <a:ext cx="8595030" cy="3114142"/>
          </a:xfrm>
          <a:prstGeom prst="rect">
            <a:avLst/>
          </a:prstGeom>
        </p:spPr>
      </p:pic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Underbegrepsforklaringer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CC6989-6563-1A41-9A8E-410BB9428162}" type="slidenum">
              <a:rPr lang="en-US"/>
              <a:pPr/>
              <a:t>4</a:t>
            </a:fld>
            <a:endParaRPr 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Underbegreper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eaLnBrk="1" hangingPunct="1"/>
            <a:r>
              <a:rPr lang="nb-NO" sz="2400" b="1">
                <a:solidFill>
                  <a:srgbClr val="9900CC"/>
                </a:solidFill>
                <a:ea typeface="ＭＳ Ｐゴシック" pitchFamily="-105" charset="-128"/>
              </a:rPr>
              <a:t>Underbegreper arver representasjon og roller fra superbegrepet</a:t>
            </a:r>
            <a:r>
              <a:rPr lang="nb-NO" sz="2400" b="1">
                <a:ea typeface="ＭＳ Ｐゴシック" pitchFamily="-105" charset="-128"/>
              </a:rPr>
              <a:t>.</a:t>
            </a:r>
            <a:r>
              <a:rPr lang="nb-NO" sz="2400">
                <a:ea typeface="ＭＳ Ｐゴシック" pitchFamily="-105" charset="-128"/>
              </a:rPr>
              <a:t> I tillegg har de sine egne roller</a:t>
            </a:r>
          </a:p>
          <a:p>
            <a:pPr eaLnBrk="1" hangingPunct="1"/>
            <a:r>
              <a:rPr lang="nb-NO" sz="2400">
                <a:ea typeface="ＭＳ Ｐゴシック" pitchFamily="-105" charset="-128"/>
              </a:rPr>
              <a:t>Underbegreper kan </a:t>
            </a:r>
            <a:r>
              <a:rPr lang="nb-NO" sz="2400" b="1" i="1">
                <a:ea typeface="ＭＳ Ｐゴシック" pitchFamily="-105" charset="-128"/>
              </a:rPr>
              <a:t>overlappe</a:t>
            </a:r>
            <a:r>
              <a:rPr lang="nb-NO" sz="2400">
                <a:ea typeface="ＭＳ Ｐゴシック" pitchFamily="-105" charset="-128"/>
              </a:rPr>
              <a:t> eller være </a:t>
            </a:r>
            <a:r>
              <a:rPr lang="nb-NO" sz="2400" b="1" i="1">
                <a:ea typeface="ＭＳ Ｐゴシック" pitchFamily="-105" charset="-128"/>
              </a:rPr>
              <a:t>disjunkte</a:t>
            </a:r>
          </a:p>
          <a:p>
            <a:pPr eaLnBrk="1" hangingPunct="1"/>
            <a:r>
              <a:rPr lang="nb-NO" sz="2400">
                <a:ea typeface="ＭＳ Ｐゴシック" pitchFamily="-105" charset="-128"/>
              </a:rPr>
              <a:t>Underbegrepene </a:t>
            </a:r>
            <a:r>
              <a:rPr lang="nb-NO" sz="2400" i="1">
                <a:ea typeface="ＭＳ Ｐゴシック" pitchFamily="-105" charset="-128"/>
              </a:rPr>
              <a:t>kan</a:t>
            </a:r>
            <a:r>
              <a:rPr lang="nb-NO" sz="2400">
                <a:ea typeface="ＭＳ Ｐゴシック" pitchFamily="-105" charset="-128"/>
              </a:rPr>
              <a:t>, men </a:t>
            </a:r>
            <a:r>
              <a:rPr lang="nb-NO" sz="2400" i="1">
                <a:ea typeface="ＭＳ Ｐゴシック" pitchFamily="-105" charset="-128"/>
              </a:rPr>
              <a:t>må</a:t>
            </a:r>
            <a:r>
              <a:rPr lang="nb-NO" sz="2400">
                <a:ea typeface="ＭＳ Ｐゴシック" pitchFamily="-105" charset="-128"/>
              </a:rPr>
              <a:t> ikke, være </a:t>
            </a:r>
            <a:r>
              <a:rPr lang="nb-NO" sz="2400" b="1" i="1">
                <a:ea typeface="ＭＳ Ｐゴシック" pitchFamily="-105" charset="-128"/>
              </a:rPr>
              <a:t>uttømmende</a:t>
            </a:r>
            <a:r>
              <a:rPr lang="nb-NO" sz="2400">
                <a:ea typeface="ＭＳ Ｐゴシック" pitchFamily="-105" charset="-128"/>
              </a:rPr>
              <a:t> mhp. sitt superbegrep</a:t>
            </a:r>
          </a:p>
          <a:p>
            <a:pPr eaLnBrk="1" hangingPunct="1"/>
            <a:r>
              <a:rPr lang="nb-NO" sz="2400">
                <a:ea typeface="ＭＳ Ｐゴシック" pitchFamily="-105" charset="-128"/>
              </a:rPr>
              <a:t>Resonnementer over entydighetsskranker, påkrevde roller og underbegrepsforklaringene avslører om underbegrepene er overlappende og/eller uttømmende</a:t>
            </a:r>
          </a:p>
          <a:p>
            <a:pPr eaLnBrk="1" hangingPunct="1"/>
            <a:endParaRPr lang="nb-NO" sz="2400">
              <a:ea typeface="ＭＳ Ｐゴシック" pitchFamily="-105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Underbegrepsskranker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71" y="2060848"/>
            <a:ext cx="2243926" cy="18553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20" y="2060848"/>
            <a:ext cx="2243926" cy="18553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269" y="2060848"/>
            <a:ext cx="2243926" cy="18553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6655" y="4205436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/>
              <a:t>          </a:t>
            </a:r>
            <a:r>
              <a:rPr lang="en-US" sz="2000">
                <a:solidFill>
                  <a:srgbClr val="0000FF"/>
                </a:solidFill>
              </a:rPr>
              <a:t>disjunkte:</a:t>
            </a:r>
            <a:r>
              <a:rPr lang="en-US" sz="2000"/>
              <a:t/>
            </a:r>
            <a:br>
              <a:rPr lang="en-US" sz="2000"/>
            </a:br>
            <a:r>
              <a:rPr lang="en-US" sz="2000">
                <a:solidFill>
                  <a:srgbClr val="FF0066"/>
                </a:solidFill>
              </a:rPr>
              <a:t>pop(B) </a:t>
            </a:r>
            <a:r>
              <a:rPr lang="nb-NO" sz="2000">
                <a:solidFill>
                  <a:srgbClr val="FF0066"/>
                </a:solidFill>
                <a:sym typeface="Symbol" charset="2"/>
              </a:rPr>
              <a:t></a:t>
            </a:r>
            <a:r>
              <a:rPr lang="en-US" sz="2000">
                <a:solidFill>
                  <a:srgbClr val="FF0066"/>
                </a:solidFill>
                <a:effectLst/>
              </a:rPr>
              <a:t> </a:t>
            </a:r>
            <a:r>
              <a:rPr lang="en-US" sz="2000">
                <a:solidFill>
                  <a:srgbClr val="FF0066"/>
                </a:solidFill>
              </a:rPr>
              <a:t>pop(C) = </a:t>
            </a:r>
            <a:r>
              <a:rPr lang="nb-NO" sz="2000">
                <a:solidFill>
                  <a:srgbClr val="FF0066"/>
                </a:solidFill>
                <a:sym typeface="Symbol" charset="2"/>
              </a:rPr>
              <a:t></a:t>
            </a:r>
            <a:br>
              <a:rPr lang="nb-NO" sz="2000">
                <a:solidFill>
                  <a:srgbClr val="FF0066"/>
                </a:solidFill>
                <a:sym typeface="Symbol" charset="2"/>
              </a:rPr>
            </a:br>
            <a:r>
              <a:rPr lang="nb-NO" sz="2000">
                <a:solidFill>
                  <a:srgbClr val="FF0066"/>
                </a:solidFill>
                <a:sym typeface="Symbol" charset="2"/>
              </a:rPr>
              <a:t>for alle tilstander</a:t>
            </a:r>
            <a:r>
              <a:rPr lang="en-US" sz="2000">
                <a:effectLst/>
              </a:rPr>
              <a:t> </a:t>
            </a:r>
            <a:r>
              <a:rPr lang="en-US" sz="200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8652" y="420543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FF"/>
                </a:solidFill>
              </a:rPr>
              <a:t>uttømmende og disjunkte </a:t>
            </a:r>
            <a:r>
              <a:rPr lang="en-US" sz="200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1619" y="4205436"/>
            <a:ext cx="3105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/>
              <a:t>         </a:t>
            </a:r>
            <a:r>
              <a:rPr lang="en-US" sz="2000">
                <a:solidFill>
                  <a:srgbClr val="0000FF"/>
                </a:solidFill>
              </a:rPr>
              <a:t>uttømmende:</a:t>
            </a:r>
            <a:r>
              <a:rPr lang="en-US" sz="2000"/>
              <a:t/>
            </a:r>
            <a:br>
              <a:rPr lang="en-US" sz="2000"/>
            </a:br>
            <a:r>
              <a:rPr lang="en-US" sz="2000">
                <a:solidFill>
                  <a:srgbClr val="FF0066"/>
                </a:solidFill>
              </a:rPr>
              <a:t>pop(A) = pop(B) </a:t>
            </a:r>
            <a:r>
              <a:rPr lang="nb-NO" sz="2000">
                <a:solidFill>
                  <a:srgbClr val="FF0066"/>
                </a:solidFill>
                <a:sym typeface="Symbol" charset="2"/>
              </a:rPr>
              <a:t></a:t>
            </a:r>
            <a:r>
              <a:rPr lang="en-US" sz="2000">
                <a:solidFill>
                  <a:srgbClr val="FF0066"/>
                </a:solidFill>
                <a:effectLst/>
              </a:rPr>
              <a:t> </a:t>
            </a:r>
            <a:r>
              <a:rPr lang="en-US" sz="2000">
                <a:solidFill>
                  <a:srgbClr val="FF0066"/>
                </a:solidFill>
              </a:rPr>
              <a:t>pop(C)</a:t>
            </a:r>
            <a:br>
              <a:rPr lang="en-US" sz="2000">
                <a:solidFill>
                  <a:srgbClr val="FF0066"/>
                </a:solidFill>
              </a:rPr>
            </a:br>
            <a:r>
              <a:rPr lang="en-US" sz="2000">
                <a:solidFill>
                  <a:srgbClr val="FF0066"/>
                </a:solidFill>
              </a:rPr>
              <a:t>for alle tilstander </a:t>
            </a:r>
          </a:p>
        </p:txBody>
      </p:sp>
    </p:spTree>
    <p:extLst>
      <p:ext uri="{BB962C8B-B14F-4D97-AF65-F5344CB8AC3E}">
        <p14:creationId xmlns:p14="http://schemas.microsoft.com/office/powerpoint/2010/main" val="1526599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ACABEB-00DC-DF4F-AC97-6C1761A0C51D}" type="slidenum">
              <a:rPr lang="en-US"/>
              <a:pPr/>
              <a:t>6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>
                <a:ea typeface="ＭＳ Ｐゴシック" pitchFamily="-105" charset="-128"/>
              </a:rPr>
              <a:t>Eksempel på overlappende og ikke-uttømmende underbegreper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7128792" cy="3620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nb-NO" dirty="0">
                <a:solidFill>
                  <a:srgbClr val="0000FF"/>
                </a:solidFill>
                <a:ea typeface="ＭＳ Ｐゴシック" pitchFamily="-105" charset="-128"/>
              </a:rPr>
              <a:t>A skal ha enten rollen r1 eller rollen r2 (eller begge).</a:t>
            </a:r>
            <a:r>
              <a:rPr lang="nb-NO" dirty="0">
                <a:ea typeface="ＭＳ Ｐゴシック" pitchFamily="-105" charset="-128"/>
              </a:rPr>
              <a:t/>
            </a:r>
            <a:br>
              <a:rPr lang="nb-NO" dirty="0">
                <a:ea typeface="ＭＳ Ｐゴシック" pitchFamily="-105" charset="-128"/>
              </a:rPr>
            </a:br>
            <a:r>
              <a:rPr lang="nb-NO" dirty="0">
                <a:solidFill>
                  <a:srgbClr val="FF0066"/>
                </a:solidFill>
                <a:ea typeface="ＭＳ Ｐゴシック" pitchFamily="-105" charset="-128"/>
              </a:rPr>
              <a:t>pop(r1) </a:t>
            </a:r>
            <a:r>
              <a:rPr lang="nb-NO" dirty="0">
                <a:solidFill>
                  <a:srgbClr val="FF0066"/>
                </a:solidFill>
                <a:ea typeface="ＭＳ Ｐゴシック" pitchFamily="-105" charset="-128"/>
                <a:sym typeface="Symbol" pitchFamily="-105" charset="2"/>
              </a:rPr>
              <a:t></a:t>
            </a:r>
            <a:r>
              <a:rPr lang="nb-NO" dirty="0">
                <a:solidFill>
                  <a:srgbClr val="FF0066"/>
                </a:solidFill>
                <a:ea typeface="ＭＳ Ｐゴシック" pitchFamily="-105" charset="-128"/>
              </a:rPr>
              <a:t> pop(r2) = pop(A) for alle tilstander</a:t>
            </a:r>
          </a:p>
          <a:p>
            <a:pPr marL="0" indent="0" eaLnBrk="1" hangingPunct="1">
              <a:buFontTx/>
              <a:buNone/>
            </a:pPr>
            <a:endParaRPr lang="nb-NO" dirty="0">
              <a:solidFill>
                <a:srgbClr val="FF0066"/>
              </a:solidFill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endParaRPr lang="nb-NO" dirty="0">
              <a:solidFill>
                <a:srgbClr val="FF0066"/>
              </a:solidFill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endParaRPr lang="nb-NO" dirty="0">
              <a:solidFill>
                <a:srgbClr val="FF0066"/>
              </a:solidFill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r>
              <a:rPr lang="nb-NO" dirty="0">
                <a:solidFill>
                  <a:srgbClr val="FF0066"/>
                </a:solidFill>
                <a:ea typeface="ＭＳ Ｐゴシック" pitchFamily="-105" charset="-128"/>
              </a:rPr>
              <a:t>                                              </a:t>
            </a:r>
            <a:endParaRPr lang="nb-NO" sz="2000" dirty="0"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endParaRPr lang="nb-NO" dirty="0">
              <a:solidFill>
                <a:srgbClr val="FF0066"/>
              </a:solidFill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r>
              <a:rPr lang="nb-NO" dirty="0">
                <a:solidFill>
                  <a:srgbClr val="FF0066"/>
                </a:solidFill>
                <a:ea typeface="ＭＳ Ｐゴシック" pitchFamily="-105" charset="-128"/>
              </a:rPr>
              <a:t>      </a:t>
            </a:r>
          </a:p>
          <a:p>
            <a:pPr marL="0" indent="0" eaLnBrk="1" hangingPunct="1">
              <a:buFontTx/>
              <a:buNone/>
            </a:pPr>
            <a:r>
              <a:rPr lang="nb-NO" dirty="0">
                <a:solidFill>
                  <a:srgbClr val="FF0066"/>
                </a:solidFill>
                <a:ea typeface="ＭＳ Ｐゴシック" pitchFamily="-105" charset="-128"/>
              </a:rPr>
              <a:t>                         </a:t>
            </a:r>
          </a:p>
        </p:txBody>
      </p:sp>
      <p:sp>
        <p:nvSpPr>
          <p:cNvPr id="2355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BB3BC5-1057-0C47-A108-49F6E928A4A7}" type="slidenum">
              <a:rPr lang="en-US"/>
              <a:pPr/>
              <a:t>7</a:t>
            </a:fld>
            <a:endParaRPr lang="en-US"/>
          </a:p>
        </p:txBody>
      </p:sp>
      <p:sp>
        <p:nvSpPr>
          <p:cNvPr id="235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Kombinert påkrevd rolle</a:t>
            </a:r>
          </a:p>
        </p:txBody>
      </p:sp>
      <p:pic>
        <p:nvPicPr>
          <p:cNvPr id="23559" name="Picture 7" descr="mengdeskranker-tota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501008"/>
            <a:ext cx="3467100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6628249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5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D17800-EABF-214B-92BF-203FAC96A6DD}" type="slidenum">
              <a:rPr lang="en-US"/>
              <a:pPr/>
              <a:t>9</a:t>
            </a:fld>
            <a:endParaRPr lang="en-US"/>
          </a:p>
        </p:txBody>
      </p:sp>
      <p:pic>
        <p:nvPicPr>
          <p:cNvPr id="26628" name="Picture 1034" descr="mengdeskranker-total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700213"/>
            <a:ext cx="2735262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>
                <a:ea typeface="ＭＳ Ｐゴシック" pitchFamily="-105" charset="-128"/>
              </a:rPr>
              <a:t>Generell kombinert påkrevd rolle</a:t>
            </a:r>
          </a:p>
        </p:txBody>
      </p:sp>
      <p:sp>
        <p:nvSpPr>
          <p:cNvPr id="2663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900113" y="5516563"/>
            <a:ext cx="5903912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2000">
                <a:solidFill>
                  <a:srgbClr val="0000FF"/>
                </a:solidFill>
                <a:ea typeface="ＭＳ Ｐゴシック" pitchFamily="-105" charset="-128"/>
              </a:rPr>
              <a:t>pop(r1) 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  <a:sym typeface="Symbol" pitchFamily="-105" charset="2"/>
              </a:rPr>
              <a:t> 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</a:rPr>
              <a:t>pop(r2) 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  <a:sym typeface="Symbol" pitchFamily="-105" charset="2"/>
              </a:rPr>
              <a:t>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</a:rPr>
              <a:t> ... 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  <a:sym typeface="Symbol" pitchFamily="-105" charset="2"/>
              </a:rPr>
              <a:t>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</a:rPr>
              <a:t> pop(rk) = </a:t>
            </a:r>
            <a:r>
              <a:rPr lang="nb-NO" sz="2000">
                <a:solidFill>
                  <a:srgbClr val="0000FF"/>
                </a:solidFill>
                <a:ea typeface="ＭＳ Ｐゴシック" pitchFamily="-105" charset="-128"/>
                <a:sym typeface="Symbol" pitchFamily="-105" charset="2"/>
              </a:rPr>
              <a:t>pop(A)</a:t>
            </a:r>
          </a:p>
        </p:txBody>
      </p:sp>
      <p:sp>
        <p:nvSpPr>
          <p:cNvPr id="26631" name="Oval 1029"/>
          <p:cNvSpPr>
            <a:spLocks noChangeArrowheads="1"/>
          </p:cNvSpPr>
          <p:nvPr/>
        </p:nvSpPr>
        <p:spPr bwMode="auto">
          <a:xfrm>
            <a:off x="5508625" y="3500438"/>
            <a:ext cx="71438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26632" name="Oval 1030"/>
          <p:cNvSpPr>
            <a:spLocks noChangeArrowheads="1"/>
          </p:cNvSpPr>
          <p:nvPr/>
        </p:nvSpPr>
        <p:spPr bwMode="auto">
          <a:xfrm>
            <a:off x="5508625" y="3644900"/>
            <a:ext cx="71438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26633" name="Oval 1031"/>
          <p:cNvSpPr>
            <a:spLocks noChangeArrowheads="1"/>
          </p:cNvSpPr>
          <p:nvPr/>
        </p:nvSpPr>
        <p:spPr bwMode="auto">
          <a:xfrm>
            <a:off x="5508625" y="3787775"/>
            <a:ext cx="71438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C49654-8216-A94A-9D4C-AD86DBAE4B4D}" type="slidenum">
              <a:rPr lang="en-US"/>
              <a:pPr/>
              <a:t>10</a:t>
            </a:fld>
            <a:endParaRPr lang="en-US"/>
          </a:p>
        </p:txBody>
      </p:sp>
      <p:pic>
        <p:nvPicPr>
          <p:cNvPr id="22532" name="Picture 8" descr="b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628775"/>
            <a:ext cx="3744913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Underbegreper i flere nivåer</a:t>
            </a:r>
          </a:p>
        </p:txBody>
      </p:sp>
      <p:sp>
        <p:nvSpPr>
          <p:cNvPr id="22534" name="Text Box 4"/>
          <p:cNvSpPr txBox="1">
            <a:spLocks noChangeArrowheads="1"/>
          </p:cNvSpPr>
          <p:nvPr/>
        </p:nvSpPr>
        <p:spPr bwMode="auto">
          <a:xfrm>
            <a:off x="5219700" y="1628775"/>
            <a:ext cx="216058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75000"/>
              </a:lnSpc>
            </a:pPr>
            <a:r>
              <a:rPr lang="nb-NO">
                <a:solidFill>
                  <a:srgbClr val="FF0066"/>
                </a:solidFill>
              </a:rPr>
              <a:t>Det transitive underbegrepet tegnes ikke inn!</a:t>
            </a:r>
          </a:p>
        </p:txBody>
      </p:sp>
      <p:sp>
        <p:nvSpPr>
          <p:cNvPr id="22535" name="Freeform 5"/>
          <p:cNvSpPr>
            <a:spLocks/>
          </p:cNvSpPr>
          <p:nvPr/>
        </p:nvSpPr>
        <p:spPr bwMode="auto">
          <a:xfrm>
            <a:off x="4500563" y="2276475"/>
            <a:ext cx="1522412" cy="1008063"/>
          </a:xfrm>
          <a:custGeom>
            <a:avLst/>
            <a:gdLst>
              <a:gd name="T0" fmla="*/ 2147483647 w 959"/>
              <a:gd name="T1" fmla="*/ 0 h 635"/>
              <a:gd name="T2" fmla="*/ 2147483647 w 959"/>
              <a:gd name="T3" fmla="*/ 2147483647 h 635"/>
              <a:gd name="T4" fmla="*/ 0 w 959"/>
              <a:gd name="T5" fmla="*/ 2147483647 h 635"/>
              <a:gd name="T6" fmla="*/ 0 60000 65536"/>
              <a:gd name="T7" fmla="*/ 0 60000 65536"/>
              <a:gd name="T8" fmla="*/ 0 60000 65536"/>
              <a:gd name="T9" fmla="*/ 0 w 959"/>
              <a:gd name="T10" fmla="*/ 0 h 635"/>
              <a:gd name="T11" fmla="*/ 959 w 959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9" h="635">
                <a:moveTo>
                  <a:pt x="861" y="0"/>
                </a:moveTo>
                <a:cubicBezTo>
                  <a:pt x="910" y="106"/>
                  <a:pt x="959" y="212"/>
                  <a:pt x="816" y="318"/>
                </a:cubicBezTo>
                <a:cubicBezTo>
                  <a:pt x="673" y="424"/>
                  <a:pt x="336" y="529"/>
                  <a:pt x="0" y="635"/>
                </a:cubicBezTo>
              </a:path>
            </a:pathLst>
          </a:custGeom>
          <a:noFill/>
          <a:ln w="22225">
            <a:solidFill>
              <a:srgbClr val="FF0066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F1CED1-C5EE-BD45-B652-8F54E102FF3F}" type="slidenum">
              <a:rPr lang="en-US"/>
              <a:pPr/>
              <a:t>11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/>
            <a:r>
              <a:rPr lang="nb-NO" sz="4000" dirty="0">
                <a:solidFill>
                  <a:srgbClr val="0000FF"/>
                </a:solidFill>
                <a:ea typeface="ＭＳ Ｐゴシック" pitchFamily="-105" charset="-128"/>
              </a:rPr>
              <a:t>Mangel på påkrevde roller </a:t>
            </a:r>
            <a:br>
              <a:rPr lang="nb-NO" sz="4000" dirty="0">
                <a:solidFill>
                  <a:srgbClr val="0000FF"/>
                </a:solidFill>
                <a:ea typeface="ＭＳ Ｐゴシック" pitchFamily="-105" charset="-128"/>
              </a:rPr>
            </a:br>
            <a:r>
              <a:rPr lang="nb-NO" sz="4000" dirty="0">
                <a:solidFill>
                  <a:srgbClr val="0000FF"/>
                </a:solidFill>
                <a:ea typeface="ＭＳ Ｐゴシック" pitchFamily="-105" charset="-128"/>
              </a:rPr>
              <a:t>kan indikere et underbegrep</a:t>
            </a:r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2987675" y="4076700"/>
            <a:ext cx="1655763" cy="1031875"/>
          </a:xfrm>
          <a:custGeom>
            <a:avLst/>
            <a:gdLst>
              <a:gd name="T0" fmla="*/ 0 w 1043"/>
              <a:gd name="T1" fmla="*/ 0 h 650"/>
              <a:gd name="T2" fmla="*/ 2147483647 w 1043"/>
              <a:gd name="T3" fmla="*/ 2147483647 h 650"/>
              <a:gd name="T4" fmla="*/ 2147483647 w 1043"/>
              <a:gd name="T5" fmla="*/ 2147483647 h 650"/>
              <a:gd name="T6" fmla="*/ 0 60000 65536"/>
              <a:gd name="T7" fmla="*/ 0 60000 65536"/>
              <a:gd name="T8" fmla="*/ 0 60000 65536"/>
              <a:gd name="T9" fmla="*/ 0 w 1043"/>
              <a:gd name="T10" fmla="*/ 0 h 650"/>
              <a:gd name="T11" fmla="*/ 1043 w 1043"/>
              <a:gd name="T12" fmla="*/ 650 h 6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650">
                <a:moveTo>
                  <a:pt x="0" y="0"/>
                </a:moveTo>
                <a:cubicBezTo>
                  <a:pt x="49" y="219"/>
                  <a:pt x="98" y="438"/>
                  <a:pt x="272" y="544"/>
                </a:cubicBezTo>
                <a:cubicBezTo>
                  <a:pt x="446" y="650"/>
                  <a:pt x="744" y="642"/>
                  <a:pt x="1043" y="635"/>
                </a:cubicBezTo>
              </a:path>
            </a:pathLst>
          </a:custGeom>
          <a:noFill/>
          <a:ln w="22225">
            <a:solidFill>
              <a:srgbClr val="FF0066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748" y="2832873"/>
            <a:ext cx="3167955" cy="13069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7" y="3989591"/>
            <a:ext cx="3167955" cy="2147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DBF945-01B2-C548-BFBC-DBFEA82BDAD3}" type="slidenum">
              <a:rPr lang="en-US"/>
              <a:pPr/>
              <a:t>12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Spesialisering og generalisering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07" y="1556792"/>
            <a:ext cx="6869185" cy="4165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dirty="0"/>
              <a:t>Realisering av underbegreper </a:t>
            </a:r>
            <a:endParaRPr lang="nb-NO" sz="4000" dirty="0">
              <a:ea typeface="ＭＳ Ｐゴシック" pitchFamily="-105" charset="-128"/>
            </a:endParaRPr>
          </a:p>
        </p:txBody>
      </p:sp>
      <p:sp>
        <p:nvSpPr>
          <p:cNvPr id="655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nb-NO">
                <a:ea typeface="ＭＳ Ｐゴシック" pitchFamily="-105" charset="-128"/>
              </a:rPr>
              <a:t>Underbegreper arver alltid representasjonen til sitt superbegrep</a:t>
            </a:r>
          </a:p>
        </p:txBody>
      </p:sp>
      <p:sp>
        <p:nvSpPr>
          <p:cNvPr id="655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55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BECC65-43A9-884D-96DF-E90BDA10097C}" type="slidenum">
              <a:rPr lang="en-US"/>
              <a:pPr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264" y="2919144"/>
            <a:ext cx="3159472" cy="218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Realisering av underbegreper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To alternativer:</a:t>
            </a:r>
          </a:p>
          <a:p>
            <a:pPr marL="571500" indent="-514350">
              <a:buFont typeface="+mj-lt"/>
              <a:buAutoNum type="arabicPeriod"/>
            </a:pPr>
            <a:r>
              <a:rPr lang="nb-NO" dirty="0" smtClean="0"/>
              <a:t>Attributter fordeles mellom superbegrepets og underbegrepets relasjoner</a:t>
            </a:r>
          </a:p>
          <a:p>
            <a:pPr marL="571500" indent="-514350">
              <a:buFont typeface="+mj-lt"/>
              <a:buAutoNum type="arabicPeriod"/>
            </a:pPr>
            <a:r>
              <a:rPr lang="nb-NO" dirty="0" smtClean="0"/>
              <a:t>Alle attributtene fra superbegrepets relasjon (unntatt den eller de faktatypene som inngår i underbegrepsforklaringen) gjentas i underbegrepets relasjon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40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Undertrykking av begreper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r>
              <a:rPr lang="en-US" sz="2400"/>
              <a:t>Et begrep som i realiseringsalgoritmen ikke spiller noen andre eierroller enn de som inngår i representasjonen, og som spiller minst én referanserolle, kalles et </a:t>
            </a:r>
            <a:r>
              <a:rPr lang="en-US" sz="2400" b="1">
                <a:solidFill>
                  <a:srgbClr val="CC0099"/>
                </a:solidFill>
              </a:rPr>
              <a:t>undertrykkbart begrep</a:t>
            </a:r>
            <a:r>
              <a:rPr lang="en-US" sz="2400"/>
              <a:t>.</a:t>
            </a:r>
            <a:br>
              <a:rPr lang="en-US" sz="2400"/>
            </a:br>
            <a:endParaRPr lang="en-US" sz="2400"/>
          </a:p>
          <a:p>
            <a:r>
              <a:rPr lang="en-US" sz="2400"/>
              <a:t>Under realiseringen blir hvert undertrykkbart begrep til en tabell med følgende kjennetegn: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/>
              <a:t>Primærnøkkelen omfatter alle attributtene i tabellen.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/>
              <a:t>Det finnes minst </a:t>
            </a:r>
            <a:r>
              <a:rPr lang="nb-NO" sz="2400"/>
              <a:t>én fremmednøkkel til tabellen fra en annen tabell.</a:t>
            </a:r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3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dertrykkba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867" y="1268759"/>
            <a:ext cx="8334303" cy="2325999"/>
          </a:xfrm>
          <a:prstGeom prst="rect">
            <a:avLst/>
          </a:prstGeom>
        </p:spPr>
      </p:pic>
      <p:sp>
        <p:nvSpPr>
          <p:cNvPr id="6758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dirty="0" smtClean="0">
                <a:ea typeface="ＭＳ Ｐゴシック" pitchFamily="-105" charset="-128"/>
              </a:rPr>
              <a:t>Undertrykking av begreper II</a:t>
            </a:r>
          </a:p>
        </p:txBody>
      </p:sp>
      <p:sp>
        <p:nvSpPr>
          <p:cNvPr id="6758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827584" y="4221088"/>
            <a:ext cx="7859216" cy="25003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sz="2000" dirty="0" smtClean="0">
                <a:solidFill>
                  <a:srgbClr val="0000CC"/>
                </a:solidFill>
                <a:ea typeface="ＭＳ Ｐゴシック" pitchFamily="-105" charset="-128"/>
              </a:rPr>
              <a:t>Måling(</a:t>
            </a:r>
            <a:r>
              <a:rPr lang="nb-NO" sz="2000" u="sng" dirty="0" smtClean="0">
                <a:solidFill>
                  <a:srgbClr val="0000CC"/>
                </a:solidFill>
                <a:ea typeface="ＭＳ Ｐゴシック" pitchFamily="-105" charset="-128"/>
              </a:rPr>
              <a:t>stedsnavn, år, mnd, dag, time, min</a:t>
            </a:r>
            <a:r>
              <a:rPr lang="nb-NO" sz="2000" dirty="0" smtClean="0">
                <a:solidFill>
                  <a:srgbClr val="0000CC"/>
                </a:solidFill>
                <a:ea typeface="ＭＳ Ｐゴシック" pitchFamily="-105" charset="-128"/>
              </a:rPr>
              <a:t>, temp)</a:t>
            </a:r>
            <a:br>
              <a:rPr lang="nb-NO" sz="2000" dirty="0" smtClean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Sted(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stedsnavn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Temperatur(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℃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Minutt(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år, mnd, dag, time, min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Time(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år, mnd, dag, time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Dag(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år, mnd, dag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Måned(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år, mnd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b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</a:b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År(</a:t>
            </a:r>
            <a:r>
              <a:rPr lang="nb-NO" sz="2000" u="sng" dirty="0">
                <a:solidFill>
                  <a:srgbClr val="0000CC"/>
                </a:solidFill>
                <a:ea typeface="ＭＳ Ｐゴシック" pitchFamily="-105" charset="-128"/>
              </a:rPr>
              <a:t>år</a:t>
            </a:r>
            <a:r>
              <a:rPr lang="nb-NO" sz="2000" dirty="0">
                <a:solidFill>
                  <a:srgbClr val="0000CC"/>
                </a:solidFill>
                <a:ea typeface="ＭＳ Ｐゴシック" pitchFamily="-105" charset="-128"/>
              </a:rPr>
              <a:t>)</a:t>
            </a:r>
            <a:endParaRPr lang="nb-NO" sz="2000" dirty="0" smtClean="0">
              <a:solidFill>
                <a:srgbClr val="0000CC"/>
              </a:solidFill>
              <a:ea typeface="ＭＳ Ｐゴシック" pitchFamily="-105" charset="-128"/>
            </a:endParaRPr>
          </a:p>
        </p:txBody>
      </p:sp>
      <p:sp>
        <p:nvSpPr>
          <p:cNvPr id="675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675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321564-B7F3-492F-8DE9-7D0FE5149E06}" type="slidenum">
              <a:rPr lang="en-US"/>
              <a:pPr/>
              <a:t>16</a:t>
            </a:fld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42900" y="1268759"/>
            <a:ext cx="7901508" cy="29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pitchFamily="-105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kern="0" dirty="0" smtClean="0">
                <a:ea typeface="ＭＳ Ｐゴシック" pitchFamily="-105" charset="-128"/>
              </a:rPr>
              <a:t>Nedenfor er alle begrepene unntatt </a:t>
            </a:r>
            <a:br>
              <a:rPr lang="nb-NO" kern="0" dirty="0" smtClean="0">
                <a:ea typeface="ＭＳ Ｐゴシック" pitchFamily="-105" charset="-128"/>
              </a:rPr>
            </a:br>
            <a:r>
              <a:rPr lang="nb-NO" kern="0" dirty="0" smtClean="0">
                <a:ea typeface="ＭＳ Ｐゴシック" pitchFamily="-105" charset="-128"/>
              </a:rPr>
              <a:t>Måling undertrykkbare begreper.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nb-NO" kern="0" dirty="0">
              <a:ea typeface="ＭＳ Ｐゴシック" pitchFamily="-105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kern="0" dirty="0">
                <a:ea typeface="ＭＳ Ｐゴシック" pitchFamily="-105" charset="-128"/>
              </a:rPr>
              <a:t/>
            </a:r>
            <a:br>
              <a:rPr lang="nb-NO" kern="0" dirty="0">
                <a:ea typeface="ＭＳ Ｐゴシック" pitchFamily="-105" charset="-128"/>
              </a:rPr>
            </a:br>
            <a:r>
              <a:rPr lang="nb-NO" kern="0" dirty="0">
                <a:ea typeface="ＭＳ Ｐゴシック" pitchFamily="-105" charset="-128"/>
              </a:rPr>
              <a:t/>
            </a:r>
            <a:br>
              <a:rPr lang="nb-NO" kern="0" dirty="0">
                <a:ea typeface="ＭＳ Ｐゴシック" pitchFamily="-105" charset="-128"/>
              </a:rPr>
            </a:br>
            <a:r>
              <a:rPr lang="nb-NO" kern="0" dirty="0">
                <a:ea typeface="ＭＳ Ｐゴシック" pitchFamily="-105" charset="-128"/>
              </a:rPr>
              <a:t/>
            </a:r>
            <a:br>
              <a:rPr lang="nb-NO" kern="0" dirty="0">
                <a:ea typeface="ＭＳ Ｐゴシック" pitchFamily="-105" charset="-128"/>
              </a:rPr>
            </a:br>
            <a:r>
              <a:rPr lang="nb-NO" sz="2200" kern="0" dirty="0">
                <a:ea typeface="ＭＳ Ｐゴシック" pitchFamily="-105" charset="-128"/>
              </a:rPr>
              <a:t>Relasjonsskjema (i tillegg kommer fremmednøkler):</a:t>
            </a:r>
          </a:p>
        </p:txBody>
      </p:sp>
    </p:spTree>
    <p:extLst>
      <p:ext uri="{BB962C8B-B14F-4D97-AF65-F5344CB8AC3E}">
        <p14:creationId xmlns:p14="http://schemas.microsoft.com/office/powerpoint/2010/main" val="456600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Undertrykking av begreper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r>
              <a:rPr lang="nb-NO" sz="2400" dirty="0">
                <a:ea typeface="ＭＳ Ｐゴシック" pitchFamily="-105" charset="-128"/>
              </a:rPr>
              <a:t>Tabeller som kommer fra undertrykkbare begreper, kan </a:t>
            </a:r>
            <a:r>
              <a:rPr lang="nb-NO" sz="2400" b="1" dirty="0">
                <a:solidFill>
                  <a:srgbClr val="D60093"/>
                </a:solidFill>
                <a:ea typeface="ＭＳ Ｐゴシック" pitchFamily="-105" charset="-128"/>
              </a:rPr>
              <a:t>fjernes</a:t>
            </a:r>
            <a:r>
              <a:rPr lang="nb-NO" sz="2400" dirty="0">
                <a:ea typeface="ＭＳ Ｐゴシック" pitchFamily="-105" charset="-128"/>
              </a:rPr>
              <a:t> (</a:t>
            </a:r>
            <a:r>
              <a:rPr lang="nb-NO" sz="2400" b="1" dirty="0">
                <a:solidFill>
                  <a:srgbClr val="D60093"/>
                </a:solidFill>
                <a:ea typeface="ＭＳ Ｐゴシック" pitchFamily="-105" charset="-128"/>
              </a:rPr>
              <a:t>undertrykkes</a:t>
            </a:r>
            <a:r>
              <a:rPr lang="nb-NO" sz="2400" dirty="0">
                <a:ea typeface="ＭＳ Ｐゴシック" pitchFamily="-105" charset="-128"/>
              </a:rPr>
              <a:t>) fra </a:t>
            </a:r>
            <a:r>
              <a:rPr lang="nb-NO" sz="2400" dirty="0" err="1">
                <a:ea typeface="ＭＳ Ｐゴシック" pitchFamily="-105" charset="-128"/>
              </a:rPr>
              <a:t>relasjonsskjemaet</a:t>
            </a:r>
            <a:r>
              <a:rPr lang="nb-NO" sz="2400" baseline="30000" dirty="0">
                <a:ea typeface="ＭＳ Ｐゴシック" pitchFamily="-105" charset="-128"/>
              </a:rPr>
              <a:t>1</a:t>
            </a:r>
            <a:r>
              <a:rPr lang="nb-NO" sz="2400" dirty="0" err="1">
                <a:ea typeface="ＭＳ Ｐゴシック" pitchFamily="-105" charset="-128"/>
              </a:rPr>
              <a:t> </a:t>
            </a:r>
          </a:p>
          <a:p>
            <a:r>
              <a:rPr lang="nb-NO" sz="2400" dirty="0">
                <a:ea typeface="ＭＳ Ｐゴシック" pitchFamily="-105" charset="-128"/>
              </a:rPr>
              <a:t>Noen ganger ønsker vi likevel å beholde slike tabeller, f.eks. for å bevare informasjon som ellers ville ha gått tapt når forekomster i andre tabeller slettes</a:t>
            </a:r>
          </a:p>
          <a:p>
            <a:r>
              <a:rPr lang="nb-NO" sz="2400" dirty="0">
                <a:ea typeface="ＭＳ Ｐゴシック" pitchFamily="-105" charset="-128"/>
              </a:rPr>
              <a:t>Et eksempel er tabellen Sted på forrige lysark: Hvis vi undertrykker Sted, og alle målinger for Blindern fjernes, mister vi informasjon om at det finnes et sted som heter Blindern</a:t>
            </a:r>
            <a:br>
              <a:rPr lang="nb-NO" sz="2400" dirty="0">
                <a:ea typeface="ＭＳ Ｐゴシック" pitchFamily="-105" charset="-128"/>
              </a:rPr>
            </a:br>
            <a:endParaRPr lang="nb-NO" sz="2400" dirty="0">
              <a:ea typeface="ＭＳ Ｐゴシック" pitchFamily="-105" charset="-128"/>
            </a:endParaRPr>
          </a:p>
          <a:p>
            <a:pPr marL="1031875" indent="0">
              <a:buNone/>
            </a:pPr>
            <a:r>
              <a:rPr lang="nb-NO" sz="2400" baseline="30000" dirty="0">
                <a:ea typeface="ＭＳ Ｐゴシック" pitchFamily="-105" charset="-128"/>
              </a:rPr>
              <a:t>1</a:t>
            </a:r>
            <a:r>
              <a:rPr lang="nb-NO" sz="2200" dirty="0">
                <a:ea typeface="ＭＳ Ｐゴシック" pitchFamily="-105" charset="-128"/>
              </a:rPr>
              <a:t>Fjerningen må naturligvis skje på en ryddig måte; på </a:t>
            </a:r>
            <a:br>
              <a:rPr lang="nb-NO" sz="2200" dirty="0">
                <a:ea typeface="ＭＳ Ｐゴシック" pitchFamily="-105" charset="-128"/>
              </a:rPr>
            </a:br>
            <a:r>
              <a:rPr lang="nb-NO" sz="2200" dirty="0">
                <a:ea typeface="ＭＳ Ｐゴシック" pitchFamily="-105" charset="-128"/>
              </a:rPr>
              <a:t> forrige side kan vi ikke fjerne Måned uten å fjerne År.</a:t>
            </a:r>
            <a:endParaRPr lang="en-US" sz="2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10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Kjeder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 </a:t>
            </a:r>
            <a:r>
              <a:rPr lang="en-US" b="1">
                <a:solidFill>
                  <a:srgbClr val="CC0099"/>
                </a:solidFill>
              </a:rPr>
              <a:t>kjede</a:t>
            </a:r>
            <a:r>
              <a:rPr lang="en-US">
                <a:solidFill>
                  <a:srgbClr val="CC0099"/>
                </a:solidFill>
              </a:rPr>
              <a:t> </a:t>
            </a:r>
            <a:r>
              <a:rPr lang="en-US"/>
              <a:t>fra ett begrep til et annet er en samling av faktatyper som leder fra det ene til det andre begrepet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Dette er en kjede fra A til 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6" y="3501008"/>
            <a:ext cx="8573548" cy="52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39752"/>
            <a:ext cx="6680100" cy="4336672"/>
          </a:xfrm>
          <a:prstGeom prst="rect">
            <a:avLst/>
          </a:prstGeom>
        </p:spPr>
      </p:pic>
      <p:sp>
        <p:nvSpPr>
          <p:cNvPr id="2970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05928" y="1196752"/>
            <a:ext cx="7910488" cy="5048473"/>
          </a:xfrm>
        </p:spPr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En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sti</a:t>
            </a:r>
            <a:r>
              <a:rPr lang="nb-NO">
                <a:solidFill>
                  <a:srgbClr val="CC0099"/>
                </a:solidFill>
                <a:ea typeface="ＭＳ Ｐゴシック" pitchFamily="-105" charset="-128"/>
              </a:rPr>
              <a:t> </a:t>
            </a:r>
            <a:r>
              <a:rPr lang="nb-NO">
                <a:ea typeface="ＭＳ Ｐゴシック" pitchFamily="-105" charset="-128"/>
              </a:rPr>
              <a:t>er en kjede der hvert begrep spiller en entydig rolle mot neste begrep i kjeden</a:t>
            </a: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endParaRPr lang="nb-NO" sz="2400">
              <a:ea typeface="ＭＳ Ｐゴシック" pitchFamily="-105" charset="-128"/>
            </a:endParaRPr>
          </a:p>
          <a:p>
            <a:pPr eaLnBrk="1" hangingPunct="1"/>
            <a:r>
              <a:rPr lang="nb-NO">
                <a:ea typeface="ＭＳ Ｐゴシック" pitchFamily="-105" charset="-128"/>
              </a:rPr>
              <a:t>Dette er en sti fra A til F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Legg merke til de korte </a:t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>entydighetsskrankene </a:t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>(markert med gult) </a:t>
            </a:r>
          </a:p>
        </p:txBody>
      </p:sp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D088E3-55E7-BB4B-9D48-AD8F1581DB3B}" type="slidenum">
              <a:rPr lang="en-US"/>
              <a:pPr/>
              <a:t>19</a:t>
            </a:fld>
            <a:endParaRPr lang="en-US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Stier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C04C15-A285-B94D-8918-7C420002509B}" type="slidenum">
              <a:rPr lang="en-US"/>
              <a:pPr/>
              <a:t>20</a:t>
            </a:fld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Joinskranker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Hvis to begreper er forbundet med to kjeder og det finnes </a:t>
            </a:r>
            <a:r>
              <a:rPr lang="nb-NO" b="1">
                <a:ea typeface="ＭＳ Ｐゴシック" pitchFamily="-105" charset="-128"/>
              </a:rPr>
              <a:t>avhengigheter</a:t>
            </a:r>
            <a:r>
              <a:rPr lang="nb-NO">
                <a:ea typeface="ＭＳ Ｐゴシック" pitchFamily="-105" charset="-128"/>
              </a:rPr>
              <a:t> mellom de to kjedene, har vi en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joinskranke </a:t>
            </a:r>
          </a:p>
          <a:p>
            <a:pPr lvl="1" eaLnBrk="1" hangingPunct="1"/>
            <a:r>
              <a:rPr lang="nb-NO">
                <a:ea typeface="ＭＳ Ｐゴシック" pitchFamily="-105" charset="-128"/>
              </a:rPr>
              <a:t>Eksempler på hva som kan ligge i </a:t>
            </a:r>
            <a:r>
              <a:rPr lang="nb-NO"/>
              <a:t>«</a:t>
            </a:r>
            <a:r>
              <a:rPr lang="nb-NO">
                <a:ea typeface="ＭＳ Ｐゴシック" pitchFamily="-105" charset="-128"/>
              </a:rPr>
              <a:t>avhengighet</a:t>
            </a:r>
            <a:r>
              <a:rPr lang="nb-NO"/>
              <a:t>»,</a:t>
            </a:r>
            <a:r>
              <a:rPr lang="nb-NO">
                <a:ea typeface="ＭＳ Ｐゴシック" pitchFamily="-105" charset="-128"/>
              </a:rPr>
              <a:t> kommer straks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For å håndheve disse skrankene kan det være nødvendig å foreta en join mellom tabeller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Joinskranker er ganske vanlige i større modeller</a:t>
            </a:r>
          </a:p>
        </p:txBody>
      </p:sp>
    </p:spTree>
    <p:extLst>
      <p:ext uri="{BB962C8B-B14F-4D97-AF65-F5344CB8AC3E}">
        <p14:creationId xmlns:p14="http://schemas.microsoft.com/office/powerpoint/2010/main" val="1971077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Joindelmengdeskranke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525963"/>
          </a:xfrm>
        </p:spPr>
        <p:txBody>
          <a:bodyPr/>
          <a:lstStyle/>
          <a:p>
            <a:r>
              <a:rPr lang="en-US"/>
              <a:t>Dersom vi har to kjeder fra A til B, og vi fra en gitt forekomst i A langs den ene kjeden alltid skal komme til forekomster i B som vi også kommer til via den andre kjeden, har vi en </a:t>
            </a:r>
            <a:r>
              <a:rPr lang="en-US" b="1">
                <a:solidFill>
                  <a:srgbClr val="CC0099"/>
                </a:solidFill>
              </a:rPr>
              <a:t>joindelmengde</a:t>
            </a:r>
            <a:r>
              <a:rPr lang="en-US">
                <a:solidFill>
                  <a:srgbClr val="CC0099"/>
                </a:solidFill>
              </a:rPr>
              <a:t> </a:t>
            </a:r>
            <a:r>
              <a:rPr lang="en-US"/>
              <a:t>fra den første til den andre kjeden</a:t>
            </a:r>
          </a:p>
          <a:p>
            <a:r>
              <a:rPr lang="en-US"/>
              <a:t>Delmengdeskranke på en dobbeltrolle er et spesialtilfelle av joindelmengde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/>
            </a:r>
            <a:br>
              <a:rPr lang="en-US"/>
            </a:br>
            <a:endParaRPr lang="en-US">
              <a:effectLst/>
            </a:endParaRP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3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/>
              <a:t>En pilot skal være sertifisert for flytypen han skal fly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Her er det en joindelmengde fra kjeden</a:t>
            </a:r>
            <a:br>
              <a:rPr lang="en-US"/>
            </a:br>
            <a:r>
              <a:rPr lang="en-US">
                <a:solidFill>
                  <a:srgbClr val="9900CC"/>
                </a:solidFill>
              </a:rPr>
              <a:t>Pilot flyr-Fly av type-Flytype</a:t>
            </a:r>
            <a:r>
              <a:rPr lang="en-US"/>
              <a:t> til kjeden</a:t>
            </a:r>
            <a:br>
              <a:rPr lang="en-US"/>
            </a:br>
            <a:r>
              <a:rPr lang="en-US">
                <a:solidFill>
                  <a:srgbClr val="9900CC"/>
                </a:solidFill>
              </a:rPr>
              <a:t>Pilot er sertifisert for-Flytype</a:t>
            </a:r>
            <a:r>
              <a:rPr lang="en-US"/>
              <a:t> </a:t>
            </a:r>
            <a:br>
              <a:rPr lang="en-US"/>
            </a:br>
            <a:endParaRPr lang="en-US">
              <a:effectLst/>
            </a:endParaRPr>
          </a:p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132856"/>
            <a:ext cx="6414353" cy="250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8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1, alternativ modell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/>
              <a:t>Her er det en joindelmengde fra kjeden</a:t>
            </a:r>
            <a:br>
              <a:rPr lang="en-US"/>
            </a:br>
            <a:r>
              <a:rPr lang="en-US">
                <a:solidFill>
                  <a:srgbClr val="9900CC"/>
                </a:solidFill>
              </a:rPr>
              <a:t>Pilot flyr-Fly</a:t>
            </a:r>
            <a:r>
              <a:rPr lang="en-US"/>
              <a:t> til kjeden </a:t>
            </a:r>
            <a:r>
              <a:rPr lang="en-US">
                <a:solidFill>
                  <a:srgbClr val="9900CC"/>
                </a:solidFill>
              </a:rPr>
              <a:t>Pilot er sertifisert for-Fly</a:t>
            </a:r>
          </a:p>
          <a:p>
            <a:r>
              <a:rPr lang="en-US"/>
              <a:t>I dette tilfellet kan joindelmengden uttrykkes ved en vanlig delmengdeskranke</a:t>
            </a:r>
            <a:br>
              <a:rPr lang="en-US"/>
            </a:br>
            <a:endParaRPr lang="en-US">
              <a:effectLst/>
            </a:endParaRP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56" y="1873741"/>
            <a:ext cx="6915487" cy="198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6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/>
              <a:t>En klassekontakt skal ha barn i den klassen vedkommende er klassekontakt for 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8" y="3068960"/>
            <a:ext cx="752136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2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2 (forts.)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en-US" sz="2200"/>
              <a:t/>
            </a:r>
            <a:br>
              <a:rPr lang="en-US" sz="2200"/>
            </a:br>
            <a:r>
              <a:rPr lang="en-US" sz="2200"/>
              <a:t/>
            </a:r>
            <a:br>
              <a:rPr lang="en-US" sz="2200"/>
            </a:br>
            <a:r>
              <a:rPr lang="en-US" sz="2200"/>
              <a:t/>
            </a:r>
            <a:br>
              <a:rPr lang="en-US" sz="2200"/>
            </a:br>
            <a:endParaRPr lang="en-US" sz="2200"/>
          </a:p>
          <a:p>
            <a:r>
              <a:rPr lang="en-US" sz="2200"/>
              <a:t>Siden Klassekontakt er et underbegrep av Person, arver det faktatypene som Person er med i. Dermed er det to kjeder fra Klassekontakt til Klasse:</a:t>
            </a:r>
            <a:br>
              <a:rPr lang="en-US" sz="2200"/>
            </a:br>
            <a:r>
              <a:rPr lang="en-US" sz="2200">
                <a:solidFill>
                  <a:srgbClr val="9900CC"/>
                </a:solidFill>
              </a:rPr>
              <a:t>Klassekontakt for-Klasse</a:t>
            </a:r>
            <a:r>
              <a:rPr lang="en-US" sz="2200"/>
              <a:t> og</a:t>
            </a:r>
            <a:r>
              <a:rPr lang="en-US" sz="2200">
                <a:solidFill>
                  <a:srgbClr val="9900CC"/>
                </a:solidFill>
              </a:rPr>
              <a:t/>
            </a:r>
            <a:br>
              <a:rPr lang="en-US" sz="2200">
                <a:solidFill>
                  <a:srgbClr val="9900CC"/>
                </a:solidFill>
              </a:rPr>
            </a:br>
            <a:r>
              <a:rPr lang="en-US" sz="2200">
                <a:solidFill>
                  <a:srgbClr val="9900CC"/>
                </a:solidFill>
              </a:rPr>
              <a:t>Klassekontakt har barn-Person er elev i-Klasse</a:t>
            </a:r>
          </a:p>
          <a:p>
            <a:r>
              <a:rPr lang="en-US" sz="2200">
                <a:effectLst/>
              </a:rPr>
              <a:t>Vi har en joindelmengde fra </a:t>
            </a:r>
            <a:br>
              <a:rPr lang="en-US" sz="2200">
                <a:effectLst/>
              </a:rPr>
            </a:br>
            <a:r>
              <a:rPr lang="en-US" sz="2200">
                <a:solidFill>
                  <a:srgbClr val="9900CC"/>
                </a:solidFill>
              </a:rPr>
              <a:t>Klassekontakt for-Klasse</a:t>
            </a:r>
            <a:r>
              <a:rPr lang="en-US" sz="2200"/>
              <a:t> til </a:t>
            </a:r>
            <a:r>
              <a:rPr lang="en-US" sz="2200">
                <a:solidFill>
                  <a:srgbClr val="9900CC"/>
                </a:solidFill>
              </a:rPr>
              <a:t/>
            </a:r>
            <a:br>
              <a:rPr lang="en-US" sz="2200">
                <a:solidFill>
                  <a:srgbClr val="9900CC"/>
                </a:solidFill>
              </a:rPr>
            </a:br>
            <a:r>
              <a:rPr lang="en-US" sz="2200">
                <a:solidFill>
                  <a:srgbClr val="9900CC"/>
                </a:solidFill>
              </a:rPr>
              <a:t>Klassekontakt har barn-Person er elev i-Klasse</a:t>
            </a:r>
            <a:endParaRPr lang="en-US" sz="2200">
              <a:effectLst/>
            </a:endParaRPr>
          </a:p>
          <a:p>
            <a:endParaRPr lang="en-US" sz="2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78329"/>
            <a:ext cx="5328592" cy="14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2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Ekvivalente stier</a:t>
            </a:r>
          </a:p>
        </p:txBody>
      </p:sp>
      <p:sp>
        <p:nvSpPr>
          <p:cNvPr id="30726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Dersom vi har to </a:t>
            </a:r>
            <a:r>
              <a:rPr lang="nb-NO" b="1">
                <a:ea typeface="ＭＳ Ｐゴシック" pitchFamily="-105" charset="-128"/>
              </a:rPr>
              <a:t>stier</a:t>
            </a:r>
            <a:r>
              <a:rPr lang="nb-NO">
                <a:ea typeface="ＭＳ Ｐゴシック" pitchFamily="-105" charset="-128"/>
              </a:rPr>
              <a:t> fra A til B som er slik at hvis vi starter med én forekomst i A, så skal vi komme til </a:t>
            </a:r>
            <a:r>
              <a:rPr lang="nb-NO" i="1">
                <a:ea typeface="ＭＳ Ｐゴシック" pitchFamily="-105" charset="-128"/>
              </a:rPr>
              <a:t>samme</a:t>
            </a:r>
            <a:r>
              <a:rPr lang="nb-NO">
                <a:ea typeface="ＭＳ Ｐゴシック" pitchFamily="-105" charset="-128"/>
              </a:rPr>
              <a:t> forekomst i B uavhengig av hvilken av de to stiene vi følger, så kaller vi de to stiene </a:t>
            </a:r>
            <a:r>
              <a:rPr lang="nb-NO" b="1">
                <a:solidFill>
                  <a:srgbClr val="D60093"/>
                </a:solidFill>
                <a:ea typeface="ＭＳ Ｐゴシック" pitchFamily="-105" charset="-128"/>
              </a:rPr>
              <a:t>ekvivalente</a:t>
            </a:r>
            <a:r>
              <a:rPr lang="nb-NO">
                <a:ea typeface="ＭＳ Ｐゴシック" pitchFamily="-105" charset="-128"/>
              </a:rPr>
              <a:t>.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På engelsk kalles dette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equivalence of path</a:t>
            </a:r>
            <a:r>
              <a:rPr lang="nb-NO">
                <a:ea typeface="ＭＳ Ｐゴシック" pitchFamily="-105" charset="-128"/>
              </a:rPr>
              <a:t>, derfor benyttes ofte forkortelsen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eop</a:t>
            </a:r>
            <a:r>
              <a:rPr lang="nb-NO">
                <a:solidFill>
                  <a:srgbClr val="CC0099"/>
                </a:solidFill>
                <a:ea typeface="ＭＳ Ｐゴシック" pitchFamily="-105" charset="-128"/>
              </a:rPr>
              <a:t> </a:t>
            </a:r>
            <a:r>
              <a:rPr lang="nb-NO">
                <a:ea typeface="ＭＳ Ｐゴシック" pitchFamily="-105" charset="-128"/>
              </a:rPr>
              <a:t>for ekvivalente stier.</a:t>
            </a:r>
          </a:p>
        </p:txBody>
      </p:sp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5D520B-F588-6743-A23D-E34D18DB08B9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9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 sz="2400"/>
              <a:t>Rom på leirskolen er delt inn i gutte- og jenterom. Elevene skal tildeles seng i et rom reservert deres eget kjønn.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Her er det en eop mellom de to stiene</a:t>
            </a:r>
            <a:br>
              <a:rPr lang="en-US" sz="2400"/>
            </a:br>
            <a:r>
              <a:rPr lang="en-US" sz="2400">
                <a:solidFill>
                  <a:srgbClr val="9900CC"/>
                </a:solidFill>
              </a:rPr>
              <a:t>Elev har-Kjønn</a:t>
            </a:r>
            <a:r>
              <a:rPr lang="en-US" sz="2400"/>
              <a:t> og</a:t>
            </a:r>
            <a:br>
              <a:rPr lang="en-US" sz="2400"/>
            </a:br>
            <a:r>
              <a:rPr lang="en-US" sz="2400">
                <a:solidFill>
                  <a:srgbClr val="9900CC"/>
                </a:solidFill>
              </a:rPr>
              <a:t>Elev er tildelt-Seng i-Rom reservert for-Kjønn</a:t>
            </a:r>
            <a:r>
              <a:rPr lang="en-US" sz="2400"/>
              <a:t/>
            </a:r>
            <a:br>
              <a:rPr lang="en-US" sz="2400"/>
            </a:br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2" y="2636928"/>
            <a:ext cx="7935416" cy="226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79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ea typeface="ＭＳ Ｐゴシック" pitchFamily="-105" charset="-128"/>
              </a:rPr>
              <a:t>Noen plantesorter kan pollines av andre sorter, men bare hvis de tilhører samme planteslekt.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96952"/>
            <a:ext cx="719902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1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7226221" cy="4003323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19872" y="1417638"/>
            <a:ext cx="5266928" cy="5107705"/>
          </a:xfrm>
        </p:spPr>
        <p:txBody>
          <a:bodyPr/>
          <a:lstStyle/>
          <a:p>
            <a:r>
              <a:rPr lang="nb-NO" sz="2400">
                <a:ea typeface="ＭＳ Ｐゴシック" pitchFamily="-105" charset="-128"/>
              </a:rPr>
              <a:t>Forekomsttabeller for "plantesorten Alice er et eple" og "plantesorten Ingrid Marie kan pollinere Alice"</a:t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/>
            </a:r>
            <a:br>
              <a:rPr lang="nb-NO" sz="2400">
                <a:ea typeface="ＭＳ Ｐゴシック" pitchFamily="-105" charset="-128"/>
              </a:rPr>
            </a:br>
            <a:endParaRPr lang="nb-NO" sz="2400">
              <a:ea typeface="ＭＳ Ｐゴシック" pitchFamily="-105" charset="-128"/>
            </a:endParaRPr>
          </a:p>
          <a:p>
            <a:pPr marL="0" indent="0">
              <a:buNone/>
            </a:pPr>
            <a:endParaRPr lang="nb-NO" sz="2400">
              <a:ea typeface="ＭＳ Ｐゴシック" pitchFamily="-105" charset="-128"/>
            </a:endParaRPr>
          </a:p>
          <a:p>
            <a:r>
              <a:rPr lang="nb-NO" sz="2400">
                <a:ea typeface="ＭＳ Ｐゴシック" pitchFamily="-105" charset="-128"/>
              </a:rPr>
              <a:t>Eopen medfører at Ingrid Marie også må være et eple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2 (forts.)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5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C04C15-A285-B94D-8918-7C420002509B}" type="slidenum">
              <a:rPr lang="en-US"/>
              <a:pPr/>
              <a:t>30</a:t>
            </a:fld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Joinlikhetsskranker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Vi har en </a:t>
            </a:r>
            <a:r>
              <a:rPr lang="nb-NO" b="1">
                <a:solidFill>
                  <a:srgbClr val="CC0099"/>
                </a:solidFill>
                <a:ea typeface="ＭＳ Ｐゴシック" pitchFamily="-105" charset="-128"/>
              </a:rPr>
              <a:t>joinlikhet</a:t>
            </a:r>
            <a:r>
              <a:rPr lang="nb-NO">
                <a:solidFill>
                  <a:srgbClr val="CC0099"/>
                </a:solidFill>
                <a:ea typeface="ＭＳ Ｐゴシック" pitchFamily="-105" charset="-128"/>
              </a:rPr>
              <a:t> </a:t>
            </a:r>
            <a:r>
              <a:rPr lang="nb-NO">
                <a:ea typeface="ＭＳ Ｐゴシック" pitchFamily="-105" charset="-128"/>
              </a:rPr>
              <a:t>mellom to kjeder k</a:t>
            </a:r>
            <a:r>
              <a:rPr lang="nb-NO" baseline="-25000">
                <a:ea typeface="ＭＳ Ｐゴシック" pitchFamily="-105" charset="-128"/>
              </a:rPr>
              <a:t>1</a:t>
            </a:r>
            <a:r>
              <a:rPr lang="nb-NO">
                <a:ea typeface="ＭＳ Ｐゴシック" pitchFamily="-105" charset="-128"/>
              </a:rPr>
              <a:t> og k</a:t>
            </a:r>
            <a:r>
              <a:rPr lang="nb-NO" baseline="-25000">
                <a:ea typeface="ＭＳ Ｐゴシック" pitchFamily="-105" charset="-128"/>
              </a:rPr>
              <a:t>2</a:t>
            </a:r>
            <a:r>
              <a:rPr lang="nb-NO">
                <a:ea typeface="ＭＳ Ｐゴシック" pitchFamily="-105" charset="-128"/>
              </a:rPr>
              <a:t> hvis vi har en joindelmengde fra k</a:t>
            </a:r>
            <a:r>
              <a:rPr lang="nb-NO" baseline="-25000">
                <a:ea typeface="ＭＳ Ｐゴシック" pitchFamily="-105" charset="-128"/>
              </a:rPr>
              <a:t>1</a:t>
            </a:r>
            <a:r>
              <a:rPr lang="nb-NO">
                <a:ea typeface="ＭＳ Ｐゴシック" pitchFamily="-105" charset="-128"/>
              </a:rPr>
              <a:t> til k</a:t>
            </a:r>
            <a:r>
              <a:rPr lang="nb-NO" baseline="-25000">
                <a:ea typeface="ＭＳ Ｐゴシック" pitchFamily="-105" charset="-128"/>
              </a:rPr>
              <a:t>2</a:t>
            </a:r>
            <a:r>
              <a:rPr lang="nb-NO">
                <a:ea typeface="ＭＳ Ｐゴシック" pitchFamily="-105" charset="-128"/>
              </a:rPr>
              <a:t> og en joindelmengde fra k</a:t>
            </a:r>
            <a:r>
              <a:rPr lang="nb-NO" baseline="-25000">
                <a:ea typeface="ＭＳ Ｐゴシック" pitchFamily="-105" charset="-128"/>
              </a:rPr>
              <a:t>2</a:t>
            </a:r>
            <a:r>
              <a:rPr lang="nb-NO">
                <a:ea typeface="ＭＳ Ｐゴシック" pitchFamily="-105" charset="-128"/>
              </a:rPr>
              <a:t> til k</a:t>
            </a:r>
            <a:r>
              <a:rPr lang="nb-NO" baseline="-25000">
                <a:ea typeface="ＭＳ Ｐゴシック" pitchFamily="-105" charset="-128"/>
              </a:rPr>
              <a:t>1</a:t>
            </a:r>
            <a:r>
              <a:rPr lang="nb-NO">
                <a:ea typeface="ＭＳ Ｐゴシック" pitchFamily="-105" charset="-128"/>
              </a:rPr>
              <a:t> 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Ekvivalente stier er </a:t>
            </a:r>
            <a:r>
              <a:rPr lang="nb-NO" smtClean="0">
                <a:ea typeface="ＭＳ Ｐゴシック" pitchFamily="-105" charset="-128"/>
              </a:rPr>
              <a:t>et spesialtilfelle av en joinlikhet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Joinlikheter som </a:t>
            </a:r>
            <a:r>
              <a:rPr lang="nb-NO" i="1">
                <a:ea typeface="ＭＳ Ｐゴシック" pitchFamily="-105" charset="-128"/>
              </a:rPr>
              <a:t>ikke</a:t>
            </a:r>
            <a:r>
              <a:rPr lang="nb-NO">
                <a:ea typeface="ＭＳ Ｐゴシック" pitchFamily="-105" charset="-128"/>
              </a:rPr>
              <a:t> er ekvivalente stier, er uvanlige</a:t>
            </a:r>
          </a:p>
        </p:txBody>
      </p:sp>
    </p:spTree>
    <p:extLst>
      <p:ext uri="{BB962C8B-B14F-4D97-AF65-F5344CB8AC3E}">
        <p14:creationId xmlns:p14="http://schemas.microsoft.com/office/powerpoint/2010/main" val="28826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Joinulikhetsskranke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/>
          <a:lstStyle/>
          <a:p>
            <a:r>
              <a:rPr lang="en-US"/>
              <a:t>Dersom vi har to kjeder fra A til B og vi fra en gitt forekomst i A aldri skal kunne komme til noen felles forekomst i B langs de to kjedene, har vi en </a:t>
            </a:r>
            <a:r>
              <a:rPr lang="en-US" b="1">
                <a:solidFill>
                  <a:srgbClr val="CC0099"/>
                </a:solidFill>
              </a:rPr>
              <a:t>joinulikhet </a:t>
            </a:r>
            <a:r>
              <a:rPr lang="en-US"/>
              <a:t>mellom  kjedene</a:t>
            </a:r>
          </a:p>
          <a:p>
            <a:r>
              <a:rPr lang="en-US"/>
              <a:t>Ulikhetsskranke på en dobbeltrolle er et spesialtilfelle av joinulikhet</a:t>
            </a:r>
          </a:p>
          <a:p>
            <a:pPr marL="0" indent="0">
              <a:buNone/>
            </a:pPr>
            <a:endParaRPr lang="en-US" b="1">
              <a:solidFill>
                <a:srgbClr val="CC009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51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Eksempel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/>
              <a:t>En fotballdommer kan ikke dømme kamper med lag fra egen krets </a:t>
            </a:r>
          </a:p>
          <a:p>
            <a:endParaRPr lang="en-US">
              <a:effectLst/>
            </a:endParaRPr>
          </a:p>
          <a:p>
            <a:endParaRPr lang="en-US"/>
          </a:p>
          <a:p>
            <a:endParaRPr lang="en-US">
              <a:effectLst/>
            </a:endParaRPr>
          </a:p>
          <a:p>
            <a:endParaRPr lang="en-US"/>
          </a:p>
          <a:p>
            <a:endParaRPr lang="en-US">
              <a:effectLst/>
            </a:endParaRPr>
          </a:p>
          <a:p>
            <a:r>
              <a:rPr lang="en-US">
                <a:effectLst/>
              </a:rPr>
              <a:t>Her er det en joinulikhet mellom de to kjedene </a:t>
            </a:r>
            <a:r>
              <a:rPr lang="en-US">
                <a:solidFill>
                  <a:srgbClr val="9900CC"/>
                </a:solidFill>
                <a:effectLst/>
              </a:rPr>
              <a:t>Dommer dømmer-Lag tilhører-Krets</a:t>
            </a:r>
            <a:r>
              <a:rPr lang="en-US">
                <a:effectLst/>
              </a:rPr>
              <a:t> og </a:t>
            </a:r>
            <a:br>
              <a:rPr lang="en-US">
                <a:effectLst/>
              </a:rPr>
            </a:br>
            <a:r>
              <a:rPr lang="en-US">
                <a:solidFill>
                  <a:srgbClr val="9900CC"/>
                </a:solidFill>
                <a:effectLst/>
              </a:rPr>
              <a:t>Dommer tilhører-Krets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/>
              <a:pPr>
                <a:defRPr/>
              </a:pPr>
              <a:t>32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23" y="2732400"/>
            <a:ext cx="8150753" cy="204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9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221C7-E49B-7A45-9DBE-81EBF0EC09F4}" type="slidenum">
              <a:rPr lang="en-US"/>
              <a:pPr/>
              <a:t>33</a:t>
            </a:fld>
            <a:endParaRPr lang="en-US"/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Avledbar informasjon og </a:t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>ekvivalente stier I</a:t>
            </a:r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292080" y="2270497"/>
            <a:ext cx="3600400" cy="2333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nb-NO" sz="2400">
                <a:ea typeface="ＭＳ Ｐゴシック" pitchFamily="-105" charset="-128"/>
              </a:rPr>
              <a:t>Unødvendig (avledbar) informasjon:</a:t>
            </a:r>
            <a:br>
              <a:rPr lang="nb-NO" sz="2400">
                <a:ea typeface="ＭＳ Ｐゴシック" pitchFamily="-105" charset="-128"/>
              </a:rPr>
            </a:br>
            <a:r>
              <a:rPr lang="nb-NO" sz="2400">
                <a:ea typeface="ＭＳ Ｐゴシック" pitchFamily="-105" charset="-128"/>
              </a:rPr>
              <a:t>Kan fjerne faktatypen</a:t>
            </a:r>
          </a:p>
          <a:p>
            <a:pPr marL="0" indent="0" eaLnBrk="1" hangingPunct="1">
              <a:buFontTx/>
              <a:buNone/>
            </a:pPr>
            <a:endParaRPr lang="nb-NO" sz="2400">
              <a:ea typeface="ＭＳ Ｐゴシック" pitchFamily="-105" charset="-128"/>
            </a:endParaRPr>
          </a:p>
          <a:p>
            <a:pPr marL="0" indent="0" eaLnBrk="1" hangingPunct="1">
              <a:buFontTx/>
              <a:buNone/>
            </a:pPr>
            <a:r>
              <a:rPr lang="nb-NO" sz="2400">
                <a:ea typeface="ＭＳ Ｐゴシック" pitchFamily="-105" charset="-128"/>
              </a:rPr>
              <a:t>Merk de ekvivalente stiene!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55275"/>
            <a:ext cx="3727698" cy="3352312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 bwMode="auto">
          <a:xfrm>
            <a:off x="3635896" y="1973685"/>
            <a:ext cx="2088232" cy="363179"/>
          </a:xfrm>
          <a:custGeom>
            <a:avLst/>
            <a:gdLst>
              <a:gd name="connsiteX0" fmla="*/ 1863969 w 1863969"/>
              <a:gd name="connsiteY0" fmla="*/ 669750 h 669750"/>
              <a:gd name="connsiteX1" fmla="*/ 1430216 w 1863969"/>
              <a:gd name="connsiteY1" fmla="*/ 95319 h 669750"/>
              <a:gd name="connsiteX2" fmla="*/ 762000 w 1863969"/>
              <a:gd name="connsiteY2" fmla="*/ 24981 h 669750"/>
              <a:gd name="connsiteX3" fmla="*/ 0 w 1863969"/>
              <a:gd name="connsiteY3" fmla="*/ 353227 h 6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3969" h="669750">
                <a:moveTo>
                  <a:pt x="1863969" y="669750"/>
                </a:moveTo>
                <a:cubicBezTo>
                  <a:pt x="1738923" y="436265"/>
                  <a:pt x="1613877" y="202780"/>
                  <a:pt x="1430216" y="95319"/>
                </a:cubicBezTo>
                <a:cubicBezTo>
                  <a:pt x="1246554" y="-12143"/>
                  <a:pt x="1000369" y="-18004"/>
                  <a:pt x="762000" y="24981"/>
                </a:cubicBezTo>
                <a:cubicBezTo>
                  <a:pt x="523631" y="67966"/>
                  <a:pt x="261815" y="210596"/>
                  <a:pt x="0" y="353227"/>
                </a:cubicBez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221C7-E49B-7A45-9DBE-81EBF0EC09F4}" type="slidenum">
              <a:rPr lang="en-US"/>
              <a:pPr/>
              <a:t>34</a:t>
            </a:fld>
            <a:endParaRPr lang="en-US"/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Avledbar informasjon og </a:t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>ekvivalente stier II</a:t>
            </a:r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292080" y="2155275"/>
            <a:ext cx="3251200" cy="192179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nb-NO" sz="2400">
                <a:ea typeface="ＭＳ Ｐゴシック" pitchFamily="-105" charset="-128"/>
              </a:rPr>
              <a:t>Unødvendig (avledbar) informasjon?</a:t>
            </a:r>
          </a:p>
          <a:p>
            <a:pPr marL="0" indent="0" eaLnBrk="1" hangingPunct="1">
              <a:buFontTx/>
              <a:buNone/>
            </a:pPr>
            <a:endParaRPr lang="nb-NO" sz="2400">
              <a:ea typeface="ＭＳ Ｐゴシック" pitchFamily="-105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2" y="3356992"/>
            <a:ext cx="7935416" cy="2269944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 bwMode="auto">
          <a:xfrm>
            <a:off x="2895600" y="2555631"/>
            <a:ext cx="2239108" cy="820615"/>
          </a:xfrm>
          <a:custGeom>
            <a:avLst/>
            <a:gdLst>
              <a:gd name="connsiteX0" fmla="*/ 2239108 w 2239108"/>
              <a:gd name="connsiteY0" fmla="*/ 0 h 820615"/>
              <a:gd name="connsiteX1" fmla="*/ 527538 w 2239108"/>
              <a:gd name="connsiteY1" fmla="*/ 164123 h 820615"/>
              <a:gd name="connsiteX2" fmla="*/ 0 w 2239108"/>
              <a:gd name="connsiteY2" fmla="*/ 820615 h 82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9108" h="820615">
                <a:moveTo>
                  <a:pt x="2239108" y="0"/>
                </a:moveTo>
                <a:cubicBezTo>
                  <a:pt x="1569915" y="13677"/>
                  <a:pt x="900723" y="27354"/>
                  <a:pt x="527538" y="164123"/>
                </a:cubicBezTo>
                <a:cubicBezTo>
                  <a:pt x="154353" y="300892"/>
                  <a:pt x="0" y="820615"/>
                  <a:pt x="0" y="820615"/>
                </a:cubicBez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4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B97457-02CA-DC41-8D5D-69839E46C052}" type="slidenum">
              <a:rPr lang="en-US"/>
              <a:pPr/>
              <a:t>35</a:t>
            </a:fld>
            <a:endParaRPr lang="en-US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Andre typer </a:t>
            </a:r>
            <a:br>
              <a:rPr lang="nb-NO">
                <a:ea typeface="ＭＳ Ｐゴシック" pitchFamily="-105" charset="-128"/>
              </a:rPr>
            </a:br>
            <a:r>
              <a:rPr lang="nb-NO">
                <a:ea typeface="ＭＳ Ｐゴシック" pitchFamily="-105" charset="-128"/>
              </a:rPr>
              <a:t>avledbar informasjon</a:t>
            </a:r>
          </a:p>
        </p:txBody>
      </p:sp>
      <p:sp>
        <p:nvSpPr>
          <p:cNvPr id="3379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48110" y="1986433"/>
            <a:ext cx="3529013" cy="23336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sz="2400">
                <a:ea typeface="ＭＳ Ｐゴシック" pitchFamily="-105" charset="-128"/>
              </a:rPr>
              <a:t>Unødvendig (avledbar) informasjon?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nb-NO" sz="2400">
              <a:ea typeface="ＭＳ Ｐゴシック" pitchFamily="-105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nb-NO" sz="2400">
                <a:ea typeface="ＭＳ Ｐゴシック" pitchFamily="-105" charset="-128"/>
              </a:rPr>
              <a:t>Det kan være mange grunner til å lagre avledbar informasjon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63695"/>
            <a:ext cx="4148518" cy="3940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INF1300 – 03.10.2017 – Arild Waaler</a:t>
            </a:r>
            <a:endParaRPr lang="en-US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53C3C0-EBAE-6F4C-81B7-1BC1DEFA0C19}" type="slidenum">
              <a:rPr lang="en-US"/>
              <a:pPr/>
              <a:t>36</a:t>
            </a:fld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Avanserte skranker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eaLnBrk="1" hangingPunct="1"/>
            <a:r>
              <a:rPr lang="nb-NO">
                <a:ea typeface="ＭＳ Ｐゴシック" pitchFamily="-105" charset="-128"/>
              </a:rPr>
              <a:t>Alle skranker vi ikke har grafiske symboler for, kalles </a:t>
            </a:r>
            <a:r>
              <a:rPr lang="nb-NO" b="1">
                <a:solidFill>
                  <a:srgbClr val="D60093"/>
                </a:solidFill>
                <a:ea typeface="ＭＳ Ｐゴシック" pitchFamily="-105" charset="-128"/>
              </a:rPr>
              <a:t>avanserte skranker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Disse skrives på ORM-diagrammet som tekst</a:t>
            </a:r>
          </a:p>
          <a:p>
            <a:pPr eaLnBrk="1" hangingPunct="1"/>
            <a:r>
              <a:rPr lang="nb-NO">
                <a:ea typeface="ＭＳ Ｐゴシック" pitchFamily="-105" charset="-128"/>
              </a:rPr>
              <a:t>ORM 2 har et eget språk for avanserte skranker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54786</TotalTime>
  <Words>2069</Words>
  <Application>Microsoft Macintosh PowerPoint</Application>
  <PresentationFormat>On-screen Show (4:3)</PresentationFormat>
  <Paragraphs>316</Paragraphs>
  <Slides>36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Default Design</vt:lpstr>
      <vt:lpstr>INF1300 Introduksjon til databaser</vt:lpstr>
      <vt:lpstr>Underbegreper</vt:lpstr>
      <vt:lpstr>Underbegrepsforklaringer</vt:lpstr>
      <vt:lpstr>Underbegreper</vt:lpstr>
      <vt:lpstr>Underbegrepsskranker</vt:lpstr>
      <vt:lpstr>Eksempel på overlappende og ikke-uttømmende underbegreper</vt:lpstr>
      <vt:lpstr>Kombinert påkrevd rolle</vt:lpstr>
      <vt:lpstr>Eksempel </vt:lpstr>
      <vt:lpstr>Generell kombinert påkrevd rolle</vt:lpstr>
      <vt:lpstr>Underbegreper i flere nivåer</vt:lpstr>
      <vt:lpstr>Mangel på påkrevde roller  kan indikere et underbegrep</vt:lpstr>
      <vt:lpstr>Spesialisering og generalisering</vt:lpstr>
      <vt:lpstr>Realisering av underbegreper </vt:lpstr>
      <vt:lpstr>Realisering av underbegreper </vt:lpstr>
      <vt:lpstr>Undertrykking av begreper I</vt:lpstr>
      <vt:lpstr>Undertrykking av begreper II</vt:lpstr>
      <vt:lpstr>Undertrykking av begreper III</vt:lpstr>
      <vt:lpstr>Kjeder</vt:lpstr>
      <vt:lpstr>Stier</vt:lpstr>
      <vt:lpstr>Joinskranker</vt:lpstr>
      <vt:lpstr>Joindelmengdeskranke</vt:lpstr>
      <vt:lpstr>Eksempel 1</vt:lpstr>
      <vt:lpstr>Eksempel 1, alternativ modell</vt:lpstr>
      <vt:lpstr>Eksempel 2</vt:lpstr>
      <vt:lpstr>Eksempel 2 (forts.)</vt:lpstr>
      <vt:lpstr>Ekvivalente stier</vt:lpstr>
      <vt:lpstr>Eksempel 1</vt:lpstr>
      <vt:lpstr>Eksempel 2</vt:lpstr>
      <vt:lpstr>Eksempel 2 (forts.)</vt:lpstr>
      <vt:lpstr>Joinlikhetsskranker</vt:lpstr>
      <vt:lpstr>Joinulikhetsskranke</vt:lpstr>
      <vt:lpstr>Eksempel </vt:lpstr>
      <vt:lpstr>Avledbar informasjon og  ekvivalente stier I</vt:lpstr>
      <vt:lpstr>Avledbar informasjon og  ekvivalente stier II</vt:lpstr>
      <vt:lpstr>Andre typer  avledbar informasjon</vt:lpstr>
      <vt:lpstr>Avanserte skranker</vt:lpstr>
    </vt:vector>
  </TitlesOfParts>
  <Manager/>
  <Company>ifi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subject/>
  <dc:creator>ellenmk</dc:creator>
  <cp:keywords/>
  <dc:description/>
  <cp:lastModifiedBy>Arild Waaler</cp:lastModifiedBy>
  <cp:revision>281</cp:revision>
  <cp:lastPrinted>2017-10-05T05:35:03Z</cp:lastPrinted>
  <dcterms:created xsi:type="dcterms:W3CDTF">2010-11-17T09:28:15Z</dcterms:created>
  <dcterms:modified xsi:type="dcterms:W3CDTF">2017-10-05T05:36:28Z</dcterms:modified>
  <cp:category/>
</cp:coreProperties>
</file>