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2"/>
  </p:notesMasterIdLst>
  <p:handoutMasterIdLst>
    <p:handoutMasterId r:id="rId23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9" r:id="rId9"/>
    <p:sldId id="450" r:id="rId10"/>
    <p:sldId id="451" r:id="rId11"/>
    <p:sldId id="440" r:id="rId12"/>
    <p:sldId id="441" r:id="rId13"/>
    <p:sldId id="442" r:id="rId14"/>
    <p:sldId id="443" r:id="rId15"/>
    <p:sldId id="444" r:id="rId16"/>
    <p:sldId id="445" r:id="rId17"/>
    <p:sldId id="452" r:id="rId18"/>
    <p:sldId id="446" r:id="rId19"/>
    <p:sldId id="447" r:id="rId20"/>
    <p:sldId id="448" r:id="rId21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5" autoAdjust="0"/>
    <p:restoredTop sz="77808" autoAdjust="0"/>
  </p:normalViewPr>
  <p:slideViewPr>
    <p:cSldViewPr snapToGrid="0">
      <p:cViewPr varScale="1">
        <p:scale>
          <a:sx n="63" d="100"/>
          <a:sy n="63" d="100"/>
        </p:scale>
        <p:origin x="-17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FC696C38-89FA-4971-B3CC-6A9CE4113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99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219AB1B0-C214-452E-AB7C-FF54DA040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833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2048EDCC-3636-48EB-AE2F-A5F3DF7603D9}" type="slidenum">
              <a:rPr lang="en-US" sz="1200" b="0" smtClean="0">
                <a:latin typeface="Arial" charset="0"/>
              </a:rPr>
              <a:pPr/>
              <a:t>1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network</a:t>
            </a:r>
            <a:r>
              <a:rPr lang="en-US" baseline="0" dirty="0" smtClean="0"/>
              <a:t> = loopback with </a:t>
            </a:r>
            <a:r>
              <a:rPr lang="en-US" baseline="0" dirty="0" err="1" smtClean="0"/>
              <a:t>trad</a:t>
            </a:r>
            <a:r>
              <a:rPr lang="en-US" baseline="0" dirty="0" smtClean="0"/>
              <a:t>. TCP/IP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CD4D3851-7008-44E0-A7C5-0CED784A62EE}" type="slidenum">
              <a:rPr lang="en-US" sz="1200" b="0" smtClean="0">
                <a:latin typeface="Arial" charset="0"/>
              </a:rPr>
              <a:pPr/>
              <a:t>3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3100"/>
            <a:ext cx="4583113" cy="3436938"/>
          </a:xfrm>
          <a:ln w="12700" cap="flat">
            <a:solidFill>
              <a:schemeClr val="tx1"/>
            </a:solidFill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340225"/>
            <a:ext cx="4959350" cy="4124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9" tIns="45725" rIns="91449" bIns="45725"/>
          <a:lstStyle/>
          <a:p>
            <a:pPr eaLnBrk="1" hangingPunct="1"/>
            <a:endParaRPr lang="nb-NO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FLAGS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IPC_CREATE</a:t>
            </a:r>
          </a:p>
          <a:p>
            <a:endParaRPr lang="en-US" dirty="0" smtClean="0"/>
          </a:p>
          <a:p>
            <a:r>
              <a:rPr lang="en-US" dirty="0" smtClean="0"/>
              <a:t>SND/RCV</a:t>
            </a:r>
            <a:r>
              <a:rPr lang="en-US" baseline="0" dirty="0" smtClean="0"/>
              <a:t> </a:t>
            </a:r>
            <a:r>
              <a:rPr lang="en-US" dirty="0" smtClean="0"/>
              <a:t>FLAGS</a:t>
            </a:r>
            <a:r>
              <a:rPr lang="en-US" baseline="0" dirty="0" smtClean="0"/>
              <a:t>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 </a:t>
            </a:r>
            <a:endParaRPr lang="en-US" dirty="0" smtClean="0"/>
          </a:p>
          <a:p>
            <a:r>
              <a:rPr lang="en-US" dirty="0" smtClean="0"/>
              <a:t>IPC_NOWAIT</a:t>
            </a:r>
            <a:r>
              <a:rPr lang="en-US" baseline="0" dirty="0" smtClean="0"/>
              <a:t>       </a:t>
            </a:r>
          </a:p>
          <a:p>
            <a:r>
              <a:rPr lang="en-US" baseline="0" dirty="0" smtClean="0"/>
              <a:t>	 - </a:t>
            </a:r>
            <a:r>
              <a:rPr lang="en-US" dirty="0" smtClean="0"/>
              <a:t>Return immediately if no message of the requested type is in the</a:t>
            </a:r>
            <a:r>
              <a:rPr lang="en-US" baseline="0" dirty="0" smtClean="0"/>
              <a:t> </a:t>
            </a:r>
            <a:r>
              <a:rPr lang="en-US" dirty="0" err="1" smtClean="0"/>
              <a:t>qu</a:t>
            </a:r>
            <a:r>
              <a:rPr lang="en-US" dirty="0" smtClean="0"/>
              <a:t> </a:t>
            </a:r>
            <a:r>
              <a:rPr lang="en-US" dirty="0" err="1" smtClean="0"/>
              <a:t>eue</a:t>
            </a:r>
            <a:r>
              <a:rPr lang="en-US" dirty="0" smtClean="0"/>
              <a:t>.  The system call fails with </a:t>
            </a:r>
            <a:r>
              <a:rPr lang="en-US" dirty="0" err="1" smtClean="0"/>
              <a:t>errno</a:t>
            </a:r>
            <a:r>
              <a:rPr lang="en-US" dirty="0" smtClean="0"/>
              <a:t> set to ENOMSG.</a:t>
            </a:r>
          </a:p>
          <a:p>
            <a:r>
              <a:rPr lang="en-US" dirty="0" smtClean="0"/>
              <a:t>MSG_EXCEPT</a:t>
            </a:r>
            <a:r>
              <a:rPr lang="en-US" baseline="0" dirty="0" smtClean="0"/>
              <a:t>    </a:t>
            </a:r>
          </a:p>
          <a:p>
            <a:r>
              <a:rPr lang="en-US" baseline="0" dirty="0" smtClean="0"/>
              <a:t>	 - </a:t>
            </a:r>
            <a:r>
              <a:rPr lang="en-US" dirty="0" smtClean="0"/>
              <a:t>Used with </a:t>
            </a:r>
            <a:r>
              <a:rPr lang="en-US" dirty="0" err="1" smtClean="0"/>
              <a:t>msgtyp</a:t>
            </a:r>
            <a:r>
              <a:rPr lang="en-US" dirty="0" smtClean="0"/>
              <a:t> greater than 0 to read the first message in the</a:t>
            </a:r>
            <a:r>
              <a:rPr lang="en-US" baseline="0" dirty="0" smtClean="0"/>
              <a:t> </a:t>
            </a:r>
            <a:r>
              <a:rPr lang="en-US" dirty="0" smtClean="0"/>
              <a:t>queue with message type that differs from </a:t>
            </a:r>
            <a:r>
              <a:rPr lang="en-US" dirty="0" err="1" smtClean="0"/>
              <a:t>msgtyp</a:t>
            </a:r>
            <a:r>
              <a:rPr lang="en-US" dirty="0" smtClean="0"/>
              <a:t>.</a:t>
            </a:r>
          </a:p>
          <a:p>
            <a:r>
              <a:rPr lang="en-US" dirty="0" smtClean="0"/>
              <a:t>MSG_NOERROR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	- T</a:t>
            </a:r>
            <a:r>
              <a:rPr lang="en-US" dirty="0" smtClean="0"/>
              <a:t>o truncate the message text if longer than </a:t>
            </a:r>
            <a:r>
              <a:rPr lang="en-US" dirty="0" err="1" smtClean="0"/>
              <a:t>msgsz</a:t>
            </a:r>
            <a:r>
              <a:rPr lang="en-US" dirty="0" smtClean="0"/>
              <a:t> bytes.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least significant bits of the argument FLAGS in </a:t>
            </a:r>
            <a:r>
              <a:rPr lang="en-US" dirty="0" err="1" smtClean="0"/>
              <a:t>msgget</a:t>
            </a:r>
            <a:r>
              <a:rPr lang="en-US" dirty="0" smtClean="0"/>
              <a:t> define </a:t>
            </a:r>
          </a:p>
          <a:p>
            <a:r>
              <a:rPr lang="en-US" dirty="0" smtClean="0"/>
              <a:t>the  permissions  of the message queue </a:t>
            </a:r>
            <a:r>
              <a:rPr lang="en-US" dirty="0" smtClean="0">
                <a:sym typeface="Wingdings"/>
              </a:rPr>
              <a:t>--&gt; </a:t>
            </a:r>
            <a:r>
              <a:rPr lang="en-US" dirty="0" smtClean="0"/>
              <a:t>0666 = </a:t>
            </a:r>
            <a:r>
              <a:rPr lang="en-US" dirty="0" err="1" smtClean="0"/>
              <a:t>rw-rw-rw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</a:t>
            </a:r>
            <a:r>
              <a:rPr lang="en-US" baseline="0" dirty="0" smtClean="0"/>
              <a:t> = 0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any message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msqid_ds</a:t>
            </a:r>
            <a:r>
              <a:rPr lang="en-US" dirty="0" smtClean="0"/>
              <a:t> {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ipc_perm</a:t>
            </a:r>
            <a:r>
              <a:rPr lang="en-US" dirty="0" smtClean="0"/>
              <a:t> 	</a:t>
            </a:r>
            <a:r>
              <a:rPr lang="en-US" dirty="0" err="1" smtClean="0"/>
              <a:t>msg_perm</a:t>
            </a:r>
            <a:r>
              <a:rPr lang="en-US" dirty="0" smtClean="0"/>
              <a:t>;     /* Ownership and permissions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time_t</a:t>
            </a:r>
            <a:r>
              <a:rPr lang="en-US" dirty="0" smtClean="0"/>
              <a:t>         	</a:t>
            </a:r>
            <a:r>
              <a:rPr lang="en-US" dirty="0" err="1" smtClean="0"/>
              <a:t>msg_stime</a:t>
            </a:r>
            <a:r>
              <a:rPr lang="en-US" dirty="0" smtClean="0"/>
              <a:t>;    /* Time of last </a:t>
            </a:r>
            <a:r>
              <a:rPr lang="en-US" dirty="0" err="1" smtClean="0"/>
              <a:t>msgsnd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time_t</a:t>
            </a:r>
            <a:r>
              <a:rPr lang="en-US" dirty="0" smtClean="0"/>
              <a:t>         	</a:t>
            </a:r>
            <a:r>
              <a:rPr lang="en-US" dirty="0" err="1" smtClean="0"/>
              <a:t>msg_rtime</a:t>
            </a:r>
            <a:r>
              <a:rPr lang="en-US" dirty="0" smtClean="0"/>
              <a:t>;    /* Time of last </a:t>
            </a:r>
            <a:r>
              <a:rPr lang="en-US" dirty="0" err="1" smtClean="0"/>
              <a:t>msgrcv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time_t</a:t>
            </a:r>
            <a:r>
              <a:rPr lang="en-US" dirty="0" smtClean="0"/>
              <a:t>        	</a:t>
            </a:r>
            <a:r>
              <a:rPr lang="en-US" dirty="0" err="1" smtClean="0"/>
              <a:t>msg_ctime</a:t>
            </a:r>
            <a:r>
              <a:rPr lang="en-US" dirty="0" smtClean="0"/>
              <a:t>;    /* Time of last change */</a:t>
            </a:r>
          </a:p>
          <a:p>
            <a:r>
              <a:rPr lang="en-US" dirty="0" smtClean="0"/>
              <a:t>               unsigned long  	__</a:t>
            </a:r>
            <a:r>
              <a:rPr lang="en-US" dirty="0" err="1" smtClean="0"/>
              <a:t>msg_cbytes</a:t>
            </a:r>
            <a:r>
              <a:rPr lang="en-US" dirty="0" smtClean="0"/>
              <a:t>; /* Current number of bytes in</a:t>
            </a:r>
            <a:r>
              <a:rPr lang="en-US" baseline="0" dirty="0" smtClean="0"/>
              <a:t> </a:t>
            </a:r>
            <a:r>
              <a:rPr lang="en-US" dirty="0" smtClean="0"/>
              <a:t>queue (non-standard)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msgqnum_t</a:t>
            </a:r>
            <a:r>
              <a:rPr lang="en-US" dirty="0" smtClean="0"/>
              <a:t>      	</a:t>
            </a:r>
            <a:r>
              <a:rPr lang="en-US" dirty="0" err="1" smtClean="0"/>
              <a:t>msg_qnum</a:t>
            </a:r>
            <a:r>
              <a:rPr lang="en-US" dirty="0" smtClean="0"/>
              <a:t>;     /* Current number of messages in queue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msglen_t</a:t>
            </a:r>
            <a:r>
              <a:rPr lang="en-US" dirty="0" smtClean="0"/>
              <a:t>      	</a:t>
            </a:r>
            <a:r>
              <a:rPr lang="en-US" dirty="0" err="1" smtClean="0"/>
              <a:t>msg_qbytes</a:t>
            </a:r>
            <a:r>
              <a:rPr lang="en-US" dirty="0" smtClean="0"/>
              <a:t>;   /* Maximum number of bytes</a:t>
            </a:r>
            <a:r>
              <a:rPr lang="en-US" baseline="0" dirty="0" smtClean="0"/>
              <a:t> </a:t>
            </a:r>
            <a:r>
              <a:rPr lang="en-US" dirty="0" smtClean="0"/>
              <a:t>allowed in queue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pid_t</a:t>
            </a:r>
            <a:r>
              <a:rPr lang="en-US" dirty="0" smtClean="0"/>
              <a:t>          	</a:t>
            </a:r>
            <a:r>
              <a:rPr lang="en-US" dirty="0" err="1" smtClean="0"/>
              <a:t>msg_lspid</a:t>
            </a:r>
            <a:r>
              <a:rPr lang="en-US" dirty="0" smtClean="0"/>
              <a:t>;    /* PID of last </a:t>
            </a:r>
            <a:r>
              <a:rPr lang="en-US" dirty="0" err="1" smtClean="0"/>
              <a:t>msgsnd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pid_t</a:t>
            </a:r>
            <a:r>
              <a:rPr lang="en-US" dirty="0" smtClean="0"/>
              <a:t>          	</a:t>
            </a:r>
            <a:r>
              <a:rPr lang="en-US" dirty="0" err="1" smtClean="0"/>
              <a:t>msg_lrpid</a:t>
            </a:r>
            <a:r>
              <a:rPr lang="en-US" dirty="0" smtClean="0"/>
              <a:t>;    /* PID of last </a:t>
            </a:r>
            <a:r>
              <a:rPr lang="en-US" dirty="0" err="1" smtClean="0"/>
              <a:t>msgrcv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};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– flags = IPC_CREATE, PRIVATE, …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ctl</a:t>
            </a:r>
            <a:r>
              <a:rPr lang="en-US" dirty="0" smtClean="0"/>
              <a:t> – </a:t>
            </a:r>
            <a:r>
              <a:rPr lang="en-US" dirty="0" err="1" smtClean="0"/>
              <a:t>cmd</a:t>
            </a:r>
            <a:r>
              <a:rPr lang="en-US" dirty="0" smtClean="0"/>
              <a:t> = 	IPC_STAT ,</a:t>
            </a:r>
          </a:p>
          <a:p>
            <a:r>
              <a:rPr lang="en-US" baseline="0" dirty="0" smtClean="0"/>
              <a:t>	IPC_SET (e.g., user privileges), </a:t>
            </a:r>
          </a:p>
          <a:p>
            <a:r>
              <a:rPr lang="en-US" baseline="0" dirty="0" smtClean="0"/>
              <a:t>	IPC_RMID (remove segment)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err="1" smtClean="0">
                <a:latin typeface="Courier New" pitchFamily="49" charset="0"/>
              </a:rPr>
              <a:t>shmat</a:t>
            </a:r>
            <a:r>
              <a:rPr lang="en-US" sz="1200" dirty="0" smtClean="0">
                <a:latin typeface="Courier New" pitchFamily="49" charset="0"/>
              </a:rPr>
              <a:t>(</a:t>
            </a:r>
            <a:r>
              <a:rPr lang="en-US" sz="1200" dirty="0" err="1" smtClean="0">
                <a:latin typeface="Courier New" pitchFamily="49" charset="0"/>
              </a:rPr>
              <a:t>shmid</a:t>
            </a:r>
            <a:r>
              <a:rPr lang="en-US" sz="1200" dirty="0" smtClean="0">
                <a:latin typeface="Courier New" pitchFamily="49" charset="0"/>
              </a:rPr>
              <a:t>, NULL, 0))  :: NULL = any usable/unused space in address space</a:t>
            </a:r>
          </a:p>
          <a:p>
            <a:endParaRPr lang="en-US" sz="1200" dirty="0" smtClean="0">
              <a:latin typeface="Courier New" pitchFamily="49" charset="0"/>
            </a:endParaRPr>
          </a:p>
          <a:p>
            <a:r>
              <a:rPr lang="en-US" sz="1200" dirty="0" smtClean="0">
                <a:latin typeface="Courier New" pitchFamily="49" charset="0"/>
              </a:rPr>
              <a:t>Dirty exit – no detach/</a:t>
            </a:r>
            <a:r>
              <a:rPr lang="en-US" sz="1200" dirty="0" err="1" smtClean="0">
                <a:latin typeface="Courier New" pitchFamily="49" charset="0"/>
              </a:rPr>
              <a:t>unmap</a:t>
            </a:r>
            <a:r>
              <a:rPr lang="en-US" sz="1200" dirty="0" smtClean="0">
                <a:latin typeface="Courier New" pitchFamily="49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800" baseline="0" dirty="0" smtClean="0"/>
              <a:t>       </a:t>
            </a:r>
            <a:r>
              <a:rPr lang="en-US" sz="800" dirty="0" smtClean="0"/>
              <a:t>SIGHUP        1       Term    </a:t>
            </a:r>
            <a:r>
              <a:rPr lang="en-US" sz="800" dirty="0" err="1" smtClean="0"/>
              <a:t>Hangup</a:t>
            </a:r>
            <a:r>
              <a:rPr lang="en-US" sz="800" dirty="0" smtClean="0"/>
              <a:t> detected on controlling terminal or death of controlling process</a:t>
            </a:r>
          </a:p>
          <a:p>
            <a:r>
              <a:rPr lang="en-US" sz="800" dirty="0" smtClean="0"/>
              <a:t>       SIGINT        2       Term    Interrupt from keyboard</a:t>
            </a:r>
          </a:p>
          <a:p>
            <a:r>
              <a:rPr lang="en-US" sz="800" dirty="0" smtClean="0"/>
              <a:t>       SIGQUIT       3       Core    Quit from keyboard</a:t>
            </a:r>
          </a:p>
          <a:p>
            <a:r>
              <a:rPr lang="en-US" sz="800" dirty="0" smtClean="0"/>
              <a:t>       SIGILL        4       Core    Illegal Instruction</a:t>
            </a:r>
          </a:p>
          <a:p>
            <a:r>
              <a:rPr lang="en-US" sz="800" dirty="0" smtClean="0"/>
              <a:t>       SIGABRT       6       Core    Abort signal from abort(3)</a:t>
            </a:r>
          </a:p>
          <a:p>
            <a:r>
              <a:rPr lang="en-US" sz="800" dirty="0" smtClean="0"/>
              <a:t>       SIGFPE        8       Core    Floating point exception</a:t>
            </a:r>
          </a:p>
          <a:p>
            <a:r>
              <a:rPr lang="en-US" sz="800" dirty="0" smtClean="0"/>
              <a:t>       SIGKILL       9       Term    Kill signal</a:t>
            </a:r>
          </a:p>
          <a:p>
            <a:r>
              <a:rPr lang="en-US" sz="800" dirty="0" smtClean="0"/>
              <a:t>       SIGSEGV      11       Core    Invalid memory reference</a:t>
            </a:r>
          </a:p>
          <a:p>
            <a:r>
              <a:rPr lang="en-US" sz="800" dirty="0" smtClean="0"/>
              <a:t>       SIGPIPE      13       Term    Broken pipe: write to pipe with no readers</a:t>
            </a:r>
          </a:p>
          <a:p>
            <a:r>
              <a:rPr lang="en-US" sz="800" dirty="0" smtClean="0"/>
              <a:t>       SIGALRM      14       Term    Timer signal from alarm(2)</a:t>
            </a:r>
          </a:p>
          <a:p>
            <a:r>
              <a:rPr lang="en-US" sz="800" dirty="0" smtClean="0"/>
              <a:t>       SIGTERM      15       Term    Termination signal</a:t>
            </a:r>
          </a:p>
          <a:p>
            <a:r>
              <a:rPr lang="en-US" sz="800" dirty="0" smtClean="0"/>
              <a:t>       SIGUSR1   30,10,16    Term    User-defined signal 1</a:t>
            </a:r>
          </a:p>
          <a:p>
            <a:r>
              <a:rPr lang="en-US" sz="800" dirty="0" smtClean="0"/>
              <a:t>       SIGUSR2   31,12,17    Term    User-defined signal 2</a:t>
            </a:r>
          </a:p>
          <a:p>
            <a:r>
              <a:rPr lang="en-US" sz="800" dirty="0" smtClean="0"/>
              <a:t>       SIGCHLD   20,17,18    </a:t>
            </a:r>
            <a:r>
              <a:rPr lang="en-US" sz="800" dirty="0" err="1" smtClean="0"/>
              <a:t>Ign</a:t>
            </a:r>
            <a:r>
              <a:rPr lang="en-US" sz="800" dirty="0" smtClean="0"/>
              <a:t>     Child stopped or terminated</a:t>
            </a:r>
          </a:p>
          <a:p>
            <a:r>
              <a:rPr lang="en-US" sz="800" dirty="0" smtClean="0"/>
              <a:t>       SIGCONT   19,18,25    Cont    Continue if stopped</a:t>
            </a:r>
          </a:p>
          <a:p>
            <a:r>
              <a:rPr lang="en-US" sz="800" dirty="0" smtClean="0"/>
              <a:t>       SIGSTOP   17,19,23    Stop    Stop process</a:t>
            </a:r>
          </a:p>
          <a:p>
            <a:r>
              <a:rPr lang="en-US" sz="800" dirty="0" smtClean="0"/>
              <a:t>       SIGTSTP   18,20,24    Stop    Stop typed at </a:t>
            </a:r>
            <a:r>
              <a:rPr lang="en-US" sz="800" dirty="0" err="1" smtClean="0"/>
              <a:t>tty</a:t>
            </a:r>
            <a:endParaRPr lang="en-US" sz="800" dirty="0" smtClean="0"/>
          </a:p>
          <a:p>
            <a:r>
              <a:rPr lang="en-US" sz="800" dirty="0" smtClean="0"/>
              <a:t>       SIGTTIN   21,21,26    Stop    </a:t>
            </a:r>
            <a:r>
              <a:rPr lang="en-US" sz="800" dirty="0" err="1" smtClean="0"/>
              <a:t>tty</a:t>
            </a:r>
            <a:r>
              <a:rPr lang="en-US" sz="800" dirty="0" smtClean="0"/>
              <a:t> input for background process</a:t>
            </a:r>
          </a:p>
          <a:p>
            <a:r>
              <a:rPr lang="en-US" sz="800" dirty="0" smtClean="0"/>
              <a:t>       SIGTTOU   22,22,27    Stop    </a:t>
            </a:r>
            <a:r>
              <a:rPr lang="en-US" sz="800" dirty="0" err="1" smtClean="0"/>
              <a:t>tty</a:t>
            </a:r>
            <a:r>
              <a:rPr lang="en-US" sz="800" dirty="0" smtClean="0"/>
              <a:t> output for background process</a:t>
            </a:r>
          </a:p>
          <a:p>
            <a:endParaRPr lang="en-US" sz="800" dirty="0" smtClean="0"/>
          </a:p>
          <a:p>
            <a:r>
              <a:rPr lang="en-US" sz="800" dirty="0" smtClean="0"/>
              <a:t>       The signals SIGKILL and SIGSTOP  cannot  be  caught,  blocked,  or</a:t>
            </a:r>
          </a:p>
          <a:p>
            <a:r>
              <a:rPr lang="en-US" sz="800" dirty="0" smtClean="0"/>
              <a:t>       ignored.</a:t>
            </a:r>
          </a:p>
          <a:p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aseline="0" dirty="0" smtClean="0"/>
              <a:t>Signals allow the manipulation of a process from outside its domain, as  well as allowing the process to manipulate itself or copies of itself</a:t>
            </a:r>
          </a:p>
          <a:p>
            <a:r>
              <a:rPr lang="en-US" baseline="0" dirty="0" smtClean="0"/>
              <a:t>     (children).  There are two general types of signals: those that cause    termination of a process and those that do not.  Signals which cause </a:t>
            </a:r>
            <a:r>
              <a:rPr lang="en-US" baseline="0" dirty="0" err="1" smtClean="0"/>
              <a:t>ter</a:t>
            </a:r>
            <a:r>
              <a:rPr lang="en-US" baseline="0" dirty="0" smtClean="0"/>
              <a:t>-</a:t>
            </a:r>
          </a:p>
          <a:p>
            <a:r>
              <a:rPr lang="en-US" baseline="0" dirty="0" smtClean="0"/>
              <a:t>      </a:t>
            </a:r>
            <a:r>
              <a:rPr lang="en-US" baseline="0" dirty="0" err="1" smtClean="0"/>
              <a:t>mination</a:t>
            </a:r>
            <a:r>
              <a:rPr lang="en-US" baseline="0" dirty="0" smtClean="0"/>
              <a:t> of a program might result from an irrecoverable error or might be the result of a user at a terminal typing the `interrupt' character.</a:t>
            </a:r>
          </a:p>
          <a:p>
            <a:r>
              <a:rPr lang="en-US" baseline="0" dirty="0" smtClean="0"/>
              <a:t>     Signals are used when a process is stopped because it wishes to access  its control terminal while in the background (see tty(4)).  Signals are</a:t>
            </a:r>
          </a:p>
          <a:p>
            <a:r>
              <a:rPr lang="en-US" baseline="0" dirty="0" smtClean="0"/>
              <a:t>     optionally generated when a process resumes after being stopped, when the status of child processes changes, or when input is ready at the control</a:t>
            </a:r>
          </a:p>
          <a:p>
            <a:r>
              <a:rPr lang="en-US" baseline="0" dirty="0" smtClean="0"/>
              <a:t>     terminal.  Most signals result in the termination of the process receiving them, if no action is taken; some signals instead cause the process</a:t>
            </a:r>
          </a:p>
          <a:p>
            <a:r>
              <a:rPr lang="en-US" baseline="0" dirty="0" smtClean="0"/>
              <a:t>     receiving them to be stopped, or are simply discarded if the process has not requested otherwise.  Except for the SIGKILL and SIGSTOP signals, the</a:t>
            </a:r>
          </a:p>
          <a:p>
            <a:r>
              <a:rPr lang="en-US" baseline="0" dirty="0" smtClean="0"/>
              <a:t>     signal() function allows for a signal to be caught, to be ignored, or to generate an interrupt.  These signals are defined in the file &lt;</a:t>
            </a:r>
            <a:r>
              <a:rPr lang="en-US" baseline="0" dirty="0" err="1" smtClean="0"/>
              <a:t>signal.h</a:t>
            </a:r>
            <a:r>
              <a:rPr lang="en-US" baseline="0" dirty="0" smtClean="0"/>
              <a:t>&gt;:</a:t>
            </a:r>
          </a:p>
          <a:p>
            <a:endParaRPr lang="en-US" baseline="0" dirty="0" smtClean="0"/>
          </a:p>
          <a:p>
            <a:r>
              <a:rPr lang="en-US" baseline="0" dirty="0" smtClean="0"/>
              <a:t>  </a:t>
            </a:r>
            <a:r>
              <a:rPr lang="en-US" dirty="0" smtClean="0"/>
              <a:t>SIGHUP        1       Term    </a:t>
            </a:r>
            <a:r>
              <a:rPr lang="en-US" dirty="0" err="1" smtClean="0"/>
              <a:t>Hangup</a:t>
            </a:r>
            <a:r>
              <a:rPr lang="en-US" dirty="0" smtClean="0"/>
              <a:t> detected on controlling terminal or death of controlling process</a:t>
            </a:r>
          </a:p>
          <a:p>
            <a:r>
              <a:rPr lang="en-US" dirty="0" smtClean="0"/>
              <a:t>       SIGINT        2       Term    Interrupt from keyboard</a:t>
            </a:r>
          </a:p>
          <a:p>
            <a:r>
              <a:rPr lang="en-US" dirty="0" smtClean="0"/>
              <a:t>       SIGQUIT       3       Core    Quit from keyboard</a:t>
            </a:r>
          </a:p>
          <a:p>
            <a:r>
              <a:rPr lang="en-US" dirty="0" smtClean="0"/>
              <a:t>       SIGILL        4       Core    Illegal Instruction</a:t>
            </a:r>
          </a:p>
          <a:p>
            <a:r>
              <a:rPr lang="en-US" dirty="0" smtClean="0"/>
              <a:t>       SIGABRT       6       Core    Abort signal from abort(3)</a:t>
            </a:r>
          </a:p>
          <a:p>
            <a:r>
              <a:rPr lang="en-US" dirty="0" smtClean="0"/>
              <a:t>       SIGFPE        8       Core    Floating point exception</a:t>
            </a:r>
          </a:p>
          <a:p>
            <a:r>
              <a:rPr lang="en-US" dirty="0" smtClean="0"/>
              <a:t>       SIGKILL       9       Term    Kill signal</a:t>
            </a:r>
          </a:p>
          <a:p>
            <a:r>
              <a:rPr lang="en-US" dirty="0" smtClean="0"/>
              <a:t>       SIGSEGV      11       Core    Invalid memory reference</a:t>
            </a:r>
          </a:p>
          <a:p>
            <a:r>
              <a:rPr lang="en-US" dirty="0" smtClean="0"/>
              <a:t>       SIGPIPE      13       Term    Broken pipe: write to pipe with no readers</a:t>
            </a:r>
          </a:p>
          <a:p>
            <a:r>
              <a:rPr lang="en-US" dirty="0" smtClean="0"/>
              <a:t>       SIGALRM      14       Term    Timer signal from alarm(2)</a:t>
            </a:r>
          </a:p>
          <a:p>
            <a:r>
              <a:rPr lang="en-US" dirty="0" smtClean="0"/>
              <a:t>       SIGTERM      15       Term    Termination signal</a:t>
            </a:r>
          </a:p>
          <a:p>
            <a:r>
              <a:rPr lang="en-US" dirty="0" smtClean="0"/>
              <a:t>       SIGUSR1   30,10,16    Term    User-defined signal 1</a:t>
            </a:r>
          </a:p>
          <a:p>
            <a:r>
              <a:rPr lang="en-US" dirty="0" smtClean="0"/>
              <a:t>       SIGUSR2   31,12,17    Term    User-defined signal 2</a:t>
            </a:r>
          </a:p>
          <a:p>
            <a:r>
              <a:rPr lang="en-US" dirty="0" smtClean="0"/>
              <a:t>       SIGCHLD   20,17,18    </a:t>
            </a:r>
            <a:r>
              <a:rPr lang="en-US" dirty="0" err="1" smtClean="0"/>
              <a:t>Ign</a:t>
            </a:r>
            <a:r>
              <a:rPr lang="en-US" dirty="0" smtClean="0"/>
              <a:t>     Child stopped or terminated</a:t>
            </a:r>
          </a:p>
          <a:p>
            <a:r>
              <a:rPr lang="en-US" dirty="0" smtClean="0"/>
              <a:t>       SIGCONT   19,18,25    Cont    Continue if stopped</a:t>
            </a:r>
          </a:p>
          <a:p>
            <a:r>
              <a:rPr lang="en-US" dirty="0" smtClean="0"/>
              <a:t>       SIGSTOP   17,19,23    Stop    Stop process</a:t>
            </a:r>
          </a:p>
          <a:p>
            <a:r>
              <a:rPr lang="en-US" dirty="0" smtClean="0"/>
              <a:t>       SIGTSTP   18,20,24    Stop    Stop typed at </a:t>
            </a:r>
            <a:r>
              <a:rPr lang="en-US" dirty="0" err="1" smtClean="0"/>
              <a:t>tty</a:t>
            </a:r>
            <a:endParaRPr lang="en-US" dirty="0" smtClean="0"/>
          </a:p>
          <a:p>
            <a:r>
              <a:rPr lang="en-US" dirty="0" smtClean="0"/>
              <a:t>       SIGTTIN   21,21,26    Stop    </a:t>
            </a:r>
            <a:r>
              <a:rPr lang="en-US" dirty="0" err="1" smtClean="0"/>
              <a:t>tty</a:t>
            </a:r>
            <a:r>
              <a:rPr lang="en-US" dirty="0" smtClean="0"/>
              <a:t> input for background process</a:t>
            </a:r>
          </a:p>
          <a:p>
            <a:r>
              <a:rPr lang="en-US" dirty="0" smtClean="0"/>
              <a:t>       SIGTTOU   22,22,27    Stop    </a:t>
            </a:r>
            <a:r>
              <a:rPr lang="en-US" dirty="0" err="1" smtClean="0"/>
              <a:t>tty</a:t>
            </a:r>
            <a:r>
              <a:rPr lang="en-US" dirty="0" smtClean="0"/>
              <a:t> output for background process</a:t>
            </a:r>
          </a:p>
          <a:p>
            <a:endParaRPr lang="en-US" dirty="0" smtClean="0"/>
          </a:p>
          <a:p>
            <a:r>
              <a:rPr lang="en-US" dirty="0" smtClean="0"/>
              <a:t>       The signals SIGKILL and SIGSTOP  cannot  be  caught,  blocked,  or</a:t>
            </a:r>
          </a:p>
          <a:p>
            <a:r>
              <a:rPr lang="en-US" dirty="0" smtClean="0"/>
              <a:t>       ignored.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SIGHUP        1       Term    </a:t>
            </a:r>
            <a:r>
              <a:rPr lang="en-US" dirty="0" err="1" smtClean="0"/>
              <a:t>Hangup</a:t>
            </a:r>
            <a:r>
              <a:rPr lang="en-US" dirty="0" smtClean="0"/>
              <a:t> detected on controlling terminal or death of controlling process</a:t>
            </a:r>
          </a:p>
          <a:p>
            <a:r>
              <a:rPr lang="en-US" dirty="0" smtClean="0"/>
              <a:t>       SIGINT        2       Term    Interrupt from keyboard</a:t>
            </a:r>
          </a:p>
          <a:p>
            <a:r>
              <a:rPr lang="en-US" dirty="0" smtClean="0"/>
              <a:t>       SIGQUIT       3       Core    Quit from keyboard</a:t>
            </a:r>
          </a:p>
          <a:p>
            <a:r>
              <a:rPr lang="en-US" dirty="0" smtClean="0"/>
              <a:t>       SIGILL        4       Core    Illegal Instruction</a:t>
            </a:r>
          </a:p>
          <a:p>
            <a:r>
              <a:rPr lang="en-US" dirty="0" smtClean="0"/>
              <a:t>       SIGABRT       6       Core    Abort signal from abort(3)</a:t>
            </a:r>
          </a:p>
          <a:p>
            <a:r>
              <a:rPr lang="en-US" dirty="0" smtClean="0"/>
              <a:t>       SIGFPE        8       Core    Floating point exception</a:t>
            </a:r>
          </a:p>
          <a:p>
            <a:r>
              <a:rPr lang="en-US" dirty="0" smtClean="0"/>
              <a:t>       SIGKILL       9       Term    Kill signal</a:t>
            </a:r>
          </a:p>
          <a:p>
            <a:r>
              <a:rPr lang="en-US" dirty="0" smtClean="0"/>
              <a:t>       SIGSEGV      11       Core    Invalid memory reference</a:t>
            </a:r>
          </a:p>
          <a:p>
            <a:r>
              <a:rPr lang="en-US" dirty="0" smtClean="0"/>
              <a:t>       SIGPIPE      13       Term    Broken pipe: write to pipe with no readers</a:t>
            </a:r>
          </a:p>
          <a:p>
            <a:r>
              <a:rPr lang="en-US" dirty="0" smtClean="0"/>
              <a:t>       SIGALRM      14       Term    Timer signal from alarm(2)</a:t>
            </a:r>
          </a:p>
          <a:p>
            <a:r>
              <a:rPr lang="en-US" dirty="0" smtClean="0"/>
              <a:t>       SIGTERM      15       Term    Termination signal</a:t>
            </a:r>
          </a:p>
          <a:p>
            <a:r>
              <a:rPr lang="en-US" dirty="0" smtClean="0"/>
              <a:t>       SIGUSR1   30,10,16    Term    User-defined signal 1</a:t>
            </a:r>
          </a:p>
          <a:p>
            <a:r>
              <a:rPr lang="en-US" dirty="0" smtClean="0"/>
              <a:t>       SIGUSR2   31,12,17    Term    User-defined signal 2</a:t>
            </a:r>
          </a:p>
          <a:p>
            <a:r>
              <a:rPr lang="en-US" dirty="0" smtClean="0"/>
              <a:t>       SIGCHLD   20,17,18    </a:t>
            </a:r>
            <a:r>
              <a:rPr lang="en-US" dirty="0" err="1" smtClean="0"/>
              <a:t>Ign</a:t>
            </a:r>
            <a:r>
              <a:rPr lang="en-US" dirty="0" smtClean="0"/>
              <a:t>     Child stopped or terminated</a:t>
            </a:r>
          </a:p>
          <a:p>
            <a:r>
              <a:rPr lang="en-US" dirty="0" smtClean="0"/>
              <a:t>       SIGCONT   19,18,25    Cont    Continue if stopped</a:t>
            </a:r>
          </a:p>
          <a:p>
            <a:r>
              <a:rPr lang="en-US" dirty="0" smtClean="0"/>
              <a:t>       SIGSTOP   17,19,23    Stop    Stop process</a:t>
            </a:r>
          </a:p>
          <a:p>
            <a:r>
              <a:rPr lang="en-US" dirty="0" smtClean="0"/>
              <a:t>       SIGTSTP   18,20,24    Stop    Stop typed at </a:t>
            </a:r>
            <a:r>
              <a:rPr lang="en-US" dirty="0" err="1" smtClean="0"/>
              <a:t>tty</a:t>
            </a:r>
            <a:endParaRPr lang="en-US" dirty="0" smtClean="0"/>
          </a:p>
          <a:p>
            <a:r>
              <a:rPr lang="en-US" dirty="0" smtClean="0"/>
              <a:t>       SIGTTIN   21,21,26    Stop    </a:t>
            </a:r>
            <a:r>
              <a:rPr lang="en-US" dirty="0" err="1" smtClean="0"/>
              <a:t>tty</a:t>
            </a:r>
            <a:r>
              <a:rPr lang="en-US" dirty="0" smtClean="0"/>
              <a:t> input for background process</a:t>
            </a:r>
          </a:p>
          <a:p>
            <a:r>
              <a:rPr lang="en-US" dirty="0" smtClean="0"/>
              <a:t>       SIGTTOU   22,22,27    Stop    </a:t>
            </a:r>
            <a:r>
              <a:rPr lang="en-US" dirty="0" err="1" smtClean="0"/>
              <a:t>tty</a:t>
            </a:r>
            <a:r>
              <a:rPr lang="en-US" dirty="0" smtClean="0"/>
              <a:t> output for background process</a:t>
            </a:r>
          </a:p>
          <a:p>
            <a:endParaRPr lang="en-US" dirty="0" smtClean="0"/>
          </a:p>
          <a:p>
            <a:r>
              <a:rPr lang="en-US" dirty="0" smtClean="0"/>
              <a:t>       The signals SIGKILL and SIGSTOP  cannot  be  caught,  blocked,  or</a:t>
            </a:r>
          </a:p>
          <a:p>
            <a:r>
              <a:rPr lang="en-US" dirty="0" smtClean="0"/>
              <a:t>       ignored.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Courier New" pitchFamily="49" charset="0"/>
              </a:rPr>
              <a:t>SIGQUIT = ctrl-\ </a:t>
            </a:r>
          </a:p>
          <a:p>
            <a:r>
              <a:rPr lang="en-US" sz="1200" dirty="0" smtClean="0">
                <a:latin typeface="Courier New" pitchFamily="49" charset="0"/>
              </a:rPr>
              <a:t>SIGINT = ctrl-C</a:t>
            </a:r>
          </a:p>
          <a:p>
            <a:r>
              <a:rPr lang="en-US" dirty="0" smtClean="0"/>
              <a:t>SIGSTOP =</a:t>
            </a:r>
            <a:r>
              <a:rPr lang="en-US" baseline="0" dirty="0" smtClean="0"/>
              <a:t> c</a:t>
            </a:r>
            <a:r>
              <a:rPr lang="en-US" dirty="0" smtClean="0"/>
              <a:t>trl-Z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ourier New" pitchFamily="49" charset="0"/>
              </a:rPr>
              <a:t>SIGHUP</a:t>
            </a:r>
            <a:r>
              <a:rPr lang="en-US" sz="1200" baseline="0" dirty="0" smtClean="0">
                <a:latin typeface="Courier New" pitchFamily="49" charset="0"/>
              </a:rPr>
              <a:t> = </a:t>
            </a:r>
            <a:r>
              <a:rPr lang="en-US" sz="1200" baseline="0" dirty="0" err="1" smtClean="0">
                <a:latin typeface="Courier New" pitchFamily="49" charset="0"/>
              </a:rPr>
              <a:t>Hangup</a:t>
            </a:r>
            <a:r>
              <a:rPr lang="en-US" sz="1200" baseline="0" dirty="0" smtClean="0">
                <a:latin typeface="Courier New" pitchFamily="49" charset="0"/>
              </a:rPr>
              <a:t> detected on controlling terminal or death of controlling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sp>
        <p:nvSpPr>
          <p:cNvPr id="6" name="Rectangle 22"/>
          <p:cNvSpPr>
            <a:spLocks noChangeArrowheads="1"/>
          </p:cNvSpPr>
          <p:nvPr userDrawn="1"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250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886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74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03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75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102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06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084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38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87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008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>
                <a:latin typeface="Arial" charset="0"/>
              </a:rPr>
              <a:t>INF1060,  </a:t>
            </a:r>
            <a:r>
              <a:rPr lang="en-US" sz="900" b="0" dirty="0" err="1">
                <a:latin typeface="Arial" charset="0"/>
              </a:rPr>
              <a:t>Pål</a:t>
            </a:r>
            <a:r>
              <a:rPr lang="en-US" sz="900" b="0" dirty="0">
                <a:latin typeface="Arial" charset="0"/>
              </a:rPr>
              <a:t> </a:t>
            </a:r>
            <a:r>
              <a:rPr lang="en-US" sz="900" b="0" dirty="0" err="1">
                <a:latin typeface="Arial" charset="0"/>
              </a:rPr>
              <a:t>Halvorsen</a:t>
            </a:r>
            <a:endParaRPr lang="en-US" sz="900" b="0" dirty="0">
              <a:latin typeface="Arial" charset="0"/>
            </a:endParaRP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pic>
        <p:nvPicPr>
          <p:cNvPr id="1031" name="Picture 3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pic>
        <p:nvPicPr>
          <p:cNvPr id="1033" name="Picture 38" descr="Picture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48"/>
          <a:stretch>
            <a:fillRect/>
          </a:stretch>
        </p:blipFill>
        <p:spPr bwMode="auto">
          <a:xfrm>
            <a:off x="28575" y="6572250"/>
            <a:ext cx="30862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6" r:id="rId3"/>
    <p:sldLayoutId id="2147483715" r:id="rId4"/>
    <p:sldLayoutId id="2147483714" r:id="rId5"/>
    <p:sldLayoutId id="2147483713" r:id="rId6"/>
    <p:sldLayoutId id="2147483712" r:id="rId7"/>
    <p:sldLayoutId id="2147483711" r:id="rId8"/>
    <p:sldLayoutId id="2147483710" r:id="rId9"/>
    <p:sldLayoutId id="2147483709" r:id="rId10"/>
    <p:sldLayoutId id="2147483708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751013"/>
            <a:ext cx="8316913" cy="1462087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Inter-Process Communication</a:t>
            </a:r>
            <a:r>
              <a:rPr 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 eaLnBrk="1" hangingPunct="1"/>
            <a:endParaRPr lang="en-US" dirty="0" smtClean="0">
              <a:latin typeface="Comic Sans MS" pitchFamily="66" charset="0"/>
            </a:endParaRPr>
          </a:p>
          <a:p>
            <a:pPr eaLnBrk="1" hangingPunct="1"/>
            <a:fld id="{CFCF6F56-5483-EA46-9785-A4FAB5385608}" type="datetime2">
              <a:rPr lang="en-US" smtClean="0">
                <a:latin typeface="Comic Sans MS" pitchFamily="66" charset="0"/>
              </a:rPr>
              <a:pPr eaLnBrk="1" hangingPunct="1"/>
              <a:t>Wednesday 12 October 16</a:t>
            </a:fld>
            <a:endParaRPr lang="en-US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23629" y="141642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800" b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Big Picture</a:t>
            </a:r>
          </a:p>
        </p:txBody>
      </p:sp>
      <p:pic>
        <p:nvPicPr>
          <p:cNvPr id="4100" name="Picture 4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08517" y="263720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529" y="263720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2246" name="Line 6"/>
          <p:cNvSpPr>
            <a:spLocks noChangeShapeType="1"/>
          </p:cNvSpPr>
          <p:nvPr/>
        </p:nvSpPr>
        <p:spPr bwMode="auto">
          <a:xfrm>
            <a:off x="3255767" y="4148508"/>
            <a:ext cx="2808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2247" name="Text Box 7"/>
          <p:cNvSpPr txBox="1">
            <a:spLocks noChangeArrowheads="1"/>
          </p:cNvSpPr>
          <p:nvPr/>
        </p:nvSpPr>
        <p:spPr bwMode="auto">
          <a:xfrm>
            <a:off x="3471667" y="3618283"/>
            <a:ext cx="2363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/>
              <a:t>communication?</a:t>
            </a:r>
          </a:p>
        </p:txBody>
      </p:sp>
      <p:sp>
        <p:nvSpPr>
          <p:cNvPr id="1162248" name="Text Box 8"/>
          <p:cNvSpPr txBox="1">
            <a:spLocks noChangeArrowheads="1"/>
          </p:cNvSpPr>
          <p:nvPr/>
        </p:nvSpPr>
        <p:spPr bwMode="auto">
          <a:xfrm>
            <a:off x="3163692" y="2783258"/>
            <a:ext cx="29003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en-US" b="0">
                <a:solidFill>
                  <a:schemeClr val="folHlink"/>
                </a:solidFill>
              </a:rPr>
              <a:t>inter-process </a:t>
            </a:r>
          </a:p>
          <a:p>
            <a:pPr algn="ctr"/>
            <a:r>
              <a:rPr lang="en-US" b="0">
                <a:solidFill>
                  <a:schemeClr val="folHlink"/>
                </a:solidFill>
              </a:rPr>
              <a:t>communication</a:t>
            </a:r>
          </a:p>
        </p:txBody>
      </p:sp>
      <p:sp>
        <p:nvSpPr>
          <p:cNvPr id="1162249" name="AutoShape 9"/>
          <p:cNvSpPr>
            <a:spLocks noChangeArrowheads="1"/>
          </p:cNvSpPr>
          <p:nvPr/>
        </p:nvSpPr>
        <p:spPr bwMode="auto">
          <a:xfrm>
            <a:off x="663379" y="350398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162250" name="Picture 10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17" y="4440608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2251" name="AutoShape 11"/>
          <p:cNvSpPr>
            <a:spLocks noChangeArrowheads="1"/>
          </p:cNvSpPr>
          <p:nvPr/>
        </p:nvSpPr>
        <p:spPr bwMode="auto">
          <a:xfrm>
            <a:off x="8296079" y="451204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244279" y="1343395"/>
            <a:ext cx="149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/>
              <a:t>machine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1238054" y="220699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/>
              <a:t>process A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6710167" y="220699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/>
              <a:t>process B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328792" y="1510083"/>
            <a:ext cx="3095625" cy="1917700"/>
            <a:chOff x="2019" y="1199"/>
            <a:chExt cx="1950" cy="1208"/>
          </a:xfrm>
        </p:grpSpPr>
        <p:grpSp>
          <p:nvGrpSpPr>
            <p:cNvPr id="4112" name="Group 16"/>
            <p:cNvGrpSpPr>
              <a:grpSpLocks/>
            </p:cNvGrpSpPr>
            <p:nvPr/>
          </p:nvGrpSpPr>
          <p:grpSpPr bwMode="auto">
            <a:xfrm>
              <a:off x="2019" y="1199"/>
              <a:ext cx="1950" cy="1208"/>
              <a:chOff x="2019" y="634"/>
              <a:chExt cx="1950" cy="1208"/>
            </a:xfrm>
          </p:grpSpPr>
          <p:sp>
            <p:nvSpPr>
              <p:cNvPr id="4116" name="AutoShape 17"/>
              <p:cNvSpPr>
                <a:spLocks noChangeArrowheads="1"/>
              </p:cNvSpPr>
              <p:nvPr/>
            </p:nvSpPr>
            <p:spPr bwMode="auto">
              <a:xfrm>
                <a:off x="2019" y="634"/>
                <a:ext cx="1723" cy="998"/>
              </a:xfrm>
              <a:prstGeom prst="cloudCallout">
                <a:avLst>
                  <a:gd name="adj1" fmla="val -76176"/>
                  <a:gd name="adj2" fmla="val 61625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18000" rIns="18000"/>
              <a:lstStyle/>
              <a:p>
                <a:pPr algn="ctr"/>
                <a:r>
                  <a:rPr lang="en-US" sz="2000" b="0"/>
                  <a:t/>
                </a:r>
                <a:br>
                  <a:rPr lang="en-US" sz="2000" b="0"/>
                </a:br>
                <a:endParaRPr lang="en-US" sz="2000" b="0"/>
              </a:p>
            </p:txBody>
          </p:sp>
          <p:sp>
            <p:nvSpPr>
              <p:cNvPr id="4117" name="Oval 18"/>
              <p:cNvSpPr>
                <a:spLocks noChangeArrowheads="1"/>
              </p:cNvSpPr>
              <p:nvPr/>
            </p:nvSpPr>
            <p:spPr bwMode="auto">
              <a:xfrm>
                <a:off x="3379" y="1480"/>
                <a:ext cx="318" cy="136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18" name="Oval 19"/>
              <p:cNvSpPr>
                <a:spLocks noChangeArrowheads="1"/>
              </p:cNvSpPr>
              <p:nvPr/>
            </p:nvSpPr>
            <p:spPr bwMode="auto">
              <a:xfrm>
                <a:off x="3651" y="1616"/>
                <a:ext cx="227" cy="136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19" name="Oval 20"/>
              <p:cNvSpPr>
                <a:spLocks noChangeArrowheads="1"/>
              </p:cNvSpPr>
              <p:nvPr/>
            </p:nvSpPr>
            <p:spPr bwMode="auto">
              <a:xfrm>
                <a:off x="3878" y="1797"/>
                <a:ext cx="91" cy="45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13" name="Text Box 21"/>
            <p:cNvSpPr txBox="1">
              <a:spLocks noChangeArrowheads="1"/>
            </p:cNvSpPr>
            <p:nvPr/>
          </p:nvSpPr>
          <p:spPr bwMode="auto">
            <a:xfrm rot="-654759">
              <a:off x="2222" y="1298"/>
              <a:ext cx="110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800" b="0"/>
                <a:t>shared memory</a:t>
              </a:r>
            </a:p>
          </p:txBody>
        </p:sp>
        <p:sp>
          <p:nvSpPr>
            <p:cNvPr id="4114" name="Text Box 22"/>
            <p:cNvSpPr txBox="1">
              <a:spLocks noChangeArrowheads="1"/>
            </p:cNvSpPr>
            <p:nvPr/>
          </p:nvSpPr>
          <p:spPr bwMode="auto">
            <a:xfrm rot="771779">
              <a:off x="2174" y="1638"/>
              <a:ext cx="1205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800" b="0" dirty="0"/>
                <a:t>message </a:t>
              </a:r>
              <a:r>
                <a:rPr lang="en-US" sz="1800" b="0" dirty="0" smtClean="0"/>
                <a:t>passing</a:t>
              </a:r>
              <a:endParaRPr lang="en-US" sz="700" b="0" dirty="0" smtClean="0"/>
            </a:p>
            <a:p>
              <a:endParaRPr lang="en-US" sz="700" b="0" dirty="0" smtClean="0"/>
            </a:p>
            <a:p>
              <a:r>
                <a:rPr lang="en-US" sz="1800" b="0" dirty="0" smtClean="0"/>
                <a:t>   (network)</a:t>
              </a:r>
              <a:endParaRPr lang="en-US" sz="1800" b="0" dirty="0"/>
            </a:p>
          </p:txBody>
        </p:sp>
        <p:sp>
          <p:nvSpPr>
            <p:cNvPr id="4115" name="Text Box 23"/>
            <p:cNvSpPr txBox="1">
              <a:spLocks noChangeArrowheads="1"/>
            </p:cNvSpPr>
            <p:nvPr/>
          </p:nvSpPr>
          <p:spPr bwMode="auto">
            <a:xfrm>
              <a:off x="2564" y="1457"/>
              <a:ext cx="10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r"/>
              <a:r>
                <a:rPr lang="en-US" sz="1800" b="0" dirty="0"/>
                <a:t>signals  </a:t>
              </a:r>
              <a:r>
                <a:rPr lang="en-US" sz="1800" b="0" dirty="0" smtClean="0"/>
                <a:t> pipes</a:t>
              </a:r>
              <a:endParaRPr lang="en-US" sz="1800" b="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62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4.96756E-6 L -0.00399 0.1628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34476E-6 L 0.84479 0.00533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40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62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44444E-6 -2.00185E-6 L -0.004 -0.1524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7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5900"/>
                            </p:stCondLst>
                            <p:childTnLst>
                              <p:par>
                                <p:cTn id="3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162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6" grpId="0" animBg="1"/>
      <p:bldP spid="1162246" grpId="1" animBg="1"/>
      <p:bldP spid="1162247" grpId="0"/>
      <p:bldP spid="1162247" grpId="1"/>
      <p:bldP spid="1162248" grpId="0" build="allAtOnce"/>
      <p:bldP spid="1162249" grpId="0" animBg="1"/>
      <p:bldP spid="1162249" grpId="1" animBg="1"/>
      <p:bldP spid="1162249" grpId="2" animBg="1"/>
      <p:bldP spid="1162251" grpId="0" animBg="1"/>
      <p:bldP spid="1162251" grpId="1" animBg="1"/>
      <p:bldP spid="1162251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/>
              <a:t>Message Passing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13" y="952579"/>
            <a:ext cx="8934680" cy="5591096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What is </a:t>
            </a:r>
            <a:r>
              <a:rPr lang="en-US" sz="1800" dirty="0" smtClean="0">
                <a:solidFill>
                  <a:schemeClr val="tx2"/>
                </a:solidFill>
              </a:rPr>
              <a:t>message-passing </a:t>
            </a:r>
            <a:r>
              <a:rPr lang="en-US" sz="1800" dirty="0" smtClean="0"/>
              <a:t>for?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communication </a:t>
            </a:r>
            <a:r>
              <a:rPr lang="en-US" sz="1600" u="sng" dirty="0" smtClean="0"/>
              <a:t>across address spaces </a:t>
            </a:r>
            <a:r>
              <a:rPr lang="en-US" sz="1600" dirty="0" smtClean="0"/>
              <a:t>and </a:t>
            </a:r>
            <a:r>
              <a:rPr lang="en-US" sz="1600" u="sng" dirty="0" smtClean="0"/>
              <a:t>protection domains</a:t>
            </a:r>
            <a:br>
              <a:rPr lang="en-US" sz="1600" u="sng" dirty="0" smtClean="0"/>
            </a:br>
            <a:r>
              <a:rPr lang="en-US" sz="1600" u="sng" dirty="0" smtClean="0"/>
              <a:t/>
            </a:r>
            <a:br>
              <a:rPr lang="en-US" sz="1600" u="sng" dirty="0" smtClean="0"/>
            </a:br>
            <a:endParaRPr lang="en-US" sz="1600" u="sng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What we need (</a:t>
            </a:r>
            <a:r>
              <a:rPr lang="en-US" sz="1800" dirty="0"/>
              <a:t>g</a:t>
            </a:r>
            <a:r>
              <a:rPr lang="en-US" sz="1800" dirty="0" smtClean="0"/>
              <a:t>eneric API):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Courier New" pitchFamily="49" charset="0"/>
              </a:rPr>
              <a:t>send( </a:t>
            </a:r>
            <a:r>
              <a:rPr lang="en-US" sz="1600" dirty="0" err="1" smtClean="0">
                <a:latin typeface="Courier New" pitchFamily="49" charset="0"/>
              </a:rPr>
              <a:t>dest</a:t>
            </a:r>
            <a:r>
              <a:rPr lang="en-US" sz="1600" dirty="0" smtClean="0">
                <a:latin typeface="Courier New" pitchFamily="49" charset="0"/>
              </a:rPr>
              <a:t>, &amp;</a:t>
            </a:r>
            <a:r>
              <a:rPr lang="en-US" sz="1600" dirty="0" err="1" smtClean="0">
                <a:latin typeface="Courier New" pitchFamily="49" charset="0"/>
              </a:rPr>
              <a:t>msg</a:t>
            </a:r>
            <a:r>
              <a:rPr lang="en-US" sz="1600" dirty="0" smtClean="0">
                <a:latin typeface="Courier New" pitchFamily="49" charset="0"/>
              </a:rPr>
              <a:t> 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>
                <a:latin typeface="Courier New" pitchFamily="49" charset="0"/>
              </a:rPr>
              <a:t>recv</a:t>
            </a:r>
            <a:r>
              <a:rPr lang="en-US" sz="1600" dirty="0" smtClean="0">
                <a:latin typeface="Courier New" pitchFamily="49" charset="0"/>
              </a:rPr>
              <a:t>( </a:t>
            </a:r>
            <a:r>
              <a:rPr lang="en-US" sz="1600" dirty="0" err="1" smtClean="0">
                <a:latin typeface="Courier New" pitchFamily="49" charset="0"/>
              </a:rPr>
              <a:t>src</a:t>
            </a:r>
            <a:r>
              <a:rPr lang="en-US" sz="1600" dirty="0" smtClean="0">
                <a:latin typeface="Courier New" pitchFamily="49" charset="0"/>
              </a:rPr>
              <a:t>, &amp;</a:t>
            </a:r>
            <a:r>
              <a:rPr lang="en-US" sz="1600" dirty="0" err="1" smtClean="0">
                <a:latin typeface="Courier New" pitchFamily="49" charset="0"/>
              </a:rPr>
              <a:t>msg</a:t>
            </a:r>
            <a:r>
              <a:rPr lang="en-US" sz="1600" dirty="0" smtClean="0">
                <a:latin typeface="Courier New" pitchFamily="49" charset="0"/>
              </a:rPr>
              <a:t> )</a:t>
            </a:r>
            <a:br>
              <a:rPr lang="en-US" sz="1600" dirty="0" smtClean="0">
                <a:latin typeface="Courier New" pitchFamily="49" charset="0"/>
              </a:rPr>
            </a:br>
            <a:r>
              <a:rPr lang="en-US" sz="1600" dirty="0" smtClean="0">
                <a:latin typeface="Courier New" pitchFamily="49" charset="0"/>
              </a:rPr>
              <a:t/>
            </a:r>
            <a:br>
              <a:rPr lang="en-US" sz="1600" dirty="0" smtClean="0">
                <a:latin typeface="Courier New" pitchFamily="49" charset="0"/>
              </a:rPr>
            </a:br>
            <a:endParaRPr lang="en-US" sz="16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What should the “</a:t>
            </a:r>
            <a:r>
              <a:rPr lang="en-US" sz="1800" dirty="0" err="1" smtClean="0">
                <a:latin typeface="Courier New" pitchFamily="49" charset="0"/>
              </a:rPr>
              <a:t>dest</a:t>
            </a:r>
            <a:r>
              <a:rPr lang="en-US" sz="1800" dirty="0" smtClean="0"/>
              <a:t>” and “</a:t>
            </a:r>
            <a:r>
              <a:rPr lang="en-US" sz="1800" dirty="0" err="1" smtClean="0">
                <a:latin typeface="Courier New" pitchFamily="49" charset="0"/>
              </a:rPr>
              <a:t>src</a:t>
            </a:r>
            <a:r>
              <a:rPr lang="en-US" sz="1800" dirty="0" smtClean="0"/>
              <a:t>” be?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pid</a:t>
            </a:r>
            <a:endParaRPr lang="en-US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file: e.g., a pipe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port: network address, etc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no </a:t>
            </a:r>
            <a:r>
              <a:rPr lang="en-US" sz="1600" dirty="0" err="1" smtClean="0"/>
              <a:t>dest</a:t>
            </a:r>
            <a:r>
              <a:rPr lang="en-US" sz="1600" dirty="0" smtClean="0"/>
              <a:t>: send to all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no </a:t>
            </a:r>
            <a:r>
              <a:rPr lang="en-US" sz="1600" dirty="0" err="1" smtClean="0"/>
              <a:t>src</a:t>
            </a:r>
            <a:r>
              <a:rPr lang="en-US" sz="1600" dirty="0" smtClean="0"/>
              <a:t>: receive any message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What should “</a:t>
            </a:r>
            <a:r>
              <a:rPr lang="en-US" sz="1800" dirty="0" err="1" smtClean="0">
                <a:latin typeface="Courier New" pitchFamily="49" charset="0"/>
              </a:rPr>
              <a:t>msg</a:t>
            </a:r>
            <a:r>
              <a:rPr lang="en-US" sz="1800" dirty="0" smtClean="0"/>
              <a:t>” be</a:t>
            </a:r>
            <a:r>
              <a:rPr lang="en-US" sz="1800" dirty="0" smtClean="0"/>
              <a:t>? We need …</a:t>
            </a: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buffer to store the message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size  ? </a:t>
            </a:r>
            <a:r>
              <a:rPr lang="en-US" sz="1200" dirty="0" smtClean="0"/>
              <a:t>…  </a:t>
            </a:r>
            <a:r>
              <a:rPr lang="en-US" sz="1200" dirty="0" smtClean="0"/>
              <a:t>for </a:t>
            </a:r>
            <a:r>
              <a:rPr lang="en-US" sz="1200" dirty="0" smtClean="0"/>
              <a:t>variable </a:t>
            </a:r>
            <a:r>
              <a:rPr lang="en-US" sz="1200" dirty="0" smtClean="0"/>
              <a:t>sized </a:t>
            </a:r>
            <a:r>
              <a:rPr lang="en-US" sz="1200" dirty="0" smtClean="0"/>
              <a:t>messages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type ? </a:t>
            </a:r>
            <a:r>
              <a:rPr lang="en-US" sz="1200" dirty="0" smtClean="0"/>
              <a:t>…  to distinguish between messages</a:t>
            </a:r>
            <a:endParaRPr lang="en-US" sz="1600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/>
              <a:t>Direct Communication</a:t>
            </a:r>
          </a:p>
        </p:txBody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190875"/>
            <a:ext cx="9144000" cy="3233738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Must explicitly name the sender/receiver (“</a:t>
            </a:r>
            <a:r>
              <a:rPr lang="en-US" sz="2000" smtClean="0">
                <a:latin typeface="Courier New" pitchFamily="49" charset="0"/>
              </a:rPr>
              <a:t>dest</a:t>
            </a:r>
            <a:r>
              <a:rPr lang="en-US" sz="2000" smtClean="0"/>
              <a:t>” and “</a:t>
            </a:r>
            <a:r>
              <a:rPr lang="en-US" sz="2000" smtClean="0">
                <a:latin typeface="Courier New" pitchFamily="49" charset="0"/>
              </a:rPr>
              <a:t>src</a:t>
            </a:r>
            <a:r>
              <a:rPr lang="en-US" sz="2000" smtClean="0"/>
              <a:t>”) processes</a:t>
            </a:r>
            <a:br>
              <a:rPr lang="en-US" sz="2000" smtClean="0"/>
            </a:b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Requires buffers…</a:t>
            </a:r>
            <a:br>
              <a:rPr lang="en-US" sz="2000" smtClean="0"/>
            </a:br>
            <a:endParaRPr lang="en-US" sz="1000" smtClean="0"/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… at the receiver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more than one process may send messages to the receiver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to receive from a specific sender, it requires searching through the whole buffer</a:t>
            </a:r>
            <a:br>
              <a:rPr lang="en-US" sz="1600" smtClean="0"/>
            </a:br>
            <a:endParaRPr lang="en-US" sz="1600" smtClean="0"/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… at each sender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a sender may send messages to multiple receivers</a:t>
            </a:r>
          </a:p>
        </p:txBody>
      </p:sp>
      <p:pic>
        <p:nvPicPr>
          <p:cNvPr id="6148" name="Picture 4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7375" y="1193800"/>
            <a:ext cx="1811338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3800"/>
            <a:ext cx="1811337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5318" name="Picture 6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266825"/>
            <a:ext cx="4635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47 L 0.57326 -0.00047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165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5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/>
              <a:t>Indirect Communication</a:t>
            </a:r>
          </a:p>
        </p:txBody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109913"/>
            <a:ext cx="8713788" cy="3097212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2400" dirty="0" smtClean="0"/>
              <a:t>“</a:t>
            </a:r>
            <a:r>
              <a:rPr lang="en-US" sz="2400" dirty="0" err="1" smtClean="0">
                <a:latin typeface="Courier New" pitchFamily="49" charset="0"/>
              </a:rPr>
              <a:t>dest</a:t>
            </a:r>
            <a:r>
              <a:rPr lang="en-US" sz="2400" dirty="0" smtClean="0"/>
              <a:t>” and “</a:t>
            </a:r>
            <a:r>
              <a:rPr lang="en-US" sz="2400" dirty="0" err="1" smtClean="0">
                <a:latin typeface="Courier New" pitchFamily="49" charset="0"/>
              </a:rPr>
              <a:t>src</a:t>
            </a:r>
            <a:r>
              <a:rPr lang="en-US" sz="2400" dirty="0" smtClean="0"/>
              <a:t>” are </a:t>
            </a:r>
            <a:r>
              <a:rPr lang="en-US" sz="2400" dirty="0" smtClean="0"/>
              <a:t>shared </a:t>
            </a:r>
            <a:r>
              <a:rPr lang="en-US" sz="2400" dirty="0" smtClean="0"/>
              <a:t>(unique) </a:t>
            </a:r>
            <a:r>
              <a:rPr lang="en-US" sz="2400" dirty="0" smtClean="0"/>
              <a:t>queues</a:t>
            </a:r>
            <a:endParaRPr lang="en-US" sz="2400" dirty="0" smtClean="0"/>
          </a:p>
          <a:p>
            <a:pPr lvl="1" eaLnBrk="1" hangingPunct="1"/>
            <a:r>
              <a:rPr lang="en-US" sz="2000" dirty="0" smtClean="0"/>
              <a:t>a shared queue also allows many-to-many communication</a:t>
            </a:r>
          </a:p>
          <a:p>
            <a:pPr lvl="1" eaLnBrk="1" hangingPunct="1"/>
            <a:endParaRPr lang="en-US" sz="2000" dirty="0" smtClean="0"/>
          </a:p>
          <a:p>
            <a:pPr eaLnBrk="1" hangingPunct="1"/>
            <a:r>
              <a:rPr lang="en-US" sz="2400" dirty="0" smtClean="0"/>
              <a:t>Where should the buffer be?</a:t>
            </a:r>
          </a:p>
          <a:p>
            <a:pPr lvl="1" eaLnBrk="1" hangingPunct="1"/>
            <a:r>
              <a:rPr lang="en-US" sz="2000" dirty="0" smtClean="0"/>
              <a:t>a buffer </a:t>
            </a:r>
            <a:r>
              <a:rPr lang="en-US" sz="2000" dirty="0" smtClean="0">
                <a:solidFill>
                  <a:srgbClr val="808080"/>
                </a:solidFill>
              </a:rPr>
              <a:t>(and its </a:t>
            </a:r>
            <a:r>
              <a:rPr lang="en-US" sz="2000" dirty="0" err="1" smtClean="0">
                <a:solidFill>
                  <a:srgbClr val="808080"/>
                </a:solidFill>
              </a:rPr>
              <a:t>mutex</a:t>
            </a:r>
            <a:r>
              <a:rPr lang="en-US" sz="2000" dirty="0" smtClean="0">
                <a:solidFill>
                  <a:srgbClr val="808080"/>
                </a:solidFill>
              </a:rPr>
              <a:t> and conditions) </a:t>
            </a:r>
            <a:r>
              <a:rPr lang="en-US" sz="2000" dirty="0" smtClean="0"/>
              <a:t>should be at the mailbox</a:t>
            </a:r>
            <a:br>
              <a:rPr lang="en-US" sz="2000" dirty="0" smtClean="0"/>
            </a:br>
            <a:endParaRPr lang="en-US" sz="2000" dirty="0" smtClean="0"/>
          </a:p>
        </p:txBody>
      </p:sp>
      <p:pic>
        <p:nvPicPr>
          <p:cNvPr id="7172" name="Picture 4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7375" y="1193800"/>
            <a:ext cx="1811338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3800"/>
            <a:ext cx="1811337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2" name="Picture 6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266825"/>
            <a:ext cx="4635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3" name="Picture 7" descr="HH01580A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344613"/>
            <a:ext cx="6477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4" name="Picture 8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1268413"/>
            <a:ext cx="46355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046 L 0.21423 -0.0004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046 L 0.21423 -0.00046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66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66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63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</a:t>
            </a:r>
          </a:p>
        </p:txBody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Mailboxes are implemented as message queues sorting messages according to FIFO</a:t>
            </a:r>
            <a:br>
              <a:rPr lang="en-US" sz="2400" smtClean="0"/>
            </a:br>
            <a:endParaRPr lang="en-US" sz="2400" smtClean="0"/>
          </a:p>
          <a:p>
            <a:pPr lvl="1" eaLnBrk="1" hangingPunct="1"/>
            <a:r>
              <a:rPr lang="en-US" sz="2000" smtClean="0"/>
              <a:t>messages are stored as a sequence of bytes</a:t>
            </a:r>
            <a:br>
              <a:rPr lang="en-US" sz="2000" smtClean="0"/>
            </a:br>
            <a:endParaRPr lang="en-US" sz="2000" smtClean="0"/>
          </a:p>
          <a:p>
            <a:pPr lvl="1" eaLnBrk="1" hangingPunct="1"/>
            <a:r>
              <a:rPr lang="en-US" sz="2000" smtClean="0"/>
              <a:t>system V IPC messages also have a type:</a:t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  <a:p>
            <a:pPr lvl="1" eaLnBrk="1" hangingPunct="1"/>
            <a:r>
              <a:rPr lang="en-US" sz="2000" smtClean="0"/>
              <a:t>get/create a message queue identifier: </a:t>
            </a:r>
            <a:r>
              <a:rPr lang="en-US" sz="2000" smtClean="0">
                <a:latin typeface="Courier New" pitchFamily="49" charset="0"/>
              </a:rPr>
              <a:t>Qid =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msgget</a:t>
            </a:r>
            <a:r>
              <a:rPr lang="en-US" sz="2000" smtClean="0">
                <a:latin typeface="Courier New" pitchFamily="49" charset="0"/>
              </a:rPr>
              <a:t>(key, flags)</a:t>
            </a:r>
          </a:p>
          <a:p>
            <a:pPr lvl="1" eaLnBrk="1" hangingPunct="1"/>
            <a:endParaRPr lang="en-US" sz="2000" smtClean="0"/>
          </a:p>
          <a:p>
            <a:pPr lvl="1" eaLnBrk="1" hangingPunct="1"/>
            <a:r>
              <a:rPr lang="en-US" sz="2000" smtClean="0"/>
              <a:t>sending messages: </a:t>
            </a:r>
            <a:r>
              <a:rPr lang="en-US" sz="2000" smtClean="0">
                <a:solidFill>
                  <a:schemeClr val="folHlink"/>
                </a:solidFill>
              </a:rPr>
              <a:t>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msgsnd</a:t>
            </a:r>
            <a:r>
              <a:rPr lang="en-US" sz="2000" smtClean="0">
                <a:latin typeface="Courier New" pitchFamily="49" charset="0"/>
              </a:rPr>
              <a:t>(Qid, *mymsg, size, flags)</a:t>
            </a:r>
          </a:p>
          <a:p>
            <a:pPr lvl="1" eaLnBrk="1" hangingPunct="1"/>
            <a:r>
              <a:rPr lang="en-US" sz="2000" smtClean="0"/>
              <a:t>receiving messages: 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msgrcv</a:t>
            </a:r>
            <a:r>
              <a:rPr lang="en-US" sz="2000" smtClean="0">
                <a:latin typeface="Courier New" pitchFamily="49" charset="0"/>
              </a:rPr>
              <a:t>(Qid, *mymsg, size, type, flags)</a:t>
            </a:r>
            <a:br>
              <a:rPr lang="en-US" sz="2000" smtClean="0">
                <a:latin typeface="Courier New" pitchFamily="49" charset="0"/>
              </a:rPr>
            </a:br>
            <a:endParaRPr lang="en-US" sz="2000" smtClean="0">
              <a:latin typeface="Courier New" pitchFamily="49" charset="0"/>
            </a:endParaRPr>
          </a:p>
          <a:p>
            <a:pPr lvl="1" eaLnBrk="1" hangingPunct="1"/>
            <a:r>
              <a:rPr lang="en-US" sz="2000" smtClean="0"/>
              <a:t>control a shared segment: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msgctl</a:t>
            </a:r>
            <a:r>
              <a:rPr lang="en-US" sz="2000" smtClean="0">
                <a:latin typeface="Courier New" pitchFamily="49" charset="0"/>
              </a:rPr>
              <a:t>( … )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626100" y="2722563"/>
            <a:ext cx="33845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>
                <a:latin typeface="Courier New" pitchFamily="49" charset="0"/>
              </a:rPr>
              <a:t>struct mymsg {</a:t>
            </a:r>
          </a:p>
          <a:p>
            <a:r>
              <a:rPr lang="en-US" sz="2000" b="0">
                <a:latin typeface="Courier New" pitchFamily="49" charset="0"/>
              </a:rPr>
              <a:t>	long mtype;</a:t>
            </a:r>
          </a:p>
          <a:p>
            <a:r>
              <a:rPr lang="en-US" sz="2000" b="0">
                <a:latin typeface="Courier New" pitchFamily="49" charset="0"/>
              </a:rPr>
              <a:t>	char mtext[..];</a:t>
            </a:r>
          </a:p>
          <a:p>
            <a:r>
              <a:rPr lang="en-US" sz="2000" b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67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67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083050" y="1433513"/>
            <a:ext cx="4738688" cy="47910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r>
              <a:rPr lang="en-US" sz="2400" b="0"/>
              <a:t>OS-kernel </a:t>
            </a:r>
          </a:p>
        </p:txBody>
      </p:sp>
      <p:sp>
        <p:nvSpPr>
          <p:cNvPr id="1168388" name="Rectangle 4"/>
          <p:cNvSpPr>
            <a:spLocks noChangeArrowheads="1"/>
          </p:cNvSpPr>
          <p:nvPr/>
        </p:nvSpPr>
        <p:spPr bwMode="auto">
          <a:xfrm>
            <a:off x="6359525" y="2724150"/>
            <a:ext cx="260350" cy="26193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68389" name="Rectangle 5"/>
          <p:cNvSpPr>
            <a:spLocks noChangeArrowheads="1"/>
          </p:cNvSpPr>
          <p:nvPr/>
        </p:nvSpPr>
        <p:spPr bwMode="auto">
          <a:xfrm>
            <a:off x="5854700" y="2719388"/>
            <a:ext cx="260350" cy="2619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792163"/>
          </a:xfrm>
        </p:spPr>
        <p:txBody>
          <a:bodyPr/>
          <a:lstStyle/>
          <a:p>
            <a:pPr eaLnBrk="1" hangingPunct="1"/>
            <a:r>
              <a:rPr lang="en-US" smtClean="0"/>
              <a:t>Example:</a:t>
            </a:r>
          </a:p>
        </p:txBody>
      </p:sp>
      <p:graphicFrame>
        <p:nvGraphicFramePr>
          <p:cNvPr id="1168391" name="Group 7"/>
          <p:cNvGraphicFramePr>
            <a:graphicFrameLocks noGrp="1"/>
          </p:cNvGraphicFramePr>
          <p:nvPr/>
        </p:nvGraphicFramePr>
        <p:xfrm>
          <a:off x="5054600" y="2255838"/>
          <a:ext cx="671513" cy="2036764"/>
        </p:xfrm>
        <a:graphic>
          <a:graphicData uri="http://schemas.openxmlformats.org/drawingml/2006/table">
            <a:tbl>
              <a:tblPr/>
              <a:tblGrid>
                <a:gridCol w="671513"/>
              </a:tblGrid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237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</a:t>
            </a:r>
          </a:p>
        </p:txBody>
      </p:sp>
      <p:pic>
        <p:nvPicPr>
          <p:cNvPr id="9238" name="Picture 22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0088" y="4775200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Picture 23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725" y="2665413"/>
            <a:ext cx="1223963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1" name="AutoShape 25"/>
          <p:cNvSpPr>
            <a:spLocks noChangeArrowheads="1"/>
          </p:cNvSpPr>
          <p:nvPr/>
        </p:nvSpPr>
        <p:spPr bwMode="auto">
          <a:xfrm>
            <a:off x="5870575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5726113" y="2471738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5726113" y="2832100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5726113" y="3263900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726113" y="3697288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5726113" y="4056063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>
            <a:off x="6086475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8" name="AutoShape 32"/>
          <p:cNvSpPr>
            <a:spLocks noChangeArrowheads="1"/>
          </p:cNvSpPr>
          <p:nvPr/>
        </p:nvSpPr>
        <p:spPr bwMode="auto">
          <a:xfrm>
            <a:off x="6375400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6591300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0" name="AutoShape 34"/>
          <p:cNvSpPr>
            <a:spLocks noChangeArrowheads="1"/>
          </p:cNvSpPr>
          <p:nvPr/>
        </p:nvSpPr>
        <p:spPr bwMode="auto">
          <a:xfrm>
            <a:off x="6878638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7094538" y="2470150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2" name="AutoShape 36"/>
          <p:cNvSpPr>
            <a:spLocks noChangeArrowheads="1"/>
          </p:cNvSpPr>
          <p:nvPr/>
        </p:nvSpPr>
        <p:spPr bwMode="auto">
          <a:xfrm>
            <a:off x="7381875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>
            <a:off x="7597775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4" name="AutoShape 38"/>
          <p:cNvSpPr>
            <a:spLocks noChangeArrowheads="1"/>
          </p:cNvSpPr>
          <p:nvPr/>
        </p:nvSpPr>
        <p:spPr bwMode="auto">
          <a:xfrm>
            <a:off x="5875338" y="2744788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>
            <a:off x="6091238" y="2852738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24" name="AutoShape 40"/>
          <p:cNvSpPr>
            <a:spLocks noChangeArrowheads="1"/>
          </p:cNvSpPr>
          <p:nvPr/>
        </p:nvSpPr>
        <p:spPr bwMode="auto">
          <a:xfrm>
            <a:off x="6380163" y="2744788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8425" name="Line 41"/>
          <p:cNvSpPr>
            <a:spLocks noChangeShapeType="1"/>
          </p:cNvSpPr>
          <p:nvPr/>
        </p:nvSpPr>
        <p:spPr bwMode="auto">
          <a:xfrm>
            <a:off x="6596063" y="2852738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883400" y="2744788"/>
            <a:ext cx="503238" cy="215900"/>
            <a:chOff x="4336" y="1729"/>
            <a:chExt cx="317" cy="136"/>
          </a:xfrm>
        </p:grpSpPr>
        <p:sp>
          <p:nvSpPr>
            <p:cNvPr id="9282" name="AutoShape 43"/>
            <p:cNvSpPr>
              <a:spLocks noChangeArrowheads="1"/>
            </p:cNvSpPr>
            <p:nvPr/>
          </p:nvSpPr>
          <p:spPr bwMode="auto">
            <a:xfrm>
              <a:off x="4336" y="1729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83" name="Line 44"/>
            <p:cNvSpPr>
              <a:spLocks noChangeShapeType="1"/>
            </p:cNvSpPr>
            <p:nvPr/>
          </p:nvSpPr>
          <p:spPr bwMode="auto">
            <a:xfrm>
              <a:off x="4472" y="1797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9259" name="AutoShape 45"/>
          <p:cNvSpPr>
            <a:spLocks noChangeArrowheads="1"/>
          </p:cNvSpPr>
          <p:nvPr/>
        </p:nvSpPr>
        <p:spPr bwMode="auto">
          <a:xfrm>
            <a:off x="5870575" y="31432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0" name="Line 46"/>
          <p:cNvSpPr>
            <a:spLocks noChangeShapeType="1"/>
          </p:cNvSpPr>
          <p:nvPr/>
        </p:nvSpPr>
        <p:spPr bwMode="auto">
          <a:xfrm>
            <a:off x="6086475" y="32512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1" name="AutoShape 47"/>
          <p:cNvSpPr>
            <a:spLocks noChangeArrowheads="1"/>
          </p:cNvSpPr>
          <p:nvPr/>
        </p:nvSpPr>
        <p:spPr bwMode="auto">
          <a:xfrm>
            <a:off x="6375400" y="31432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2" name="Line 48"/>
          <p:cNvSpPr>
            <a:spLocks noChangeShapeType="1"/>
          </p:cNvSpPr>
          <p:nvPr/>
        </p:nvSpPr>
        <p:spPr bwMode="auto">
          <a:xfrm>
            <a:off x="6591300" y="32512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3" name="AutoShape 49"/>
          <p:cNvSpPr>
            <a:spLocks noChangeArrowheads="1"/>
          </p:cNvSpPr>
          <p:nvPr/>
        </p:nvSpPr>
        <p:spPr bwMode="auto">
          <a:xfrm>
            <a:off x="5870575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4" name="Line 50"/>
          <p:cNvSpPr>
            <a:spLocks noChangeShapeType="1"/>
          </p:cNvSpPr>
          <p:nvPr/>
        </p:nvSpPr>
        <p:spPr bwMode="auto">
          <a:xfrm>
            <a:off x="6086475" y="36830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5" name="AutoShape 51"/>
          <p:cNvSpPr>
            <a:spLocks noChangeArrowheads="1"/>
          </p:cNvSpPr>
          <p:nvPr/>
        </p:nvSpPr>
        <p:spPr bwMode="auto">
          <a:xfrm>
            <a:off x="6375400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6" name="Line 52"/>
          <p:cNvSpPr>
            <a:spLocks noChangeShapeType="1"/>
          </p:cNvSpPr>
          <p:nvPr/>
        </p:nvSpPr>
        <p:spPr bwMode="auto">
          <a:xfrm>
            <a:off x="6591300" y="36830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7" name="AutoShape 53"/>
          <p:cNvSpPr>
            <a:spLocks noChangeArrowheads="1"/>
          </p:cNvSpPr>
          <p:nvPr/>
        </p:nvSpPr>
        <p:spPr bwMode="auto">
          <a:xfrm>
            <a:off x="6878638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8" name="Line 54"/>
          <p:cNvSpPr>
            <a:spLocks noChangeShapeType="1"/>
          </p:cNvSpPr>
          <p:nvPr/>
        </p:nvSpPr>
        <p:spPr bwMode="auto">
          <a:xfrm>
            <a:off x="7094538" y="3683000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950913" y="2119313"/>
            <a:ext cx="2384425" cy="336550"/>
            <a:chOff x="599" y="3106"/>
            <a:chExt cx="1502" cy="212"/>
          </a:xfrm>
        </p:grpSpPr>
        <p:sp>
          <p:nvSpPr>
            <p:cNvPr id="9280" name="Text Box 56"/>
            <p:cNvSpPr txBox="1">
              <a:spLocks noChangeArrowheads="1"/>
            </p:cNvSpPr>
            <p:nvPr/>
          </p:nvSpPr>
          <p:spPr bwMode="auto">
            <a:xfrm>
              <a:off x="599" y="3106"/>
              <a:ext cx="15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>
                  <a:latin typeface="Courier New" pitchFamily="49" charset="0"/>
                </a:rPr>
                <a:t>msgsnd(A,   , ...)</a:t>
              </a:r>
            </a:p>
          </p:txBody>
        </p:sp>
        <p:sp>
          <p:nvSpPr>
            <p:cNvPr id="9281" name="AutoShape 57"/>
            <p:cNvSpPr>
              <a:spLocks noChangeArrowheads="1"/>
            </p:cNvSpPr>
            <p:nvPr/>
          </p:nvSpPr>
          <p:spPr bwMode="auto">
            <a:xfrm>
              <a:off x="1381" y="312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949325" y="4233863"/>
            <a:ext cx="2384425" cy="336550"/>
            <a:chOff x="599" y="3106"/>
            <a:chExt cx="1502" cy="212"/>
          </a:xfrm>
        </p:grpSpPr>
        <p:sp>
          <p:nvSpPr>
            <p:cNvPr id="9278" name="Text Box 59"/>
            <p:cNvSpPr txBox="1">
              <a:spLocks noChangeArrowheads="1"/>
            </p:cNvSpPr>
            <p:nvPr/>
          </p:nvSpPr>
          <p:spPr bwMode="auto">
            <a:xfrm>
              <a:off x="599" y="3106"/>
              <a:ext cx="15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>
                  <a:latin typeface="Courier New" pitchFamily="49" charset="0"/>
                </a:rPr>
                <a:t>msgrcv(B,   , ...)</a:t>
              </a:r>
            </a:p>
          </p:txBody>
        </p:sp>
        <p:sp>
          <p:nvSpPr>
            <p:cNvPr id="9279" name="AutoShape 60"/>
            <p:cNvSpPr>
              <a:spLocks noChangeArrowheads="1"/>
            </p:cNvSpPr>
            <p:nvPr/>
          </p:nvSpPr>
          <p:spPr bwMode="auto">
            <a:xfrm>
              <a:off x="1381" y="312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sp>
        <p:nvSpPr>
          <p:cNvPr id="1168445" name="AutoShape 61"/>
          <p:cNvSpPr>
            <a:spLocks noChangeArrowheads="1"/>
          </p:cNvSpPr>
          <p:nvPr/>
        </p:nvSpPr>
        <p:spPr bwMode="auto">
          <a:xfrm>
            <a:off x="4787900" y="23495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7885113" y="2360613"/>
            <a:ext cx="503237" cy="215900"/>
            <a:chOff x="4967" y="1487"/>
            <a:chExt cx="317" cy="136"/>
          </a:xfrm>
        </p:grpSpPr>
        <p:sp>
          <p:nvSpPr>
            <p:cNvPr id="9276" name="AutoShape 63"/>
            <p:cNvSpPr>
              <a:spLocks noChangeArrowheads="1"/>
            </p:cNvSpPr>
            <p:nvPr/>
          </p:nvSpPr>
          <p:spPr bwMode="auto">
            <a:xfrm>
              <a:off x="4967" y="148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77" name="Line 64"/>
            <p:cNvSpPr>
              <a:spLocks noChangeShapeType="1"/>
            </p:cNvSpPr>
            <p:nvPr/>
          </p:nvSpPr>
          <p:spPr bwMode="auto">
            <a:xfrm>
              <a:off x="5103" y="1555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6376988" y="2749550"/>
            <a:ext cx="503237" cy="215900"/>
            <a:chOff x="4336" y="1729"/>
            <a:chExt cx="317" cy="136"/>
          </a:xfrm>
        </p:grpSpPr>
        <p:sp>
          <p:nvSpPr>
            <p:cNvPr id="9274" name="AutoShape 66"/>
            <p:cNvSpPr>
              <a:spLocks noChangeArrowheads="1"/>
            </p:cNvSpPr>
            <p:nvPr/>
          </p:nvSpPr>
          <p:spPr bwMode="auto">
            <a:xfrm>
              <a:off x="4336" y="1729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75" name="Line 67"/>
            <p:cNvSpPr>
              <a:spLocks noChangeShapeType="1"/>
            </p:cNvSpPr>
            <p:nvPr/>
          </p:nvSpPr>
          <p:spPr bwMode="auto">
            <a:xfrm>
              <a:off x="4472" y="1797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56905E-6 L 0.33698 0.003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6135E-6 L -0.1967 2.26135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6135E-6 L -0.0434 2.2613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168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388" grpId="0" animBg="1"/>
      <p:bldP spid="1168388" grpId="1" animBg="1"/>
      <p:bldP spid="1168388" grpId="2" animBg="1"/>
      <p:bldP spid="1168389" grpId="0" animBg="1"/>
      <p:bldP spid="1168389" grpId="1" animBg="1"/>
      <p:bldP spid="1168424" grpId="0" animBg="1"/>
      <p:bldP spid="1168424" grpId="1" animBg="1"/>
      <p:bldP spid="1168425" grpId="0" animBg="1"/>
      <p:bldP spid="1168445" grpId="0" animBg="1"/>
      <p:bldP spid="1168445" grpId="1" animBg="1"/>
      <p:bldP spid="1168445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96" name="Rectangle 24"/>
          <p:cNvSpPr>
            <a:spLocks noChangeArrowheads="1"/>
          </p:cNvSpPr>
          <p:nvPr/>
        </p:nvSpPr>
        <p:spPr bwMode="auto">
          <a:xfrm>
            <a:off x="244475" y="3829301"/>
            <a:ext cx="5484813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80697" name="Rectangle 25"/>
          <p:cNvSpPr>
            <a:spLocks noChangeArrowheads="1"/>
          </p:cNvSpPr>
          <p:nvPr/>
        </p:nvSpPr>
        <p:spPr bwMode="auto">
          <a:xfrm>
            <a:off x="254000" y="5267576"/>
            <a:ext cx="5484813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Example – command line </a:t>
            </a:r>
            <a:r>
              <a:rPr lang="en-US" b="1" smtClean="0">
                <a:solidFill>
                  <a:schemeClr val="hlink"/>
                </a:solidFill>
              </a:rPr>
              <a:t>send</a:t>
            </a:r>
          </a:p>
        </p:txBody>
      </p:sp>
      <p:sp>
        <p:nvSpPr>
          <p:cNvPr id="1024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896938"/>
            <a:ext cx="9144000" cy="5726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&lt;stdio.h&gt;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#define MSGLEN 100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struct text_message { long mtype; char mtext[MSGLEN]; };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int main(int argc, char *argv[])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int msqID, len;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struct text_message mesg;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(argc != 4) { printf("Usage: msgsnd &lt;key&gt; &lt;type&gt; &lt;text&gt;\n");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len = strlen(argv[3]);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(len &gt; MSGLEN-1) { printf("String too long\n");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get the message queue, which may need to be created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msqID = 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 smtClean="0">
                <a:latin typeface="Courier New" pitchFamily="49" charset="0"/>
              </a:rPr>
              <a:t>((key_t) atoi(argv[1]), IPC_CREAT | 0666);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(msqID == -1) { perror("msgget");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build message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mesg.mtype = atoi(argv[2]);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strcpy(mesg.mtext, argv[3]);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place message on the queue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msgsnd</a:t>
            </a:r>
            <a:r>
              <a:rPr lang="en-US" sz="1200" smtClean="0">
                <a:latin typeface="Courier New" pitchFamily="49" charset="0"/>
              </a:rPr>
              <a:t>(msqID, (struct msgbuf *) &amp;mesg, len+1, 0) == -1)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perror("msgsnd");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exit(1);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</p:txBody>
      </p:sp>
      <p:sp>
        <p:nvSpPr>
          <p:cNvPr id="1180682" name="Text Box 10"/>
          <p:cNvSpPr txBox="1">
            <a:spLocks noChangeArrowheads="1"/>
          </p:cNvSpPr>
          <p:nvPr/>
        </p:nvSpPr>
        <p:spPr bwMode="auto">
          <a:xfrm>
            <a:off x="6164263" y="4251325"/>
            <a:ext cx="2839239" cy="1169551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“What’s up”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2 “Nothing”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“Going home”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9 “Hungry?”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“Going to </a:t>
            </a:r>
            <a:r>
              <a:rPr lang="en-US" sz="1400" b="0" dirty="0" smtClean="0">
                <a:solidFill>
                  <a:srgbClr val="DDDDDD"/>
                </a:solidFill>
              </a:rPr>
              <a:t>bed”</a:t>
            </a:r>
            <a:endParaRPr lang="en-US" sz="1400" b="0" dirty="0">
              <a:solidFill>
                <a:srgbClr val="DDDDDD"/>
              </a:solidFill>
            </a:endParaRPr>
          </a:p>
        </p:txBody>
      </p:sp>
      <p:sp>
        <p:nvSpPr>
          <p:cNvPr id="1180683" name="Rectangle 11"/>
          <p:cNvSpPr>
            <a:spLocks noChangeArrowheads="1"/>
          </p:cNvSpPr>
          <p:nvPr/>
        </p:nvSpPr>
        <p:spPr bwMode="auto">
          <a:xfrm>
            <a:off x="2147888" y="5670550"/>
            <a:ext cx="592137" cy="7747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0"/>
              <a:t>100</a:t>
            </a:r>
          </a:p>
        </p:txBody>
      </p:sp>
      <p:sp>
        <p:nvSpPr>
          <p:cNvPr id="1180685" name="Text Box 13"/>
          <p:cNvSpPr txBox="1">
            <a:spLocks noChangeArrowheads="1"/>
          </p:cNvSpPr>
          <p:nvPr/>
        </p:nvSpPr>
        <p:spPr bwMode="auto">
          <a:xfrm>
            <a:off x="3046413" y="5864225"/>
            <a:ext cx="8921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What’s up</a:t>
            </a:r>
          </a:p>
        </p:txBody>
      </p:sp>
      <p:sp>
        <p:nvSpPr>
          <p:cNvPr id="1180686" name="Text Box 14"/>
          <p:cNvSpPr txBox="1">
            <a:spLocks noChangeArrowheads="1"/>
          </p:cNvSpPr>
          <p:nvPr/>
        </p:nvSpPr>
        <p:spPr bwMode="auto">
          <a:xfrm>
            <a:off x="4246563" y="5864225"/>
            <a:ext cx="698500" cy="58102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2</a:t>
            </a:r>
            <a:br>
              <a:rPr lang="en-US" sz="1600" b="0"/>
            </a:br>
            <a:r>
              <a:rPr lang="en-US" sz="1600" b="0"/>
              <a:t>Nothing</a:t>
            </a:r>
          </a:p>
        </p:txBody>
      </p:sp>
      <p:sp>
        <p:nvSpPr>
          <p:cNvPr id="1180687" name="Text Box 15"/>
          <p:cNvSpPr txBox="1">
            <a:spLocks noChangeArrowheads="1"/>
          </p:cNvSpPr>
          <p:nvPr/>
        </p:nvSpPr>
        <p:spPr bwMode="auto">
          <a:xfrm>
            <a:off x="5253038" y="5864225"/>
            <a:ext cx="10826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home</a:t>
            </a:r>
          </a:p>
        </p:txBody>
      </p:sp>
      <p:sp>
        <p:nvSpPr>
          <p:cNvPr id="1180688" name="Text Box 16"/>
          <p:cNvSpPr txBox="1">
            <a:spLocks noChangeArrowheads="1"/>
          </p:cNvSpPr>
          <p:nvPr/>
        </p:nvSpPr>
        <p:spPr bwMode="auto">
          <a:xfrm>
            <a:off x="6643688" y="5864225"/>
            <a:ext cx="649287" cy="581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9</a:t>
            </a:r>
            <a:br>
              <a:rPr lang="en-US" sz="1600" b="0"/>
            </a:br>
            <a:r>
              <a:rPr lang="en-US" sz="1600" b="0"/>
              <a:t>Hungry</a:t>
            </a:r>
          </a:p>
        </p:txBody>
      </p:sp>
      <p:sp>
        <p:nvSpPr>
          <p:cNvPr id="1180689" name="Text Box 17"/>
          <p:cNvSpPr txBox="1">
            <a:spLocks noChangeArrowheads="1"/>
          </p:cNvSpPr>
          <p:nvPr/>
        </p:nvSpPr>
        <p:spPr bwMode="auto">
          <a:xfrm>
            <a:off x="7600950" y="5864225"/>
            <a:ext cx="1155700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to bed</a:t>
            </a:r>
          </a:p>
        </p:txBody>
      </p:sp>
      <p:sp>
        <p:nvSpPr>
          <p:cNvPr id="1180690" name="Line 18"/>
          <p:cNvSpPr>
            <a:spLocks noChangeShapeType="1"/>
          </p:cNvSpPr>
          <p:nvPr/>
        </p:nvSpPr>
        <p:spPr bwMode="auto">
          <a:xfrm>
            <a:off x="277336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1" name="Line 19"/>
          <p:cNvSpPr>
            <a:spLocks noChangeShapeType="1"/>
          </p:cNvSpPr>
          <p:nvPr/>
        </p:nvSpPr>
        <p:spPr bwMode="auto">
          <a:xfrm>
            <a:off x="397351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2" name="Line 20"/>
          <p:cNvSpPr>
            <a:spLocks noChangeShapeType="1"/>
          </p:cNvSpPr>
          <p:nvPr/>
        </p:nvSpPr>
        <p:spPr bwMode="auto">
          <a:xfrm>
            <a:off x="497998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3" name="Line 21"/>
          <p:cNvSpPr>
            <a:spLocks noChangeShapeType="1"/>
          </p:cNvSpPr>
          <p:nvPr/>
        </p:nvSpPr>
        <p:spPr bwMode="auto">
          <a:xfrm>
            <a:off x="637063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4" name="Line 22"/>
          <p:cNvSpPr>
            <a:spLocks noChangeShapeType="1"/>
          </p:cNvSpPr>
          <p:nvPr/>
        </p:nvSpPr>
        <p:spPr bwMode="auto">
          <a:xfrm>
            <a:off x="7327900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5" name="Line 23"/>
          <p:cNvSpPr>
            <a:spLocks noChangeShapeType="1"/>
          </p:cNvSpPr>
          <p:nvPr/>
        </p:nvSpPr>
        <p:spPr bwMode="auto">
          <a:xfrm>
            <a:off x="8791575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80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806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180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8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8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80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2000" fill="hold"/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0" fill="hold"/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000" fill="hold"/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000" fill="hold"/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8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8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180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80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18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18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18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18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18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0696" grpId="0" animBg="1"/>
      <p:bldP spid="1180696" grpId="1" animBg="1"/>
      <p:bldP spid="1180697" grpId="0" animBg="1"/>
      <p:bldP spid="1180697" grpId="1" animBg="1"/>
      <p:bldP spid="1180682" grpId="0" build="allAtOnce" animBg="1"/>
      <p:bldP spid="1180683" grpId="0" animBg="1"/>
      <p:bldP spid="1180685" grpId="0" animBg="1"/>
      <p:bldP spid="1180686" grpId="0" animBg="1"/>
      <p:bldP spid="1180687" grpId="0" animBg="1"/>
      <p:bldP spid="1180688" grpId="0" animBg="1"/>
      <p:bldP spid="1180689" grpId="0" animBg="1"/>
      <p:bldP spid="1180690" grpId="0" animBg="1"/>
      <p:bldP spid="1180691" grpId="0" animBg="1"/>
      <p:bldP spid="1180692" grpId="0" animBg="1"/>
      <p:bldP spid="1180693" grpId="0" animBg="1"/>
      <p:bldP spid="1180694" grpId="0" animBg="1"/>
      <p:bldP spid="11806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703" name="Rectangle 7"/>
          <p:cNvSpPr>
            <a:spLocks noChangeArrowheads="1"/>
          </p:cNvSpPr>
          <p:nvPr/>
        </p:nvSpPr>
        <p:spPr bwMode="auto">
          <a:xfrm>
            <a:off x="254000" y="4192964"/>
            <a:ext cx="7769225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Example – command line </a:t>
            </a:r>
            <a:r>
              <a:rPr lang="en-US" b="1" smtClean="0">
                <a:solidFill>
                  <a:schemeClr val="hlink"/>
                </a:solidFill>
              </a:rPr>
              <a:t>rcv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96938"/>
            <a:ext cx="9144000" cy="5726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#include &lt;</a:t>
            </a:r>
            <a:r>
              <a:rPr lang="en-US" sz="1200" dirty="0" err="1" smtClean="0">
                <a:latin typeface="Courier New" pitchFamily="49" charset="0"/>
              </a:rPr>
              <a:t>stdio.h</a:t>
            </a:r>
            <a:r>
              <a:rPr lang="en-US" sz="1200" dirty="0" smtClean="0">
                <a:latin typeface="Courier New" pitchFamily="49" charset="0"/>
              </a:rPr>
              <a:t>&gt;  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#define MSGLEN 100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err="1" smtClean="0">
                <a:latin typeface="Courier New" pitchFamily="49" charset="0"/>
              </a:rPr>
              <a:t>struct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text_message</a:t>
            </a:r>
            <a:r>
              <a:rPr lang="en-US" sz="1200" dirty="0" smtClean="0">
                <a:latin typeface="Courier New" pitchFamily="49" charset="0"/>
              </a:rPr>
              <a:t> { long </a:t>
            </a:r>
            <a:r>
              <a:rPr lang="en-US" sz="1200" dirty="0" err="1" smtClean="0">
                <a:latin typeface="Courier New" pitchFamily="49" charset="0"/>
              </a:rPr>
              <a:t>mtype</a:t>
            </a:r>
            <a:r>
              <a:rPr lang="en-US" sz="1200" dirty="0" smtClean="0">
                <a:latin typeface="Courier New" pitchFamily="49" charset="0"/>
              </a:rPr>
              <a:t>; char </a:t>
            </a:r>
            <a:r>
              <a:rPr lang="en-US" sz="1200" dirty="0" err="1" smtClean="0">
                <a:latin typeface="Courier New" pitchFamily="49" charset="0"/>
              </a:rPr>
              <a:t>mtext[MSGLEN</a:t>
            </a:r>
            <a:r>
              <a:rPr lang="en-US" sz="1200" dirty="0" smtClean="0">
                <a:latin typeface="Courier New" pitchFamily="49" charset="0"/>
              </a:rPr>
              <a:t>]; };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err="1" smtClean="0">
                <a:latin typeface="Courier New" pitchFamily="49" charset="0"/>
              </a:rPr>
              <a:t>int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main(int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argc</a:t>
            </a:r>
            <a:r>
              <a:rPr lang="en-US" sz="1200" dirty="0" smtClean="0">
                <a:latin typeface="Courier New" pitchFamily="49" charset="0"/>
              </a:rPr>
              <a:t>, char *</a:t>
            </a:r>
            <a:r>
              <a:rPr lang="en-US" sz="1200" dirty="0" err="1" smtClean="0">
                <a:latin typeface="Courier New" pitchFamily="49" charset="0"/>
              </a:rPr>
              <a:t>argv</a:t>
            </a:r>
            <a:r>
              <a:rPr lang="en-US" sz="1200" dirty="0" smtClean="0">
                <a:latin typeface="Courier New" pitchFamily="49" charset="0"/>
              </a:rPr>
              <a:t>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</a:t>
            </a:r>
            <a:r>
              <a:rPr lang="en-US" sz="1200" dirty="0" err="1" smtClean="0">
                <a:latin typeface="Courier New" pitchFamily="49" charset="0"/>
              </a:rPr>
              <a:t>int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msqID</a:t>
            </a:r>
            <a:r>
              <a:rPr lang="en-US" sz="1200" dirty="0" smtClean="0">
                <a:latin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</a:t>
            </a:r>
            <a:r>
              <a:rPr lang="en-US" sz="1200" dirty="0" err="1" smtClean="0">
                <a:latin typeface="Courier New" pitchFamily="49" charset="0"/>
              </a:rPr>
              <a:t>struct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text_message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mesg</a:t>
            </a:r>
            <a:r>
              <a:rPr lang="en-US" sz="1200" dirty="0" smtClean="0">
                <a:latin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if (</a:t>
            </a:r>
            <a:r>
              <a:rPr lang="en-US" sz="1200" dirty="0" err="1" smtClean="0">
                <a:latin typeface="Courier New" pitchFamily="49" charset="0"/>
              </a:rPr>
              <a:t>argc</a:t>
            </a:r>
            <a:r>
              <a:rPr lang="en-US" sz="1200" dirty="0" smtClean="0">
                <a:latin typeface="Courier New" pitchFamily="49" charset="0"/>
              </a:rPr>
              <a:t> != 3) { </a:t>
            </a:r>
            <a:r>
              <a:rPr lang="en-US" sz="1200" dirty="0" err="1" smtClean="0">
                <a:latin typeface="Courier New" pitchFamily="49" charset="0"/>
              </a:rPr>
              <a:t>printf("Usage</a:t>
            </a:r>
            <a:r>
              <a:rPr lang="en-US" sz="1200" dirty="0" smtClean="0">
                <a:latin typeface="Courier New" pitchFamily="49" charset="0"/>
              </a:rPr>
              <a:t>: </a:t>
            </a:r>
            <a:r>
              <a:rPr lang="en-US" sz="1200" dirty="0" err="1" smtClean="0">
                <a:latin typeface="Courier New" pitchFamily="49" charset="0"/>
              </a:rPr>
              <a:t>msgrcv</a:t>
            </a:r>
            <a:r>
              <a:rPr lang="en-US" sz="1200" dirty="0" smtClean="0">
                <a:latin typeface="Courier New" pitchFamily="49" charset="0"/>
              </a:rPr>
              <a:t> &lt;key&gt; &lt;type&gt;\</a:t>
            </a:r>
            <a:r>
              <a:rPr lang="en-US" sz="1200" dirty="0" err="1" smtClean="0">
                <a:latin typeface="Courier New" pitchFamily="49" charset="0"/>
              </a:rPr>
              <a:t>n</a:t>
            </a:r>
            <a:r>
              <a:rPr lang="en-US" sz="1200" dirty="0" smtClean="0">
                <a:latin typeface="Courier New" pitchFamily="49" charset="0"/>
              </a:rPr>
              <a:t>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/* get the existing message queue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</a:t>
            </a:r>
            <a:r>
              <a:rPr lang="en-US" sz="1200" dirty="0" err="1" smtClean="0">
                <a:latin typeface="Courier New" pitchFamily="49" charset="0"/>
              </a:rPr>
              <a:t>msqID</a:t>
            </a:r>
            <a:r>
              <a:rPr lang="en-US" sz="1200" dirty="0" smtClean="0">
                <a:latin typeface="Courier New" pitchFamily="49" charset="0"/>
              </a:rPr>
              <a:t> = </a:t>
            </a:r>
            <a:r>
              <a:rPr lang="en-US" sz="1200" b="1" dirty="0" smtClean="0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 dirty="0" smtClean="0">
                <a:latin typeface="Courier New" pitchFamily="49" charset="0"/>
              </a:rPr>
              <a:t>((key_t)atoi(argv[1]), 0);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if (</a:t>
            </a:r>
            <a:r>
              <a:rPr lang="en-US" sz="1200" dirty="0" err="1" smtClean="0">
                <a:latin typeface="Courier New" pitchFamily="49" charset="0"/>
              </a:rPr>
              <a:t>msqID</a:t>
            </a:r>
            <a:r>
              <a:rPr lang="en-US" sz="1200" dirty="0" smtClean="0">
                <a:latin typeface="Courier New" pitchFamily="49" charset="0"/>
              </a:rPr>
              <a:t> == -1) { </a:t>
            </a:r>
            <a:r>
              <a:rPr lang="en-US" sz="1200" dirty="0" err="1" smtClean="0">
                <a:latin typeface="Courier New" pitchFamily="49" charset="0"/>
              </a:rPr>
              <a:t>perror("msgget</a:t>
            </a:r>
            <a:r>
              <a:rPr lang="en-US" sz="1200" dirty="0" smtClean="0">
                <a:latin typeface="Courier New" pitchFamily="49" charset="0"/>
              </a:rPr>
              <a:t>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/* read message of the specified type; do not block */</a:t>
            </a:r>
            <a:r>
              <a:rPr lang="en-US" sz="12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if (</a:t>
            </a:r>
            <a:r>
              <a:rPr lang="en-US" sz="1200" b="1" dirty="0" err="1" smtClean="0">
                <a:solidFill>
                  <a:schemeClr val="hlink"/>
                </a:solidFill>
                <a:latin typeface="Courier New" pitchFamily="49" charset="0"/>
              </a:rPr>
              <a:t>msgrcv</a:t>
            </a:r>
            <a:r>
              <a:rPr lang="en-US" sz="1200" dirty="0" err="1" smtClean="0">
                <a:latin typeface="Courier New" pitchFamily="49" charset="0"/>
              </a:rPr>
              <a:t>(msqID</a:t>
            </a:r>
            <a:r>
              <a:rPr lang="en-US" sz="1200" dirty="0" smtClean="0">
                <a:latin typeface="Courier New" pitchFamily="49" charset="0"/>
              </a:rPr>
              <a:t>, (void *) &amp;</a:t>
            </a:r>
            <a:r>
              <a:rPr lang="en-US" sz="1200" dirty="0" err="1" smtClean="0">
                <a:latin typeface="Courier New" pitchFamily="49" charset="0"/>
              </a:rPr>
              <a:t>mesg</a:t>
            </a:r>
            <a:r>
              <a:rPr lang="en-US" sz="1200" dirty="0" smtClean="0">
                <a:latin typeface="Courier New" pitchFamily="49" charset="0"/>
              </a:rPr>
              <a:t>, MSGLEN, atoi(argv[2]), IPC_NOWAIT) == -1)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if (</a:t>
            </a:r>
            <a:r>
              <a:rPr lang="en-US" sz="1200" dirty="0" err="1" smtClean="0">
                <a:latin typeface="Courier New" pitchFamily="49" charset="0"/>
              </a:rPr>
              <a:t>errno</a:t>
            </a:r>
            <a:r>
              <a:rPr lang="en-US" sz="1200" dirty="0" smtClean="0">
                <a:latin typeface="Courier New" pitchFamily="49" charset="0"/>
              </a:rPr>
              <a:t> == ENOMSG) </a:t>
            </a:r>
            <a:r>
              <a:rPr lang="en-US" sz="1200" dirty="0" err="1" smtClean="0">
                <a:latin typeface="Courier New" pitchFamily="49" charset="0"/>
              </a:rPr>
              <a:t>printf("No</a:t>
            </a:r>
            <a:r>
              <a:rPr lang="en-US" sz="1200" dirty="0" smtClean="0">
                <a:latin typeface="Courier New" pitchFamily="49" charset="0"/>
              </a:rPr>
              <a:t> suitable message\</a:t>
            </a:r>
            <a:r>
              <a:rPr lang="en-US" sz="1200" dirty="0" err="1" smtClean="0">
                <a:latin typeface="Courier New" pitchFamily="49" charset="0"/>
              </a:rPr>
              <a:t>n</a:t>
            </a:r>
            <a:r>
              <a:rPr lang="en-US" sz="1200" dirty="0" smtClean="0">
                <a:latin typeface="Courier New" pitchFamily="49" charset="0"/>
              </a:rPr>
              <a:t>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else                 </a:t>
            </a:r>
            <a:r>
              <a:rPr lang="en-US" sz="1200" dirty="0" err="1" smtClean="0">
                <a:latin typeface="Courier New" pitchFamily="49" charset="0"/>
              </a:rPr>
              <a:t>printf("msgrcv</a:t>
            </a:r>
            <a:r>
              <a:rPr lang="en-US" sz="1200" dirty="0" smtClean="0">
                <a:latin typeface="Courier New" pitchFamily="49" charset="0"/>
              </a:rPr>
              <a:t>() error\</a:t>
            </a:r>
            <a:r>
              <a:rPr lang="en-US" sz="1200" dirty="0" err="1" smtClean="0">
                <a:latin typeface="Courier New" pitchFamily="49" charset="0"/>
              </a:rPr>
              <a:t>n</a:t>
            </a:r>
            <a:r>
              <a:rPr lang="en-US" sz="1200" dirty="0" smtClean="0">
                <a:latin typeface="Courier New" pitchFamily="49" charset="0"/>
              </a:rPr>
              <a:t>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else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printf("[%ld</a:t>
            </a:r>
            <a:r>
              <a:rPr lang="en-US" sz="1200" dirty="0" smtClean="0">
                <a:latin typeface="Courier New" pitchFamily="49" charset="0"/>
              </a:rPr>
              <a:t>] %</a:t>
            </a:r>
            <a:r>
              <a:rPr lang="en-US" sz="1200" dirty="0" err="1" smtClean="0">
                <a:latin typeface="Courier New" pitchFamily="49" charset="0"/>
              </a:rPr>
              <a:t>s\n</a:t>
            </a:r>
            <a:r>
              <a:rPr lang="en-US" sz="1200" dirty="0" smtClean="0">
                <a:latin typeface="Courier New" pitchFamily="49" charset="0"/>
              </a:rPr>
              <a:t>", </a:t>
            </a:r>
            <a:r>
              <a:rPr lang="en-US" sz="1200" dirty="0" err="1" smtClean="0">
                <a:latin typeface="Courier New" pitchFamily="49" charset="0"/>
              </a:rPr>
              <a:t>mesg.mtype</a:t>
            </a:r>
            <a:r>
              <a:rPr lang="en-US" sz="1200" dirty="0" smtClean="0">
                <a:latin typeface="Courier New" pitchFamily="49" charset="0"/>
              </a:rPr>
              <a:t>, </a:t>
            </a:r>
            <a:r>
              <a:rPr lang="en-US" sz="1200" dirty="0" err="1" smtClean="0">
                <a:latin typeface="Courier New" pitchFamily="49" charset="0"/>
              </a:rPr>
              <a:t>mesg.mtext</a:t>
            </a:r>
            <a:r>
              <a:rPr lang="en-US" sz="1200" dirty="0" smtClean="0">
                <a:latin typeface="Courier New" pitchFamily="49" charset="0"/>
              </a:rPr>
              <a:t>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1181704" name="Text Box 8"/>
          <p:cNvSpPr txBox="1">
            <a:spLocks noChangeArrowheads="1"/>
          </p:cNvSpPr>
          <p:nvPr/>
        </p:nvSpPr>
        <p:spPr bwMode="auto">
          <a:xfrm>
            <a:off x="6022975" y="4411663"/>
            <a:ext cx="2927350" cy="1377950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100 1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[1] What’s up</a:t>
            </a:r>
          </a:p>
          <a:p>
            <a:pPr>
              <a:buFont typeface="Wingdings" pitchFamily="2" charset="2"/>
              <a:buNone/>
            </a:pPr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100 9</a:t>
            </a:r>
          </a:p>
          <a:p>
            <a:pPr>
              <a:buFont typeface="Wingdings" pitchFamily="2" charset="2"/>
              <a:buNone/>
            </a:pPr>
            <a:r>
              <a:rPr lang="en-US" sz="1400" b="0" dirty="0">
                <a:solidFill>
                  <a:srgbClr val="DDDDDD"/>
                </a:solidFill>
              </a:rPr>
              <a:t>[9] Hungry </a:t>
            </a:r>
          </a:p>
          <a:p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</a:t>
            </a:r>
            <a:r>
              <a:rPr lang="en-US" sz="1400" u="sng" dirty="0">
                <a:solidFill>
                  <a:srgbClr val="DDDDDD"/>
                </a:solidFill>
              </a:rPr>
              <a:t>0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[2] Nothing </a:t>
            </a:r>
          </a:p>
        </p:txBody>
      </p:sp>
      <p:sp>
        <p:nvSpPr>
          <p:cNvPr id="1181705" name="Rectangle 9"/>
          <p:cNvSpPr>
            <a:spLocks noChangeArrowheads="1"/>
          </p:cNvSpPr>
          <p:nvPr/>
        </p:nvSpPr>
        <p:spPr bwMode="auto">
          <a:xfrm>
            <a:off x="2147888" y="5670550"/>
            <a:ext cx="592137" cy="7747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0"/>
              <a:t>100</a:t>
            </a:r>
          </a:p>
        </p:txBody>
      </p:sp>
      <p:sp>
        <p:nvSpPr>
          <p:cNvPr id="1181706" name="Text Box 10"/>
          <p:cNvSpPr txBox="1">
            <a:spLocks noChangeArrowheads="1"/>
          </p:cNvSpPr>
          <p:nvPr/>
        </p:nvSpPr>
        <p:spPr bwMode="auto">
          <a:xfrm>
            <a:off x="3046413" y="5864225"/>
            <a:ext cx="8921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What’s up</a:t>
            </a:r>
          </a:p>
        </p:txBody>
      </p:sp>
      <p:sp>
        <p:nvSpPr>
          <p:cNvPr id="1181707" name="Text Box 11"/>
          <p:cNvSpPr txBox="1">
            <a:spLocks noChangeArrowheads="1"/>
          </p:cNvSpPr>
          <p:nvPr/>
        </p:nvSpPr>
        <p:spPr bwMode="auto">
          <a:xfrm>
            <a:off x="4246563" y="5864225"/>
            <a:ext cx="698500" cy="58102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2</a:t>
            </a:r>
            <a:br>
              <a:rPr lang="en-US" sz="1600" b="0"/>
            </a:br>
            <a:r>
              <a:rPr lang="en-US" sz="1600" b="0"/>
              <a:t>Nothing</a:t>
            </a:r>
          </a:p>
        </p:txBody>
      </p:sp>
      <p:sp>
        <p:nvSpPr>
          <p:cNvPr id="1181708" name="Text Box 12"/>
          <p:cNvSpPr txBox="1">
            <a:spLocks noChangeArrowheads="1"/>
          </p:cNvSpPr>
          <p:nvPr/>
        </p:nvSpPr>
        <p:spPr bwMode="auto">
          <a:xfrm>
            <a:off x="5253038" y="5864225"/>
            <a:ext cx="10826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home</a:t>
            </a:r>
          </a:p>
        </p:txBody>
      </p:sp>
      <p:sp>
        <p:nvSpPr>
          <p:cNvPr id="1181709" name="Text Box 13"/>
          <p:cNvSpPr txBox="1">
            <a:spLocks noChangeArrowheads="1"/>
          </p:cNvSpPr>
          <p:nvPr/>
        </p:nvSpPr>
        <p:spPr bwMode="auto">
          <a:xfrm>
            <a:off x="6643688" y="5864225"/>
            <a:ext cx="649287" cy="581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9</a:t>
            </a:r>
            <a:br>
              <a:rPr lang="en-US" sz="1600" b="0"/>
            </a:br>
            <a:r>
              <a:rPr lang="en-US" sz="1600" b="0"/>
              <a:t>Hungry</a:t>
            </a:r>
          </a:p>
        </p:txBody>
      </p:sp>
      <p:sp>
        <p:nvSpPr>
          <p:cNvPr id="1181710" name="Text Box 14"/>
          <p:cNvSpPr txBox="1">
            <a:spLocks noChangeArrowheads="1"/>
          </p:cNvSpPr>
          <p:nvPr/>
        </p:nvSpPr>
        <p:spPr bwMode="auto">
          <a:xfrm>
            <a:off x="7600950" y="5864225"/>
            <a:ext cx="1155700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to bed</a:t>
            </a:r>
          </a:p>
        </p:txBody>
      </p:sp>
      <p:sp>
        <p:nvSpPr>
          <p:cNvPr id="1181711" name="Line 15"/>
          <p:cNvSpPr>
            <a:spLocks noChangeShapeType="1"/>
          </p:cNvSpPr>
          <p:nvPr/>
        </p:nvSpPr>
        <p:spPr bwMode="auto">
          <a:xfrm>
            <a:off x="277336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2" name="Line 16"/>
          <p:cNvSpPr>
            <a:spLocks noChangeShapeType="1"/>
          </p:cNvSpPr>
          <p:nvPr/>
        </p:nvSpPr>
        <p:spPr bwMode="auto">
          <a:xfrm>
            <a:off x="397351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3" name="Line 17"/>
          <p:cNvSpPr>
            <a:spLocks noChangeShapeType="1"/>
          </p:cNvSpPr>
          <p:nvPr/>
        </p:nvSpPr>
        <p:spPr bwMode="auto">
          <a:xfrm>
            <a:off x="497998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4" name="Line 18"/>
          <p:cNvSpPr>
            <a:spLocks noChangeShapeType="1"/>
          </p:cNvSpPr>
          <p:nvPr/>
        </p:nvSpPr>
        <p:spPr bwMode="auto">
          <a:xfrm>
            <a:off x="637063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5" name="Line 19"/>
          <p:cNvSpPr>
            <a:spLocks noChangeShapeType="1"/>
          </p:cNvSpPr>
          <p:nvPr/>
        </p:nvSpPr>
        <p:spPr bwMode="auto">
          <a:xfrm>
            <a:off x="7327900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6" name="Line 20"/>
          <p:cNvSpPr>
            <a:spLocks noChangeShapeType="1"/>
          </p:cNvSpPr>
          <p:nvPr/>
        </p:nvSpPr>
        <p:spPr bwMode="auto">
          <a:xfrm>
            <a:off x="8791575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8" name="Line 22"/>
          <p:cNvSpPr>
            <a:spLocks noChangeShapeType="1"/>
          </p:cNvSpPr>
          <p:nvPr/>
        </p:nvSpPr>
        <p:spPr bwMode="auto">
          <a:xfrm>
            <a:off x="2773363" y="6067425"/>
            <a:ext cx="1420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23" name="Line 27"/>
          <p:cNvSpPr>
            <a:spLocks noChangeShapeType="1"/>
          </p:cNvSpPr>
          <p:nvPr/>
        </p:nvSpPr>
        <p:spPr bwMode="auto">
          <a:xfrm>
            <a:off x="2811463" y="6067425"/>
            <a:ext cx="2405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24" name="Line 28"/>
          <p:cNvSpPr>
            <a:spLocks noChangeShapeType="1"/>
          </p:cNvSpPr>
          <p:nvPr/>
        </p:nvSpPr>
        <p:spPr bwMode="auto">
          <a:xfrm>
            <a:off x="6369050" y="6062663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7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8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8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8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8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8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8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8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8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8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18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8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000" fill="hold"/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8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000" fill="hold"/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000" fill="hold"/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18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2000" fill="hold"/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2000" fill="hold"/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18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000" fill="hold"/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703" grpId="0" animBg="1"/>
      <p:bldP spid="1181703" grpId="1" animBg="1"/>
      <p:bldP spid="1181704" grpId="0" build="allAtOnce" animBg="1"/>
      <p:bldP spid="1181705" grpId="0" animBg="1"/>
      <p:bldP spid="1181706" grpId="0" animBg="1"/>
      <p:bldP spid="1181706" grpId="1" animBg="1"/>
      <p:bldP spid="1181707" grpId="0" animBg="1"/>
      <p:bldP spid="1181707" grpId="1" animBg="1"/>
      <p:bldP spid="1181708" grpId="0" animBg="1"/>
      <p:bldP spid="1181709" grpId="0" animBg="1"/>
      <p:bldP spid="1181709" grpId="1" animBg="1"/>
      <p:bldP spid="1181710" grpId="0" animBg="1"/>
      <p:bldP spid="1181711" grpId="0" animBg="1"/>
      <p:bldP spid="1181711" grpId="1" animBg="1"/>
      <p:bldP spid="1181712" grpId="0" animBg="1"/>
      <p:bldP spid="1181712" grpId="1" animBg="1"/>
      <p:bldP spid="1181713" grpId="0" animBg="1"/>
      <p:bldP spid="1181713" grpId="1" animBg="1"/>
      <p:bldP spid="1181714" grpId="0" animBg="1"/>
      <p:bldP spid="1181714" grpId="1" animBg="1"/>
      <p:bldP spid="1181715" grpId="0" animBg="1"/>
      <p:bldP spid="1181715" grpId="1" animBg="1"/>
      <p:bldP spid="1181716" grpId="0" animBg="1"/>
      <p:bldP spid="1181718" grpId="0" animBg="1"/>
      <p:bldP spid="1181718" grpId="1" animBg="1"/>
      <p:bldP spid="1181723" grpId="0" animBg="1"/>
      <p:bldP spid="11817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254000" y="3395914"/>
            <a:ext cx="7769225" cy="2428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Example – command line </a:t>
            </a:r>
            <a:r>
              <a:rPr lang="en-US" b="1" smtClean="0">
                <a:solidFill>
                  <a:schemeClr val="hlink"/>
                </a:solidFill>
              </a:rPr>
              <a:t>ctl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25500"/>
            <a:ext cx="9144000" cy="41227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&lt;stdio.h&gt;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int main(int argc, char *argv[])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key_t mkey;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int msqID;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struct msqid_ds mstatus;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(argc != 2) { printf("Usage: show_Q_stat &lt;key&gt;\n");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access existing queue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mkey = (key_t) atoi(argv[1]);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((msqID = 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 smtClean="0">
                <a:latin typeface="Courier New" pitchFamily="49" charset="0"/>
              </a:rPr>
              <a:t>(mkey, 0)) == -1){ perror("msgget"); exit(2);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get status information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msgctl</a:t>
            </a:r>
            <a:r>
              <a:rPr lang="en-US" sz="1200" smtClean="0">
                <a:latin typeface="Courier New" pitchFamily="49" charset="0"/>
              </a:rPr>
              <a:t>(msqID, </a:t>
            </a:r>
            <a:r>
              <a:rPr lang="en-US" sz="1200" b="1" smtClean="0">
                <a:latin typeface="Courier New" pitchFamily="49" charset="0"/>
              </a:rPr>
              <a:t>IPC_STAT</a:t>
            </a:r>
            <a:r>
              <a:rPr lang="en-US" sz="1200" smtClean="0">
                <a:latin typeface="Courier New" pitchFamily="49" charset="0"/>
              </a:rPr>
              <a:t>, &amp;mstatus) == -1) { perror("msgctl"); exit(3);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print status info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printf("\nKey %ld, queue ID %d, ", (long int) mkey, msqID);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printf("%d msgs on queue\n\n", mstatus.msg_qnum);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printf("Last send by pid %d at %s\n", mstatus.msg_lspid, ctime(&amp;(mstatus.msg_stime)));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printf("Last rcv by pid %d at %s\n",  mstatus.msg_lrpid, ctime(&amp;(mstatus.msg_rtime)));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 </a:t>
            </a:r>
          </a:p>
        </p:txBody>
      </p:sp>
      <p:sp>
        <p:nvSpPr>
          <p:cNvPr id="1182724" name="Text Box 4"/>
          <p:cNvSpPr txBox="1">
            <a:spLocks noChangeArrowheads="1"/>
          </p:cNvSpPr>
          <p:nvPr/>
        </p:nvSpPr>
        <p:spPr bwMode="auto">
          <a:xfrm>
            <a:off x="217488" y="5030788"/>
            <a:ext cx="4339512" cy="1384995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b="0" dirty="0"/>
              <a:t>&gt;./</a:t>
            </a:r>
            <a:r>
              <a:rPr lang="en-US" sz="1400" b="0" dirty="0" err="1"/>
              <a:t>show_Q_stat</a:t>
            </a:r>
            <a:r>
              <a:rPr lang="en-US" sz="1400" b="0" dirty="0"/>
              <a:t>  100</a:t>
            </a:r>
          </a:p>
          <a:p>
            <a:endParaRPr lang="en-US" sz="1400" b="0" dirty="0"/>
          </a:p>
          <a:p>
            <a:r>
              <a:rPr lang="en-US" sz="1400" b="0" dirty="0"/>
              <a:t>Key 100, queue ID 0, 2 </a:t>
            </a:r>
            <a:r>
              <a:rPr lang="en-US" sz="1400" b="0" dirty="0" err="1"/>
              <a:t>msgs</a:t>
            </a:r>
            <a:r>
              <a:rPr lang="en-US" sz="1400" b="0" dirty="0"/>
              <a:t> on queue</a:t>
            </a:r>
          </a:p>
          <a:p>
            <a:endParaRPr lang="en-US" sz="1400" b="0" dirty="0"/>
          </a:p>
          <a:p>
            <a:r>
              <a:rPr lang="en-US" sz="1400" b="0" dirty="0"/>
              <a:t>Last send by </a:t>
            </a:r>
            <a:r>
              <a:rPr lang="en-US" sz="1400" b="0" dirty="0" err="1"/>
              <a:t>pid</a:t>
            </a:r>
            <a:r>
              <a:rPr lang="en-US" sz="1400" b="0" dirty="0"/>
              <a:t> 17345 at</a:t>
            </a:r>
            <a:r>
              <a:rPr lang="en-US" sz="1400" b="0" dirty="0" smtClean="0"/>
              <a:t> Wed Oct </a:t>
            </a:r>
            <a:r>
              <a:rPr lang="en-US" sz="1400" b="0" dirty="0" smtClean="0"/>
              <a:t>12 8</a:t>
            </a:r>
            <a:r>
              <a:rPr lang="en-US" sz="1400" b="0" dirty="0" smtClean="0"/>
              <a:t>:</a:t>
            </a:r>
            <a:r>
              <a:rPr lang="en-US" sz="1400" b="0" dirty="0"/>
              <a:t>37:56 </a:t>
            </a:r>
            <a:r>
              <a:rPr lang="en-US" sz="1400" b="0" dirty="0" smtClean="0"/>
              <a:t>2016</a:t>
            </a:r>
            <a:endParaRPr lang="en-US" sz="1400" b="0" dirty="0" smtClean="0"/>
          </a:p>
          <a:p>
            <a:r>
              <a:rPr lang="en-US" sz="1400" b="0" dirty="0"/>
              <a:t>Last </a:t>
            </a:r>
            <a:r>
              <a:rPr lang="en-US" sz="1400" b="0" dirty="0" err="1"/>
              <a:t>rcv</a:t>
            </a:r>
            <a:r>
              <a:rPr lang="en-US" sz="1400" b="0" dirty="0"/>
              <a:t> by </a:t>
            </a:r>
            <a:r>
              <a:rPr lang="en-US" sz="1400" b="0" dirty="0" err="1"/>
              <a:t>pid</a:t>
            </a:r>
            <a:r>
              <a:rPr lang="en-US" sz="1400" b="0" dirty="0"/>
              <a:t> 17402 at</a:t>
            </a:r>
            <a:r>
              <a:rPr lang="en-US" sz="1400" b="0" dirty="0" smtClean="0"/>
              <a:t> Wed Oct </a:t>
            </a:r>
            <a:r>
              <a:rPr lang="en-US" sz="1400" b="0" dirty="0" smtClean="0"/>
              <a:t>12 </a:t>
            </a:r>
            <a:r>
              <a:rPr lang="en-US" sz="1400" b="0" dirty="0" smtClean="0"/>
              <a:t>8:</a:t>
            </a:r>
            <a:r>
              <a:rPr lang="en-US" sz="1400" b="0" dirty="0"/>
              <a:t>39:45 </a:t>
            </a:r>
            <a:r>
              <a:rPr lang="en-US" sz="1400" b="0" dirty="0" smtClean="0"/>
              <a:t>2016</a:t>
            </a:r>
            <a:endParaRPr lang="en-US" sz="1400" b="0" dirty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962525" y="5670550"/>
            <a:ext cx="3768725" cy="774700"/>
            <a:chOff x="3126" y="3572"/>
            <a:chExt cx="2374" cy="488"/>
          </a:xfrm>
        </p:grpSpPr>
        <p:sp>
          <p:nvSpPr>
            <p:cNvPr id="12295" name="Rectangle 6"/>
            <p:cNvSpPr>
              <a:spLocks noChangeArrowheads="1"/>
            </p:cNvSpPr>
            <p:nvPr/>
          </p:nvSpPr>
          <p:spPr bwMode="auto">
            <a:xfrm>
              <a:off x="3126" y="3572"/>
              <a:ext cx="373" cy="488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0"/>
                <a:t>100</a:t>
              </a:r>
            </a:p>
          </p:txBody>
        </p:sp>
        <p:sp>
          <p:nvSpPr>
            <p:cNvPr id="12296" name="Text Box 9"/>
            <p:cNvSpPr txBox="1">
              <a:spLocks noChangeArrowheads="1"/>
            </p:cNvSpPr>
            <p:nvPr/>
          </p:nvSpPr>
          <p:spPr bwMode="auto">
            <a:xfrm>
              <a:off x="3714" y="3694"/>
              <a:ext cx="682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/>
                <a:t>1</a:t>
              </a:r>
              <a:br>
                <a:rPr lang="en-US" sz="1600" b="0"/>
              </a:br>
              <a:r>
                <a:rPr lang="en-US" sz="1600" b="0"/>
                <a:t>Going home</a:t>
              </a:r>
            </a:p>
          </p:txBody>
        </p:sp>
        <p:sp>
          <p:nvSpPr>
            <p:cNvPr id="12297" name="Text Box 11"/>
            <p:cNvSpPr txBox="1">
              <a:spLocks noChangeArrowheads="1"/>
            </p:cNvSpPr>
            <p:nvPr/>
          </p:nvSpPr>
          <p:spPr bwMode="auto">
            <a:xfrm>
              <a:off x="4599" y="3694"/>
              <a:ext cx="728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/>
                <a:t>1</a:t>
              </a:r>
              <a:br>
                <a:rPr lang="en-US" sz="1600" b="0"/>
              </a:br>
              <a:r>
                <a:rPr lang="en-US" sz="1600" b="0"/>
                <a:t>Going to bed</a:t>
              </a:r>
            </a:p>
          </p:txBody>
        </p:sp>
        <p:sp>
          <p:nvSpPr>
            <p:cNvPr id="12298" name="Line 12"/>
            <p:cNvSpPr>
              <a:spLocks noChangeShapeType="1"/>
            </p:cNvSpPr>
            <p:nvPr/>
          </p:nvSpPr>
          <p:spPr bwMode="auto">
            <a:xfrm>
              <a:off x="3520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299" name="Line 15"/>
            <p:cNvSpPr>
              <a:spLocks noChangeShapeType="1"/>
            </p:cNvSpPr>
            <p:nvPr/>
          </p:nvSpPr>
          <p:spPr bwMode="auto">
            <a:xfrm>
              <a:off x="4418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300" name="Line 17"/>
            <p:cNvSpPr>
              <a:spLocks noChangeShapeType="1"/>
            </p:cNvSpPr>
            <p:nvPr/>
          </p:nvSpPr>
          <p:spPr bwMode="auto">
            <a:xfrm>
              <a:off x="5349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5" grpId="0" animBg="1"/>
      <p:bldP spid="1182725" grpId="1" animBg="1"/>
      <p:bldP spid="11827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9410" name="Picture 2" descr="kirecle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157788"/>
            <a:ext cx="1936750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360045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Classic IPC method under UNIX: </a:t>
            </a:r>
            <a:r>
              <a:rPr lang="en-US" sz="2000" dirty="0" smtClean="0">
                <a:latin typeface="Courier New" pitchFamily="49" charset="0"/>
              </a:rPr>
              <a:t/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sz="2000" dirty="0" smtClean="0">
                <a:latin typeface="Courier New" pitchFamily="49" charset="0"/>
              </a:rPr>
              <a:t>&gt; </a:t>
            </a:r>
            <a:r>
              <a:rPr lang="en-US" sz="2000" dirty="0" err="1" smtClean="0">
                <a:latin typeface="Courier New" pitchFamily="49" charset="0"/>
              </a:rPr>
              <a:t>ls</a:t>
            </a:r>
            <a:r>
              <a:rPr lang="en-US" sz="2000" dirty="0" smtClean="0">
                <a:latin typeface="Courier New" pitchFamily="49" charset="0"/>
              </a:rPr>
              <a:t> -</a:t>
            </a:r>
            <a:r>
              <a:rPr lang="en-US" sz="2000" dirty="0" err="1" smtClean="0">
                <a:latin typeface="Courier New" pitchFamily="49" charset="0"/>
              </a:rPr>
              <a:t>l</a:t>
            </a:r>
            <a:r>
              <a:rPr lang="en-US" sz="2000" dirty="0" smtClean="0">
                <a:latin typeface="Courier New" pitchFamily="49" charset="0"/>
              </a:rPr>
              <a:t> | more</a:t>
            </a:r>
            <a:r>
              <a:rPr lang="en-US" sz="2000" dirty="0" smtClean="0"/>
              <a:t> </a:t>
            </a:r>
          </a:p>
          <a:p>
            <a:pPr lvl="1" eaLnBrk="1" hangingPunct="1"/>
            <a:r>
              <a:rPr lang="en-US" sz="1800" dirty="0" smtClean="0"/>
              <a:t>shell runs two processes </a:t>
            </a:r>
            <a:r>
              <a:rPr lang="en-US" sz="1800" dirty="0" err="1" smtClean="0">
                <a:latin typeface="Courier New" pitchFamily="49" charset="0"/>
              </a:rPr>
              <a:t>ls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smtClean="0"/>
              <a:t>and </a:t>
            </a:r>
            <a:r>
              <a:rPr lang="en-US" sz="1800" dirty="0" smtClean="0">
                <a:latin typeface="Courier New" pitchFamily="49" charset="0"/>
              </a:rPr>
              <a:t>more</a:t>
            </a:r>
            <a:r>
              <a:rPr lang="en-US" sz="1800" dirty="0" smtClean="0"/>
              <a:t> which are linked via a pipe</a:t>
            </a:r>
          </a:p>
          <a:p>
            <a:pPr lvl="1" eaLnBrk="1" hangingPunct="1"/>
            <a:r>
              <a:rPr lang="en-US" sz="1800" dirty="0" smtClean="0"/>
              <a:t>the first process (</a:t>
            </a:r>
            <a:r>
              <a:rPr lang="en-US" sz="1800" dirty="0" err="1" smtClean="0">
                <a:latin typeface="Courier New" pitchFamily="49" charset="0"/>
              </a:rPr>
              <a:t>ls</a:t>
            </a:r>
            <a:r>
              <a:rPr lang="en-US" sz="1800" dirty="0" smtClean="0"/>
              <a:t>) writes data (e.g., using </a:t>
            </a:r>
            <a:r>
              <a:rPr lang="en-US" sz="1800" dirty="0" smtClean="0">
                <a:latin typeface="Courier New" pitchFamily="49" charset="0"/>
              </a:rPr>
              <a:t>write</a:t>
            </a:r>
            <a:r>
              <a:rPr lang="en-US" sz="1800" dirty="0" smtClean="0"/>
              <a:t>) to the pipe and </a:t>
            </a:r>
            <a:br>
              <a:rPr lang="en-US" sz="1800" dirty="0" smtClean="0"/>
            </a:br>
            <a:r>
              <a:rPr lang="en-US" sz="1800" dirty="0" smtClean="0"/>
              <a:t>the second (</a:t>
            </a:r>
            <a:r>
              <a:rPr lang="en-US" sz="1800" dirty="0" smtClean="0">
                <a:latin typeface="Courier New" pitchFamily="49" charset="0"/>
              </a:rPr>
              <a:t>more</a:t>
            </a:r>
            <a:r>
              <a:rPr lang="en-US" sz="1800" dirty="0" smtClean="0"/>
              <a:t>) reads data (e.g., using </a:t>
            </a:r>
            <a:r>
              <a:rPr lang="en-US" sz="1800" dirty="0" smtClean="0">
                <a:latin typeface="Courier New" pitchFamily="49" charset="0"/>
              </a:rPr>
              <a:t>read</a:t>
            </a:r>
            <a:r>
              <a:rPr lang="en-US" sz="1800" dirty="0" smtClean="0"/>
              <a:t>) from the pipe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/>
            <a:r>
              <a:rPr lang="en-US" sz="2000" dirty="0" smtClean="0"/>
              <a:t>the system call  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pipe</a:t>
            </a:r>
            <a:r>
              <a:rPr lang="en-US" sz="2000" dirty="0" smtClean="0">
                <a:latin typeface="Courier New" pitchFamily="49" charset="0"/>
              </a:rPr>
              <a:t>( fd[2] )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creates one file descriptor for </a:t>
            </a:r>
            <a:r>
              <a:rPr lang="en-US" sz="2000" i="1" dirty="0" smtClean="0"/>
              <a:t>reading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 smtClean="0">
                <a:latin typeface="Courier New" pitchFamily="49" charset="0"/>
              </a:rPr>
              <a:t>fd[0]</a:t>
            </a:r>
            <a:r>
              <a:rPr lang="en-US" sz="2000" dirty="0" smtClean="0"/>
              <a:t>) and one for </a:t>
            </a:r>
            <a:r>
              <a:rPr lang="en-US" sz="2000" i="1" dirty="0" smtClean="0"/>
              <a:t>writing</a:t>
            </a:r>
            <a:r>
              <a:rPr lang="en-US" sz="2000" dirty="0" smtClean="0"/>
              <a:t> (</a:t>
            </a:r>
            <a:r>
              <a:rPr lang="en-US" sz="2000" dirty="0" smtClean="0">
                <a:latin typeface="Courier New" pitchFamily="49" charset="0"/>
              </a:rPr>
              <a:t>fd[1]</a:t>
            </a:r>
            <a:r>
              <a:rPr lang="en-US" sz="2000" dirty="0" smtClean="0"/>
              <a:t>) </a:t>
            </a:r>
            <a:br>
              <a:rPr lang="en-US" sz="2000" dirty="0" smtClean="0"/>
            </a:br>
            <a:r>
              <a:rPr lang="en-US" sz="2000" dirty="0" smtClean="0"/>
              <a:t>- allocates a temporary file with an </a:t>
            </a:r>
            <a:br>
              <a:rPr lang="en-US" sz="2000" dirty="0" smtClean="0"/>
            </a:br>
            <a:r>
              <a:rPr lang="en-US" sz="2000" dirty="0" err="1" smtClean="0"/>
              <a:t>inode</a:t>
            </a:r>
            <a:r>
              <a:rPr lang="en-US" sz="2000" dirty="0" smtClean="0"/>
              <a:t> and </a:t>
            </a:r>
            <a:r>
              <a:rPr lang="en-US" sz="2000" smtClean="0"/>
              <a:t>a memory </a:t>
            </a:r>
            <a:r>
              <a:rPr lang="en-US" sz="2000" dirty="0" smtClean="0"/>
              <a:t>page to hold data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</p:txBody>
      </p:sp>
      <p:graphicFrame>
        <p:nvGraphicFramePr>
          <p:cNvPr id="1169412" name="Group 4"/>
          <p:cNvGraphicFramePr>
            <a:graphicFrameLocks noGrp="1"/>
          </p:cNvGraphicFramePr>
          <p:nvPr/>
        </p:nvGraphicFramePr>
        <p:xfrm>
          <a:off x="3995738" y="4581525"/>
          <a:ext cx="671512" cy="2036764"/>
        </p:xfrm>
        <a:graphic>
          <a:graphicData uri="http://schemas.openxmlformats.org/drawingml/2006/table">
            <a:tbl>
              <a:tblPr/>
              <a:tblGrid>
                <a:gridCol w="671512"/>
              </a:tblGrid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Pipes</a:t>
            </a:r>
          </a:p>
        </p:txBody>
      </p:sp>
      <p:pic>
        <p:nvPicPr>
          <p:cNvPr id="1169427" name="Picture 1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5463" y="5476875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28" name="Picture 2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476875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29" name="Picture 2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5734050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30" name="Picture 22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34050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9431" name="Text Box 23"/>
          <p:cNvSpPr txBox="1">
            <a:spLocks noChangeArrowheads="1"/>
          </p:cNvSpPr>
          <p:nvPr/>
        </p:nvSpPr>
        <p:spPr bwMode="auto">
          <a:xfrm>
            <a:off x="1187450" y="5059363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>
                <a:latin typeface="Courier New" pitchFamily="49" charset="0"/>
              </a:rPr>
              <a:t>ls</a:t>
            </a:r>
          </a:p>
        </p:txBody>
      </p:sp>
      <p:sp>
        <p:nvSpPr>
          <p:cNvPr id="1169432" name="Text Box 24"/>
          <p:cNvSpPr txBox="1">
            <a:spLocks noChangeArrowheads="1"/>
          </p:cNvSpPr>
          <p:nvPr/>
        </p:nvSpPr>
        <p:spPr bwMode="auto">
          <a:xfrm>
            <a:off x="7164388" y="5084763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>
                <a:latin typeface="Courier New" pitchFamily="49" charset="0"/>
              </a:rPr>
              <a:t>more</a:t>
            </a:r>
          </a:p>
        </p:txBody>
      </p:sp>
      <p:sp>
        <p:nvSpPr>
          <p:cNvPr id="1169433" name="Text Box 25"/>
          <p:cNvSpPr txBox="1">
            <a:spLocks noChangeArrowheads="1"/>
          </p:cNvSpPr>
          <p:nvPr/>
        </p:nvSpPr>
        <p:spPr bwMode="auto">
          <a:xfrm>
            <a:off x="5003800" y="2924175"/>
            <a:ext cx="39624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000" b="0">
                <a:latin typeface="Courier New" pitchFamily="49" charset="0"/>
              </a:rPr>
              <a:t>struct pipe_inode_info {</a:t>
            </a:r>
            <a:br>
              <a:rPr lang="en-US" sz="1000" b="0">
                <a:latin typeface="Courier New" pitchFamily="49" charset="0"/>
              </a:rPr>
            </a:br>
            <a:r>
              <a:rPr lang="en-US" sz="1000" b="0">
                <a:latin typeface="Courier New" pitchFamily="49" charset="0"/>
              </a:rPr>
              <a:t>	wait_queue_head_t wait;</a:t>
            </a:r>
          </a:p>
          <a:p>
            <a:r>
              <a:rPr lang="en-US" sz="1000" b="0">
                <a:latin typeface="Courier New" pitchFamily="49" charset="0"/>
              </a:rPr>
              <a:t>	char *base;</a:t>
            </a:r>
          </a:p>
          <a:p>
            <a:r>
              <a:rPr lang="en-US" sz="1000" b="0">
                <a:latin typeface="Courier New" pitchFamily="49" charset="0"/>
              </a:rPr>
              <a:t>	unsigned int </a:t>
            </a:r>
            <a:r>
              <a:rPr lang="en-US" sz="1000">
                <a:solidFill>
                  <a:schemeClr val="folHlink"/>
                </a:solidFill>
                <a:latin typeface="Courier New" pitchFamily="49" charset="0"/>
              </a:rPr>
              <a:t>len</a:t>
            </a:r>
            <a:r>
              <a:rPr lang="en-US" sz="1000" b="0">
                <a:latin typeface="Courier New" pitchFamily="49" charset="0"/>
              </a:rPr>
              <a:t>;</a:t>
            </a:r>
          </a:p>
          <a:p>
            <a:r>
              <a:rPr lang="en-US" sz="1000" b="0">
                <a:latin typeface="Courier New" pitchFamily="49" charset="0"/>
              </a:rPr>
              <a:t>	unsigned int </a:t>
            </a:r>
            <a:r>
              <a:rPr lang="en-US" sz="1000">
                <a:solidFill>
                  <a:srgbClr val="FF0000"/>
                </a:solidFill>
                <a:latin typeface="Courier New" pitchFamily="49" charset="0"/>
              </a:rPr>
              <a:t>start</a:t>
            </a:r>
            <a:r>
              <a:rPr lang="en-US" sz="1000" b="0">
                <a:latin typeface="Courier New" pitchFamily="49" charset="0"/>
              </a:rPr>
              <a:t>;</a:t>
            </a:r>
          </a:p>
          <a:p>
            <a:r>
              <a:rPr lang="en-US" sz="1000" b="0">
                <a:latin typeface="Courier New" pitchFamily="49" charset="0"/>
              </a:rPr>
              <a:t>	unsigned int readers, writers;</a:t>
            </a:r>
          </a:p>
          <a:p>
            <a:r>
              <a:rPr lang="en-US" sz="1000" b="0">
                <a:latin typeface="Courier New" pitchFamily="49" charset="0"/>
              </a:rPr>
              <a:t>	unsigned int waiting_readers, waiting_writers;</a:t>
            </a:r>
          </a:p>
          <a:p>
            <a:r>
              <a:rPr lang="en-US" sz="1000" b="0">
                <a:latin typeface="Courier New" pitchFamily="49" charset="0"/>
              </a:rPr>
              <a:t>	unsigned int r_counter, w_counter;	</a:t>
            </a:r>
          </a:p>
          <a:p>
            <a:r>
              <a:rPr lang="en-US" sz="1000" b="0">
                <a:latin typeface="Courier New" pitchFamily="49" charset="0"/>
              </a:rPr>
              <a:t>}</a:t>
            </a:r>
          </a:p>
        </p:txBody>
      </p:sp>
      <p:sp>
        <p:nvSpPr>
          <p:cNvPr id="1169434" name="AutoShape 26"/>
          <p:cNvSpPr>
            <a:spLocks noChangeArrowheads="1"/>
          </p:cNvSpPr>
          <p:nvPr/>
        </p:nvSpPr>
        <p:spPr bwMode="auto">
          <a:xfrm>
            <a:off x="4211638" y="506571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35" name="AutoShape 27"/>
          <p:cNvSpPr>
            <a:spLocks noChangeArrowheads="1"/>
          </p:cNvSpPr>
          <p:nvPr/>
        </p:nvSpPr>
        <p:spPr bwMode="auto">
          <a:xfrm>
            <a:off x="4211638" y="63087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36" name="Line 28"/>
          <p:cNvSpPr>
            <a:spLocks noChangeShapeType="1"/>
          </p:cNvSpPr>
          <p:nvPr/>
        </p:nvSpPr>
        <p:spPr bwMode="auto">
          <a:xfrm>
            <a:off x="3781425" y="6381750"/>
            <a:ext cx="1428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7" name="Freeform 29"/>
          <p:cNvSpPr>
            <a:spLocks/>
          </p:cNvSpPr>
          <p:nvPr/>
        </p:nvSpPr>
        <p:spPr bwMode="auto">
          <a:xfrm>
            <a:off x="4716463" y="3357563"/>
            <a:ext cx="647700" cy="1247775"/>
          </a:xfrm>
          <a:custGeom>
            <a:avLst/>
            <a:gdLst>
              <a:gd name="T0" fmla="*/ 1028223839 w 408"/>
              <a:gd name="T1" fmla="*/ 0 h 786"/>
              <a:gd name="T2" fmla="*/ 572074702 w 408"/>
              <a:gd name="T3" fmla="*/ 342741243 h 786"/>
              <a:gd name="T4" fmla="*/ 342741247 w 408"/>
              <a:gd name="T5" fmla="*/ 1713706511 h 786"/>
              <a:gd name="T6" fmla="*/ 0 w 408"/>
              <a:gd name="T7" fmla="*/ 1943041453 h 786"/>
              <a:gd name="T8" fmla="*/ 0 60000 65536"/>
              <a:gd name="T9" fmla="*/ 0 60000 65536"/>
              <a:gd name="T10" fmla="*/ 0 60000 65536"/>
              <a:gd name="T11" fmla="*/ 0 60000 65536"/>
              <a:gd name="T12" fmla="*/ 0 w 408"/>
              <a:gd name="T13" fmla="*/ 0 h 786"/>
              <a:gd name="T14" fmla="*/ 408 w 408"/>
              <a:gd name="T15" fmla="*/ 786 h 7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8" h="786">
                <a:moveTo>
                  <a:pt x="408" y="0"/>
                </a:moveTo>
                <a:cubicBezTo>
                  <a:pt x="340" y="11"/>
                  <a:pt x="272" y="23"/>
                  <a:pt x="227" y="136"/>
                </a:cubicBezTo>
                <a:cubicBezTo>
                  <a:pt x="182" y="249"/>
                  <a:pt x="174" y="574"/>
                  <a:pt x="136" y="680"/>
                </a:cubicBezTo>
                <a:cubicBezTo>
                  <a:pt x="98" y="786"/>
                  <a:pt x="49" y="778"/>
                  <a:pt x="0" y="771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8" name="Line 30"/>
          <p:cNvSpPr>
            <a:spLocks noChangeShapeType="1"/>
          </p:cNvSpPr>
          <p:nvPr/>
        </p:nvSpPr>
        <p:spPr bwMode="auto">
          <a:xfrm flipV="1">
            <a:off x="6659563" y="3357563"/>
            <a:ext cx="865187" cy="142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9" name="Text Box 31"/>
          <p:cNvSpPr txBox="1">
            <a:spLocks noChangeArrowheads="1"/>
          </p:cNvSpPr>
          <p:nvPr/>
        </p:nvSpPr>
        <p:spPr bwMode="auto">
          <a:xfrm>
            <a:off x="7451725" y="305593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1</a:t>
            </a:r>
          </a:p>
        </p:txBody>
      </p:sp>
      <p:sp>
        <p:nvSpPr>
          <p:cNvPr id="1169440" name="AutoShape 32"/>
          <p:cNvSpPr>
            <a:spLocks noChangeArrowheads="1"/>
          </p:cNvSpPr>
          <p:nvPr/>
        </p:nvSpPr>
        <p:spPr bwMode="auto">
          <a:xfrm>
            <a:off x="4211638" y="54800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1" name="AutoShape 33"/>
          <p:cNvSpPr>
            <a:spLocks noChangeArrowheads="1"/>
          </p:cNvSpPr>
          <p:nvPr/>
        </p:nvSpPr>
        <p:spPr bwMode="auto">
          <a:xfrm>
            <a:off x="4211638" y="5894388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2" name="AutoShape 34"/>
          <p:cNvSpPr>
            <a:spLocks noChangeArrowheads="1"/>
          </p:cNvSpPr>
          <p:nvPr/>
        </p:nvSpPr>
        <p:spPr bwMode="auto">
          <a:xfrm>
            <a:off x="4211638" y="46529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3" name="Text Box 35"/>
          <p:cNvSpPr txBox="1">
            <a:spLocks noChangeArrowheads="1"/>
          </p:cNvSpPr>
          <p:nvPr/>
        </p:nvSpPr>
        <p:spPr bwMode="auto">
          <a:xfrm>
            <a:off x="7434263" y="30543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5</a:t>
            </a:r>
          </a:p>
        </p:txBody>
      </p:sp>
      <p:sp>
        <p:nvSpPr>
          <p:cNvPr id="1169444" name="Text Box 36"/>
          <p:cNvSpPr txBox="1">
            <a:spLocks noChangeArrowheads="1"/>
          </p:cNvSpPr>
          <p:nvPr/>
        </p:nvSpPr>
        <p:spPr bwMode="auto">
          <a:xfrm>
            <a:off x="7451725" y="30543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169445" name="AutoShape 37"/>
          <p:cNvSpPr>
            <a:spLocks noChangeArrowheads="1"/>
          </p:cNvSpPr>
          <p:nvPr/>
        </p:nvSpPr>
        <p:spPr bwMode="auto">
          <a:xfrm>
            <a:off x="4211638" y="63087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6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6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6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6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6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69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6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16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169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566E-6 L 0.08159 -0.0365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-1827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10363E-6 L 0.08159 0.02383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118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6.36132E-7 L 0.08159 0.084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421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6241E-6 L 0.08159 0.14458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50359E-7 L 0.17431 -1.50359E-7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2.15128E-7 L -0.00017 -0.23086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169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4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1169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116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116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116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9411" grpId="0" build="p"/>
      <p:bldP spid="1169431" grpId="0"/>
      <p:bldP spid="1169432" grpId="0"/>
      <p:bldP spid="1169433" grpId="0"/>
      <p:bldP spid="1169434" grpId="0" animBg="1"/>
      <p:bldP spid="1169434" grpId="1" animBg="1"/>
      <p:bldP spid="1169434" grpId="2" animBg="1"/>
      <p:bldP spid="1169435" grpId="0" animBg="1"/>
      <p:bldP spid="1169435" grpId="1" animBg="1"/>
      <p:bldP spid="1169435" grpId="2" animBg="1"/>
      <p:bldP spid="1169436" grpId="0" animBg="1"/>
      <p:bldP spid="1169436" grpId="1" animBg="1"/>
      <p:bldP spid="1169437" grpId="0" animBg="1"/>
      <p:bldP spid="1169438" grpId="0" animBg="1"/>
      <p:bldP spid="1169439" grpId="0"/>
      <p:bldP spid="1169439" grpId="1"/>
      <p:bldP spid="1169439" grpId="2"/>
      <p:bldP spid="1169439" grpId="3"/>
      <p:bldP spid="1169440" grpId="0" animBg="1"/>
      <p:bldP spid="1169440" grpId="1" animBg="1"/>
      <p:bldP spid="1169440" grpId="2" animBg="1"/>
      <p:bldP spid="1169441" grpId="0" animBg="1"/>
      <p:bldP spid="1169441" grpId="1" animBg="1"/>
      <p:bldP spid="1169441" grpId="2" animBg="1"/>
      <p:bldP spid="1169442" grpId="0" animBg="1"/>
      <p:bldP spid="1169443" grpId="0"/>
      <p:bldP spid="1169443" grpId="1"/>
      <p:bldP spid="1169444" grpId="0"/>
      <p:bldP spid="11694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Rectangle 2"/>
          <p:cNvSpPr>
            <a:spLocks noChangeArrowheads="1"/>
          </p:cNvSpPr>
          <p:nvPr/>
        </p:nvSpPr>
        <p:spPr bwMode="auto">
          <a:xfrm>
            <a:off x="287338" y="3451476"/>
            <a:ext cx="6424612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5" name="Rectangle 3"/>
          <p:cNvSpPr>
            <a:spLocks noChangeArrowheads="1"/>
          </p:cNvSpPr>
          <p:nvPr/>
        </p:nvSpPr>
        <p:spPr bwMode="auto">
          <a:xfrm>
            <a:off x="287338" y="3797551"/>
            <a:ext cx="6424612" cy="3603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6" name="Rectangle 4"/>
          <p:cNvSpPr>
            <a:spLocks noChangeArrowheads="1"/>
          </p:cNvSpPr>
          <p:nvPr/>
        </p:nvSpPr>
        <p:spPr bwMode="auto">
          <a:xfrm>
            <a:off x="287338" y="4340476"/>
            <a:ext cx="6424612" cy="7397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7" name="Rectangle 5"/>
          <p:cNvSpPr>
            <a:spLocks noChangeArrowheads="1"/>
          </p:cNvSpPr>
          <p:nvPr/>
        </p:nvSpPr>
        <p:spPr bwMode="auto">
          <a:xfrm>
            <a:off x="287338" y="5215189"/>
            <a:ext cx="6424612" cy="7493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8" name="Rectangle 6"/>
          <p:cNvSpPr>
            <a:spLocks noChangeArrowheads="1"/>
          </p:cNvSpPr>
          <p:nvPr/>
        </p:nvSpPr>
        <p:spPr bwMode="auto">
          <a:xfrm>
            <a:off x="287338" y="2875214"/>
            <a:ext cx="6424612" cy="4683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Pipe Example – fork,child writing to parent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1035050"/>
            <a:ext cx="9144000" cy="57070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#include &lt;</a:t>
            </a:r>
            <a:r>
              <a:rPr lang="en-US" sz="1200" dirty="0" err="1" smtClean="0">
                <a:latin typeface="Courier New" pitchFamily="49" charset="0"/>
              </a:rPr>
              <a:t>unistd.h</a:t>
            </a:r>
            <a:r>
              <a:rPr lang="en-US" sz="12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#include &lt;</a:t>
            </a:r>
            <a:r>
              <a:rPr lang="en-US" sz="1200" dirty="0" err="1" smtClean="0">
                <a:latin typeface="Courier New" pitchFamily="49" charset="0"/>
              </a:rPr>
              <a:t>stdio.h</a:t>
            </a:r>
            <a:r>
              <a:rPr lang="en-US" sz="12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6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char *</a:t>
            </a:r>
            <a:r>
              <a:rPr lang="en-US" sz="1200" dirty="0" err="1" smtClean="0">
                <a:latin typeface="Courier New" pitchFamily="49" charset="0"/>
              </a:rPr>
              <a:t>msg</a:t>
            </a:r>
            <a:r>
              <a:rPr lang="en-US" sz="1200" dirty="0" smtClean="0">
                <a:latin typeface="Courier New" pitchFamily="49" charset="0"/>
              </a:rPr>
              <a:t> = "hello";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7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char </a:t>
            </a:r>
            <a:r>
              <a:rPr lang="en-US" sz="1200" dirty="0" err="1" smtClean="0">
                <a:latin typeface="Courier New" pitchFamily="49" charset="0"/>
              </a:rPr>
              <a:t>inbuf[MSGSIZE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err="1" smtClean="0">
                <a:latin typeface="Courier New" pitchFamily="49" charset="0"/>
              </a:rPr>
              <a:t>int</a:t>
            </a:r>
            <a:r>
              <a:rPr lang="en-US" sz="1200" dirty="0" smtClean="0">
                <a:latin typeface="Courier New" pitchFamily="49" charset="0"/>
              </a:rPr>
              <a:t> p[2];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err="1" smtClean="0">
                <a:latin typeface="Courier New" pitchFamily="49" charset="0"/>
              </a:rPr>
              <a:t>pid_t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pid</a:t>
            </a:r>
            <a:r>
              <a:rPr lang="en-US" sz="12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/* open pipe */ 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if (</a:t>
            </a:r>
            <a:r>
              <a:rPr lang="en-US" sz="1200" b="1" dirty="0" err="1" smtClean="0">
                <a:latin typeface="Courier New" pitchFamily="49" charset="0"/>
              </a:rPr>
              <a:t>pipe</a:t>
            </a:r>
            <a:r>
              <a:rPr lang="en-US" sz="1200" dirty="0" err="1" smtClean="0">
                <a:latin typeface="Courier New" pitchFamily="49" charset="0"/>
              </a:rPr>
              <a:t>(p</a:t>
            </a:r>
            <a:r>
              <a:rPr lang="en-US" sz="1200" dirty="0" smtClean="0">
                <a:latin typeface="Courier New" pitchFamily="49" charset="0"/>
              </a:rPr>
              <a:t>) == -1) { </a:t>
            </a:r>
            <a:r>
              <a:rPr lang="en-US" sz="1200" dirty="0" err="1" smtClean="0">
                <a:latin typeface="Courier New" pitchFamily="49" charset="0"/>
              </a:rPr>
              <a:t>perror("pipe</a:t>
            </a:r>
            <a:r>
              <a:rPr lang="en-US" sz="1200" dirty="0" smtClean="0">
                <a:latin typeface="Courier New" pitchFamily="49" charset="0"/>
              </a:rPr>
              <a:t> call error");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switch( </a:t>
            </a:r>
            <a:r>
              <a:rPr lang="en-US" sz="1200" dirty="0" err="1" smtClean="0">
                <a:latin typeface="Courier New" pitchFamily="49" charset="0"/>
              </a:rPr>
              <a:t>pid</a:t>
            </a:r>
            <a:r>
              <a:rPr lang="en-US" sz="1200" dirty="0" smtClean="0">
                <a:latin typeface="Courier New" pitchFamily="49" charset="0"/>
              </a:rPr>
              <a:t> = fork() ) {</a:t>
            </a:r>
            <a:br>
              <a:rPr lang="en-US" sz="1200" dirty="0" smtClean="0">
                <a:latin typeface="Courier New" pitchFamily="49" charset="0"/>
              </a:rPr>
            </a:b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case -1: </a:t>
            </a:r>
            <a:r>
              <a:rPr lang="en-US" sz="1200" dirty="0" err="1" smtClean="0">
                <a:latin typeface="Courier New" pitchFamily="49" charset="0"/>
              </a:rPr>
              <a:t>perror("error</a:t>
            </a:r>
            <a:r>
              <a:rPr lang="en-US" sz="1200" dirty="0" smtClean="0">
                <a:latin typeface="Courier New" pitchFamily="49" charset="0"/>
              </a:rPr>
              <a:t>: fork call");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        exit(2);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case 0:  close(p[0]);  /* </a:t>
            </a:r>
            <a:r>
              <a:rPr lang="en-US" sz="1200" b="1" dirty="0" smtClean="0">
                <a:solidFill>
                  <a:schemeClr val="folHlink"/>
                </a:solidFill>
                <a:latin typeface="Courier New" pitchFamily="49" charset="0"/>
              </a:rPr>
              <a:t>CHILD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: close the </a:t>
            </a:r>
            <a:r>
              <a:rPr lang="en-US" sz="1200" u="sng" dirty="0" smtClean="0">
                <a:solidFill>
                  <a:schemeClr val="folHlink"/>
                </a:solidFill>
                <a:latin typeface="Courier New" pitchFamily="49" charset="0"/>
              </a:rPr>
              <a:t>read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 end of the pipe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	    	  write(p[1], 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msg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, MSGSIZE);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		  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printf(“Child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: %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s\n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", 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msg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         	  break;</a:t>
            </a:r>
            <a:b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</a:br>
            <a:endParaRPr lang="en-US" sz="1200" dirty="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default: close(p[1]);  /* </a:t>
            </a:r>
            <a:r>
              <a:rPr lang="en-US" sz="1200" b="1" dirty="0" smtClean="0">
                <a:solidFill>
                  <a:schemeClr val="hlink"/>
                </a:solidFill>
                <a:latin typeface="Courier New" pitchFamily="49" charset="0"/>
              </a:rPr>
              <a:t>PARENT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: close the </a:t>
            </a:r>
            <a:r>
              <a:rPr lang="en-US" sz="1200" u="sng" dirty="0" smtClean="0">
                <a:solidFill>
                  <a:schemeClr val="hlink"/>
                </a:solidFill>
                <a:latin typeface="Courier New" pitchFamily="49" charset="0"/>
              </a:rPr>
              <a:t>write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 end of the pipe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	    	  read(p[0], 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inbuf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, MSGSIZE);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	     	  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printf("Parent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: %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s\n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", 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inbuf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         	  wait(0);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0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70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7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170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34" grpId="0" animBg="1"/>
      <p:bldP spid="1170434" grpId="1" animBg="1"/>
      <p:bldP spid="1170435" grpId="0" animBg="1"/>
      <p:bldP spid="1170435" grpId="1" animBg="1"/>
      <p:bldP spid="1170436" grpId="0" animBg="1"/>
      <p:bldP spid="1170436" grpId="1" animBg="1"/>
      <p:bldP spid="1170437" grpId="0" animBg="1"/>
      <p:bldP spid="1170438" grpId="0" animBg="1"/>
      <p:bldP spid="117043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vs. Pipes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Are there any differences between a mailbox and a pipe?</a:t>
            </a:r>
            <a:br>
              <a:rPr lang="en-US" sz="2400" smtClean="0"/>
            </a:br>
            <a:endParaRPr lang="en-US" sz="2400" smtClean="0"/>
          </a:p>
          <a:p>
            <a:pPr lvl="1" eaLnBrk="1" hangingPunct="1"/>
            <a:r>
              <a:rPr lang="en-US" sz="2000" smtClean="0"/>
              <a:t>Message types</a:t>
            </a:r>
          </a:p>
          <a:p>
            <a:pPr lvl="2" eaLnBrk="1" hangingPunct="1"/>
            <a:r>
              <a:rPr lang="en-US" sz="1800" smtClean="0"/>
              <a:t>mailboxes may have messages of different types </a:t>
            </a:r>
          </a:p>
          <a:p>
            <a:pPr lvl="2" eaLnBrk="1" hangingPunct="1"/>
            <a:r>
              <a:rPr lang="en-US" sz="1800" smtClean="0"/>
              <a:t>pipes do not have different types </a:t>
            </a:r>
            <a:br>
              <a:rPr lang="en-US" sz="1800" smtClean="0"/>
            </a:br>
            <a:r>
              <a:rPr lang="en-US" sz="1800" smtClean="0"/>
              <a:t/>
            </a:r>
            <a:br>
              <a:rPr lang="en-US" sz="1800" smtClean="0"/>
            </a:br>
            <a:endParaRPr lang="en-US" sz="1800" smtClean="0"/>
          </a:p>
          <a:p>
            <a:pPr lvl="1" eaLnBrk="1" hangingPunct="1"/>
            <a:r>
              <a:rPr lang="en-US" sz="2000" smtClean="0"/>
              <a:t>Buffer</a:t>
            </a:r>
          </a:p>
          <a:p>
            <a:pPr lvl="2" eaLnBrk="1" hangingPunct="1"/>
            <a:r>
              <a:rPr lang="en-US" sz="1800" smtClean="0"/>
              <a:t>pipes – one or more pages storing messages contiguously</a:t>
            </a:r>
          </a:p>
          <a:p>
            <a:pPr lvl="2" eaLnBrk="1" hangingPunct="1"/>
            <a:r>
              <a:rPr lang="en-US" sz="1800" smtClean="0"/>
              <a:t>mailboxes – linked list of messages of different types </a:t>
            </a:r>
            <a:br>
              <a:rPr lang="en-US" sz="1800" smtClean="0"/>
            </a:br>
            <a:r>
              <a:rPr lang="en-US" sz="1800" smtClean="0"/>
              <a:t/>
            </a:r>
            <a:br>
              <a:rPr lang="en-US" sz="1800" smtClean="0"/>
            </a:br>
            <a:endParaRPr lang="en-US" sz="1800" smtClean="0"/>
          </a:p>
          <a:p>
            <a:pPr lvl="1" eaLnBrk="1" hangingPunct="1"/>
            <a:r>
              <a:rPr lang="en-US" sz="2000" smtClean="0"/>
              <a:t>More than two processes</a:t>
            </a:r>
          </a:p>
          <a:p>
            <a:pPr lvl="2" eaLnBrk="1" hangingPunct="1"/>
            <a:r>
              <a:rPr lang="en-US" sz="1800" smtClean="0"/>
              <a:t>a pipe </a:t>
            </a:r>
            <a:r>
              <a:rPr lang="en-US" sz="1800" b="1" smtClean="0"/>
              <a:t>often</a:t>
            </a:r>
            <a:r>
              <a:rPr lang="en-US" sz="1800" smtClean="0"/>
              <a:t> (not in Linux) implies one sender and one receiver </a:t>
            </a:r>
          </a:p>
          <a:p>
            <a:pPr lvl="2" eaLnBrk="1" hangingPunct="1"/>
            <a:r>
              <a:rPr lang="en-US" sz="1800" smtClean="0"/>
              <a:t>many can use a mailbox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Shared Memory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Shared memory is an efficient and fast way for processes to communicate</a:t>
            </a:r>
          </a:p>
          <a:p>
            <a:pPr lvl="1" eaLnBrk="1" hangingPunct="1"/>
            <a:r>
              <a:rPr lang="en-US" sz="2000" dirty="0" smtClean="0"/>
              <a:t>multiple processes can attach a segment of physical memory to their virtual address space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lvl="1" eaLnBrk="1" hangingPunct="1"/>
            <a:r>
              <a:rPr lang="en-US" sz="2000" dirty="0" smtClean="0"/>
              <a:t>create a shared segment:  </a:t>
            </a:r>
            <a:r>
              <a:rPr lang="en-US" sz="2000" dirty="0" err="1" smtClean="0">
                <a:latin typeface="Courier New" pitchFamily="49" charset="0"/>
              </a:rPr>
              <a:t>shmid</a:t>
            </a:r>
            <a:r>
              <a:rPr lang="en-US" sz="2000" dirty="0" smtClean="0">
                <a:latin typeface="Courier New" pitchFamily="49" charset="0"/>
              </a:rPr>
              <a:t> =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shmget</a:t>
            </a:r>
            <a:r>
              <a:rPr lang="en-US" sz="2000" dirty="0" smtClean="0">
                <a:latin typeface="Courier New" pitchFamily="49" charset="0"/>
              </a:rPr>
              <a:t>( key, size, flags )</a:t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 smtClean="0">
              <a:latin typeface="Courier New" pitchFamily="49" charset="0"/>
            </a:endParaRPr>
          </a:p>
          <a:p>
            <a:pPr lvl="1" eaLnBrk="1" hangingPunct="1"/>
            <a:r>
              <a:rPr lang="en-US" sz="2000" dirty="0" smtClean="0"/>
              <a:t>attach a shared segment: 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shmat</a:t>
            </a:r>
            <a:r>
              <a:rPr lang="en-US" sz="2000" dirty="0" smtClean="0">
                <a:latin typeface="Courier New" pitchFamily="49" charset="0"/>
              </a:rPr>
              <a:t>( </a:t>
            </a:r>
            <a:r>
              <a:rPr lang="en-US" sz="2000" dirty="0" err="1" smtClean="0">
                <a:latin typeface="Courier New" pitchFamily="49" charset="0"/>
              </a:rPr>
              <a:t>shmid</a:t>
            </a:r>
            <a:r>
              <a:rPr lang="en-US" sz="2000" dirty="0" smtClean="0">
                <a:latin typeface="Courier New" pitchFamily="49" charset="0"/>
              </a:rPr>
              <a:t>, *</a:t>
            </a:r>
            <a:r>
              <a:rPr lang="en-US" sz="2000" dirty="0" err="1" smtClean="0">
                <a:latin typeface="Courier New" pitchFamily="49" charset="0"/>
              </a:rPr>
              <a:t>shmaddr</a:t>
            </a:r>
            <a:r>
              <a:rPr lang="en-US" sz="2000" dirty="0" smtClean="0">
                <a:latin typeface="Courier New" pitchFamily="49" charset="0"/>
              </a:rPr>
              <a:t>, flags )</a:t>
            </a:r>
          </a:p>
          <a:p>
            <a:pPr lvl="1" eaLnBrk="1" hangingPunct="1"/>
            <a:r>
              <a:rPr lang="en-US" sz="2000" dirty="0" smtClean="0"/>
              <a:t>detach a shared segment: 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shmdt</a:t>
            </a:r>
            <a:r>
              <a:rPr lang="en-US" sz="2000" dirty="0" smtClean="0">
                <a:latin typeface="Courier New" pitchFamily="49" charset="0"/>
              </a:rPr>
              <a:t>( *</a:t>
            </a:r>
            <a:r>
              <a:rPr lang="en-US" sz="2000" dirty="0" err="1" smtClean="0">
                <a:latin typeface="Courier New" pitchFamily="49" charset="0"/>
              </a:rPr>
              <a:t>shmaddr</a:t>
            </a:r>
            <a:r>
              <a:rPr lang="en-US" sz="2000" dirty="0" smtClean="0">
                <a:latin typeface="Courier New" pitchFamily="49" charset="0"/>
              </a:rPr>
              <a:t> )</a:t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 smtClean="0">
              <a:latin typeface="Courier New" pitchFamily="49" charset="0"/>
            </a:endParaRPr>
          </a:p>
          <a:p>
            <a:pPr lvl="1" eaLnBrk="1" hangingPunct="1"/>
            <a:r>
              <a:rPr lang="en-US" sz="2000" dirty="0" smtClean="0"/>
              <a:t>control a shared segment: 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shmctl</a:t>
            </a:r>
            <a:r>
              <a:rPr lang="en-US" sz="2000" dirty="0" smtClean="0">
                <a:latin typeface="Courier New" pitchFamily="49" charset="0"/>
              </a:rPr>
              <a:t>( </a:t>
            </a:r>
            <a:r>
              <a:rPr lang="en-US" sz="2000" dirty="0" err="1" smtClean="0">
                <a:latin typeface="Courier New" pitchFamily="49" charset="0"/>
              </a:rPr>
              <a:t>shmid</a:t>
            </a:r>
            <a:r>
              <a:rPr lang="en-US" sz="2000" dirty="0" smtClean="0">
                <a:latin typeface="Courier New" pitchFamily="49" charset="0"/>
              </a:rPr>
              <a:t>, </a:t>
            </a:r>
            <a:r>
              <a:rPr lang="en-US" sz="2000" dirty="0" err="1" smtClean="0">
                <a:latin typeface="Courier New" pitchFamily="49" charset="0"/>
              </a:rPr>
              <a:t>cmd</a:t>
            </a:r>
            <a:r>
              <a:rPr lang="en-US" sz="2000" dirty="0" smtClean="0">
                <a:latin typeface="Courier New" pitchFamily="49" charset="0"/>
              </a:rPr>
              <a:t>, *</a:t>
            </a:r>
            <a:r>
              <a:rPr lang="en-US" sz="2000" dirty="0" err="1" smtClean="0">
                <a:latin typeface="Courier New" pitchFamily="49" charset="0"/>
              </a:rPr>
              <a:t>buf</a:t>
            </a:r>
            <a:r>
              <a:rPr lang="en-US" sz="2000" dirty="0" smtClean="0">
                <a:latin typeface="Courier New" pitchFamily="49" charset="0"/>
              </a:rPr>
              <a:t> )</a:t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sz="2000" dirty="0" smtClean="0">
                <a:latin typeface="Courier New" pitchFamily="49" charset="0"/>
              </a:rPr>
              <a:t/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 smtClean="0">
              <a:latin typeface="Courier New" pitchFamily="49" charset="0"/>
            </a:endParaRPr>
          </a:p>
          <a:p>
            <a:pPr lvl="1" eaLnBrk="1" hangingPunct="1"/>
            <a:r>
              <a:rPr lang="en-US" sz="2000" dirty="0" smtClean="0"/>
              <a:t>if more than one process can access segment, an outside protocol or mechanism (like semaphores) should enforce consistency/avoid collisions</a:t>
            </a:r>
            <a:endParaRPr lang="en-US" sz="2000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ChangeArrowheads="1"/>
          </p:cNvSpPr>
          <p:nvPr/>
        </p:nvSpPr>
        <p:spPr bwMode="auto">
          <a:xfrm>
            <a:off x="39688" y="2814889"/>
            <a:ext cx="4476750" cy="2698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7" name="Rectangle 3"/>
          <p:cNvSpPr>
            <a:spLocks noChangeArrowheads="1"/>
          </p:cNvSpPr>
          <p:nvPr/>
        </p:nvSpPr>
        <p:spPr bwMode="auto">
          <a:xfrm>
            <a:off x="41275" y="3160964"/>
            <a:ext cx="4476750" cy="8001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8" name="Rectangle 4"/>
          <p:cNvSpPr>
            <a:spLocks noChangeArrowheads="1"/>
          </p:cNvSpPr>
          <p:nvPr/>
        </p:nvSpPr>
        <p:spPr bwMode="auto">
          <a:xfrm>
            <a:off x="31750" y="4018214"/>
            <a:ext cx="4476750" cy="7270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9" name="Rectangle 5"/>
          <p:cNvSpPr>
            <a:spLocks noChangeArrowheads="1"/>
          </p:cNvSpPr>
          <p:nvPr/>
        </p:nvSpPr>
        <p:spPr bwMode="auto">
          <a:xfrm>
            <a:off x="33338" y="4819901"/>
            <a:ext cx="4476750" cy="5095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0" name="Rectangle 6"/>
          <p:cNvSpPr>
            <a:spLocks noChangeArrowheads="1"/>
          </p:cNvSpPr>
          <p:nvPr/>
        </p:nvSpPr>
        <p:spPr bwMode="auto">
          <a:xfrm>
            <a:off x="34925" y="5399339"/>
            <a:ext cx="4476750" cy="42703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1" name="Rectangle 7"/>
          <p:cNvSpPr>
            <a:spLocks noChangeArrowheads="1"/>
          </p:cNvSpPr>
          <p:nvPr/>
        </p:nvSpPr>
        <p:spPr bwMode="auto">
          <a:xfrm>
            <a:off x="4667250" y="4823076"/>
            <a:ext cx="4476750" cy="53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2" name="Rectangle 8"/>
          <p:cNvSpPr>
            <a:spLocks noChangeArrowheads="1"/>
          </p:cNvSpPr>
          <p:nvPr/>
        </p:nvSpPr>
        <p:spPr bwMode="auto">
          <a:xfrm>
            <a:off x="4668838" y="5458076"/>
            <a:ext cx="4476750" cy="3730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Shared Memory Example – read/write alphabet</a:t>
            </a:r>
          </a:p>
        </p:txBody>
      </p:sp>
      <p:sp>
        <p:nvSpPr>
          <p:cNvPr id="17418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&lt;sys/</a:t>
            </a:r>
            <a:r>
              <a:rPr lang="en-US" sz="1000" dirty="0" err="1" smtClean="0">
                <a:latin typeface="Courier New" pitchFamily="49" charset="0"/>
              </a:rPr>
              <a:t>types.h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&lt;sys/</a:t>
            </a:r>
            <a:r>
              <a:rPr lang="en-US" sz="1000" dirty="0" err="1" smtClean="0">
                <a:latin typeface="Courier New" pitchFamily="49" charset="0"/>
              </a:rPr>
              <a:t>ipc.h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&lt;sys/</a:t>
            </a:r>
            <a:r>
              <a:rPr lang="en-US" sz="1000" dirty="0" err="1" smtClean="0">
                <a:latin typeface="Courier New" pitchFamily="49" charset="0"/>
              </a:rPr>
              <a:t>shm.h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</a:t>
            </a:r>
            <a:r>
              <a:rPr lang="en-US" sz="1000" dirty="0" err="1" smtClean="0">
                <a:latin typeface="Courier New" pitchFamily="49" charset="0"/>
              </a:rPr>
              <a:t>stdio.h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#define SHMSZ     27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</a:rPr>
              <a:t>int</a:t>
            </a:r>
            <a:r>
              <a:rPr lang="en-US" sz="1000" dirty="0" smtClean="0">
                <a:latin typeface="Courier New" pitchFamily="49" charset="0"/>
              </a:rPr>
              <a:t> </a:t>
            </a:r>
            <a:r>
              <a:rPr lang="en-US" sz="1000" dirty="0" err="1" smtClean="0">
                <a:latin typeface="Courier New" pitchFamily="49" charset="0"/>
              </a:rPr>
              <a:t>shmid</a:t>
            </a:r>
            <a:r>
              <a:rPr lang="en-US" sz="10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</a:rPr>
              <a:t>key_t</a:t>
            </a:r>
            <a:r>
              <a:rPr lang="en-US" sz="1000" dirty="0" smtClean="0">
                <a:latin typeface="Courier New" pitchFamily="49" charset="0"/>
              </a:rPr>
              <a:t> key;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char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, *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, *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key = 5678; /* selected key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Create the segment.*/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if ((</a:t>
            </a:r>
            <a:r>
              <a:rPr lang="en-US" sz="1000" dirty="0" err="1" smtClean="0">
                <a:latin typeface="Courier New" pitchFamily="49" charset="0"/>
              </a:rPr>
              <a:t>shmid</a:t>
            </a:r>
            <a:r>
              <a:rPr lang="en-US" sz="1000" dirty="0" smtClean="0">
                <a:latin typeface="Courier New" pitchFamily="49" charset="0"/>
              </a:rPr>
              <a:t> = </a:t>
            </a:r>
            <a:r>
              <a:rPr lang="en-US" sz="1000" b="1" dirty="0" err="1" smtClean="0">
                <a:latin typeface="Courier New" pitchFamily="49" charset="0"/>
              </a:rPr>
              <a:t>shmget</a:t>
            </a:r>
            <a:r>
              <a:rPr lang="en-US" sz="1000" dirty="0" err="1" smtClean="0">
                <a:latin typeface="Courier New" pitchFamily="49" charset="0"/>
              </a:rPr>
              <a:t>(key,SHMSZ,IPC_CREAT</a:t>
            </a:r>
            <a:r>
              <a:rPr lang="en-US" sz="1000" dirty="0" smtClean="0">
                <a:latin typeface="Courier New" pitchFamily="49" charset="0"/>
              </a:rPr>
              <a:t> | 0666))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	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</a:rPr>
              <a:t>perror("shmget</a:t>
            </a:r>
            <a:r>
              <a:rPr lang="en-US" sz="1000" dirty="0" smtClean="0">
                <a:latin typeface="Courier New" pitchFamily="49" charset="0"/>
              </a:rPr>
              <a:t>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Now we attach the segment to our data space.*/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if ((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 = </a:t>
            </a:r>
            <a:r>
              <a:rPr lang="en-US" sz="1000" b="1" dirty="0" err="1" smtClean="0">
                <a:latin typeface="Courier New" pitchFamily="49" charset="0"/>
              </a:rPr>
              <a:t>shmat</a:t>
            </a:r>
            <a:r>
              <a:rPr lang="en-US" sz="1000" dirty="0" err="1" smtClean="0">
                <a:latin typeface="Courier New" pitchFamily="49" charset="0"/>
              </a:rPr>
              <a:t>(shmid</a:t>
            </a:r>
            <a:r>
              <a:rPr lang="en-US" sz="1000" dirty="0" smtClean="0">
                <a:latin typeface="Courier New" pitchFamily="49" charset="0"/>
              </a:rPr>
              <a:t>, NULL, 0)) == (char *) -1)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</a:rPr>
              <a:t>perror("shmat</a:t>
            </a:r>
            <a:r>
              <a:rPr lang="en-US" sz="1000" dirty="0" smtClean="0">
                <a:latin typeface="Courier New" pitchFamily="49" charset="0"/>
              </a:rPr>
              <a:t>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put some things into the memory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for (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 = 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,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 = 'a';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 &lt;= '</a:t>
            </a:r>
            <a:r>
              <a:rPr lang="en-US" sz="1000" dirty="0" err="1" smtClean="0">
                <a:latin typeface="Courier New" pitchFamily="49" charset="0"/>
              </a:rPr>
              <a:t>z</a:t>
            </a:r>
            <a:r>
              <a:rPr lang="en-US" sz="1000" dirty="0" smtClean="0">
                <a:latin typeface="Courier New" pitchFamily="49" charset="0"/>
              </a:rPr>
              <a:t>';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++) *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++ =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*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 = NULL;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wait until first character is changed to '*'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while (*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 != '*') sleep(1);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1173515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&lt;sys/types.h&gt;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&lt;sys/ipc.h&gt;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&lt;sys/shm.h&gt;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&lt;stdio.h&gt;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#define SHMSZ     27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int shmid;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key_t key;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char *shm, *s;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key = 5678; /* selected key by server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Locate the segment.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if ((shmid = </a:t>
            </a:r>
            <a:r>
              <a:rPr lang="en-US" sz="1000" b="1" smtClean="0">
                <a:latin typeface="Courier New" pitchFamily="49" charset="0"/>
              </a:rPr>
              <a:t>shmget</a:t>
            </a:r>
            <a:r>
              <a:rPr lang="en-US" sz="1000" smtClean="0">
                <a:latin typeface="Courier New" pitchFamily="49" charset="0"/>
              </a:rPr>
              <a:t>(key,SHMSZ,0666))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	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    perror("shmget");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Now we attach the segment to our data space.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if ((shm = </a:t>
            </a:r>
            <a:r>
              <a:rPr lang="en-US" sz="1000" b="1" smtClean="0">
                <a:latin typeface="Courier New" pitchFamily="49" charset="0"/>
              </a:rPr>
              <a:t>shmat</a:t>
            </a:r>
            <a:r>
              <a:rPr lang="en-US" sz="1000" smtClean="0">
                <a:latin typeface="Courier New" pitchFamily="49" charset="0"/>
              </a:rPr>
              <a:t>(shmid, NULL, 0)) == (char *) -1)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    perror("shmat");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read what the server put in the memory.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for (s = shm; *s != NULL; s++) putchar(*s);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putchar('\n');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change the first character in segment to '*'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*shm = '*';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3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73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7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173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173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17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3506" grpId="0" animBg="1"/>
      <p:bldP spid="1173506" grpId="1" animBg="1"/>
      <p:bldP spid="1173507" grpId="0" animBg="1"/>
      <p:bldP spid="1173507" grpId="1" animBg="1"/>
      <p:bldP spid="1173508" grpId="0" animBg="1"/>
      <p:bldP spid="1173508" grpId="1" animBg="1"/>
      <p:bldP spid="1173509" grpId="0" animBg="1"/>
      <p:bldP spid="1173509" grpId="1" animBg="1"/>
      <p:bldP spid="1173510" grpId="0" animBg="1"/>
      <p:bldP spid="1173510" grpId="1" animBg="1"/>
      <p:bldP spid="1173511" grpId="0" animBg="1"/>
      <p:bldP spid="1173511" grpId="1" animBg="1"/>
      <p:bldP spid="1173512" grpId="0" animBg="1"/>
      <p:bldP spid="11735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Signals are software generated "interrupts" sent to a process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hardware conditions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software conditions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input/output notification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process control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resource control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Sending signals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kill</a:t>
            </a:r>
            <a:r>
              <a:rPr lang="en-US" sz="2000" dirty="0" smtClean="0">
                <a:latin typeface="Courier New" pitchFamily="49" charset="0"/>
              </a:rPr>
              <a:t>( </a:t>
            </a:r>
            <a:r>
              <a:rPr lang="en-US" sz="2000" dirty="0" err="1" smtClean="0">
                <a:latin typeface="Courier New" pitchFamily="49" charset="0"/>
              </a:rPr>
              <a:t>pid</a:t>
            </a:r>
            <a:r>
              <a:rPr lang="en-US" sz="2000" dirty="0" smtClean="0">
                <a:latin typeface="Courier New" pitchFamily="49" charset="0"/>
              </a:rPr>
              <a:t>, signal )</a:t>
            </a:r>
            <a:r>
              <a:rPr lang="en-US" sz="2000" dirty="0" smtClean="0"/>
              <a:t>	– system call to send any </a:t>
            </a:r>
            <a:r>
              <a:rPr lang="en-US" sz="2000" i="1" dirty="0" smtClean="0"/>
              <a:t>signal</a:t>
            </a:r>
            <a:r>
              <a:rPr lang="en-US" sz="2000" dirty="0" smtClean="0"/>
              <a:t>  to </a:t>
            </a:r>
            <a:r>
              <a:rPr lang="en-US" sz="2000" i="1" dirty="0" err="1" smtClean="0"/>
              <a:t>pid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raise</a:t>
            </a:r>
            <a:r>
              <a:rPr lang="en-US" sz="2000" dirty="0" smtClean="0">
                <a:latin typeface="Courier New" pitchFamily="49" charset="0"/>
              </a:rPr>
              <a:t>( signal )	</a:t>
            </a:r>
            <a:r>
              <a:rPr lang="en-US" sz="2000" dirty="0" smtClean="0"/>
              <a:t>– call to send </a:t>
            </a:r>
            <a:r>
              <a:rPr lang="en-US" sz="2000" i="1" dirty="0" smtClean="0"/>
              <a:t>signal</a:t>
            </a:r>
            <a:r>
              <a:rPr lang="en-US" sz="2000" dirty="0" smtClean="0"/>
              <a:t>  to current process</a:t>
            </a:r>
            <a:br>
              <a:rPr lang="en-US" sz="2000" dirty="0" smtClean="0"/>
            </a:br>
            <a:endParaRPr lang="en-US" sz="20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kill (</a:t>
            </a:r>
            <a:r>
              <a:rPr lang="en-US" sz="1800" dirty="0" err="1" smtClean="0"/>
              <a:t>getpid</a:t>
            </a:r>
            <a:r>
              <a:rPr lang="en-US" sz="1800" dirty="0" smtClean="0"/>
              <a:t>(), signal)</a:t>
            </a:r>
            <a:br>
              <a:rPr lang="en-US" sz="1800" dirty="0" smtClean="0"/>
            </a:br>
            <a:endParaRPr lang="en-US" sz="18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sz="1800" dirty="0" err="1" smtClean="0"/>
              <a:t>pthread_kill</a:t>
            </a:r>
            <a:r>
              <a:rPr lang="en-US" sz="1800" dirty="0" smtClean="0"/>
              <a:t> (</a:t>
            </a:r>
            <a:r>
              <a:rPr lang="en-US" sz="1800" dirty="0" err="1" smtClean="0"/>
              <a:t>pthread_self</a:t>
            </a:r>
            <a:r>
              <a:rPr lang="en-US" sz="1800" dirty="0" smtClean="0"/>
              <a:t>(), signal)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Signal handling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2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A signal handler can be invoked when a specific signal is received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A process can deal with a signal in one of the following ways:</a:t>
            </a:r>
            <a:br>
              <a:rPr lang="en-US" sz="2400" dirty="0" smtClean="0"/>
            </a:br>
            <a:r>
              <a:rPr lang="en-US" sz="1400" dirty="0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default action</a:t>
            </a:r>
            <a:br>
              <a:rPr lang="en-US" sz="2000" dirty="0" smtClean="0"/>
            </a:b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block the signal (some signals cannot be ignored)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/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urier New" pitchFamily="49" charset="0"/>
              </a:rPr>
              <a:t>signal</a:t>
            </a:r>
            <a:r>
              <a:rPr lang="en-US" sz="1600" dirty="0" smtClean="0">
                <a:solidFill>
                  <a:srgbClr val="0000FF"/>
                </a:solidFill>
                <a:latin typeface="Courier New" pitchFamily="49" charset="0"/>
              </a:rPr>
              <a:t>( </a:t>
            </a:r>
            <a:r>
              <a:rPr lang="en-US" sz="1600" dirty="0" err="1" smtClean="0">
                <a:solidFill>
                  <a:srgbClr val="0000FF"/>
                </a:solidFill>
                <a:latin typeface="Courier New" pitchFamily="49" charset="0"/>
              </a:rPr>
              <a:t>sig_nr</a:t>
            </a:r>
            <a:r>
              <a:rPr lang="en-US" sz="1600" dirty="0" smtClean="0">
                <a:solidFill>
                  <a:srgbClr val="0000FF"/>
                </a:solidFill>
                <a:latin typeface="Courier New" pitchFamily="49" charset="0"/>
              </a:rPr>
              <a:t>, </a:t>
            </a:r>
            <a:r>
              <a:rPr lang="en-US" sz="1600" b="1" dirty="0" smtClean="0">
                <a:solidFill>
                  <a:srgbClr val="0000FF"/>
                </a:solidFill>
                <a:latin typeface="Courier New" pitchFamily="49" charset="0"/>
              </a:rPr>
              <a:t>SIG_IGN </a:t>
            </a:r>
            <a:r>
              <a:rPr lang="en-US" sz="1600" dirty="0" smtClean="0">
                <a:latin typeface="Courier New" pitchFamily="49" charset="0"/>
              </a:rPr>
              <a:t>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/>
              <a:t> SIG_KILL and SIG_STOP cannot be blocked</a:t>
            </a:r>
            <a:r>
              <a:rPr lang="en-US" sz="1600" dirty="0" smtClean="0">
                <a:latin typeface="Courier New" pitchFamily="49" charset="0"/>
              </a:rPr>
              <a:t/>
            </a:r>
            <a:br>
              <a:rPr lang="en-US" sz="1600" dirty="0" smtClean="0">
                <a:latin typeface="Courier New" pitchFamily="49" charset="0"/>
              </a:rPr>
            </a:br>
            <a:r>
              <a:rPr lang="en-US" sz="1600" dirty="0" smtClean="0">
                <a:latin typeface="Courier New" pitchFamily="49" charset="0"/>
              </a:rPr>
              <a:t/>
            </a:r>
            <a:br>
              <a:rPr lang="en-US" sz="1600" dirty="0" smtClean="0">
                <a:latin typeface="Courier New" pitchFamily="49" charset="0"/>
              </a:rPr>
            </a:br>
            <a:endParaRPr lang="en-US" sz="1600" dirty="0" smtClean="0"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catch the signal with a handler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/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urier New" pitchFamily="49" charset="0"/>
              </a:rPr>
              <a:t>signal</a:t>
            </a:r>
            <a:r>
              <a:rPr lang="en-US" sz="1600" dirty="0" smtClean="0">
                <a:solidFill>
                  <a:srgbClr val="0000FF"/>
                </a:solidFill>
                <a:latin typeface="Courier New" pitchFamily="49" charset="0"/>
              </a:rPr>
              <a:t>( </a:t>
            </a:r>
            <a:r>
              <a:rPr lang="en-US" sz="1600" dirty="0" err="1" smtClean="0">
                <a:solidFill>
                  <a:srgbClr val="0000FF"/>
                </a:solidFill>
                <a:latin typeface="Courier New" pitchFamily="49" charset="0"/>
              </a:rPr>
              <a:t>sig_nr</a:t>
            </a:r>
            <a:r>
              <a:rPr lang="en-US" sz="1600" dirty="0" smtClean="0">
                <a:solidFill>
                  <a:srgbClr val="0000FF"/>
                </a:solidFill>
                <a:latin typeface="Courier New" pitchFamily="49" charset="0"/>
              </a:rPr>
              <a:t>, void (</a:t>
            </a:r>
            <a:r>
              <a:rPr lang="en-US" sz="1600" b="1" dirty="0" smtClean="0">
                <a:solidFill>
                  <a:srgbClr val="0000FF"/>
                </a:solidFill>
                <a:latin typeface="Courier New" pitchFamily="49" charset="0"/>
              </a:rPr>
              <a:t>*</a:t>
            </a:r>
            <a:r>
              <a:rPr lang="en-US" sz="1600" b="1" dirty="0" err="1" smtClean="0">
                <a:solidFill>
                  <a:srgbClr val="0000FF"/>
                </a:solidFill>
                <a:latin typeface="Courier New" pitchFamily="49" charset="0"/>
              </a:rPr>
              <a:t>func</a:t>
            </a:r>
            <a:r>
              <a:rPr lang="en-US" sz="1600" dirty="0" smtClean="0">
                <a:solidFill>
                  <a:srgbClr val="0000FF"/>
                </a:solidFill>
                <a:latin typeface="Courier New" pitchFamily="49" charset="0"/>
              </a:rPr>
              <a:t>)())</a:t>
            </a:r>
            <a:r>
              <a:rPr lang="en-US" sz="1600" dirty="0" smtClean="0">
                <a:solidFill>
                  <a:srgbClr val="0000FF"/>
                </a:solidFill>
              </a:rPr>
              <a:t>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/>
              <a:t> write a function yourself  - </a:t>
            </a:r>
            <a:r>
              <a:rPr lang="en-US" sz="1600" dirty="0" smtClean="0">
                <a:latin typeface="Courier New" pitchFamily="49" charset="0"/>
              </a:rPr>
              <a:t>void </a:t>
            </a:r>
            <a:r>
              <a:rPr lang="en-US" sz="1600" dirty="0" err="1" smtClean="0">
                <a:latin typeface="Courier New" pitchFamily="49" charset="0"/>
              </a:rPr>
              <a:t>func</a:t>
            </a:r>
            <a:r>
              <a:rPr lang="en-US" sz="1600" dirty="0" smtClean="0">
                <a:latin typeface="Courier New" pitchFamily="49" charset="0"/>
              </a:rPr>
              <a:t>() {}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ChangeArrowheads="1"/>
          </p:cNvSpPr>
          <p:nvPr/>
        </p:nvSpPr>
        <p:spPr bwMode="auto">
          <a:xfrm>
            <a:off x="296863" y="5043613"/>
            <a:ext cx="7358062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5" name="Rectangle 3"/>
          <p:cNvSpPr>
            <a:spLocks noChangeArrowheads="1"/>
          </p:cNvSpPr>
          <p:nvPr/>
        </p:nvSpPr>
        <p:spPr bwMode="auto">
          <a:xfrm>
            <a:off x="296863" y="3268663"/>
            <a:ext cx="7358062" cy="10302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6" name="Rectangle 4"/>
          <p:cNvSpPr>
            <a:spLocks noChangeArrowheads="1"/>
          </p:cNvSpPr>
          <p:nvPr/>
        </p:nvSpPr>
        <p:spPr bwMode="auto">
          <a:xfrm>
            <a:off x="295275" y="4856288"/>
            <a:ext cx="7358063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7" name="Rectangle 5"/>
          <p:cNvSpPr>
            <a:spLocks noChangeArrowheads="1"/>
          </p:cNvSpPr>
          <p:nvPr/>
        </p:nvSpPr>
        <p:spPr bwMode="auto">
          <a:xfrm>
            <a:off x="295275" y="1477963"/>
            <a:ext cx="7358063" cy="16525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Signal Example – disable Ctrl-C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88925" y="866775"/>
            <a:ext cx="7872413" cy="56483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#include &lt;</a:t>
            </a:r>
            <a:r>
              <a:rPr lang="en-US" sz="1300" dirty="0" err="1" smtClean="0">
                <a:latin typeface="Courier New" pitchFamily="49" charset="0"/>
              </a:rPr>
              <a:t>stdio.h</a:t>
            </a:r>
            <a:r>
              <a:rPr lang="en-US" sz="13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#include &lt;</a:t>
            </a:r>
            <a:r>
              <a:rPr lang="en-US" sz="1300" dirty="0" err="1" smtClean="0">
                <a:latin typeface="Courier New" pitchFamily="49" charset="0"/>
              </a:rPr>
              <a:t>signal.h</a:t>
            </a:r>
            <a:r>
              <a:rPr lang="en-US" sz="13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void </a:t>
            </a:r>
            <a:r>
              <a:rPr lang="en-US" sz="1300" dirty="0" err="1" smtClean="0">
                <a:latin typeface="Courier New" pitchFamily="49" charset="0"/>
              </a:rPr>
              <a:t>sigproc</a:t>
            </a:r>
            <a:r>
              <a:rPr lang="en-US" sz="1300" dirty="0" smtClean="0">
                <a:latin typeface="Courier New" pitchFamily="49" charset="0"/>
              </a:rPr>
              <a:t>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{ 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</a:t>
            </a:r>
            <a:r>
              <a:rPr lang="en-US" sz="1300" b="1" dirty="0" err="1" smtClean="0">
                <a:latin typeface="Courier New" pitchFamily="49" charset="0"/>
              </a:rPr>
              <a:t>signal</a:t>
            </a:r>
            <a:r>
              <a:rPr lang="en-US" sz="1300" dirty="0" err="1" smtClean="0">
                <a:latin typeface="Courier New" pitchFamily="49" charset="0"/>
              </a:rPr>
              <a:t>(SIGINT</a:t>
            </a:r>
            <a:r>
              <a:rPr lang="en-US" sz="1300" dirty="0" smtClean="0">
                <a:latin typeface="Courier New" pitchFamily="49" charset="0"/>
              </a:rPr>
              <a:t>, </a:t>
            </a:r>
            <a:r>
              <a:rPr lang="en-US" sz="1300" dirty="0" err="1" smtClean="0">
                <a:latin typeface="Courier New" pitchFamily="49" charset="0"/>
              </a:rPr>
              <a:t>sigproc</a:t>
            </a:r>
            <a:r>
              <a:rPr lang="en-US" sz="1300" dirty="0" smtClean="0">
                <a:latin typeface="Courier New" pitchFamily="49" charset="0"/>
              </a:rPr>
              <a:t>); /* NOTE some versions of UNIX will reset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			  * signal to default after each call. So for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			  * portability reset signal each time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</a:t>
            </a:r>
            <a:r>
              <a:rPr lang="en-US" sz="1300" dirty="0" err="1" smtClean="0">
                <a:latin typeface="Courier New" pitchFamily="49" charset="0"/>
              </a:rPr>
              <a:t>printf(“you</a:t>
            </a:r>
            <a:r>
              <a:rPr lang="en-US" sz="1300" dirty="0" smtClean="0">
                <a:latin typeface="Courier New" pitchFamily="49" charset="0"/>
              </a:rPr>
              <a:t> have pressed ctrl-</a:t>
            </a:r>
            <a:r>
              <a:rPr lang="en-US" sz="1300" dirty="0" err="1" smtClean="0">
                <a:latin typeface="Courier New" pitchFamily="49" charset="0"/>
              </a:rPr>
              <a:t>c</a:t>
            </a:r>
            <a:r>
              <a:rPr lang="en-US" sz="1300" dirty="0" smtClean="0">
                <a:latin typeface="Courier New" pitchFamily="49" charset="0"/>
              </a:rPr>
              <a:t> - disabled \</a:t>
            </a:r>
            <a:r>
              <a:rPr lang="en-US" sz="1300" dirty="0" err="1" smtClean="0">
                <a:latin typeface="Courier New" pitchFamily="49" charset="0"/>
              </a:rPr>
              <a:t>n</a:t>
            </a:r>
            <a:r>
              <a:rPr lang="en-US" sz="1300" dirty="0" smtClean="0">
                <a:latin typeface="Courier New" pitchFamily="49" charset="0"/>
              </a:rPr>
              <a:t>”);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void </a:t>
            </a:r>
            <a:r>
              <a:rPr lang="en-US" sz="1300" dirty="0" err="1" smtClean="0">
                <a:latin typeface="Courier New" pitchFamily="49" charset="0"/>
              </a:rPr>
              <a:t>quitproc</a:t>
            </a:r>
            <a:r>
              <a:rPr lang="en-US" sz="1300" dirty="0" smtClean="0">
                <a:latin typeface="Courier New" pitchFamily="49" charset="0"/>
              </a:rPr>
              <a:t>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{ 		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</a:t>
            </a:r>
            <a:r>
              <a:rPr lang="en-US" sz="1300" dirty="0" err="1" smtClean="0">
                <a:latin typeface="Courier New" pitchFamily="49" charset="0"/>
              </a:rPr>
              <a:t>printf(“ctrl</a:t>
            </a:r>
            <a:r>
              <a:rPr lang="en-US" sz="1300" dirty="0" smtClean="0">
                <a:latin typeface="Courier New" pitchFamily="49" charset="0"/>
              </a:rPr>
              <a:t>-\\ pressed to quit\</a:t>
            </a:r>
            <a:r>
              <a:rPr lang="en-US" sz="1300" dirty="0" err="1" smtClean="0">
                <a:latin typeface="Courier New" pitchFamily="49" charset="0"/>
              </a:rPr>
              <a:t>n</a:t>
            </a:r>
            <a:r>
              <a:rPr lang="en-US" sz="1300" dirty="0" smtClean="0">
                <a:latin typeface="Courier New" pitchFamily="49" charset="0"/>
              </a:rPr>
              <a:t>”);   /* this is “</a:t>
            </a:r>
            <a:r>
              <a:rPr lang="en-US" sz="1300" b="1" dirty="0" smtClean="0">
                <a:latin typeface="Courier New" pitchFamily="49" charset="0"/>
              </a:rPr>
              <a:t>ctrl</a:t>
            </a:r>
            <a:r>
              <a:rPr lang="en-US" sz="1300" dirty="0" smtClean="0">
                <a:latin typeface="Courier New" pitchFamily="49" charset="0"/>
              </a:rPr>
              <a:t>” &amp; “</a:t>
            </a:r>
            <a:r>
              <a:rPr lang="en-US" sz="1300" b="1" dirty="0" smtClean="0">
                <a:latin typeface="Courier New" pitchFamily="49" charset="0"/>
              </a:rPr>
              <a:t>\</a:t>
            </a:r>
            <a:r>
              <a:rPr lang="en-US" sz="1300" dirty="0" smtClean="0">
                <a:latin typeface="Courier New" pitchFamily="49" charset="0"/>
              </a:rPr>
              <a:t>”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exit(0); /* normal exit status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3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</a:t>
            </a:r>
            <a:r>
              <a:rPr lang="en-US" sz="1300" b="1" dirty="0" err="1" smtClean="0">
                <a:latin typeface="Courier New" pitchFamily="49" charset="0"/>
              </a:rPr>
              <a:t>signal</a:t>
            </a:r>
            <a:r>
              <a:rPr lang="en-US" sz="1300" dirty="0" err="1" smtClean="0">
                <a:latin typeface="Courier New" pitchFamily="49" charset="0"/>
              </a:rPr>
              <a:t>(SIGINT</a:t>
            </a:r>
            <a:r>
              <a:rPr lang="en-US" sz="1300" dirty="0" smtClean="0">
                <a:latin typeface="Courier New" pitchFamily="49" charset="0"/>
              </a:rPr>
              <a:t>, </a:t>
            </a:r>
            <a:r>
              <a:rPr lang="en-US" sz="1300" dirty="0" err="1" smtClean="0">
                <a:latin typeface="Courier New" pitchFamily="49" charset="0"/>
              </a:rPr>
              <a:t>sigproc</a:t>
            </a:r>
            <a:r>
              <a:rPr lang="en-US" sz="1300" dirty="0" smtClean="0">
                <a:latin typeface="Courier New" pitchFamily="49" charset="0"/>
              </a:rPr>
              <a:t>);    /* ctrl-</a:t>
            </a:r>
            <a:r>
              <a:rPr lang="en-US" sz="1300" dirty="0" err="1" smtClean="0">
                <a:latin typeface="Courier New" pitchFamily="49" charset="0"/>
              </a:rPr>
              <a:t>c</a:t>
            </a:r>
            <a:r>
              <a:rPr lang="en-US" sz="1300" dirty="0" smtClean="0">
                <a:latin typeface="Courier New" pitchFamily="49" charset="0"/>
              </a:rPr>
              <a:t> : DEFAULT ACTION: term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</a:t>
            </a:r>
            <a:r>
              <a:rPr lang="en-US" sz="1300" b="1" dirty="0" err="1" smtClean="0">
                <a:latin typeface="Courier New" pitchFamily="49" charset="0"/>
              </a:rPr>
              <a:t>signal</a:t>
            </a:r>
            <a:r>
              <a:rPr lang="en-US" sz="1300" dirty="0" err="1" smtClean="0">
                <a:latin typeface="Courier New" pitchFamily="49" charset="0"/>
              </a:rPr>
              <a:t>(SIGQUIT</a:t>
            </a:r>
            <a:r>
              <a:rPr lang="en-US" sz="1300" dirty="0" smtClean="0">
                <a:latin typeface="Courier New" pitchFamily="49" charset="0"/>
              </a:rPr>
              <a:t>, </a:t>
            </a:r>
            <a:r>
              <a:rPr lang="en-US" sz="1300" dirty="0" err="1" smtClean="0">
                <a:latin typeface="Courier New" pitchFamily="49" charset="0"/>
              </a:rPr>
              <a:t>quitproc</a:t>
            </a:r>
            <a:r>
              <a:rPr lang="en-US" sz="1300" dirty="0" smtClean="0">
                <a:latin typeface="Courier New" pitchFamily="49" charset="0"/>
              </a:rPr>
              <a:t>);  /* ctrl-\ : DEFAULT ACTION: term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</a:t>
            </a:r>
            <a:r>
              <a:rPr lang="en-US" sz="1300" dirty="0" err="1" smtClean="0">
                <a:latin typeface="Courier New" pitchFamily="49" charset="0"/>
              </a:rPr>
              <a:t>printf(“ctrl-c</a:t>
            </a:r>
            <a:r>
              <a:rPr lang="en-US" sz="1300" dirty="0" smtClean="0">
                <a:latin typeface="Courier New" pitchFamily="49" charset="0"/>
              </a:rPr>
              <a:t> disabled use ctrl-\\ to quit\</a:t>
            </a:r>
            <a:r>
              <a:rPr lang="en-US" sz="1300" dirty="0" err="1" smtClean="0">
                <a:latin typeface="Courier New" pitchFamily="49" charset="0"/>
              </a:rPr>
              <a:t>n</a:t>
            </a:r>
            <a:r>
              <a:rPr lang="en-US" sz="1300" dirty="0" smtClean="0">
                <a:latin typeface="Courier New" pitchFamily="49" charset="0"/>
              </a:rPr>
              <a:t>”);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3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	for(;;);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 smtClean="0">
                <a:latin typeface="Courier New" pitchFamily="49" charset="0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5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75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7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5554" grpId="0" animBg="1"/>
      <p:bldP spid="1175555" grpId="0" animBg="1"/>
      <p:bldP spid="1175556" grpId="0" animBg="1"/>
      <p:bldP spid="1175556" grpId="1" animBg="1"/>
      <p:bldP spid="1175557" grpId="0" animBg="1"/>
      <p:bldP spid="117555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ChangeArrowheads="1"/>
          </p:cNvSpPr>
          <p:nvPr/>
        </p:nvSpPr>
        <p:spPr bwMode="auto">
          <a:xfrm>
            <a:off x="4440238" y="5142873"/>
            <a:ext cx="4684712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79" name="Rectangle 3"/>
          <p:cNvSpPr>
            <a:spLocks noChangeArrowheads="1"/>
          </p:cNvSpPr>
          <p:nvPr/>
        </p:nvSpPr>
        <p:spPr bwMode="auto">
          <a:xfrm>
            <a:off x="4441825" y="5692148"/>
            <a:ext cx="4684713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0" name="Rectangle 4"/>
          <p:cNvSpPr>
            <a:spLocks noChangeArrowheads="1"/>
          </p:cNvSpPr>
          <p:nvPr/>
        </p:nvSpPr>
        <p:spPr bwMode="auto">
          <a:xfrm>
            <a:off x="4438650" y="4582485"/>
            <a:ext cx="4684713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1" name="Rectangle 5"/>
          <p:cNvSpPr>
            <a:spLocks noChangeArrowheads="1"/>
          </p:cNvSpPr>
          <p:nvPr/>
        </p:nvSpPr>
        <p:spPr bwMode="auto">
          <a:xfrm>
            <a:off x="4437063" y="4033210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2" name="Rectangle 6"/>
          <p:cNvSpPr>
            <a:spLocks noChangeArrowheads="1"/>
          </p:cNvSpPr>
          <p:nvPr/>
        </p:nvSpPr>
        <p:spPr bwMode="auto">
          <a:xfrm>
            <a:off x="53975" y="3052763"/>
            <a:ext cx="4237038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3" name="Rectangle 7"/>
          <p:cNvSpPr>
            <a:spLocks noChangeArrowheads="1"/>
          </p:cNvSpPr>
          <p:nvPr/>
        </p:nvSpPr>
        <p:spPr bwMode="auto">
          <a:xfrm>
            <a:off x="52388" y="1951038"/>
            <a:ext cx="4237037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4" name="Rectangle 8"/>
          <p:cNvSpPr>
            <a:spLocks noChangeArrowheads="1"/>
          </p:cNvSpPr>
          <p:nvPr/>
        </p:nvSpPr>
        <p:spPr bwMode="auto">
          <a:xfrm>
            <a:off x="4437063" y="3842710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5" name="Rectangle 9"/>
          <p:cNvSpPr>
            <a:spLocks noChangeArrowheads="1"/>
          </p:cNvSpPr>
          <p:nvPr/>
        </p:nvSpPr>
        <p:spPr bwMode="auto">
          <a:xfrm>
            <a:off x="61913" y="882650"/>
            <a:ext cx="4237037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6" name="Rectangle 10"/>
          <p:cNvSpPr>
            <a:spLocks noChangeArrowheads="1"/>
          </p:cNvSpPr>
          <p:nvPr/>
        </p:nvSpPr>
        <p:spPr bwMode="auto">
          <a:xfrm>
            <a:off x="4437063" y="3663323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Signal Example – parent terminating child</a:t>
            </a: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3062"/>
            <a:ext cx="4621213" cy="378576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sighup()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  <a:r>
              <a:rPr lang="en-US" sz="1200" b="1" smtClean="0">
                <a:latin typeface="Courier New" pitchFamily="49" charset="0"/>
              </a:rPr>
              <a:t>signal</a:t>
            </a:r>
            <a:r>
              <a:rPr lang="en-US" sz="1200" smtClean="0">
                <a:latin typeface="Courier New" pitchFamily="49" charset="0"/>
              </a:rPr>
              <a:t>(SIGHUP,sighup); /* reset signal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	printf("CHILD: I received a SIGHUP\n");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sigint()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  <a:r>
              <a:rPr lang="en-US" sz="1200" b="1" smtClean="0">
                <a:latin typeface="Courier New" pitchFamily="49" charset="0"/>
              </a:rPr>
              <a:t>signal</a:t>
            </a:r>
            <a:r>
              <a:rPr lang="en-US" sz="1200" smtClean="0">
                <a:latin typeface="Courier New" pitchFamily="49" charset="0"/>
              </a:rPr>
              <a:t>(SIGINT,sigint); /* reset signal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	printf("CHILD: I received a SIGINT\n");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sigquit()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printf("My DADDY has Killed me!!!\n");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	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697622"/>
            <a:ext cx="4745038" cy="57673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&lt;stdio.h&gt;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&lt;signal.h&gt;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sighup();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sigint();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sigquit();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int pid;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	/* get child process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	if ((pid=fork())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{ perror("fork");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if (pid == 0) { 	/* child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	   	</a:t>
            </a:r>
            <a:r>
              <a:rPr lang="en-US" sz="1200" b="1" smtClean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(SIGHUP, sighup);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		</a:t>
            </a:r>
            <a:r>
              <a:rPr lang="en-US" sz="1200" b="1" smtClean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(SIGINT, sigint);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(SIGQUIT, sigquit);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       	for(;;);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 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} else { 	/* parent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	   	printf("\nPARENT: sending SIGHUP\n\n");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(pid,SIGHUP);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sleep(3);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		printf("\nPARENT: sending SIGINT\n\n");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(pid,SIGINT);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sleep(3);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printf("\nPARENT: sending SIGQUIT\n\n");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(pid,SIGQUIT);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sleep(3);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6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76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7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176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76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7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7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76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76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7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176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7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76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7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78" grpId="0" animBg="1"/>
      <p:bldP spid="1176578" grpId="1" animBg="1"/>
      <p:bldP spid="1176579" grpId="0" animBg="1"/>
      <p:bldP spid="1176580" grpId="0" animBg="1"/>
      <p:bldP spid="1176580" grpId="1" animBg="1"/>
      <p:bldP spid="1176581" grpId="0" animBg="1"/>
      <p:bldP spid="1176581" grpId="1" animBg="1"/>
      <p:bldP spid="1176582" grpId="0" animBg="1"/>
      <p:bldP spid="1176582" grpId="1" animBg="1"/>
      <p:bldP spid="1176583" grpId="0" animBg="1"/>
      <p:bldP spid="1176583" grpId="1" animBg="1"/>
      <p:bldP spid="1176584" grpId="0" animBg="1"/>
      <p:bldP spid="1176584" grpId="1" animBg="1"/>
      <p:bldP spid="1176585" grpId="0" animBg="1"/>
      <p:bldP spid="1176585" grpId="1" animBg="1"/>
      <p:bldP spid="1176586" grpId="0" animBg="1"/>
      <p:bldP spid="117658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84238"/>
            <a:ext cx="9144000" cy="56308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Many ways to send messages or perform IPC </a:t>
            </a:r>
            <a:br>
              <a:rPr lang="en-US" dirty="0" smtClean="0"/>
            </a:br>
            <a:r>
              <a:rPr lang="en-US" u="sng" dirty="0" smtClean="0"/>
              <a:t>within a machine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mailboxes – FIFO, messages have types</a:t>
            </a:r>
          </a:p>
          <a:p>
            <a:pPr lvl="1" eaLnBrk="1" hangingPunct="1">
              <a:defRPr/>
            </a:pPr>
            <a:r>
              <a:rPr lang="en-US" dirty="0" smtClean="0"/>
              <a:t>pipes – FIFO, no type</a:t>
            </a:r>
          </a:p>
          <a:p>
            <a:pPr lvl="1" eaLnBrk="1" hangingPunct="1">
              <a:defRPr/>
            </a:pPr>
            <a:r>
              <a:rPr lang="en-US" dirty="0" smtClean="0"/>
              <a:t>shared memory – shared memory mapped into virtual space</a:t>
            </a:r>
          </a:p>
          <a:p>
            <a:pPr lvl="1" eaLnBrk="1" hangingPunct="1">
              <a:defRPr/>
            </a:pPr>
            <a:r>
              <a:rPr lang="en-US" dirty="0" smtClean="0"/>
              <a:t>signals – send a signal which can invoke a special handler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Next, communication between processes on </a:t>
            </a:r>
            <a:br>
              <a:rPr lang="en-US" dirty="0" smtClean="0"/>
            </a:br>
            <a:r>
              <a:rPr lang="en-US" u="sng" dirty="0" smtClean="0"/>
              <a:t>different machines</a:t>
            </a:r>
            <a:r>
              <a:rPr lang="en-US" dirty="0" smtClean="0"/>
              <a:t> using </a:t>
            </a:r>
            <a:r>
              <a:rPr lang="en-US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networks  </a:t>
            </a:r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(with Tor </a:t>
            </a:r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Skeie</a:t>
            </a:r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38911</TotalTime>
  <Words>2426</Words>
  <Application>Microsoft Macintosh PowerPoint</Application>
  <PresentationFormat>On-screen Show (4:3)</PresentationFormat>
  <Paragraphs>564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1_paalh</vt:lpstr>
      <vt:lpstr>Operating Systems:   Inter-Process Communication </vt:lpstr>
      <vt:lpstr>Big Picture</vt:lpstr>
      <vt:lpstr>Message Passing</vt:lpstr>
      <vt:lpstr>Direct Communication</vt:lpstr>
      <vt:lpstr>Indirect Communication</vt:lpstr>
      <vt:lpstr>Mailboxes</vt:lpstr>
      <vt:lpstr>Mailboxes</vt:lpstr>
      <vt:lpstr>Mailboxes Example – command line send</vt:lpstr>
      <vt:lpstr>Mailboxes Example – command line rcv</vt:lpstr>
      <vt:lpstr>Mailboxes Example – command line ctl</vt:lpstr>
      <vt:lpstr>Pipes</vt:lpstr>
      <vt:lpstr>Pipe Example – fork,child writing to parent</vt:lpstr>
      <vt:lpstr>Mailboxes vs. Pipes</vt:lpstr>
      <vt:lpstr>Shared Memory</vt:lpstr>
      <vt:lpstr>Shared Memory Example – read/write alphabet</vt:lpstr>
      <vt:lpstr>Signals</vt:lpstr>
      <vt:lpstr>Signal handling</vt:lpstr>
      <vt:lpstr>Signal Example – disable Ctrl-C</vt:lpstr>
      <vt:lpstr>Signal Example – parent terminating child</vt:lpstr>
      <vt:lpstr>Summary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1733</cp:revision>
  <cp:lastPrinted>2010-10-13T05:45:22Z</cp:lastPrinted>
  <dcterms:created xsi:type="dcterms:W3CDTF">2013-10-09T07:10:24Z</dcterms:created>
  <dcterms:modified xsi:type="dcterms:W3CDTF">2016-10-13T09:17:03Z</dcterms:modified>
</cp:coreProperties>
</file>