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47"/>
  </p:notesMasterIdLst>
  <p:handoutMasterIdLst>
    <p:handoutMasterId r:id="rId48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442" r:id="rId11"/>
    <p:sldId id="476" r:id="rId12"/>
    <p:sldId id="443" r:id="rId13"/>
    <p:sldId id="444" r:id="rId14"/>
    <p:sldId id="445" r:id="rId15"/>
    <p:sldId id="446" r:id="rId16"/>
    <p:sldId id="447" r:id="rId17"/>
    <p:sldId id="449" r:id="rId18"/>
    <p:sldId id="477" r:id="rId19"/>
    <p:sldId id="448" r:id="rId20"/>
    <p:sldId id="450" r:id="rId21"/>
    <p:sldId id="468" r:id="rId22"/>
    <p:sldId id="451" r:id="rId23"/>
    <p:sldId id="452" r:id="rId24"/>
    <p:sldId id="453" r:id="rId25"/>
    <p:sldId id="478" r:id="rId26"/>
    <p:sldId id="454" r:id="rId27"/>
    <p:sldId id="456" r:id="rId28"/>
    <p:sldId id="457" r:id="rId29"/>
    <p:sldId id="455" r:id="rId30"/>
    <p:sldId id="458" r:id="rId31"/>
    <p:sldId id="459" r:id="rId32"/>
    <p:sldId id="460" r:id="rId33"/>
    <p:sldId id="461" r:id="rId34"/>
    <p:sldId id="462" r:id="rId35"/>
    <p:sldId id="463" r:id="rId36"/>
    <p:sldId id="464" r:id="rId37"/>
    <p:sldId id="465" r:id="rId38"/>
    <p:sldId id="469" r:id="rId39"/>
    <p:sldId id="470" r:id="rId40"/>
    <p:sldId id="471" r:id="rId41"/>
    <p:sldId id="472" r:id="rId42"/>
    <p:sldId id="473" r:id="rId43"/>
    <p:sldId id="474" r:id="rId44"/>
    <p:sldId id="466" r:id="rId45"/>
    <p:sldId id="467" r:id="rId46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  <a:srgbClr val="C0C0C0"/>
    <a:srgbClr val="DDDDDD"/>
    <a:srgbClr val="CC0000"/>
    <a:srgbClr val="FF9933"/>
    <a:srgbClr val="CC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8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BC0F2A1A-AE4B-FC4E-8F4A-73D66CF5FF0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63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75B606C1-8CD5-2E46-B437-4631CC458B1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871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332729ED-28B7-4943-91CF-0FD82C199FE1}" type="slidenum">
              <a:rPr lang="en-US" sz="1200" b="0">
                <a:latin typeface="Arial" charset="0"/>
              </a:rPr>
              <a:pPr/>
              <a:t>1</a:t>
            </a:fld>
            <a:endParaRPr lang="en-US" sz="1200" b="0" dirty="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65650" cy="342423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38638"/>
            <a:ext cx="5019675" cy="4110037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0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3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34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3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67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6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12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80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81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22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73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7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63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26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01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954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26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93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33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28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358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25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098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051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98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728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361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991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7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10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83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78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592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62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45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006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720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501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53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255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90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3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 smtClean="0">
                <a:latin typeface="Arial" pitchFamily="-105" charset="0"/>
                <a:ea typeface="+mn-ea"/>
                <a:cs typeface="+mn-cs"/>
              </a:rPr>
              <a:t>INF1060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ahoma" pitchFamily="-105" charset="0"/>
              <a:ea typeface="+mn-ea"/>
              <a:cs typeface="+mn-cs"/>
            </a:endParaRPr>
          </a:p>
        </p:txBody>
      </p:sp>
      <p:pic>
        <p:nvPicPr>
          <p:cNvPr id="1032" name="Picture 38" descr="Picture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 b="0" dirty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dirty="0">
                <a:latin typeface="Tahoma" pitchFamily="-105" charset="0"/>
                <a:ea typeface="+mn-ea"/>
                <a:cs typeface="+mn-cs"/>
              </a:rPr>
              <a:t>University of Oslo</a:t>
            </a:r>
          </a:p>
        </p:txBody>
      </p: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8448480" y="6618548"/>
            <a:ext cx="695520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0F159199-48F4-1141-9F1A-2AF4B395B71D}" type="slidenum">
              <a:rPr lang="en-US" sz="900" b="0" smtClean="0">
                <a:latin typeface="Arial" pitchFamily="-105" charset="0"/>
                <a:ea typeface="+mn-ea"/>
                <a:cs typeface="+mn-cs"/>
              </a:rPr>
              <a:t>‹#›</a:t>
            </a:fld>
            <a:endParaRPr lang="en-US" sz="900" b="0" dirty="0" smtClean="0">
              <a:latin typeface="Arial" pitchFamily="-105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9018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Michael </a:t>
            </a:r>
            <a:r>
              <a:rPr lang="en-US" dirty="0" err="1" smtClean="0">
                <a:latin typeface="Tahoma" charset="0"/>
                <a:ea typeface="ＭＳ Ｐゴシック" charset="0"/>
                <a:cs typeface="ＭＳ Ｐゴシック" charset="0"/>
              </a:rPr>
              <a:t>Welzl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revised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by  Hans Petter 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Taugbøl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1600" dirty="0" err="1" smtClean="0">
                <a:latin typeface="Tahoma" charset="0"/>
                <a:ea typeface="ＭＳ Ｐゴシック" charset="0"/>
                <a:cs typeface="ＭＳ Ｐゴシック" charset="0"/>
              </a:rPr>
              <a:t>Kragset</a:t>
            </a:r>
            <a:r>
              <a:rPr lang="nb-NO" sz="1600" dirty="0" smtClean="0">
                <a:latin typeface="Tahoma" charset="0"/>
                <a:ea typeface="ＭＳ Ｐゴシック" charset="0"/>
                <a:cs typeface="ＭＳ Ｐゴシック" charset="0"/>
              </a:rPr>
              <a:t> 2015)</a:t>
            </a:r>
            <a:endParaRPr lang="en-US" sz="16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(adapted from lectures by Pål Halvorsen, Carsten Griwodz &amp; Olav Lysne)</a:t>
            </a:r>
          </a:p>
        </p:txBody>
      </p:sp>
      <p:sp>
        <p:nvSpPr>
          <p:cNvPr id="1160195" name="Rectangle 3"/>
          <p:cNvSpPr>
            <a:spLocks noChangeArrowheads="1"/>
          </p:cNvSpPr>
          <p:nvPr/>
        </p:nvSpPr>
        <p:spPr bwMode="auto">
          <a:xfrm>
            <a:off x="755650" y="1876425"/>
            <a:ext cx="8316913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lnSpc>
                <a:spcPct val="80000"/>
              </a:lnSpc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Data Communication:</a:t>
            </a:r>
            <a:b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12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8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37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Introduction to Berkeley Sockets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chemeClr val="tx2"/>
                </a:solidFill>
              </a:rPr>
              <a:t>INF1060: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ChangeArrowheads="1"/>
          </p:cNvSpPr>
          <p:nvPr/>
        </p:nvSpPr>
        <p:spPr bwMode="auto">
          <a:xfrm>
            <a:off x="107950" y="180975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800" b="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Big Picture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650" y="1816100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 dirty="0"/>
              <a:t>Machine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19468" name="Rectangle 6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 dirty="0"/>
                <a:t>Machine 1</a:t>
              </a:r>
            </a:p>
          </p:txBody>
        </p:sp>
        <p:sp>
          <p:nvSpPr>
            <p:cNvPr id="19469" name="Rectangle 7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800" b="0" dirty="0"/>
                <a:t>Machine 2</a:t>
              </a:r>
            </a:p>
          </p:txBody>
        </p:sp>
        <p:sp>
          <p:nvSpPr>
            <p:cNvPr id="19470" name="AutoShape 8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 dirty="0">
                  <a:latin typeface="Courier New" charset="0"/>
                </a:rPr>
                <a:t>network</a:t>
              </a:r>
            </a:p>
          </p:txBody>
        </p:sp>
      </p:grpSp>
      <p:pic>
        <p:nvPicPr>
          <p:cNvPr id="19462" name="Picture 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888" y="303053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03053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2251" name="Picture 1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38601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1114425" y="260032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process A</a:t>
            </a:r>
          </a:p>
        </p:txBody>
      </p:sp>
      <p:sp>
        <p:nvSpPr>
          <p:cNvPr id="19466" name="Text Box 13"/>
          <p:cNvSpPr txBox="1">
            <a:spLocks noChangeArrowheads="1"/>
          </p:cNvSpPr>
          <p:nvPr/>
        </p:nvSpPr>
        <p:spPr bwMode="auto">
          <a:xfrm>
            <a:off x="6586538" y="260032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process B</a:t>
            </a:r>
          </a:p>
        </p:txBody>
      </p:sp>
      <p:pic>
        <p:nvPicPr>
          <p:cNvPr id="1162254" name="Picture 14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39236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36875 0.00255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62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3.33333E-6 C 0.04341 -0.01319 0.08699 -0.02616 0.11147 0.00833 C 0.13594 0.04283 0.12501 0.16273 0.14688 0.20695 C 0.16876 0.25116 0.22483 0.27454 0.24272 0.27361 C 0.2606 0.27269 0.27344 0.20324 0.25417 0.20139 C 0.2349 0.19954 0.13751 0.2456 0.12709 0.2625 C 0.11667 0.2794 0.16355 0.30972 0.19167 0.30278 C 0.2198 0.29583 0.3106 0.23148 0.29584 0.22083 C 0.28108 0.21019 0.11876 0.22986 0.10313 0.23889 C 0.08751 0.24792 0.18577 0.28565 0.20209 0.275 C 0.21841 0.26435 0.19081 0.22014 0.20105 0.175 C 0.21129 0.12986 0.2356 0.0331 0.26355 0.00417 C 0.2915 -0.02477 0.33004 -0.0118 0.36876 0.00139 " pathEditMode="relative" ptsTypes="aaaaaaaaaaaaA">
                                      <p:cBhvr>
                                        <p:cTn id="27" dur="5000" fill="hold"/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Goal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235075"/>
            <a:ext cx="8301038" cy="49450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Introduce socket API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We will write two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A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client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and a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server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Each will run on one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Tahoma" charset="0"/>
                <a:ea typeface="ＭＳ Ｐゴシック" charset="0"/>
              </a:rPr>
              <a:t>For instance </a:t>
            </a:r>
            <a:r>
              <a:rPr lang="ja-JP" altLang="en-US" sz="2000" dirty="0" smtClean="0">
                <a:latin typeface="Tahoma" charset="0"/>
                <a:ea typeface="ＭＳ Ｐゴシック" charset="0"/>
              </a:rPr>
              <a:t>“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vor.ifi.uio.no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(129.240.65.59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) (maybe outdated IP)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They will work as 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follows (see next slide)</a:t>
            </a: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client sends the text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Hello world!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to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writes the received text on the screen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server sends the received text back to the client and quits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The client writes the received text onto the screen and quits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0650" y="1736725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 dirty="0"/>
              <a:t>Machine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21520" name="Rectangle 5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 dirty="0"/>
                <a:t>Machine 1</a:t>
              </a:r>
            </a:p>
          </p:txBody>
        </p:sp>
        <p:sp>
          <p:nvSpPr>
            <p:cNvPr id="21521" name="Rectangle 6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000" b="0" dirty="0" smtClean="0"/>
                <a:t>vor.ifi.uio.no</a:t>
              </a:r>
              <a:endParaRPr lang="en-US" sz="2000" b="0" dirty="0"/>
            </a:p>
          </p:txBody>
        </p:sp>
        <p:sp>
          <p:nvSpPr>
            <p:cNvPr id="21522" name="AutoShape 7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 dirty="0">
                  <a:latin typeface="Courier New" charset="0"/>
                </a:rPr>
                <a:t>network</a:t>
              </a:r>
            </a:p>
          </p:txBody>
        </p:sp>
      </p:grpSp>
      <p:sp>
        <p:nvSpPr>
          <p:cNvPr id="1164296" name="Text Box 8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sp>
        <p:nvSpPr>
          <p:cNvPr id="1164297" name="Text Box 9"/>
          <p:cNvSpPr txBox="1">
            <a:spLocks noChangeArrowheads="1"/>
          </p:cNvSpPr>
          <p:nvPr/>
        </p:nvSpPr>
        <p:spPr bwMode="auto">
          <a:xfrm>
            <a:off x="6732588" y="4914900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sp>
        <p:nvSpPr>
          <p:cNvPr id="1164298" name="Text Box 10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 dirty="0"/>
              <a:t>Hello world!</a:t>
            </a:r>
          </a:p>
        </p:txBody>
      </p:sp>
      <p:pic>
        <p:nvPicPr>
          <p:cNvPr id="21512" name="Picture 11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2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4301" name="Text Box 13"/>
          <p:cNvSpPr txBox="1">
            <a:spLocks noChangeArrowheads="1"/>
          </p:cNvSpPr>
          <p:nvPr/>
        </p:nvSpPr>
        <p:spPr bwMode="auto">
          <a:xfrm>
            <a:off x="101600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 dirty="0">
                <a:latin typeface="Comic Sans MS" charset="0"/>
              </a:rPr>
              <a:t>Hello world!</a:t>
            </a: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1106488" y="2393950"/>
            <a:ext cx="779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client</a:t>
            </a: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7132638" y="2393950"/>
            <a:ext cx="874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 dirty="0"/>
              <a:t>server</a:t>
            </a:r>
          </a:p>
        </p:txBody>
      </p:sp>
      <p:sp>
        <p:nvSpPr>
          <p:cNvPr id="1164304" name="Text Box 16"/>
          <p:cNvSpPr txBox="1">
            <a:spLocks noChangeArrowheads="1"/>
          </p:cNvSpPr>
          <p:nvPr/>
        </p:nvSpPr>
        <p:spPr bwMode="auto">
          <a:xfrm>
            <a:off x="699135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 dirty="0">
                <a:latin typeface="Comic Sans MS" charset="0"/>
              </a:rPr>
              <a:t>Hello world!</a:t>
            </a:r>
          </a:p>
        </p:txBody>
      </p:sp>
      <p:pic>
        <p:nvPicPr>
          <p:cNvPr id="1164305" name="Picture 17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4778375"/>
            <a:ext cx="652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4306" name="Picture 18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4914900"/>
            <a:ext cx="652462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0.22726 0.003 L 0.31406 -0.04769 L 0.29566 -0.11598 L 0.18472 -0.12315 L 0.13698 -0.0463 L 0.25972 -0.01158 L 0.3283 -0.0926 L 0.22066 -0.11019 L 0.15764 -0.02176 L 0.22604 0.02754 L 0.325 -0.0463 L 0.33368 -0.08403 L 0.23472 -0.11737 L 0.11528 -0.06227 L 0.16406 0.01736 L 0.32934 -0.04769 L 0.46094 -0.02014 " pathEditMode="relative" ptsTypes="AAAAAAAAAAAAAAAAAA">
                                      <p:cBhvr>
                                        <p:cTn id="23" dur="3000" fill="hold"/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0.30764 -0.02037 L -0.36962 0.01875 L -0.3566 -0.11019 L -0.4 0.03912 L -0.39566 -0.10301 L -0.43368 0.05509 L -0.43906 -0.10579 L -0.47066 0.0375 L -0.47066 -0.1088 L -0.49132 0.04051 L -0.50104 -0.08565 L -0.52726 0.00995 L -0.53906 -0.04792 L -0.85226 0.01435 " pathEditMode="relative" ptsTypes="AAAAAAAAAAAAAAA">
                                      <p:cBhvr>
                                        <p:cTn id="53" dur="2000" fill="hold"/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6" grpId="0"/>
      <p:bldP spid="1164296" grpId="1"/>
      <p:bldP spid="1164297" grpId="0"/>
      <p:bldP spid="1164297" grpId="1"/>
      <p:bldP spid="1164298" grpId="0"/>
      <p:bldP spid="1164298" grpId="1"/>
      <p:bldP spid="1164301" grpId="0"/>
      <p:bldP spid="11643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write(sd,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buf[12]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printf(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request-sd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bg1"/>
                </a:solidFill>
                <a:latin typeface="Helvetica" charset="0"/>
              </a:rPr>
              <a:t>”</a:t>
            </a:r>
            <a:endParaRPr lang="en-US" sz="1200" b="0" dirty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bg1"/>
              </a:solidFill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buf[12]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printf(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  <a:r>
              <a:rPr lang="en-US" sz="1200" b="0" dirty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Read &amp; Write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866775"/>
            <a:ext cx="8621712" cy="5648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Same functions used for files etc.</a:t>
            </a:r>
            <a:b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read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Reads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socket </a:t>
            </a:r>
            <a:r>
              <a:rPr lang="en-US" dirty="0">
                <a:latin typeface="Courier New" charset="0"/>
                <a:ea typeface="ＭＳ Ｐゴシック" charset="0"/>
              </a:rPr>
              <a:t>sd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  <a:br>
              <a:rPr lang="en-US" dirty="0">
                <a:latin typeface="Courier New" charset="0"/>
                <a:ea typeface="ＭＳ Ｐゴシック" charset="0"/>
              </a:rPr>
            </a:br>
            <a:r>
              <a:rPr lang="en-US" dirty="0">
                <a:latin typeface="Tahoma" charset="0"/>
                <a:ea typeface="ＭＳ Ｐゴシック" charset="0"/>
              </a:rPr>
              <a:t/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write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Writes </a:t>
            </a:r>
            <a:r>
              <a:rPr lang="en-US" i="1" dirty="0" smtClean="0">
                <a:latin typeface="Tahoma" charset="0"/>
                <a:ea typeface="ＭＳ Ｐゴシック" charset="0"/>
              </a:rPr>
              <a:t>up to </a:t>
            </a:r>
            <a:r>
              <a:rPr lang="en-US" dirty="0" smtClean="0">
                <a:latin typeface="Courier New" charset="0"/>
                <a:ea typeface="ＭＳ Ｐゴシック" charset="0"/>
              </a:rPr>
              <a:t>n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To the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dirty="0">
              <a:latin typeface="Courier New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Alternatives to Read &amp; Write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963613"/>
            <a:ext cx="8701087" cy="5719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recv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Tahoma" charset="0"/>
                <a:ea typeface="ＭＳ Ｐゴシック" charset="0"/>
              </a:rPr>
              <a:t>Flags</a:t>
            </a:r>
            <a:r>
              <a:rPr lang="en-US" dirty="0">
                <a:latin typeface="Tahoma" charset="0"/>
                <a:ea typeface="ＭＳ Ｐゴシック" charset="0"/>
              </a:rPr>
              <a:t>, normally just </a:t>
            </a:r>
            <a:r>
              <a:rPr lang="en-US" dirty="0">
                <a:latin typeface="Courier New" charset="0"/>
                <a:ea typeface="ＭＳ Ｐゴシック" charset="0"/>
              </a:rPr>
              <a:t>0</a:t>
            </a:r>
            <a:r>
              <a:rPr lang="en-US" dirty="0">
                <a:latin typeface="Tahoma" charset="0"/>
                <a:ea typeface="ＭＳ Ｐゴシック" charset="0"/>
              </a:rPr>
              <a:t>, but e.g., </a:t>
            </a:r>
            <a:r>
              <a:rPr lang="en-US" dirty="0">
                <a:latin typeface="Courier New" charset="0"/>
                <a:ea typeface="ＭＳ Ｐゴシック" charset="0"/>
              </a:rPr>
              <a:t>MSG_DONTWAIT, MSG_MORE</a:t>
            </a:r>
            <a:r>
              <a:rPr lang="en-US" dirty="0" smtClean="0">
                <a:latin typeface="Courier New" charset="0"/>
                <a:ea typeface="ＭＳ Ｐゴシック" charset="0"/>
              </a:rPr>
              <a:t>,…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Tahoma" charset="0"/>
                <a:ea typeface="ＭＳ Ｐゴシック" charset="0"/>
              </a:rPr>
              <a:t>Used to control the behavior of the function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Tahoma" charset="0"/>
                <a:ea typeface="ＭＳ Ｐゴシック" charset="0"/>
              </a:rPr>
              <a:t>Several flags can be specified at once with bitwise or </a:t>
            </a:r>
            <a:r>
              <a:rPr lang="en-US" dirty="0" err="1" smtClean="0">
                <a:latin typeface="Tahoma" charset="0"/>
                <a:ea typeface="ＭＳ Ｐゴシック" charset="0"/>
              </a:rPr>
              <a:t>operaions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charset="0"/>
                <a:ea typeface="ＭＳ Ｐゴシック" charset="0"/>
              </a:rPr>
              <a:t>MSG_DONTWAIT | </a:t>
            </a:r>
            <a:r>
              <a:rPr lang="en-US" dirty="0">
                <a:latin typeface="Courier New" charset="0"/>
                <a:ea typeface="ＭＳ Ｐゴシック" charset="0"/>
              </a:rPr>
              <a:t>MSG_MORE</a:t>
            </a:r>
            <a:r>
              <a:rPr lang="en-US" dirty="0">
                <a:latin typeface="Courier New" charset="0"/>
                <a:ea typeface="ＭＳ Ｐゴシック" charset="0"/>
              </a:rPr>
              <a:t/>
            </a:r>
            <a:br>
              <a:rPr lang="en-US" dirty="0">
                <a:latin typeface="Courier New" charset="0"/>
                <a:ea typeface="ＭＳ Ｐゴシック" charset="0"/>
              </a:rPr>
            </a:b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call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send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Tahoma" charset="0"/>
                <a:ea typeface="ＭＳ Ｐゴシック" charset="0"/>
              </a:rPr>
              <a:t>Flags, same as above</a:t>
            </a:r>
            <a:r>
              <a:rPr lang="en-US" dirty="0">
                <a:latin typeface="Tahoma" charset="0"/>
                <a:ea typeface="ＭＳ Ｐゴシック" charset="0"/>
              </a:rPr>
              <a:t/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Several similar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functions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like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…to/from, …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msg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71774"/>
            <a:ext cx="8591550" cy="47037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One side </a:t>
            </a:r>
            <a:r>
              <a:rPr lang="en-US" sz="2400" b="1" dirty="0">
                <a:latin typeface="Tahoma" charset="0"/>
                <a:ea typeface="ＭＳ Ｐゴシック" charset="0"/>
                <a:cs typeface="ＭＳ Ｐゴシック" charset="0"/>
              </a:rPr>
              <a:t>must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be the active one</a:t>
            </a:r>
          </a:p>
          <a:p>
            <a:pPr lvl="1" eaLnBrk="1" hangingPunct="1"/>
            <a:r>
              <a:rPr lang="en-US" sz="2000" dirty="0" smtClean="0">
                <a:latin typeface="Tahoma" charset="0"/>
                <a:ea typeface="ＭＳ Ｐゴシック" charset="0"/>
              </a:rPr>
              <a:t>Take </a:t>
            </a:r>
            <a:r>
              <a:rPr lang="en-US" sz="2000" dirty="0">
                <a:latin typeface="Tahoma" charset="0"/>
                <a:ea typeface="ＭＳ Ｐゴシック" charset="0"/>
              </a:rPr>
              <a:t>the initiative in creating the connection</a:t>
            </a:r>
          </a:p>
          <a:p>
            <a:pPr lvl="1" eaLnBrk="1" hangingPunct="1"/>
            <a:r>
              <a:rPr lang="en-US" sz="2000" dirty="0" smtClean="0">
                <a:latin typeface="Tahoma" charset="0"/>
                <a:ea typeface="ＭＳ Ｐゴシック" charset="0"/>
              </a:rPr>
              <a:t>This </a:t>
            </a:r>
            <a:r>
              <a:rPr lang="en-US" sz="2000" dirty="0">
                <a:latin typeface="Tahoma" charset="0"/>
                <a:ea typeface="ＭＳ Ｐゴシック" charset="0"/>
              </a:rPr>
              <a:t>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client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other side </a:t>
            </a:r>
            <a:r>
              <a:rPr lang="en-US" sz="2400" b="1" dirty="0">
                <a:latin typeface="Tahoma" charset="0"/>
                <a:ea typeface="ＭＳ Ｐゴシック" charset="0"/>
                <a:cs typeface="ＭＳ Ｐゴシック" charset="0"/>
              </a:rPr>
              <a:t>must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be passive</a:t>
            </a:r>
          </a:p>
          <a:p>
            <a:pPr lvl="1" eaLnBrk="1" hangingPunct="1"/>
            <a:r>
              <a:rPr lang="en-US" sz="2000" dirty="0" smtClean="0">
                <a:latin typeface="Tahoma" charset="0"/>
                <a:ea typeface="ＭＳ Ｐゴシック" charset="0"/>
              </a:rPr>
              <a:t>It </a:t>
            </a:r>
            <a:r>
              <a:rPr lang="en-US" sz="2000" dirty="0">
                <a:latin typeface="Tahoma" charset="0"/>
                <a:ea typeface="ＭＳ Ｐゴシック" charset="0"/>
              </a:rPr>
              <a:t>is prepared for accepting connections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W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aits </a:t>
            </a:r>
            <a:r>
              <a:rPr lang="en-US" sz="2000" dirty="0">
                <a:latin typeface="Tahoma" charset="0"/>
                <a:ea typeface="ＭＳ Ｐゴシック" charset="0"/>
              </a:rPr>
              <a:t>for someone else to take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initiative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his </a:t>
            </a:r>
            <a:r>
              <a:rPr lang="en-US" sz="2000" dirty="0">
                <a:latin typeface="Tahoma" charset="0"/>
                <a:ea typeface="ＭＳ Ｐゴシック" charset="0"/>
              </a:rPr>
              <a:t>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server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From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now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: server is a </a:t>
            </a:r>
            <a:r>
              <a:rPr lang="nb-NO" sz="2400" b="1" dirty="0" err="1" smtClean="0">
                <a:latin typeface="Tahoma" charset="0"/>
                <a:ea typeface="ＭＳ Ｐゴシック" charset="0"/>
                <a:cs typeface="ＭＳ Ｐゴシック" charset="0"/>
              </a:rPr>
              <a:t>process</a:t>
            </a:r>
            <a:r>
              <a:rPr lang="nb-NO" sz="2400" b="1" dirty="0" smtClean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not a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machine</a:t>
            </a: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Creation of a 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Special for the server side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85863"/>
            <a:ext cx="8145463" cy="5329237"/>
          </a:xfrm>
        </p:spPr>
        <p:txBody>
          <a:bodyPr/>
          <a:lstStyle/>
          <a:p>
            <a:pPr eaLnBrk="1" hangingPunct="1">
              <a:spcAft>
                <a:spcPct val="6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In case of </a:t>
            </a:r>
            <a:r>
              <a:rPr lang="en-US" b="1" dirty="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TCP</a:t>
            </a:r>
          </a:p>
          <a:p>
            <a:pPr lvl="1" eaLnBrk="1" hangingPunct="1">
              <a:spcAft>
                <a:spcPct val="60000"/>
              </a:spcAft>
            </a:pPr>
            <a:r>
              <a:rPr lang="en-US" dirty="0" smtClean="0">
                <a:latin typeface="Tahoma" charset="0"/>
                <a:ea typeface="ＭＳ Ｐゴシック" charset="0"/>
              </a:rPr>
              <a:t>One </a:t>
            </a:r>
            <a:r>
              <a:rPr lang="en-US" dirty="0">
                <a:latin typeface="Tahoma" charset="0"/>
                <a:ea typeface="ＭＳ Ｐゴシック" charset="0"/>
              </a:rPr>
              <a:t>socket on the server side is dedicated to waiting for a </a:t>
            </a:r>
            <a:r>
              <a:rPr lang="en-US" dirty="0" smtClean="0">
                <a:latin typeface="Tahoma" charset="0"/>
                <a:ea typeface="ＭＳ Ｐゴシック" charset="0"/>
              </a:rPr>
              <a:t>connection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 dirty="0" smtClean="0">
                <a:latin typeface="Tahoma" charset="0"/>
                <a:ea typeface="ＭＳ Ｐゴシック" charset="0"/>
              </a:rPr>
              <a:t>For </a:t>
            </a:r>
            <a:r>
              <a:rPr lang="en-US" dirty="0">
                <a:latin typeface="Tahoma" charset="0"/>
                <a:ea typeface="ＭＳ Ｐゴシック" charset="0"/>
              </a:rPr>
              <a:t>each client that takes the initiative, a separate socket on the server side is </a:t>
            </a:r>
            <a:r>
              <a:rPr lang="en-US" dirty="0" smtClean="0">
                <a:latin typeface="Tahoma" charset="0"/>
                <a:ea typeface="ＭＳ Ｐゴシック" charset="0"/>
              </a:rPr>
              <a:t>created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 dirty="0" smtClean="0">
                <a:latin typeface="Tahoma" charset="0"/>
                <a:ea typeface="ＭＳ Ｐゴシック" charset="0"/>
              </a:rPr>
              <a:t>This </a:t>
            </a:r>
            <a:r>
              <a:rPr lang="en-US" dirty="0">
                <a:latin typeface="Tahoma" charset="0"/>
                <a:ea typeface="ＭＳ Ｐゴシック" charset="0"/>
              </a:rPr>
              <a:t>is useful for all servers that must be able to serve several clients concurrently (web servers, mail servers, 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 do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– in the code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 dirty="0" err="1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 dirty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request-</a:t>
            </a:r>
            <a:r>
              <a:rPr lang="en-US" sz="1200" b="0" dirty="0" err="1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 dirty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 dirty="0" err="1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 dirty="0">
                <a:solidFill>
                  <a:schemeClr val="folHlink"/>
                </a:solidFill>
                <a:latin typeface="Helvetica" charset="0"/>
              </a:rPr>
              <a:t>”</a:t>
            </a:r>
            <a:endParaRPr lang="en-US" sz="1200" b="0" dirty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</a:t>
            </a:r>
            <a:r>
              <a:rPr lang="en-US" sz="1200" b="0" dirty="0" err="1">
                <a:latin typeface="Courier New" charset="0"/>
              </a:rPr>
              <a:t>sd</a:t>
            </a:r>
            <a:r>
              <a:rPr lang="en-US" sz="1200" b="0" dirty="0">
                <a:latin typeface="Courier New" charset="0"/>
              </a:rPr>
              <a:t>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solidFill>
                  <a:schemeClr val="folHlink"/>
                </a:solidFill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do-list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510454" cy="5648325"/>
          </a:xfrm>
        </p:spPr>
        <p:txBody>
          <a:bodyPr/>
          <a:lstStyle/>
          <a:p>
            <a:r>
              <a:rPr lang="nb-NO" dirty="0" smtClean="0"/>
              <a:t>Client:</a:t>
            </a:r>
          </a:p>
          <a:p>
            <a:pPr lvl="1"/>
            <a:r>
              <a:rPr lang="en-US" sz="2000" dirty="0" smtClean="0"/>
              <a:t>Declare </a:t>
            </a:r>
            <a:r>
              <a:rPr lang="en-US" sz="2000" dirty="0"/>
              <a:t>some </a:t>
            </a:r>
            <a:r>
              <a:rPr lang="en-US" sz="2000" dirty="0" smtClean="0"/>
              <a:t>data structures</a:t>
            </a:r>
            <a:endParaRPr lang="en-US" sz="2000" dirty="0"/>
          </a:p>
          <a:p>
            <a:pPr lvl="1"/>
            <a:r>
              <a:rPr lang="en-US" sz="2000" dirty="0" smtClean="0"/>
              <a:t>Create </a:t>
            </a:r>
            <a:r>
              <a:rPr lang="en-US" sz="2000" dirty="0"/>
              <a:t>a </a:t>
            </a:r>
            <a:r>
              <a:rPr lang="en-US" sz="2000" dirty="0" smtClean="0"/>
              <a:t>socket</a:t>
            </a:r>
          </a:p>
          <a:p>
            <a:pPr lvl="1"/>
            <a:r>
              <a:rPr lang="en-US" sz="2000" dirty="0" smtClean="0"/>
              <a:t>Identify </a:t>
            </a:r>
            <a:r>
              <a:rPr lang="en-US" sz="2000" dirty="0"/>
              <a:t>the </a:t>
            </a:r>
            <a:r>
              <a:rPr lang="en-US" sz="2000" dirty="0" smtClean="0"/>
              <a:t>server</a:t>
            </a:r>
          </a:p>
          <a:p>
            <a:pPr lvl="1"/>
            <a:r>
              <a:rPr lang="en-US" sz="2000" dirty="0" smtClean="0"/>
              <a:t>Connect </a:t>
            </a:r>
            <a:r>
              <a:rPr lang="en-US" sz="2000" dirty="0"/>
              <a:t>to the </a:t>
            </a:r>
            <a:r>
              <a:rPr lang="en-US" sz="2000" dirty="0" smtClean="0"/>
              <a:t>server</a:t>
            </a:r>
            <a:endParaRPr lang="en-US" sz="2000" dirty="0"/>
          </a:p>
          <a:p>
            <a:pPr lvl="1"/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Server:</a:t>
            </a:r>
          </a:p>
          <a:p>
            <a:pPr lvl="1"/>
            <a:r>
              <a:rPr lang="en-US" sz="2000" dirty="0" smtClean="0"/>
              <a:t>Declare </a:t>
            </a:r>
            <a:r>
              <a:rPr lang="en-US" sz="2000" dirty="0"/>
              <a:t>some </a:t>
            </a:r>
            <a:r>
              <a:rPr lang="en-US" sz="2000" dirty="0" smtClean="0"/>
              <a:t>data structures</a:t>
            </a:r>
            <a:endParaRPr lang="en-US" sz="2000" dirty="0"/>
          </a:p>
          <a:p>
            <a:pPr lvl="1"/>
            <a:r>
              <a:rPr lang="en-US" sz="2000" dirty="0" smtClean="0"/>
              <a:t>Create </a:t>
            </a:r>
            <a:r>
              <a:rPr lang="en-US" sz="2000" dirty="0"/>
              <a:t>a </a:t>
            </a:r>
            <a:r>
              <a:rPr lang="en-US" sz="2000" dirty="0" smtClean="0"/>
              <a:t>socket</a:t>
            </a:r>
          </a:p>
          <a:p>
            <a:pPr lvl="1"/>
            <a:r>
              <a:rPr lang="en-US" sz="2000" dirty="0" smtClean="0"/>
              <a:t>Define </a:t>
            </a:r>
            <a:r>
              <a:rPr lang="en-US" sz="2000" dirty="0"/>
              <a:t>how the client can </a:t>
            </a:r>
            <a:r>
              <a:rPr lang="en-US" sz="2000" dirty="0" smtClean="0"/>
              <a:t>connect</a:t>
            </a:r>
          </a:p>
          <a:p>
            <a:pPr lvl="1"/>
            <a:r>
              <a:rPr lang="en-US" sz="2000" dirty="0" smtClean="0"/>
              <a:t>Wait </a:t>
            </a:r>
            <a:r>
              <a:rPr lang="en-US" sz="2000" dirty="0"/>
              <a:t>for a </a:t>
            </a:r>
            <a:r>
              <a:rPr lang="en-US" sz="2000" dirty="0" smtClean="0"/>
              <a:t>connection</a:t>
            </a:r>
          </a:p>
          <a:p>
            <a:pPr lvl="1"/>
            <a:r>
              <a:rPr lang="en-US" sz="2000" dirty="0" smtClean="0"/>
              <a:t>Handle the connection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711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&lt;Necessary includes&gt;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1175" y="3543300"/>
            <a:ext cx="8058150" cy="3062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These five files are needed by both client and server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They include definitions and declarations as described on the following sides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Some systems will have the same declarations in different files – the above examples should work at IFI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(see </a:t>
            </a:r>
            <a:r>
              <a:rPr lang="en-US" sz="1800" dirty="0">
                <a:latin typeface="Courier New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1800" dirty="0" err="1">
                <a:latin typeface="Courier New" charset="0"/>
                <a:ea typeface="ＭＳ Ｐゴシック" charset="0"/>
                <a:cs typeface="ＭＳ Ｐゴシック" charset="0"/>
              </a:rPr>
              <a:t>usr</a:t>
            </a:r>
            <a:r>
              <a:rPr lang="en-US" sz="1800" dirty="0">
                <a:latin typeface="Courier New" charset="0"/>
                <a:ea typeface="ＭＳ Ｐゴシック" charset="0"/>
                <a:cs typeface="ＭＳ Ｐゴシック" charset="0"/>
              </a:rPr>
              <a:t>/include</a:t>
            </a: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 on Linux &amp; Solaris</a:t>
            </a:r>
            <a:r>
              <a:rPr lang="en-US" sz="1800" dirty="0" smtClean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sz="18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man-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pages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will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have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the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info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you</a:t>
            </a:r>
            <a:r>
              <a:rPr lang="nb-NO" sz="2400" dirty="0" smtClean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need</a:t>
            </a:r>
            <a:endParaRPr lang="en-US" sz="2400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164263" y="3040968"/>
            <a:ext cx="146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endParaRPr lang="en-US" sz="2000" b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81625" y="1189041"/>
            <a:ext cx="3762375" cy="630237"/>
            <a:chOff x="3390" y="714"/>
            <a:chExt cx="2370" cy="397"/>
          </a:xfrm>
        </p:grpSpPr>
        <p:grpSp>
          <p:nvGrpSpPr>
            <p:cNvPr id="28699" name="Group 6"/>
            <p:cNvGrpSpPr>
              <a:grpSpLocks/>
            </p:cNvGrpSpPr>
            <p:nvPr/>
          </p:nvGrpSpPr>
          <p:grpSpPr bwMode="auto">
            <a:xfrm>
              <a:off x="3390" y="714"/>
              <a:ext cx="2370" cy="397"/>
              <a:chOff x="3390" y="714"/>
              <a:chExt cx="2370" cy="397"/>
            </a:xfrm>
          </p:grpSpPr>
          <p:sp>
            <p:nvSpPr>
              <p:cNvPr id="28701" name="AutoShape 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702" name="Rectangle 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700" name="Text Box 9"/>
            <p:cNvSpPr txBox="1">
              <a:spLocks noChangeArrowheads="1"/>
            </p:cNvSpPr>
            <p:nvPr/>
          </p:nvSpPr>
          <p:spPr bwMode="auto">
            <a:xfrm>
              <a:off x="3844" y="750"/>
              <a:ext cx="1669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&amp; defines (</a:t>
              </a:r>
              <a:r>
                <a:rPr lang="en-US" sz="1200" b="0">
                  <a:latin typeface="Courier New" charset="0"/>
                </a:rPr>
                <a:t>htons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</a:t>
              </a:r>
              <a:r>
                <a:rPr lang="en-US" sz="1200" b="0">
                  <a:latin typeface="Courier New" charset="0"/>
                </a:rPr>
                <a:t>sockaddr_in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381625" y="1666193"/>
            <a:ext cx="3762375" cy="630237"/>
            <a:chOff x="3390" y="846"/>
            <a:chExt cx="2370" cy="397"/>
          </a:xfrm>
        </p:grpSpPr>
        <p:grpSp>
          <p:nvGrpSpPr>
            <p:cNvPr id="28695" name="Group 11"/>
            <p:cNvGrpSpPr>
              <a:grpSpLocks/>
            </p:cNvGrpSpPr>
            <p:nvPr/>
          </p:nvGrpSpPr>
          <p:grpSpPr bwMode="auto">
            <a:xfrm>
              <a:off x="3390" y="846"/>
              <a:ext cx="2370" cy="397"/>
              <a:chOff x="3390" y="714"/>
              <a:chExt cx="2370" cy="397"/>
            </a:xfrm>
          </p:grpSpPr>
          <p:sp>
            <p:nvSpPr>
              <p:cNvPr id="28697" name="AutoShape 1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8" name="Rectangle 1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6" name="Text Box 14"/>
            <p:cNvSpPr txBox="1">
              <a:spLocks noChangeArrowheads="1"/>
            </p:cNvSpPr>
            <p:nvPr/>
          </p:nvSpPr>
          <p:spPr bwMode="auto">
            <a:xfrm>
              <a:off x="3838" y="895"/>
              <a:ext cx="1646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send</a:t>
              </a:r>
              <a:r>
                <a:rPr lang="en-US" sz="1200" b="0"/>
                <a:t>, </a:t>
              </a:r>
              <a:r>
                <a:rPr lang="en-US" sz="1200" b="0">
                  <a:latin typeface="Courier New" charset="0"/>
                </a:rPr>
                <a:t>connect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defines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381625" y="2017030"/>
            <a:ext cx="3762375" cy="630238"/>
            <a:chOff x="3390" y="1068"/>
            <a:chExt cx="2370" cy="397"/>
          </a:xfrm>
        </p:grpSpPr>
        <p:grpSp>
          <p:nvGrpSpPr>
            <p:cNvPr id="28691" name="Group 16"/>
            <p:cNvGrpSpPr>
              <a:grpSpLocks/>
            </p:cNvGrpSpPr>
            <p:nvPr/>
          </p:nvGrpSpPr>
          <p:grpSpPr bwMode="auto">
            <a:xfrm>
              <a:off x="3390" y="1068"/>
              <a:ext cx="2370" cy="397"/>
              <a:chOff x="3390" y="714"/>
              <a:chExt cx="2370" cy="397"/>
            </a:xfrm>
          </p:grpSpPr>
          <p:sp>
            <p:nvSpPr>
              <p:cNvPr id="28693" name="AutoShape 1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4" name="Rectangle 1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2" name="Text Box 19"/>
            <p:cNvSpPr txBox="1">
              <a:spLocks noChangeArrowheads="1"/>
            </p:cNvSpPr>
            <p:nvPr/>
          </p:nvSpPr>
          <p:spPr bwMode="auto">
            <a:xfrm>
              <a:off x="3835" y="1160"/>
              <a:ext cx="164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gethostbyame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381625" y="2388505"/>
            <a:ext cx="3762375" cy="630238"/>
            <a:chOff x="3390" y="1991"/>
            <a:chExt cx="2370" cy="397"/>
          </a:xfrm>
        </p:grpSpPr>
        <p:grpSp>
          <p:nvGrpSpPr>
            <p:cNvPr id="28687" name="Group 21"/>
            <p:cNvGrpSpPr>
              <a:grpSpLocks/>
            </p:cNvGrpSpPr>
            <p:nvPr/>
          </p:nvGrpSpPr>
          <p:grpSpPr bwMode="auto">
            <a:xfrm>
              <a:off x="3390" y="1991"/>
              <a:ext cx="2370" cy="397"/>
              <a:chOff x="3390" y="714"/>
              <a:chExt cx="2370" cy="397"/>
            </a:xfrm>
          </p:grpSpPr>
          <p:sp>
            <p:nvSpPr>
              <p:cNvPr id="28689" name="AutoShape 2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0" name="Rectangle 2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8" name="Text Box 24"/>
            <p:cNvSpPr txBox="1">
              <a:spLocks noChangeArrowheads="1"/>
            </p:cNvSpPr>
            <p:nvPr/>
          </p:nvSpPr>
          <p:spPr bwMode="auto">
            <a:xfrm>
              <a:off x="3835" y="2100"/>
              <a:ext cx="129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printf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5383213" y="2789006"/>
            <a:ext cx="3762375" cy="630238"/>
            <a:chOff x="3390" y="1530"/>
            <a:chExt cx="2370" cy="397"/>
          </a:xfrm>
        </p:grpSpPr>
        <p:grpSp>
          <p:nvGrpSpPr>
            <p:cNvPr id="28683" name="Group 26"/>
            <p:cNvGrpSpPr>
              <a:grpSpLocks/>
            </p:cNvGrpSpPr>
            <p:nvPr/>
          </p:nvGrpSpPr>
          <p:grpSpPr bwMode="auto">
            <a:xfrm>
              <a:off x="3390" y="1530"/>
              <a:ext cx="2370" cy="397"/>
              <a:chOff x="3390" y="714"/>
              <a:chExt cx="2370" cy="397"/>
            </a:xfrm>
          </p:grpSpPr>
          <p:sp>
            <p:nvSpPr>
              <p:cNvPr id="28685" name="AutoShape 2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86" name="Rectangle 2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4" name="Text Box 29"/>
            <p:cNvSpPr txBox="1">
              <a:spLocks noChangeArrowheads="1"/>
            </p:cNvSpPr>
            <p:nvPr/>
          </p:nvSpPr>
          <p:spPr bwMode="auto">
            <a:xfrm>
              <a:off x="3838" y="1632"/>
              <a:ext cx="12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 dirty="0"/>
                <a:t> prototypes </a:t>
              </a:r>
              <a:r>
                <a:rPr lang="en-US" sz="1200" b="0" dirty="0" smtClean="0"/>
                <a:t>(</a:t>
              </a:r>
              <a:r>
                <a:rPr lang="en-US" sz="1200" b="0" dirty="0" err="1" smtClean="0">
                  <a:latin typeface="Courier New" charset="0"/>
                </a:rPr>
                <a:t>memset</a:t>
              </a:r>
              <a:r>
                <a:rPr lang="en-US" sz="1200" b="0" dirty="0" smtClean="0"/>
                <a:t>, </a:t>
              </a:r>
              <a:r>
                <a:rPr lang="en-US" sz="1200" b="0" dirty="0"/>
                <a:t>etc.)</a:t>
              </a:r>
            </a:p>
          </p:txBody>
        </p:sp>
      </p:grpSp>
      <p:sp>
        <p:nvSpPr>
          <p:cNvPr id="28682" name="Rectangle 30"/>
          <p:cNvSpPr>
            <a:spLocks noChangeArrowheads="1"/>
          </p:cNvSpPr>
          <p:nvPr/>
        </p:nvSpPr>
        <p:spPr bwMode="auto">
          <a:xfrm>
            <a:off x="1236663" y="1323975"/>
            <a:ext cx="4470400" cy="1998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netinet</a:t>
            </a:r>
            <a:r>
              <a:rPr lang="en-US" sz="2400" b="0" dirty="0">
                <a:latin typeface="Courier New" charset="0"/>
              </a:rPr>
              <a:t>/</a:t>
            </a:r>
            <a:r>
              <a:rPr lang="en-US" sz="2400" b="0" dirty="0" err="1">
                <a:latin typeface="Courier New" charset="0"/>
              </a:rPr>
              <a:t>in.h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&lt;sys/</a:t>
            </a:r>
            <a:r>
              <a:rPr lang="en-US" sz="2400" b="0" dirty="0" err="1">
                <a:latin typeface="Courier New" charset="0"/>
              </a:rPr>
              <a:t>socket.h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netdb.h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stdio.h</a:t>
            </a:r>
            <a:r>
              <a:rPr lang="en-US" sz="2400" b="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 dirty="0">
                <a:latin typeface="Courier New" charset="0"/>
              </a:rPr>
              <a:t>#include &lt;</a:t>
            </a:r>
            <a:r>
              <a:rPr lang="en-US" sz="2400" b="0" dirty="0" err="1">
                <a:latin typeface="Courier New" charset="0"/>
              </a:rPr>
              <a:t>string.h</a:t>
            </a:r>
            <a:r>
              <a:rPr lang="en-US" sz="2400" b="0" dirty="0">
                <a:latin typeface="Courier New" charset="0"/>
              </a:rPr>
              <a:t>&gt;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&lt;Create a socket&gt;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6250" y="3068638"/>
            <a:ext cx="8326438" cy="1533525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Call to the function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socket()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creates a transport  control block (hidden in kernel), and returns a reference to it (integer used as index)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54038" y="1447800"/>
            <a:ext cx="4070350" cy="1466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IPPROTO_TCP);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738688" y="1447800"/>
            <a:ext cx="4064000" cy="1479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request_sd;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IPPROTO_TCP);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52450" y="973138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616450" y="908050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00638" y="5173663"/>
            <a:ext cx="979487" cy="966787"/>
            <a:chOff x="3288" y="3196"/>
            <a:chExt cx="617" cy="609"/>
          </a:xfrm>
        </p:grpSpPr>
        <p:sp>
          <p:nvSpPr>
            <p:cNvPr id="29728" name="Rectangle 9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9" name="Text Box 10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16538" y="5389563"/>
            <a:ext cx="979487" cy="966787"/>
            <a:chOff x="3288" y="3196"/>
            <a:chExt cx="617" cy="609"/>
          </a:xfrm>
        </p:grpSpPr>
        <p:sp>
          <p:nvSpPr>
            <p:cNvPr id="29726" name="Rectangle 12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7" name="Text Box 13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532438" y="5605463"/>
            <a:ext cx="979487" cy="966787"/>
            <a:chOff x="3288" y="3196"/>
            <a:chExt cx="617" cy="609"/>
          </a:xfrm>
        </p:grpSpPr>
        <p:sp>
          <p:nvSpPr>
            <p:cNvPr id="29724" name="Rectangle 15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5" name="Text Box 16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sp>
        <p:nvSpPr>
          <p:cNvPr id="1172497" name="Line 17"/>
          <p:cNvSpPr>
            <a:spLocks noChangeShapeType="1"/>
          </p:cNvSpPr>
          <p:nvPr/>
        </p:nvSpPr>
        <p:spPr bwMode="auto">
          <a:xfrm>
            <a:off x="3533775" y="5284788"/>
            <a:ext cx="156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8" name="Line 18"/>
          <p:cNvSpPr>
            <a:spLocks noChangeShapeType="1"/>
          </p:cNvSpPr>
          <p:nvPr/>
        </p:nvSpPr>
        <p:spPr bwMode="auto">
          <a:xfrm>
            <a:off x="3533775" y="5500688"/>
            <a:ext cx="1787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9" name="Line 19"/>
          <p:cNvSpPr>
            <a:spLocks noChangeShapeType="1"/>
          </p:cNvSpPr>
          <p:nvPr/>
        </p:nvSpPr>
        <p:spPr bwMode="auto">
          <a:xfrm>
            <a:off x="3533775" y="5716588"/>
            <a:ext cx="2020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500" name="Line 20"/>
          <p:cNvSpPr>
            <a:spLocks noChangeShapeType="1"/>
          </p:cNvSpPr>
          <p:nvPr/>
        </p:nvSpPr>
        <p:spPr bwMode="auto">
          <a:xfrm>
            <a:off x="3533775" y="59277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189288" y="5184775"/>
            <a:ext cx="696912" cy="1069975"/>
            <a:chOff x="2009" y="3340"/>
            <a:chExt cx="439" cy="674"/>
          </a:xfrm>
        </p:grpSpPr>
        <p:sp>
          <p:nvSpPr>
            <p:cNvPr id="29719" name="Rectangle 22"/>
            <p:cNvSpPr>
              <a:spLocks noChangeArrowheads="1"/>
            </p:cNvSpPr>
            <p:nvPr/>
          </p:nvSpPr>
          <p:spPr bwMode="auto">
            <a:xfrm>
              <a:off x="2009" y="3340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0" name="Rectangle 23"/>
            <p:cNvSpPr>
              <a:spLocks noChangeArrowheads="1"/>
            </p:cNvSpPr>
            <p:nvPr/>
          </p:nvSpPr>
          <p:spPr bwMode="auto">
            <a:xfrm>
              <a:off x="2009" y="3476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1" name="Rectangle 24"/>
            <p:cNvSpPr>
              <a:spLocks noChangeArrowheads="1"/>
            </p:cNvSpPr>
            <p:nvPr/>
          </p:nvSpPr>
          <p:spPr bwMode="auto">
            <a:xfrm>
              <a:off x="2009" y="3612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2" name="Rectangle 25"/>
            <p:cNvSpPr>
              <a:spLocks noChangeArrowheads="1"/>
            </p:cNvSpPr>
            <p:nvPr/>
          </p:nvSpPr>
          <p:spPr bwMode="auto">
            <a:xfrm>
              <a:off x="2009" y="3745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3" name="Rectangle 26"/>
            <p:cNvSpPr>
              <a:spLocks noChangeArrowheads="1"/>
            </p:cNvSpPr>
            <p:nvPr/>
          </p:nvSpPr>
          <p:spPr bwMode="auto">
            <a:xfrm>
              <a:off x="2009" y="3881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2507" name="Line 27"/>
          <p:cNvSpPr>
            <a:spLocks noChangeShapeType="1"/>
          </p:cNvSpPr>
          <p:nvPr/>
        </p:nvSpPr>
        <p:spPr bwMode="auto">
          <a:xfrm>
            <a:off x="3533775" y="61436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025525" y="4732338"/>
            <a:ext cx="5686425" cy="581025"/>
            <a:chOff x="646" y="3055"/>
            <a:chExt cx="3582" cy="366"/>
          </a:xfrm>
        </p:grpSpPr>
        <p:sp>
          <p:nvSpPr>
            <p:cNvPr id="29717" name="Line 29"/>
            <p:cNvSpPr>
              <a:spLocks noChangeShapeType="1"/>
            </p:cNvSpPr>
            <p:nvPr/>
          </p:nvSpPr>
          <p:spPr bwMode="auto">
            <a:xfrm flipH="1">
              <a:off x="682" y="3245"/>
              <a:ext cx="35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8" name="Text Box 30"/>
            <p:cNvSpPr txBox="1">
              <a:spLocks noChangeArrowheads="1"/>
            </p:cNvSpPr>
            <p:nvPr/>
          </p:nvSpPr>
          <p:spPr bwMode="auto">
            <a:xfrm>
              <a:off x="646" y="3055"/>
              <a:ext cx="57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user</a:t>
              </a:r>
            </a:p>
            <a:p>
              <a:r>
                <a:rPr lang="en-US" sz="1600" b="0">
                  <a:latin typeface="Courier New" charset="0"/>
                </a:rPr>
                <a:t>kernel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2216150" y="4452938"/>
            <a:ext cx="912813" cy="1277937"/>
            <a:chOff x="1396" y="2879"/>
            <a:chExt cx="575" cy="661"/>
          </a:xfrm>
        </p:grpSpPr>
        <p:sp>
          <p:nvSpPr>
            <p:cNvPr id="29715" name="Freeform 32"/>
            <p:cNvSpPr>
              <a:spLocks/>
            </p:cNvSpPr>
            <p:nvPr/>
          </p:nvSpPr>
          <p:spPr bwMode="auto">
            <a:xfrm>
              <a:off x="1580" y="3048"/>
              <a:ext cx="391" cy="492"/>
            </a:xfrm>
            <a:custGeom>
              <a:avLst/>
              <a:gdLst>
                <a:gd name="T0" fmla="*/ 0 w 661"/>
                <a:gd name="T1" fmla="*/ 0 h 492"/>
                <a:gd name="T2" fmla="*/ 0 w 661"/>
                <a:gd name="T3" fmla="*/ 492 h 492"/>
                <a:gd name="T4" fmla="*/ 137 w 661"/>
                <a:gd name="T5" fmla="*/ 492 h 492"/>
                <a:gd name="T6" fmla="*/ 0 60000 65536"/>
                <a:gd name="T7" fmla="*/ 0 60000 65536"/>
                <a:gd name="T8" fmla="*/ 0 60000 65536"/>
                <a:gd name="T9" fmla="*/ 0 w 661"/>
                <a:gd name="T10" fmla="*/ 0 h 492"/>
                <a:gd name="T11" fmla="*/ 661 w 661"/>
                <a:gd name="T12" fmla="*/ 492 h 4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1" h="492">
                  <a:moveTo>
                    <a:pt x="0" y="0"/>
                  </a:moveTo>
                  <a:lnTo>
                    <a:pt x="0" y="492"/>
                  </a:lnTo>
                  <a:lnTo>
                    <a:pt x="661" y="4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6" name="Text Box 33"/>
            <p:cNvSpPr txBox="1">
              <a:spLocks noChangeArrowheads="1"/>
            </p:cNvSpPr>
            <p:nvPr/>
          </p:nvSpPr>
          <p:spPr bwMode="auto">
            <a:xfrm>
              <a:off x="1396" y="2879"/>
              <a:ext cx="28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 sd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7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7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97" grpId="0" animBg="1"/>
      <p:bldP spid="1172498" grpId="0" animBg="1"/>
      <p:bldP spid="1172499" grpId="0" animBg="1"/>
      <p:bldP spid="1172500" grpId="0" animBg="1"/>
      <p:bldP spid="11725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about the 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socket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call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03200" y="2079625"/>
            <a:ext cx="8783638" cy="4545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PF_INET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 SOCK_STREAM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IPPROTO_TCP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are constants that are defined in the included 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files</a:t>
            </a:r>
            <a:r>
              <a:rPr lang="en-US" sz="2000" dirty="0">
                <a:latin typeface="Tahoma" charset="0"/>
                <a:ea typeface="ＭＳ Ｐゴシック" charset="0"/>
              </a:rPr>
              <a:t/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use of the constants that we 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use here (as 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above) creates a </a:t>
            </a:r>
            <a:r>
              <a:rPr lang="en-US" sz="2400" i="1" dirty="0">
                <a:latin typeface="Tahoma" charset="0"/>
                <a:ea typeface="ＭＳ Ｐゴシック" charset="0"/>
                <a:cs typeface="ＭＳ Ｐゴシック" charset="0"/>
              </a:rPr>
              <a:t>TCP socket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Many other possibilities exist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Domain: </a:t>
            </a:r>
            <a:r>
              <a:rPr lang="en-US" sz="2000" dirty="0">
                <a:latin typeface="Courier New" charset="0"/>
                <a:ea typeface="ＭＳ Ｐゴシック" charset="0"/>
              </a:rPr>
              <a:t>PF_UNIX, PF_INET, PF_INET6,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Type: </a:t>
            </a:r>
            <a:r>
              <a:rPr lang="en-US" sz="2000" dirty="0">
                <a:latin typeface="Courier New" charset="0"/>
                <a:ea typeface="ＭＳ Ｐゴシック" charset="0"/>
              </a:rPr>
              <a:t>SOCK_STREAM, SOCK_DGRAM,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Tahoma" charset="0"/>
                <a:ea typeface="ＭＳ Ｐゴシック" charset="0"/>
              </a:rPr>
              <a:t>Protocol: 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IPPROTO_TCP</a:t>
            </a:r>
            <a:r>
              <a:rPr lang="en-US" sz="2000" dirty="0">
                <a:latin typeface="Courier New" charset="0"/>
                <a:ea typeface="ＭＳ Ｐゴシック" charset="0"/>
              </a:rPr>
              <a:t>, IPPROTO_UDP, 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…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dirty="0" err="1" smtClean="0">
                <a:latin typeface="Courier New" charset="0"/>
                <a:ea typeface="ＭＳ Ｐゴシック" charset="0"/>
              </a:rPr>
              <a:t>protocol</a:t>
            </a:r>
            <a:r>
              <a:rPr lang="nb-NO" sz="2400" dirty="0" smtClean="0">
                <a:latin typeface="Courier New" charset="0"/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can</a:t>
            </a:r>
            <a:r>
              <a:rPr lang="nb-NO" sz="2400" dirty="0" smtClean="0">
                <a:ea typeface="ＭＳ Ｐゴシック" charset="0"/>
              </a:rPr>
              <a:t> be NULL, OS </a:t>
            </a:r>
            <a:r>
              <a:rPr lang="nb-NO" sz="2400" dirty="0" err="1" smtClean="0">
                <a:ea typeface="ＭＳ Ｐゴシック" charset="0"/>
              </a:rPr>
              <a:t>choses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apropriate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proocol</a:t>
            </a:r>
            <a:r>
              <a:rPr lang="nb-NO" sz="2400" dirty="0" smtClean="0">
                <a:ea typeface="ＭＳ Ｐゴシック" charset="0"/>
              </a:rPr>
              <a:t> </a:t>
            </a:r>
            <a:br>
              <a:rPr lang="nb-NO" sz="2400" dirty="0" smtClean="0">
                <a:ea typeface="ＭＳ Ｐゴシック" charset="0"/>
              </a:rPr>
            </a:br>
            <a:r>
              <a:rPr lang="nb-NO" sz="2400" dirty="0" smtClean="0">
                <a:ea typeface="ＭＳ Ｐゴシック" charset="0"/>
              </a:rPr>
              <a:t>(</a:t>
            </a:r>
            <a:r>
              <a:rPr lang="nb-NO" sz="2400" dirty="0" err="1" smtClean="0">
                <a:ea typeface="ＭＳ Ｐゴシック" charset="0"/>
              </a:rPr>
              <a:t>use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with</a:t>
            </a:r>
            <a:r>
              <a:rPr lang="nb-NO" sz="2400" dirty="0" smtClean="0">
                <a:ea typeface="ＭＳ Ｐゴシック" charset="0"/>
              </a:rPr>
              <a:t> </a:t>
            </a:r>
            <a:r>
              <a:rPr lang="nb-NO" sz="2400" dirty="0" err="1" smtClean="0">
                <a:ea typeface="ＭＳ Ｐゴシック" charset="0"/>
              </a:rPr>
              <a:t>care</a:t>
            </a:r>
            <a:r>
              <a:rPr lang="nb-NO" sz="2400" dirty="0" smtClean="0">
                <a:ea typeface="ＭＳ Ｐゴシック" charset="0"/>
              </a:rPr>
              <a:t>!)</a:t>
            </a:r>
            <a:endParaRPr lang="en-US" sz="2400" dirty="0">
              <a:ea typeface="ＭＳ Ｐゴシック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25463" y="1268413"/>
            <a:ext cx="8347075" cy="450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200" b="0" dirty="0" err="1">
                <a:latin typeface="Courier New" charset="0"/>
              </a:rPr>
              <a:t>sd</a:t>
            </a:r>
            <a:r>
              <a:rPr lang="en-US" sz="2200" b="0" dirty="0">
                <a:latin typeface="Courier New" charset="0"/>
              </a:rPr>
              <a:t> = 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2200" b="0" dirty="0">
                <a:solidFill>
                  <a:schemeClr val="folHlink"/>
                </a:solidFill>
                <a:latin typeface="Courier New" charset="0"/>
              </a:rPr>
              <a:t>(</a:t>
            </a:r>
            <a:r>
              <a:rPr lang="en-US" sz="2200" b="0" dirty="0" err="1">
                <a:solidFill>
                  <a:schemeClr val="folHlink"/>
                </a:solidFill>
                <a:latin typeface="Courier New" charset="0"/>
              </a:rPr>
              <a:t>int</a:t>
            </a:r>
            <a:r>
              <a:rPr lang="en-US" sz="2200" b="0" dirty="0">
                <a:solidFill>
                  <a:schemeClr val="folHlink"/>
                </a:solidFill>
                <a:latin typeface="Courier New" charset="0"/>
              </a:rPr>
              <a:t> domain, </a:t>
            </a:r>
            <a:r>
              <a:rPr lang="en-US" sz="2200" b="0" dirty="0" err="1">
                <a:solidFill>
                  <a:schemeClr val="folHlink"/>
                </a:solidFill>
                <a:latin typeface="Courier New" charset="0"/>
              </a:rPr>
              <a:t>int</a:t>
            </a:r>
            <a:r>
              <a:rPr lang="en-US" sz="2200" b="0" dirty="0">
                <a:solidFill>
                  <a:schemeClr val="folHlink"/>
                </a:solidFill>
                <a:latin typeface="Courier New" charset="0"/>
              </a:rPr>
              <a:t> type, </a:t>
            </a:r>
            <a:r>
              <a:rPr lang="en-US" sz="2200" b="0" dirty="0" err="1">
                <a:solidFill>
                  <a:schemeClr val="folHlink"/>
                </a:solidFill>
                <a:latin typeface="Courier New" charset="0"/>
              </a:rPr>
              <a:t>int</a:t>
            </a:r>
            <a:r>
              <a:rPr lang="en-US" sz="2200" b="0" dirty="0">
                <a:solidFill>
                  <a:schemeClr val="folHlink"/>
                </a:solidFill>
                <a:latin typeface="Courier New" charset="0"/>
              </a:rPr>
              <a:t> </a:t>
            </a:r>
            <a:r>
              <a:rPr lang="en-US" sz="2200" b="0" dirty="0" smtClean="0">
                <a:solidFill>
                  <a:schemeClr val="folHlink"/>
                </a:solidFill>
                <a:latin typeface="Courier New" charset="0"/>
              </a:rPr>
              <a:t>protocol);</a:t>
            </a:r>
            <a:endParaRPr lang="en-US" sz="2200" b="0" dirty="0">
              <a:solidFill>
                <a:schemeClr val="folHlink"/>
              </a:solidFill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Machine??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by its </a:t>
            </a:r>
            <a:r>
              <a:rPr lang="en-US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IP address</a:t>
            </a:r>
            <a:r>
              <a:rPr lang="en-US" dirty="0">
                <a:latin typeface="Tahoma" charset="0"/>
                <a:ea typeface="ＭＳ Ｐゴシック" charset="0"/>
              </a:rPr>
              <a:t> (e.g., </a:t>
            </a:r>
            <a:r>
              <a:rPr lang="en-US" dirty="0" smtClean="0">
                <a:latin typeface="Tahoma" charset="0"/>
                <a:ea typeface="ＭＳ Ｐゴシック" charset="0"/>
              </a:rPr>
              <a:t>129.240.65.59)</a:t>
            </a:r>
            <a:r>
              <a:rPr lang="en-US" dirty="0">
                <a:latin typeface="Tahoma" charset="0"/>
                <a:ea typeface="ＭＳ Ｐゴシック" charset="0"/>
              </a:rPr>
              <a:t/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Application/service/program??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by (IP address and) </a:t>
            </a:r>
            <a:r>
              <a:rPr lang="en-US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port number</a:t>
            </a:r>
          </a:p>
          <a:p>
            <a:pPr lvl="1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standard applications have own, </a:t>
            </a:r>
            <a:r>
              <a:rPr lang="ja-JP" altLang="en-US" dirty="0">
                <a:latin typeface="Tahoma" charset="0"/>
                <a:ea typeface="ＭＳ Ｐゴシック" charset="0"/>
              </a:rPr>
              <a:t>“</a:t>
            </a:r>
            <a:r>
              <a:rPr lang="en-US" dirty="0">
                <a:latin typeface="Tahoma" charset="0"/>
                <a:ea typeface="ＭＳ Ｐゴシック" charset="0"/>
              </a:rPr>
              <a:t>well-known</a:t>
            </a:r>
            <a:r>
              <a:rPr lang="ja-JP" altLang="en-US" dirty="0">
                <a:latin typeface="Tahoma" charset="0"/>
                <a:ea typeface="ＭＳ Ｐゴシック" charset="0"/>
              </a:rPr>
              <a:t>”</a:t>
            </a:r>
            <a:r>
              <a:rPr lang="en-US" dirty="0">
                <a:latin typeface="Tahoma" charset="0"/>
                <a:ea typeface="ＭＳ Ｐゴシック" charset="0"/>
              </a:rPr>
              <a:t> port numbers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SSH: 22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Mail: 25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Web: 80</a:t>
            </a:r>
          </a:p>
          <a:p>
            <a:pPr lvl="2" eaLnBrk="1" hangingPunct="1">
              <a:spcAft>
                <a:spcPct val="30000"/>
              </a:spcAft>
            </a:pPr>
            <a:r>
              <a:rPr lang="en-US" dirty="0">
                <a:latin typeface="Tahoma" charset="0"/>
                <a:ea typeface="ＭＳ Ｐゴシック" charset="0"/>
              </a:rPr>
              <a:t>Look in </a:t>
            </a:r>
            <a:r>
              <a:rPr lang="en-US" dirty="0">
                <a:latin typeface="Courier New" charset="0"/>
                <a:ea typeface="ＭＳ Ｐゴシック" charset="0"/>
              </a:rPr>
              <a:t>/</a:t>
            </a:r>
            <a:r>
              <a:rPr lang="en-US" dirty="0" err="1">
                <a:latin typeface="Courier New" charset="0"/>
                <a:ea typeface="ＭＳ Ｐゴシック" charset="0"/>
              </a:rPr>
              <a:t>etc</a:t>
            </a:r>
            <a:r>
              <a:rPr lang="en-US" dirty="0">
                <a:latin typeface="Courier New" charset="0"/>
                <a:ea typeface="ＭＳ Ｐゴシック" charset="0"/>
              </a:rPr>
              <a:t>/services</a:t>
            </a:r>
            <a:r>
              <a:rPr lang="en-US" dirty="0">
                <a:latin typeface="Tahoma" charset="0"/>
                <a:ea typeface="ＭＳ Ｐゴシック" charset="0"/>
              </a:rPr>
              <a:t> for more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700">
                <a:latin typeface="Tahoma" charset="0"/>
                <a:ea typeface="ＭＳ Ｐゴシック" charset="0"/>
                <a:cs typeface="ＭＳ Ｐゴシック" charset="0"/>
              </a:rPr>
              <a:t>How to identify clients to accept, and servers to contact?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err="1"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sockaddr_in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sin_family</a:t>
            </a:r>
            <a:r>
              <a:rPr lang="en-US" sz="1800" dirty="0">
                <a:latin typeface="Courier New" charset="0"/>
                <a:ea typeface="ＭＳ Ｐゴシック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</a:rPr>
              <a:t>	address family used (defined through a macro)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sin_port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16-bit </a:t>
            </a:r>
            <a:r>
              <a:rPr lang="en-US" sz="1800" dirty="0">
                <a:latin typeface="Tahoma" charset="0"/>
                <a:ea typeface="ＭＳ Ｐゴシック" charset="0"/>
              </a:rPr>
              <a:t>transport protocol port number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sin_addr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32-bit </a:t>
            </a:r>
            <a:r>
              <a:rPr lang="en-US" sz="1800" dirty="0">
                <a:latin typeface="Tahoma" charset="0"/>
                <a:ea typeface="ＭＳ Ｐゴシック" charset="0"/>
              </a:rPr>
              <a:t>IP address defined as a new 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structure </a:t>
            </a:r>
            <a:r>
              <a:rPr lang="en-US" sz="1800" dirty="0">
                <a:latin typeface="Tahoma" charset="0"/>
                <a:ea typeface="ＭＳ Ｐゴシック" charset="0"/>
              </a:rPr>
              <a:t/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	</a:t>
            </a:r>
            <a:r>
              <a:rPr lang="en-US" sz="1800" dirty="0" err="1" smtClean="0">
                <a:latin typeface="Courier New" charset="0"/>
                <a:ea typeface="ＭＳ Ｐゴシック" charset="0"/>
              </a:rPr>
              <a:t>in_addr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</a:rPr>
              <a:t>having one 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s_addr</a:t>
            </a:r>
            <a:r>
              <a:rPr lang="en-US" sz="1800" dirty="0">
                <a:latin typeface="Tahoma" charset="0"/>
                <a:ea typeface="ＭＳ Ｐゴシック" charset="0"/>
              </a:rPr>
              <a:t>  element only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 smtClean="0">
                <a:latin typeface="Courier New" charset="0"/>
                <a:ea typeface="ＭＳ Ｐゴシック" charset="0"/>
              </a:rPr>
              <a:t>sin_zero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padding </a:t>
            </a:r>
            <a:r>
              <a:rPr lang="en-US" sz="1800" dirty="0">
                <a:latin typeface="Tahoma" charset="0"/>
                <a:ea typeface="ＭＳ Ｐゴシック" charset="0"/>
              </a:rPr>
              <a:t>(to have an equal size 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as a </a:t>
            </a:r>
            <a:r>
              <a:rPr lang="en-US" sz="1800" dirty="0" err="1" smtClean="0">
                <a:latin typeface="Courier New" charset="0"/>
                <a:ea typeface="ＭＳ Ｐゴシック" charset="0"/>
              </a:rPr>
              <a:t>sockaddr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 </a:t>
            </a:r>
            <a:r>
              <a:rPr lang="en-US" sz="1800" dirty="0" err="1" smtClean="0">
                <a:latin typeface="Tahoma" charset="0"/>
                <a:ea typeface="ＭＳ Ｐゴシック" charset="0"/>
              </a:rPr>
              <a:t>struct</a:t>
            </a:r>
            <a:r>
              <a:rPr lang="en-US" sz="1800" dirty="0">
                <a:latin typeface="Tahoma" charset="0"/>
                <a:ea typeface="ＭＳ Ｐゴシック" charset="0"/>
              </a:rPr>
              <a:t>)</a:t>
            </a:r>
            <a:r>
              <a:rPr lang="en-US" sz="1800" dirty="0">
                <a:latin typeface="Tahoma" charset="0"/>
                <a:ea typeface="ＭＳ Ｐゴシック" charset="0"/>
              </a:rPr>
              <a:t/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Defines IP address and port number in a way the Berkeley socket API needs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it</a:t>
            </a:r>
          </a:p>
          <a:p>
            <a:pPr eaLnBrk="1" hangingPunct="1">
              <a:spcAft>
                <a:spcPct val="20000"/>
              </a:spcAft>
            </a:pPr>
            <a:r>
              <a:rPr lang="nb-NO" dirty="0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man 7 </a:t>
            </a:r>
            <a:r>
              <a:rPr lang="nb-NO" dirty="0" err="1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ip</a:t>
            </a:r>
            <a:endParaRPr lang="en-US" dirty="0">
              <a:latin typeface="Courier New" panose="02070309020205020404" pitchFamily="49" charset="0"/>
              <a:ea typeface="ＭＳ Ｐゴシック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235075"/>
            <a:ext cx="8696325" cy="5362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Fill address type (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family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), address and port number into the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serveraddr.sin_family</a:t>
            </a:r>
            <a:r>
              <a:rPr lang="en-US" sz="2000" dirty="0">
                <a:latin typeface="Courier New" charset="0"/>
                <a:ea typeface="ＭＳ Ｐゴシック" charset="0"/>
              </a:rPr>
              <a:t> = AF_INET;			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serveraddr.sin_addr.s_addr</a:t>
            </a:r>
            <a:r>
              <a:rPr lang="en-US" sz="2000" dirty="0">
                <a:latin typeface="Courier New" charset="0"/>
                <a:ea typeface="ＭＳ Ｐゴシック" charset="0"/>
              </a:rPr>
              <a:t> = INADDR_ANY; 	</a:t>
            </a:r>
            <a:r>
              <a:rPr lang="en-US" sz="2000" dirty="0">
                <a:latin typeface="Tahoma" charset="0"/>
                <a:ea typeface="ＭＳ Ｐゴシック" charset="0"/>
              </a:rPr>
              <a:t>(@ server)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inet_pton</a:t>
            </a:r>
            <a:r>
              <a:rPr lang="en-US" sz="2000" dirty="0">
                <a:latin typeface="Courier New" charset="0"/>
                <a:ea typeface="ＭＳ Ｐゴシック" charset="0"/>
              </a:rPr>
              <a:t>( AF_INET, 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“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129.240.65.59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”</a:t>
            </a:r>
            <a:r>
              <a:rPr lang="en-US" sz="2000" dirty="0">
                <a:latin typeface="Courier New" charset="0"/>
                <a:ea typeface="ＭＳ Ｐゴシック" charset="0"/>
              </a:rPr>
              <a:t>,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r>
              <a:rPr lang="en-US" sz="2000" dirty="0">
                <a:latin typeface="Courier New" charset="0"/>
                <a:ea typeface="ＭＳ Ｐゴシック" charset="0"/>
              </a:rPr>
              <a:t>           &amp;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serveraddr.sin_addr</a:t>
            </a:r>
            <a:r>
              <a:rPr lang="en-US" sz="2000" dirty="0">
                <a:latin typeface="Courier New" charset="0"/>
                <a:ea typeface="ＭＳ Ｐゴシック" charset="0"/>
              </a:rPr>
              <a:t> ); 		</a:t>
            </a:r>
            <a:r>
              <a:rPr lang="en-US" sz="2000" dirty="0">
                <a:latin typeface="Tahoma" charset="0"/>
                <a:ea typeface="ＭＳ Ｐゴシック" charset="0"/>
              </a:rPr>
              <a:t>(@ client)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serveraddr.sin_port</a:t>
            </a:r>
            <a:r>
              <a:rPr lang="en-US" sz="2000" dirty="0">
                <a:latin typeface="Courier New" charset="0"/>
                <a:ea typeface="ＭＳ Ｐゴシック" charset="0"/>
              </a:rPr>
              <a:t> = 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htons</a:t>
            </a:r>
            <a:r>
              <a:rPr lang="en-US" sz="2000" dirty="0">
                <a:latin typeface="Courier New" charset="0"/>
                <a:ea typeface="ＭＳ Ｐゴシック" charset="0"/>
              </a:rPr>
              <a:t>( 2009 );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AF_INET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indicating that Internet protocols will be used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INADDR_ANY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meaning any (Internet) address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in this context: any own Internet address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9963" y="3081338"/>
            <a:ext cx="4241800" cy="1382712"/>
            <a:chOff x="611" y="1941"/>
            <a:chExt cx="2672" cy="871"/>
          </a:xfrm>
        </p:grpSpPr>
        <p:sp>
          <p:nvSpPr>
            <p:cNvPr id="34822" name="Oval 5"/>
            <p:cNvSpPr>
              <a:spLocks noChangeArrowheads="1"/>
            </p:cNvSpPr>
            <p:nvPr/>
          </p:nvSpPr>
          <p:spPr bwMode="auto">
            <a:xfrm>
              <a:off x="2702" y="2521"/>
              <a:ext cx="581" cy="29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4823" name="Oval 6"/>
            <p:cNvSpPr>
              <a:spLocks noChangeArrowheads="1"/>
            </p:cNvSpPr>
            <p:nvPr/>
          </p:nvSpPr>
          <p:spPr bwMode="auto">
            <a:xfrm>
              <a:off x="611" y="1941"/>
              <a:ext cx="93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7607" name="Text Box 7"/>
          <p:cNvSpPr txBox="1">
            <a:spLocks noChangeArrowheads="1"/>
          </p:cNvSpPr>
          <p:nvPr/>
        </p:nvSpPr>
        <p:spPr bwMode="auto">
          <a:xfrm rot="-599256">
            <a:off x="353348" y="1097667"/>
            <a:ext cx="8377614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/>
              <a:t>Why not only:</a:t>
            </a:r>
          </a:p>
          <a:p>
            <a:r>
              <a:rPr lang="en-US" sz="2400" b="0" dirty="0"/>
              <a:t>- </a:t>
            </a:r>
            <a:r>
              <a:rPr lang="en-US" sz="2400" b="0" dirty="0" err="1">
                <a:latin typeface="Courier New" charset="0"/>
              </a:rPr>
              <a:t>serveraddr.sin_addr.s_addr</a:t>
            </a:r>
            <a:r>
              <a:rPr lang="en-US" sz="2400" b="0" dirty="0">
                <a:latin typeface="Courier New" charset="0"/>
              </a:rPr>
              <a:t> = </a:t>
            </a:r>
            <a:r>
              <a:rPr lang="en-US" sz="2400" b="0" dirty="0" smtClean="0">
                <a:latin typeface="Courier New" charset="0"/>
              </a:rPr>
              <a:t>129.240.65.59</a:t>
            </a:r>
            <a:r>
              <a:rPr lang="en-US" sz="2400" b="0" dirty="0" smtClean="0"/>
              <a:t> </a:t>
            </a:r>
            <a:r>
              <a:rPr lang="en-US" sz="2400" b="0" dirty="0"/>
              <a:t>?</a:t>
            </a:r>
          </a:p>
          <a:p>
            <a:r>
              <a:rPr lang="en-US" sz="2400" b="0" dirty="0"/>
              <a:t>- </a:t>
            </a:r>
            <a:r>
              <a:rPr lang="en-US" sz="2400" b="0" dirty="0" err="1">
                <a:latin typeface="Courier New" charset="0"/>
              </a:rPr>
              <a:t>serveraddr.sin_port</a:t>
            </a:r>
            <a:r>
              <a:rPr lang="en-US" sz="2400" b="0" dirty="0">
                <a:latin typeface="Courier New" charset="0"/>
              </a:rPr>
              <a:t> = 2009</a:t>
            </a:r>
            <a:r>
              <a:rPr lang="en-US" sz="2400" b="0" dirty="0"/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7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Address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structure - handout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235075"/>
            <a:ext cx="8696325" cy="5362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Fill address type (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family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), address and port number into the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serveraddr.sin_family</a:t>
            </a:r>
            <a:r>
              <a:rPr lang="en-US" sz="2000" dirty="0">
                <a:latin typeface="Courier New" charset="0"/>
                <a:ea typeface="ＭＳ Ｐゴシック" charset="0"/>
              </a:rPr>
              <a:t> = AF_INET;			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serveraddr.sin_addr.s_addr</a:t>
            </a:r>
            <a:r>
              <a:rPr lang="en-US" sz="2000" dirty="0">
                <a:latin typeface="Courier New" charset="0"/>
                <a:ea typeface="ＭＳ Ｐゴシック" charset="0"/>
              </a:rPr>
              <a:t> = INADDR_ANY; 	</a:t>
            </a:r>
            <a:r>
              <a:rPr lang="en-US" sz="2000" dirty="0">
                <a:latin typeface="Tahoma" charset="0"/>
                <a:ea typeface="ＭＳ Ｐゴシック" charset="0"/>
              </a:rPr>
              <a:t>(@ server)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inet_pton</a:t>
            </a:r>
            <a:r>
              <a:rPr lang="en-US" sz="2000" dirty="0">
                <a:latin typeface="Courier New" charset="0"/>
                <a:ea typeface="ＭＳ Ｐゴシック" charset="0"/>
              </a:rPr>
              <a:t>( AF_INET, 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“</a:t>
            </a:r>
            <a:r>
              <a:rPr lang="en-US" sz="2000" dirty="0" smtClean="0">
                <a:latin typeface="Courier New" charset="0"/>
                <a:ea typeface="ＭＳ Ｐゴシック" charset="0"/>
              </a:rPr>
              <a:t>129.240.65.59</a:t>
            </a:r>
            <a:r>
              <a:rPr lang="ja-JP" altLang="en-US" sz="2000" dirty="0" smtClean="0">
                <a:latin typeface="Courier New" charset="0"/>
                <a:ea typeface="ＭＳ Ｐゴシック" charset="0"/>
              </a:rPr>
              <a:t>”</a:t>
            </a:r>
            <a:r>
              <a:rPr lang="en-US" sz="2000" dirty="0">
                <a:latin typeface="Courier New" charset="0"/>
                <a:ea typeface="ＭＳ Ｐゴシック" charset="0"/>
              </a:rPr>
              <a:t>,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r>
              <a:rPr lang="en-US" sz="2000" dirty="0">
                <a:latin typeface="Courier New" charset="0"/>
                <a:ea typeface="ＭＳ Ｐゴシック" charset="0"/>
              </a:rPr>
              <a:t>           &amp;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serveraddr.sin_addr</a:t>
            </a:r>
            <a:r>
              <a:rPr lang="en-US" sz="2000" dirty="0">
                <a:latin typeface="Courier New" charset="0"/>
                <a:ea typeface="ＭＳ Ｐゴシック" charset="0"/>
              </a:rPr>
              <a:t> ); 		</a:t>
            </a:r>
            <a:r>
              <a:rPr lang="en-US" sz="2000" dirty="0">
                <a:latin typeface="Tahoma" charset="0"/>
                <a:ea typeface="ＭＳ Ｐゴシック" charset="0"/>
              </a:rPr>
              <a:t>(@ client)</a:t>
            </a:r>
            <a:r>
              <a:rPr lang="en-US" sz="2000" dirty="0">
                <a:latin typeface="Courier New" charset="0"/>
                <a:ea typeface="ＭＳ Ｐゴシック" charset="0"/>
              </a:rPr>
              <a:t/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latin typeface="Courier New" charset="0"/>
                <a:ea typeface="ＭＳ Ｐゴシック" charset="0"/>
              </a:rPr>
              <a:t>serveraddr.sin_port</a:t>
            </a:r>
            <a:r>
              <a:rPr lang="en-US" sz="2000" dirty="0">
                <a:latin typeface="Courier New" charset="0"/>
                <a:ea typeface="ＭＳ Ｐゴシック" charset="0"/>
              </a:rPr>
              <a:t> = </a:t>
            </a:r>
            <a:r>
              <a:rPr lang="en-US" sz="2000" dirty="0" err="1">
                <a:latin typeface="Courier New" charset="0"/>
                <a:ea typeface="ＭＳ Ｐゴシック" charset="0"/>
              </a:rPr>
              <a:t>htons</a:t>
            </a:r>
            <a:r>
              <a:rPr lang="en-US" sz="2000" dirty="0">
                <a:latin typeface="Courier New" charset="0"/>
                <a:ea typeface="ＭＳ Ｐゴシック" charset="0"/>
              </a:rPr>
              <a:t>( 2009 );</a:t>
            </a:r>
            <a:br>
              <a:rPr lang="en-US" sz="2000" dirty="0">
                <a:latin typeface="Courier New" charset="0"/>
                <a:ea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AF_INET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indicating that Internet protocols will be used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charset="0"/>
                <a:ea typeface="ＭＳ Ｐゴシック" charset="0"/>
              </a:rPr>
              <a:t>INADDR_ANY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a constant meaning any (Internet) address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Tahoma" charset="0"/>
                <a:ea typeface="ＭＳ Ｐゴシック" charset="0"/>
              </a:rPr>
              <a:t>in this context: any own Internet address</a:t>
            </a:r>
          </a:p>
        </p:txBody>
      </p:sp>
    </p:spTree>
    <p:extLst>
      <p:ext uri="{BB962C8B-B14F-4D97-AF65-F5344CB8AC3E}">
        <p14:creationId xmlns:p14="http://schemas.microsoft.com/office/powerpoint/2010/main" val="1975814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745038" y="1560513"/>
            <a:ext cx="4070350" cy="47704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Allow all own addresses to receive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server address – </a:t>
            </a:r>
            <a:r>
              <a:rPr lang="en-US" sz="1200" b="0" i="1" u="sng" dirty="0" err="1" smtClean="0">
                <a:latin typeface="Courier New" charset="0"/>
              </a:rPr>
              <a:t>vor</a:t>
            </a:r>
            <a:r>
              <a:rPr lang="en-US" sz="1200" b="0" dirty="0" smtClean="0">
                <a:latin typeface="Courier New" charset="0"/>
              </a:rPr>
              <a:t> </a:t>
            </a:r>
            <a:r>
              <a:rPr lang="en-US" sz="1200" b="0" dirty="0">
                <a:latin typeface="Courier New" charset="0"/>
              </a:rPr>
              <a:t>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</a:t>
            </a:r>
            <a:r>
              <a:rPr lang="ja-JP" altLang="en-US" sz="1200" dirty="0" smtClean="0">
                <a:latin typeface="Courier New" charset="0"/>
              </a:rPr>
              <a:t>“</a:t>
            </a:r>
            <a:r>
              <a:rPr lang="en-US" sz="1200" dirty="0" smtClean="0">
                <a:latin typeface="Courier New" charset="0"/>
              </a:rPr>
              <a:t>129.240.65.59</a:t>
            </a:r>
            <a:r>
              <a:rPr lang="ja-JP" altLang="en-US" sz="1200" dirty="0" smtClean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41400"/>
            <a:ext cx="7772400" cy="5138738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Different machines may have different representation of multi-byte values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Consider a 16-bit integer: made up of 2 bytes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57338" y="3441700"/>
            <a:ext cx="3930650" cy="614363"/>
            <a:chOff x="1005" y="2336"/>
            <a:chExt cx="2476" cy="387"/>
          </a:xfrm>
        </p:grpSpPr>
        <p:sp>
          <p:nvSpPr>
            <p:cNvPr id="35863" name="Text Box 5"/>
            <p:cNvSpPr txBox="1">
              <a:spLocks noChangeArrowheads="1"/>
            </p:cNvSpPr>
            <p:nvPr/>
          </p:nvSpPr>
          <p:spPr bwMode="auto">
            <a:xfrm>
              <a:off x="1005" y="2503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4" name="Text Box 6"/>
            <p:cNvSpPr txBox="1">
              <a:spLocks noChangeArrowheads="1"/>
            </p:cNvSpPr>
            <p:nvPr/>
          </p:nvSpPr>
          <p:spPr bwMode="auto">
            <a:xfrm>
              <a:off x="2281" y="2503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5" name="Text Box 7"/>
            <p:cNvSpPr txBox="1">
              <a:spLocks noChangeArrowheads="1"/>
            </p:cNvSpPr>
            <p:nvPr/>
          </p:nvSpPr>
          <p:spPr bwMode="auto">
            <a:xfrm>
              <a:off x="1227" y="2336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  <p:sp>
          <p:nvSpPr>
            <p:cNvPr id="35866" name="Text Box 8"/>
            <p:cNvSpPr txBox="1">
              <a:spLocks noChangeArrowheads="1"/>
            </p:cNvSpPr>
            <p:nvPr/>
          </p:nvSpPr>
          <p:spPr bwMode="auto">
            <a:xfrm>
              <a:off x="2533" y="2336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554163" y="5208588"/>
            <a:ext cx="3930650" cy="620712"/>
            <a:chOff x="1003" y="3449"/>
            <a:chExt cx="2476" cy="391"/>
          </a:xfrm>
        </p:grpSpPr>
        <p:sp>
          <p:nvSpPr>
            <p:cNvPr id="35859" name="Text Box 10"/>
            <p:cNvSpPr txBox="1">
              <a:spLocks noChangeArrowheads="1"/>
            </p:cNvSpPr>
            <p:nvPr/>
          </p:nvSpPr>
          <p:spPr bwMode="auto">
            <a:xfrm>
              <a:off x="1003" y="3449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0" name="Text Box 11"/>
            <p:cNvSpPr txBox="1">
              <a:spLocks noChangeArrowheads="1"/>
            </p:cNvSpPr>
            <p:nvPr/>
          </p:nvSpPr>
          <p:spPr bwMode="auto">
            <a:xfrm>
              <a:off x="2279" y="3449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1" name="Text Box 12"/>
            <p:cNvSpPr txBox="1">
              <a:spLocks noChangeArrowheads="1"/>
            </p:cNvSpPr>
            <p:nvPr/>
          </p:nvSpPr>
          <p:spPr bwMode="auto">
            <a:xfrm>
              <a:off x="1315" y="3648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  <p:sp>
          <p:nvSpPr>
            <p:cNvPr id="35862" name="Text Box 13"/>
            <p:cNvSpPr txBox="1">
              <a:spLocks noChangeArrowheads="1"/>
            </p:cNvSpPr>
            <p:nvPr/>
          </p:nvSpPr>
          <p:spPr bwMode="auto">
            <a:xfrm>
              <a:off x="2483" y="3648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552575" y="4467225"/>
            <a:ext cx="3924300" cy="352425"/>
            <a:chOff x="1002" y="2982"/>
            <a:chExt cx="2472" cy="222"/>
          </a:xfrm>
        </p:grpSpPr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1002" y="2982"/>
              <a:ext cx="2472" cy="22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5856" name="Text Box 16"/>
            <p:cNvSpPr txBox="1">
              <a:spLocks noChangeArrowheads="1"/>
            </p:cNvSpPr>
            <p:nvPr/>
          </p:nvSpPr>
          <p:spPr bwMode="auto">
            <a:xfrm>
              <a:off x="1931" y="2997"/>
              <a:ext cx="6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16-bit value</a:t>
              </a: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147" y="2997"/>
              <a:ext cx="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LSB</a:t>
              </a:r>
            </a:p>
          </p:txBody>
        </p:sp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009" y="2997"/>
              <a:ext cx="3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MSB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514600" y="4124325"/>
            <a:ext cx="1920875" cy="247650"/>
            <a:chOff x="1584" y="2598"/>
            <a:chExt cx="1210" cy="156"/>
          </a:xfrm>
        </p:grpSpPr>
        <p:sp>
          <p:nvSpPr>
            <p:cNvPr id="35853" name="Line 20"/>
            <p:cNvSpPr>
              <a:spLocks noChangeShapeType="1"/>
            </p:cNvSpPr>
            <p:nvPr/>
          </p:nvSpPr>
          <p:spPr bwMode="auto">
            <a:xfrm>
              <a:off x="158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4" name="Line 21"/>
            <p:cNvSpPr>
              <a:spLocks noChangeShapeType="1"/>
            </p:cNvSpPr>
            <p:nvPr/>
          </p:nvSpPr>
          <p:spPr bwMode="auto">
            <a:xfrm>
              <a:off x="279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511425" y="4873625"/>
            <a:ext cx="1920875" cy="247650"/>
            <a:chOff x="1582" y="3070"/>
            <a:chExt cx="1210" cy="156"/>
          </a:xfrm>
        </p:grpSpPr>
        <p:sp>
          <p:nvSpPr>
            <p:cNvPr id="35851" name="Line 23"/>
            <p:cNvSpPr>
              <a:spLocks noChangeShapeType="1"/>
            </p:cNvSpPr>
            <p:nvPr/>
          </p:nvSpPr>
          <p:spPr bwMode="auto">
            <a:xfrm>
              <a:off x="158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2" name="Line 24"/>
            <p:cNvSpPr>
              <a:spLocks noChangeShapeType="1"/>
            </p:cNvSpPr>
            <p:nvPr/>
          </p:nvSpPr>
          <p:spPr bwMode="auto">
            <a:xfrm>
              <a:off x="279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sp>
        <p:nvSpPr>
          <p:cNvPr id="1178649" name="Text Box 25"/>
          <p:cNvSpPr txBox="1">
            <a:spLocks noChangeArrowheads="1"/>
          </p:cNvSpPr>
          <p:nvPr/>
        </p:nvSpPr>
        <p:spPr bwMode="auto">
          <a:xfrm>
            <a:off x="5653088" y="3703638"/>
            <a:ext cx="2382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little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  <p:sp>
        <p:nvSpPr>
          <p:cNvPr id="1178650" name="Text Box 26"/>
          <p:cNvSpPr txBox="1">
            <a:spLocks noChangeArrowheads="1"/>
          </p:cNvSpPr>
          <p:nvPr/>
        </p:nvSpPr>
        <p:spPr bwMode="auto">
          <a:xfrm>
            <a:off x="5653088" y="5214938"/>
            <a:ext cx="2227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big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49" grpId="0"/>
      <p:bldP spid="11786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Storing 32-bit 0x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0A</a:t>
            </a:r>
            <a:r>
              <a:rPr lang="en-US">
                <a:solidFill>
                  <a:schemeClr val="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0B</a:t>
            </a:r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0C</a:t>
            </a:r>
            <a:r>
              <a:rPr lang="en-US">
                <a:solidFill>
                  <a:srgbClr val="FF9933"/>
                </a:solidFill>
                <a:latin typeface="Tahoma" charset="0"/>
                <a:ea typeface="ＭＳ Ｐゴシック" charset="0"/>
                <a:cs typeface="ＭＳ Ｐゴシック" charset="0"/>
              </a:rPr>
              <a:t>0D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6540500" cy="5648325"/>
          </a:xfrm>
        </p:spPr>
        <p:txBody>
          <a:bodyPr/>
          <a:lstStyle/>
          <a:p>
            <a:pPr eaLnBrk="1" hangingPunct="1">
              <a:tabLst>
                <a:tab pos="4343400" algn="l"/>
              </a:tabLst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Assuming 8-bit (one byte) atomic elements…</a:t>
            </a:r>
            <a:b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12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…big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most significant byte (MSB), 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least significant byte (LSB), 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  <a:p>
            <a:pPr lvl="1" eaLnBrk="1" hangingPunct="1">
              <a:buFont typeface="Tahoma" charset="0"/>
              <a:buNone/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 little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</p:txBody>
      </p:sp>
      <p:graphicFrame>
        <p:nvGraphicFramePr>
          <p:cNvPr id="1197119" name="Group 63"/>
          <p:cNvGraphicFramePr>
            <a:graphicFrameLocks noGrp="1"/>
          </p:cNvGraphicFramePr>
          <p:nvPr>
            <p:ph sz="quarter" idx="2"/>
          </p:nvPr>
        </p:nvGraphicFramePr>
        <p:xfrm>
          <a:off x="1393825" y="3382963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6882" name="Picture 4" descr="280px-Big-End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1168400"/>
            <a:ext cx="290353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97120" name="Group 64"/>
          <p:cNvGraphicFramePr>
            <a:graphicFrameLocks noGrp="1"/>
          </p:cNvGraphicFramePr>
          <p:nvPr>
            <p:ph sz="quarter" idx="3"/>
          </p:nvPr>
        </p:nvGraphicFramePr>
        <p:xfrm>
          <a:off x="1393825" y="5851525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1687513" y="5522913"/>
            <a:ext cx="3735387" cy="336550"/>
            <a:chOff x="-363" y="2460"/>
            <a:chExt cx="2353" cy="212"/>
          </a:xfrm>
        </p:grpSpPr>
        <p:sp>
          <p:nvSpPr>
            <p:cNvPr id="36902" name="Text Box 81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3" name="Line 82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898" name="Group 84"/>
          <p:cNvGrpSpPr>
            <a:grpSpLocks/>
          </p:cNvGrpSpPr>
          <p:nvPr/>
        </p:nvGrpSpPr>
        <p:grpSpPr bwMode="auto">
          <a:xfrm>
            <a:off x="1701800" y="3035300"/>
            <a:ext cx="3735388" cy="336550"/>
            <a:chOff x="-363" y="2460"/>
            <a:chExt cx="2353" cy="212"/>
          </a:xfrm>
        </p:grpSpPr>
        <p:sp>
          <p:nvSpPr>
            <p:cNvPr id="36900" name="Text Box 85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1" name="Line 86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97143" name="Picture 87" descr="280px-Little-End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4173538"/>
            <a:ext cx="290353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</a:t>
            </a:r>
            <a:r>
              <a:rPr lang="nb-NO">
                <a:latin typeface="Tahoma" charset="0"/>
                <a:ea typeface="ＭＳ Ｐゴシック" charset="0"/>
                <a:cs typeface="ＭＳ Ｐゴシック" charset="0"/>
              </a:rPr>
              <a:t> IP address example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350" y="1171575"/>
            <a:ext cx="8772525" cy="5467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IPv4 host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address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represents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a 32-bit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address</a:t>
            </a:r>
            <a:endParaRPr lang="nb-NO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written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paper</a:t>
            </a:r>
            <a:r>
              <a:rPr lang="nb-NO" sz="2000" dirty="0">
                <a:latin typeface="Tahoma" charset="0"/>
                <a:ea typeface="ＭＳ Ｐゴシック" charset="0"/>
              </a:rPr>
              <a:t> (”</a:t>
            </a:r>
            <a:r>
              <a:rPr lang="nb-NO" sz="2000" dirty="0" err="1">
                <a:latin typeface="Tahoma" charset="0"/>
                <a:ea typeface="ＭＳ Ｐゴシック" charset="0"/>
              </a:rPr>
              <a:t>dotted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decimal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notation</a:t>
            </a:r>
            <a:r>
              <a:rPr lang="nb-NO" sz="2000" dirty="0">
                <a:latin typeface="Tahoma" charset="0"/>
                <a:ea typeface="ＭＳ Ｐゴシック" charset="0"/>
              </a:rPr>
              <a:t>”): 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129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240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71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.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213</a:t>
            </a: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endParaRPr lang="nb-NO" sz="2000" b="1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binary</a:t>
            </a:r>
            <a:r>
              <a:rPr lang="nb-NO" sz="2000" dirty="0">
                <a:latin typeface="Tahoma" charset="0"/>
                <a:ea typeface="ＭＳ Ｐゴシック" charset="0"/>
              </a:rPr>
              <a:t> in bits: 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10000001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11110000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01000111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10001011</a:t>
            </a:r>
            <a:r>
              <a:rPr lang="nb-NO" sz="2000" dirty="0"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latin typeface="Tahoma" charset="0"/>
                <a:ea typeface="ＭＳ Ｐゴシック" charset="0"/>
              </a:rPr>
            </a:br>
            <a:endParaRPr lang="nb-NO" sz="20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hexadecimal</a:t>
            </a:r>
            <a:r>
              <a:rPr lang="nb-NO" sz="2000" dirty="0">
                <a:latin typeface="Tahoma" charset="0"/>
                <a:ea typeface="ＭＳ Ｐゴシック" charset="0"/>
              </a:rPr>
              <a:t> in bytes: </a:t>
            </a:r>
            <a:r>
              <a:rPr lang="nb-NO" sz="2000" b="1" dirty="0">
                <a:latin typeface="Courier New" charset="0"/>
                <a:ea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f0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47</a:t>
            </a:r>
            <a:r>
              <a:rPr lang="nb-NO" sz="2000" b="1" dirty="0">
                <a:latin typeface="Courier New" charset="0"/>
                <a:ea typeface="ＭＳ Ｐゴシック" charset="0"/>
              </a:rPr>
              <a:t> 0x</a:t>
            </a:r>
            <a:r>
              <a:rPr lang="nb-NO" sz="2000" b="1" dirty="0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8b</a:t>
            </a: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r>
              <a:rPr lang="nb-NO" sz="2000" b="1" dirty="0">
                <a:latin typeface="Courier New" charset="0"/>
                <a:ea typeface="ＭＳ Ｐゴシック" charset="0"/>
              </a:rPr>
              <a:t/>
            </a:r>
            <a:br>
              <a:rPr lang="nb-NO" sz="2000" b="1" dirty="0">
                <a:latin typeface="Courier New" charset="0"/>
                <a:ea typeface="ＭＳ Ｐゴシック" charset="0"/>
              </a:rPr>
            </a:br>
            <a:endParaRPr lang="nb-NO" sz="2000" b="1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Big-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(”normal”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left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to right):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one</a:t>
            </a:r>
            <a:r>
              <a:rPr lang="nb-NO" sz="2000" dirty="0">
                <a:latin typeface="Tahoma" charset="0"/>
                <a:ea typeface="ＭＳ Ｐゴシック" charset="0"/>
              </a:rPr>
              <a:t> 4 byte </a:t>
            </a:r>
            <a:r>
              <a:rPr lang="nb-NO" sz="2000" dirty="0" err="1">
                <a:latin typeface="Courier New" charset="0"/>
                <a:ea typeface="ＭＳ Ｐゴシック" charset="0"/>
              </a:rPr>
              <a:t>int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PowerPC, POWER, </a:t>
            </a:r>
            <a:r>
              <a:rPr lang="nb-NO" sz="2000" dirty="0" err="1">
                <a:latin typeface="Tahoma" charset="0"/>
                <a:ea typeface="ＭＳ Ｐゴシック" charset="0"/>
              </a:rPr>
              <a:t>Sparc</a:t>
            </a:r>
            <a:r>
              <a:rPr lang="nb-NO" sz="2000" dirty="0">
                <a:latin typeface="Tahoma" charset="0"/>
                <a:ea typeface="ＭＳ Ｐゴシック" charset="0"/>
              </a:rPr>
              <a:t>, …:	0x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Little-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 dirty="0" err="1">
                <a:latin typeface="Tahoma" charset="0"/>
                <a:ea typeface="ＭＳ Ｐゴシック" charset="0"/>
              </a:rPr>
              <a:t>one</a:t>
            </a:r>
            <a:r>
              <a:rPr lang="nb-NO" sz="2000" dirty="0">
                <a:latin typeface="Tahoma" charset="0"/>
                <a:ea typeface="ＭＳ Ｐゴシック" charset="0"/>
              </a:rPr>
              <a:t> 4 byte </a:t>
            </a:r>
            <a:r>
              <a:rPr lang="nb-NO" sz="2000" dirty="0" err="1">
                <a:latin typeface="Courier New" charset="0"/>
                <a:ea typeface="ＭＳ Ｐゴシック" charset="0"/>
              </a:rPr>
              <a:t>int</a:t>
            </a:r>
            <a:r>
              <a:rPr lang="nb-NO" sz="2000" dirty="0">
                <a:latin typeface="Tahoma" charset="0"/>
                <a:ea typeface="ＭＳ Ｐゴシック" charset="0"/>
              </a:rPr>
              <a:t> </a:t>
            </a:r>
            <a:r>
              <a:rPr lang="nb-NO" sz="2000" dirty="0" err="1">
                <a:latin typeface="Tahoma" charset="0"/>
                <a:ea typeface="ＭＳ Ｐゴシック" charset="0"/>
              </a:rPr>
              <a:t>on</a:t>
            </a:r>
            <a:r>
              <a:rPr lang="nb-NO" sz="2000" dirty="0">
                <a:latin typeface="Tahoma" charset="0"/>
                <a:ea typeface="ＭＳ Ｐゴシック" charset="0"/>
              </a:rPr>
              <a:t> x86, </a:t>
            </a:r>
            <a:r>
              <a:rPr lang="nb-NO" sz="2000" dirty="0" err="1">
                <a:latin typeface="Tahoma" charset="0"/>
                <a:ea typeface="ＭＳ Ｐゴシック" charset="0"/>
              </a:rPr>
              <a:t>StrongARM</a:t>
            </a:r>
            <a:r>
              <a:rPr lang="nb-NO" sz="2000" dirty="0">
                <a:latin typeface="Tahoma" charset="0"/>
                <a:ea typeface="ＭＳ Ｐゴシック" charset="0"/>
              </a:rPr>
              <a:t>, </a:t>
            </a:r>
            <a:r>
              <a:rPr lang="nb-NO" sz="2000" dirty="0" err="1">
                <a:latin typeface="Tahoma" charset="0"/>
                <a:ea typeface="ＭＳ Ｐゴシック" charset="0"/>
              </a:rPr>
              <a:t>XScale</a:t>
            </a:r>
            <a:r>
              <a:rPr lang="nb-NO" sz="2000" dirty="0">
                <a:latin typeface="Tahoma" charset="0"/>
                <a:ea typeface="ＭＳ Ｐゴシック" charset="0"/>
              </a:rPr>
              <a:t>, …: 	0x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r>
              <a:rPr lang="nb-NO" sz="2000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 dirty="0" smtClean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b="1" dirty="0" smtClean="0">
                <a:latin typeface="Tahoma" charset="0"/>
                <a:ea typeface="ＭＳ Ｐゴシック" charset="0"/>
                <a:cs typeface="ＭＳ Ｐゴシック" charset="0"/>
              </a:rPr>
              <a:t>Network </a:t>
            </a:r>
            <a:r>
              <a:rPr lang="nb-NO" sz="2400" b="1" dirty="0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:				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solidFill>
                  <a:srgbClr val="00FF00"/>
                </a:solidFill>
                <a:latin typeface="Tahoma" charset="0"/>
                <a:ea typeface="ＭＳ Ｐゴシック" charset="0"/>
                <a:cs typeface="ＭＳ Ｐゴシック" charset="0"/>
              </a:rPr>
              <a:t>f0</a:t>
            </a:r>
            <a:r>
              <a:rPr lang="nb-NO" sz="2000" b="1" dirty="0">
                <a:solidFill>
                  <a:srgbClr val="CC0099"/>
                </a:solidFill>
                <a:latin typeface="Tahoma" charset="0"/>
                <a:ea typeface="ＭＳ Ｐゴシック" charset="0"/>
                <a:cs typeface="ＭＳ Ｐゴシック" charset="0"/>
              </a:rPr>
              <a:t>47</a:t>
            </a:r>
            <a:r>
              <a:rPr lang="nb-NO" sz="2000" b="1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275388" y="3416299"/>
            <a:ext cx="2209800" cy="2527299"/>
            <a:chOff x="3953" y="2721"/>
            <a:chExt cx="1392" cy="1592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4109" y="3959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4" name="Oval 6"/>
            <p:cNvSpPr>
              <a:spLocks noChangeArrowheads="1"/>
            </p:cNvSpPr>
            <p:nvPr/>
          </p:nvSpPr>
          <p:spPr bwMode="auto">
            <a:xfrm>
              <a:off x="4109" y="286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5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953" y="2721"/>
              <a:ext cx="1392" cy="816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972302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hlink"/>
                  </a:solidFill>
                  <a:latin typeface="Arial Black"/>
                  <a:ea typeface="Arial Black"/>
                  <a:cs typeface="Arial Black"/>
                </a:rPr>
                <a:t>Problem!</a:t>
              </a:r>
            </a:p>
          </p:txBody>
        </p:sp>
        <p:sp>
          <p:nvSpPr>
            <p:cNvPr id="37896" name="Oval 9"/>
            <p:cNvSpPr>
              <a:spLocks noChangeArrowheads="1"/>
            </p:cNvSpPr>
            <p:nvPr/>
          </p:nvSpPr>
          <p:spPr bwMode="auto">
            <a:xfrm>
              <a:off x="4109" y="343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Translation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200150"/>
            <a:ext cx="8686800" cy="541020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Tahoma" charset="0"/>
                <a:ea typeface="ＭＳ Ｐゴシック" charset="0"/>
                <a:cs typeface="ＭＳ Ｐゴシック" charset="0"/>
              </a:rPr>
              <a:t>Byte order translation makes communication over several platforms possible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0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htons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 / </a:t>
            </a:r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htonl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host-to-network</a:t>
            </a:r>
            <a:r>
              <a:rPr lang="en-US" sz="1800" dirty="0">
                <a:latin typeface="Tahoma" charset="0"/>
                <a:ea typeface="ＭＳ Ｐゴシック" charset="0"/>
              </a:rPr>
              <a:t> short / long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a 16 / 32-bit integer value to network format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ntohs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 / </a:t>
            </a:r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network-to-host</a:t>
            </a:r>
            <a:r>
              <a:rPr lang="en-US" sz="1800" dirty="0">
                <a:latin typeface="Tahoma" charset="0"/>
                <a:ea typeface="ＭＳ Ｐゴシック" charset="0"/>
              </a:rPr>
              <a:t> short/long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a 16 / 32-bit integer value to host format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/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Little-</a:t>
            </a:r>
            <a:r>
              <a:rPr lang="nb-NO" sz="20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 (x86 etc.): 	</a:t>
            </a:r>
            <a:r>
              <a:rPr lang="nb-NO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) == 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47f0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/>
            </a:r>
            <a:b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nb-NO" sz="20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Big-</a:t>
            </a:r>
            <a:r>
              <a:rPr lang="nb-NO" sz="2000" dirty="0" err="1">
                <a:latin typeface="Tahoma" charset="0"/>
                <a:ea typeface="ＭＳ Ｐゴシック" charset="0"/>
                <a:cs typeface="ＭＳ Ｐゴシック" charset="0"/>
              </a:rPr>
              <a:t>endian</a:t>
            </a:r>
            <a:r>
              <a:rPr lang="nb-NO" sz="2000" dirty="0">
                <a:latin typeface="Tahoma" charset="0"/>
                <a:ea typeface="ＭＳ Ｐゴシック" charset="0"/>
                <a:cs typeface="ＭＳ Ｐゴシック" charset="0"/>
              </a:rPr>
              <a:t> (PowerPC etc.):	</a:t>
            </a:r>
            <a:r>
              <a:rPr lang="nb-NO" sz="2000" dirty="0" err="1">
                <a:latin typeface="Courier New" charset="0"/>
                <a:ea typeface="ＭＳ Ｐゴシック" charset="0"/>
                <a:cs typeface="ＭＳ Ｐゴシック" charset="0"/>
              </a:rPr>
              <a:t>ntohl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 dirty="0">
                <a:latin typeface="Courier New" charset="0"/>
                <a:ea typeface="ＭＳ Ｐゴシック" charset="0"/>
                <a:cs typeface="ＭＳ Ｐゴシック" charset="0"/>
              </a:rPr>
              <a:t>) == 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 dirty="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 b="1" dirty="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 dirty="0">
              <a:solidFill>
                <a:schemeClr val="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95375"/>
            <a:ext cx="8893175" cy="5419725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network… 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…does not interpret the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dotted decimal notation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r>
              <a:rPr lang="en-US" sz="2000" dirty="0">
                <a:latin typeface="Tahoma" charset="0"/>
                <a:ea typeface="ＭＳ Ｐゴシック" charset="0"/>
              </a:rPr>
              <a:t>   </a:t>
            </a:r>
            <a:r>
              <a:rPr lang="en-US" sz="2000" i="1" dirty="0">
                <a:latin typeface="Tahoma" charset="0"/>
                <a:ea typeface="ＭＳ Ｐゴシック" charset="0"/>
              </a:rPr>
              <a:t>presentation</a:t>
            </a:r>
            <a:r>
              <a:rPr lang="en-US" sz="2000" dirty="0">
                <a:latin typeface="Tahoma" charset="0"/>
                <a:ea typeface="ＭＳ Ｐゴシック" charset="0"/>
              </a:rPr>
              <a:t> format</a:t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endParaRPr lang="en-US" sz="2000" dirty="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…needs a </a:t>
            </a:r>
            <a:r>
              <a:rPr lang="en-US" sz="2000" i="1" dirty="0">
                <a:latin typeface="Tahoma" charset="0"/>
                <a:ea typeface="ＭＳ Ｐゴシック" charset="0"/>
              </a:rPr>
              <a:t>numeric</a:t>
            </a:r>
            <a:r>
              <a:rPr lang="en-US" sz="2000" dirty="0">
                <a:latin typeface="Tahoma" charset="0"/>
                <a:ea typeface="ＭＳ Ｐゴシック" charset="0"/>
              </a:rPr>
              <a:t> binary format in network byte order</a:t>
            </a:r>
          </a:p>
          <a:p>
            <a:pPr eaLnBrk="1" hangingPunct="1"/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inet_pton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translate the text string to a numeric binary format needed by the address structure</a:t>
            </a:r>
            <a:br>
              <a:rPr lang="en-US" sz="2000" dirty="0">
                <a:latin typeface="Tahoma" charset="0"/>
                <a:ea typeface="ＭＳ Ｐゴシック" charset="0"/>
              </a:rPr>
            </a:br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inet_ntop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translate the (numeric binary) network address structure to a text string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Presentation and Numeric Address Formats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22625" y="4329113"/>
            <a:ext cx="4614863" cy="2041525"/>
            <a:chOff x="2364" y="2654"/>
            <a:chExt cx="2907" cy="1286"/>
          </a:xfrm>
        </p:grpSpPr>
        <p:sp>
          <p:nvSpPr>
            <p:cNvPr id="39941" name="AutoShape 6"/>
            <p:cNvSpPr>
              <a:spLocks noChangeArrowheads="1"/>
            </p:cNvSpPr>
            <p:nvPr/>
          </p:nvSpPr>
          <p:spPr bwMode="auto">
            <a:xfrm rot="1548523">
              <a:off x="2364" y="2654"/>
              <a:ext cx="750" cy="269"/>
            </a:xfrm>
            <a:prstGeom prst="leftArrow">
              <a:avLst>
                <a:gd name="adj1" fmla="val 50000"/>
                <a:gd name="adj2" fmla="val 69703"/>
              </a:avLst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9942" name="Rectangle 7"/>
            <p:cNvSpPr>
              <a:spLocks noChangeArrowheads="1"/>
            </p:cNvSpPr>
            <p:nvPr/>
          </p:nvSpPr>
          <p:spPr bwMode="auto">
            <a:xfrm>
              <a:off x="2509" y="2890"/>
              <a:ext cx="2762" cy="105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9992" tIns="46795" rIns="89992" bIns="46795"/>
            <a:lstStyle/>
            <a:p>
              <a:r>
                <a:rPr lang="en-US" sz="1400" b="0" dirty="0" err="1">
                  <a:latin typeface="Courier New" charset="0"/>
                </a:rPr>
                <a:t>inet_pton</a:t>
              </a:r>
              <a:r>
                <a:rPr lang="en-US" sz="1400" b="0" dirty="0">
                  <a:latin typeface="Courier New" charset="0"/>
                </a:rPr>
                <a:t>() </a:t>
              </a:r>
              <a:r>
                <a:rPr lang="en-US" sz="1400" b="0" dirty="0">
                  <a:latin typeface="Helvetica" charset="0"/>
                </a:rPr>
                <a:t>is new for IPv6.</a:t>
              </a:r>
            </a:p>
            <a:p>
              <a:endParaRPr lang="en-US" sz="1400" b="0" dirty="0">
                <a:latin typeface="Helvetica" charset="0"/>
              </a:endParaRPr>
            </a:p>
            <a:p>
              <a:r>
                <a:rPr lang="en-US" sz="1400" b="0" dirty="0">
                  <a:latin typeface="Helvetica" charset="0"/>
                </a:rPr>
                <a:t>Oldest:</a:t>
              </a:r>
            </a:p>
            <a:p>
              <a:r>
                <a:rPr lang="en-US" sz="1200" b="0" dirty="0" err="1">
                  <a:latin typeface="Courier New" charset="0"/>
                </a:rPr>
                <a:t>serveraddr.sin_addr.s_addr</a:t>
              </a:r>
              <a:r>
                <a:rPr lang="en-US" sz="1200" b="0" dirty="0">
                  <a:latin typeface="Courier New" charset="0"/>
                </a:rPr>
                <a:t> =</a:t>
              </a:r>
            </a:p>
            <a:p>
              <a:r>
                <a:rPr lang="en-US" sz="1200" b="0" dirty="0">
                  <a:latin typeface="Courier New" charset="0"/>
                </a:rPr>
                <a:t>	</a:t>
              </a:r>
              <a:r>
                <a:rPr lang="en-US" sz="1200" b="0" dirty="0" err="1">
                  <a:latin typeface="Courier New" charset="0"/>
                </a:rPr>
                <a:t>inet_addr</a:t>
              </a:r>
              <a:r>
                <a:rPr lang="en-US" sz="1200" b="0" dirty="0">
                  <a:latin typeface="Courier New" charset="0"/>
                </a:rPr>
                <a:t>(</a:t>
              </a:r>
              <a:r>
                <a:rPr lang="ja-JP" altLang="en-US" sz="1200" b="0" dirty="0" smtClean="0">
                  <a:latin typeface="Courier New" charset="0"/>
                </a:rPr>
                <a:t>“</a:t>
              </a:r>
              <a:r>
                <a:rPr lang="en-US" sz="1200" b="0" dirty="0" smtClean="0">
                  <a:latin typeface="Courier New" charset="0"/>
                </a:rPr>
                <a:t>129.240.65.59</a:t>
              </a:r>
              <a:r>
                <a:rPr lang="ja-JP" altLang="en-US" sz="1200" b="0" dirty="0" smtClean="0">
                  <a:latin typeface="Courier New" charset="0"/>
                </a:rPr>
                <a:t>”</a:t>
              </a:r>
              <a:r>
                <a:rPr lang="en-US" sz="1200" b="0" dirty="0">
                  <a:latin typeface="Courier New" charset="0"/>
                </a:rPr>
                <a:t>);</a:t>
              </a:r>
            </a:p>
            <a:p>
              <a:r>
                <a:rPr lang="en-US" sz="1400" b="0" dirty="0">
                  <a:latin typeface="Helvetica" charset="0"/>
                </a:rPr>
                <a:t>Newer:</a:t>
              </a:r>
            </a:p>
            <a:p>
              <a:r>
                <a:rPr lang="en-US" sz="1200" b="0" dirty="0" err="1" smtClean="0">
                  <a:latin typeface="Courier New" charset="0"/>
                </a:rPr>
                <a:t>inet_aton</a:t>
              </a:r>
              <a:r>
                <a:rPr lang="en-US" sz="1200" b="0" dirty="0" smtClean="0">
                  <a:latin typeface="Courier New" charset="0"/>
                </a:rPr>
                <a:t>(</a:t>
              </a:r>
              <a:r>
                <a:rPr lang="ja-JP" altLang="en-US" sz="1200" b="0" dirty="0" smtClean="0">
                  <a:latin typeface="Courier New" charset="0"/>
                </a:rPr>
                <a:t>“</a:t>
              </a:r>
              <a:r>
                <a:rPr lang="en-US" sz="1200" b="0" dirty="0" smtClean="0">
                  <a:latin typeface="Courier New" charset="0"/>
                </a:rPr>
                <a:t>129.240.65.59</a:t>
              </a:r>
              <a:r>
                <a:rPr lang="ja-JP" altLang="en-US" sz="1200" b="0" dirty="0" smtClean="0">
                  <a:latin typeface="Courier New" charset="0"/>
                </a:rPr>
                <a:t>”</a:t>
              </a:r>
              <a:r>
                <a:rPr lang="en-US" sz="1200" b="0" dirty="0">
                  <a:latin typeface="Courier New" charset="0"/>
                </a:rPr>
                <a:t>,</a:t>
              </a:r>
            </a:p>
            <a:p>
              <a:r>
                <a:rPr lang="en-US" sz="1200" b="0" dirty="0">
                  <a:latin typeface="Courier New" charset="0"/>
                </a:rPr>
                <a:t>          &amp;</a:t>
              </a:r>
              <a:r>
                <a:rPr lang="en-US" sz="1200" b="0" dirty="0" err="1">
                  <a:latin typeface="Courier New" charset="0"/>
                </a:rPr>
                <a:t>serveraddr.sin_addr</a:t>
              </a:r>
              <a:r>
                <a:rPr lang="en-US" sz="1200" b="0" dirty="0">
                  <a:latin typeface="Courier New" charset="0"/>
                </a:rPr>
                <a:t>);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95375"/>
            <a:ext cx="8893175" cy="5419725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Tahoma" charset="0"/>
                <a:ea typeface="ＭＳ Ｐゴシック" charset="0"/>
                <a:cs typeface="ＭＳ Ｐゴシック" charset="0"/>
              </a:rPr>
              <a:t>The network… 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…does not interpret the </a:t>
            </a:r>
            <a:r>
              <a:rPr lang="ja-JP" altLang="en-US" sz="1800" dirty="0">
                <a:latin typeface="Tahoma" charset="0"/>
                <a:ea typeface="ＭＳ Ｐゴシック" charset="0"/>
              </a:rPr>
              <a:t>“</a:t>
            </a:r>
            <a:r>
              <a:rPr lang="en-US" sz="1800" dirty="0">
                <a:latin typeface="Tahoma" charset="0"/>
                <a:ea typeface="ＭＳ Ｐゴシック" charset="0"/>
              </a:rPr>
              <a:t>dotted decimal notation</a:t>
            </a:r>
            <a:r>
              <a:rPr lang="ja-JP" altLang="en-US" sz="1800" dirty="0">
                <a:latin typeface="Tahoma" charset="0"/>
                <a:ea typeface="ＭＳ Ｐゴシック" charset="0"/>
              </a:rPr>
              <a:t>”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   </a:t>
            </a:r>
            <a:r>
              <a:rPr lang="en-US" sz="1800" i="1" dirty="0">
                <a:latin typeface="Tahoma" charset="0"/>
                <a:ea typeface="ＭＳ Ｐゴシック" charset="0"/>
              </a:rPr>
              <a:t>presentation</a:t>
            </a:r>
            <a:r>
              <a:rPr lang="en-US" sz="1800" dirty="0">
                <a:latin typeface="Tahoma" charset="0"/>
                <a:ea typeface="ＭＳ Ｐゴシック" charset="0"/>
              </a:rPr>
              <a:t> format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…needs a </a:t>
            </a:r>
            <a:r>
              <a:rPr lang="en-US" sz="1800" i="1" dirty="0">
                <a:latin typeface="Tahoma" charset="0"/>
                <a:ea typeface="ＭＳ Ｐゴシック" charset="0"/>
              </a:rPr>
              <a:t>numeric</a:t>
            </a:r>
            <a:r>
              <a:rPr lang="en-US" sz="1800" dirty="0">
                <a:latin typeface="Tahoma" charset="0"/>
                <a:ea typeface="ＭＳ Ｐゴシック" charset="0"/>
              </a:rPr>
              <a:t> binary format in network byte order</a:t>
            </a:r>
          </a:p>
          <a:p>
            <a:pPr eaLnBrk="1" hangingPunct="1"/>
            <a:endParaRPr lang="en-US" sz="20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inet_pton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the text string to a numeric binary format needed by the address structure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000" dirty="0" err="1">
                <a:latin typeface="Courier New" charset="0"/>
                <a:ea typeface="ＭＳ Ｐゴシック" charset="0"/>
                <a:cs typeface="ＭＳ Ｐゴシック" charset="0"/>
              </a:rPr>
              <a:t>inet_ntop</a:t>
            </a:r>
            <a:r>
              <a:rPr lang="en-US" sz="2000" dirty="0">
                <a:latin typeface="Courier New" charset="0"/>
                <a:ea typeface="ＭＳ Ｐゴシック" charset="0"/>
                <a:cs typeface="ＭＳ Ｐゴシック" charset="0"/>
              </a:rPr>
              <a:t>()</a:t>
            </a:r>
          </a:p>
          <a:p>
            <a:pPr lvl="1" eaLnBrk="1" hangingPunct="1"/>
            <a:r>
              <a:rPr lang="en-US" sz="1800" dirty="0">
                <a:latin typeface="Tahoma" charset="0"/>
                <a:ea typeface="ＭＳ Ｐゴシック" charset="0"/>
              </a:rPr>
              <a:t>translate the (numeric binary) network address structure to a text string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Presentation and Numeric Address Formats</a:t>
            </a:r>
          </a:p>
        </p:txBody>
      </p:sp>
      <p:sp>
        <p:nvSpPr>
          <p:cNvPr id="39942" name="Rectangle 7"/>
          <p:cNvSpPr>
            <a:spLocks noChangeArrowheads="1"/>
          </p:cNvSpPr>
          <p:nvPr/>
        </p:nvSpPr>
        <p:spPr bwMode="auto">
          <a:xfrm>
            <a:off x="2182812" y="5011005"/>
            <a:ext cx="4384675" cy="1666875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89992" tIns="46795" rIns="89992" bIns="46795"/>
          <a:lstStyle/>
          <a:p>
            <a:r>
              <a:rPr lang="en-US" sz="1400" b="0" dirty="0" err="1">
                <a:latin typeface="Courier New" charset="0"/>
              </a:rPr>
              <a:t>inet_pton</a:t>
            </a:r>
            <a:r>
              <a:rPr lang="en-US" sz="1400" b="0" dirty="0">
                <a:latin typeface="Courier New" charset="0"/>
              </a:rPr>
              <a:t>() </a:t>
            </a:r>
            <a:r>
              <a:rPr lang="en-US" sz="1400" b="0" dirty="0">
                <a:latin typeface="Helvetica" charset="0"/>
              </a:rPr>
              <a:t>is new for IPv6.</a:t>
            </a:r>
          </a:p>
          <a:p>
            <a:endParaRPr lang="en-US" sz="1400" b="0" dirty="0">
              <a:latin typeface="Helvetica" charset="0"/>
            </a:endParaRPr>
          </a:p>
          <a:p>
            <a:r>
              <a:rPr lang="en-US" sz="1400" b="0" dirty="0">
                <a:latin typeface="Helvetica" charset="0"/>
              </a:rPr>
              <a:t>Oldest:</a:t>
            </a:r>
          </a:p>
          <a:p>
            <a:r>
              <a:rPr lang="en-US" sz="1200" b="0" dirty="0" err="1">
                <a:latin typeface="Courier New" charset="0"/>
              </a:rPr>
              <a:t>serveraddr.sin_addr.s_addr</a:t>
            </a:r>
            <a:r>
              <a:rPr lang="en-US" sz="1200" b="0" dirty="0">
                <a:latin typeface="Courier New" charset="0"/>
              </a:rPr>
              <a:t> =</a:t>
            </a:r>
          </a:p>
          <a:p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 err="1">
                <a:latin typeface="Courier New" charset="0"/>
              </a:rPr>
              <a:t>inet_addr</a:t>
            </a:r>
            <a:r>
              <a:rPr lang="en-US" sz="1200" b="0" dirty="0">
                <a:latin typeface="Courier New" charset="0"/>
              </a:rPr>
              <a:t>(</a:t>
            </a:r>
            <a:r>
              <a:rPr lang="ja-JP" altLang="en-US" sz="1200" b="0" dirty="0" smtClean="0">
                <a:latin typeface="Courier New" charset="0"/>
              </a:rPr>
              <a:t>“</a:t>
            </a:r>
            <a:r>
              <a:rPr lang="en-US" sz="1200" b="0" dirty="0" smtClean="0">
                <a:latin typeface="Courier New" charset="0"/>
              </a:rPr>
              <a:t>129.240.65.59</a:t>
            </a:r>
            <a:r>
              <a:rPr lang="ja-JP" altLang="en-US" sz="1200" b="0" dirty="0" smtClean="0">
                <a:latin typeface="Courier New" charset="0"/>
              </a:rPr>
              <a:t>”</a:t>
            </a:r>
            <a:r>
              <a:rPr lang="en-US" sz="1200" b="0" dirty="0">
                <a:latin typeface="Courier New" charset="0"/>
              </a:rPr>
              <a:t>);</a:t>
            </a:r>
          </a:p>
          <a:p>
            <a:r>
              <a:rPr lang="en-US" sz="1400" b="0" dirty="0">
                <a:latin typeface="Helvetica" charset="0"/>
              </a:rPr>
              <a:t>Newer:</a:t>
            </a:r>
          </a:p>
          <a:p>
            <a:r>
              <a:rPr lang="en-US" sz="1200" b="0" dirty="0" err="1" smtClean="0">
                <a:latin typeface="Courier New" charset="0"/>
              </a:rPr>
              <a:t>inet_aton</a:t>
            </a:r>
            <a:r>
              <a:rPr lang="en-US" sz="1200" b="0" dirty="0" smtClean="0">
                <a:latin typeface="Courier New" charset="0"/>
              </a:rPr>
              <a:t>(</a:t>
            </a:r>
            <a:r>
              <a:rPr lang="ja-JP" altLang="en-US" sz="1200" b="0" dirty="0" smtClean="0">
                <a:latin typeface="Courier New" charset="0"/>
              </a:rPr>
              <a:t>“</a:t>
            </a:r>
            <a:r>
              <a:rPr lang="en-US" sz="1200" b="0" dirty="0" smtClean="0">
                <a:latin typeface="Courier New" charset="0"/>
              </a:rPr>
              <a:t>129.240.65.59</a:t>
            </a:r>
            <a:r>
              <a:rPr lang="ja-JP" altLang="en-US" sz="1200" b="0" dirty="0" smtClean="0">
                <a:latin typeface="Courier New" charset="0"/>
              </a:rPr>
              <a:t>”</a:t>
            </a:r>
            <a:r>
              <a:rPr lang="en-US" sz="1200" b="0" dirty="0">
                <a:latin typeface="Courier New" charset="0"/>
              </a:rPr>
              <a:t>,</a:t>
            </a:r>
          </a:p>
          <a:p>
            <a:r>
              <a:rPr lang="en-US" sz="1200" b="0" dirty="0">
                <a:latin typeface="Courier New" charset="0"/>
              </a:rPr>
              <a:t>          &amp;</a:t>
            </a:r>
            <a:r>
              <a:rPr lang="en-US" sz="1200" b="0" dirty="0" err="1">
                <a:latin typeface="Courier New" charset="0"/>
              </a:rPr>
              <a:t>serveraddr.sin_addr</a:t>
            </a:r>
            <a:r>
              <a:rPr lang="en-US" sz="1200" b="0" dirty="0">
                <a:latin typeface="Courier New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721000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far have we gotten now?</a:t>
            </a:r>
          </a:p>
        </p:txBody>
      </p:sp>
      <p:sp>
        <p:nvSpPr>
          <p:cNvPr id="118272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&lt;Create a socket called </a:t>
            </a:r>
            <a:r>
              <a:rPr lang="ja-JP" altLang="en-US" sz="1200" b="0" dirty="0">
                <a:latin typeface="Helvetica" charset="0"/>
              </a:rPr>
              <a:t>“</a:t>
            </a:r>
            <a:r>
              <a:rPr lang="en-US" sz="1200" b="0" dirty="0" err="1">
                <a:latin typeface="Helvetica" charset="0"/>
              </a:rPr>
              <a:t>sd</a:t>
            </a:r>
            <a:r>
              <a:rPr lang="ja-JP" altLang="en-US" sz="1200" b="0" dirty="0">
                <a:latin typeface="Helvetica" charset="0"/>
              </a:rPr>
              <a:t>”</a:t>
            </a:r>
            <a:r>
              <a:rPr lang="en-US" sz="1200" b="0" dirty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b="0" dirty="0"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&lt;Create a socket called </a:t>
            </a:r>
            <a:r>
              <a:rPr lang="ja-JP" altLang="en-US" sz="1200" b="0" dirty="0">
                <a:latin typeface="Helvetica" charset="0"/>
              </a:rPr>
              <a:t>“</a:t>
            </a:r>
            <a:r>
              <a:rPr lang="en-US" sz="1200" b="0" dirty="0">
                <a:latin typeface="Helvetica" charset="0"/>
              </a:rPr>
              <a:t>request-</a:t>
            </a:r>
            <a:r>
              <a:rPr lang="en-US" sz="1200" b="0" dirty="0" err="1">
                <a:latin typeface="Helvetica" charset="0"/>
              </a:rPr>
              <a:t>sd</a:t>
            </a:r>
            <a:r>
              <a:rPr lang="ja-JP" altLang="en-US" sz="1200" b="0" dirty="0">
                <a:latin typeface="Helvetica" charset="0"/>
              </a:rPr>
              <a:t>”</a:t>
            </a:r>
            <a:r>
              <a:rPr lang="en-US" sz="1200" b="0" dirty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&lt;Wait for a connection, and create a new socket </a:t>
            </a:r>
            <a:r>
              <a:rPr lang="ja-JP" altLang="en-US" sz="1200" b="0" dirty="0">
                <a:latin typeface="Helvetica" charset="0"/>
              </a:rPr>
              <a:t>“</a:t>
            </a:r>
            <a:r>
              <a:rPr lang="en-US" sz="1200" b="0" dirty="0" err="1">
                <a:latin typeface="Helvetica" charset="0"/>
              </a:rPr>
              <a:t>sd</a:t>
            </a:r>
            <a:r>
              <a:rPr lang="ja-JP" altLang="en-US" sz="1200" b="0" dirty="0">
                <a:latin typeface="Helvetica" charset="0"/>
              </a:rPr>
              <a:t>”</a:t>
            </a:r>
            <a:endParaRPr lang="en-US" sz="1200" b="0" dirty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from the </a:t>
            </a:r>
            <a:r>
              <a:rPr lang="en-US" sz="1200" b="0" dirty="0" err="1">
                <a:latin typeface="Courier New" charset="0"/>
              </a:rPr>
              <a:t>sd</a:t>
            </a:r>
            <a:r>
              <a:rPr lang="en-US" sz="1200" b="0" dirty="0">
                <a:latin typeface="Courier New" charset="0"/>
              </a:rPr>
              <a:t>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460375" y="242570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60375" y="259715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60375" y="27590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 smtClean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  <a:endParaRPr lang="en-US" sz="2400" b="0" dirty="0">
              <a:solidFill>
                <a:schemeClr val="folHlink"/>
              </a:solidFill>
              <a:latin typeface="Courier New" charset="0"/>
              <a:sym typeface="Wingdings" charset="0"/>
            </a:endParaRP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646613" y="246221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646613" y="26336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4646613" y="2795588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460375" y="2921000"/>
            <a:ext cx="377308" cy="46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 smtClean="0">
                <a:solidFill>
                  <a:srgbClr val="FF0000"/>
                </a:solidFill>
                <a:latin typeface="Courier New" charset="0"/>
                <a:sym typeface="Wingdings" panose="05000000000000000000" pitchFamily="2" charset="2"/>
              </a:rPr>
              <a:t></a:t>
            </a:r>
            <a:endParaRPr lang="en-US" sz="2400" b="0" dirty="0">
              <a:solidFill>
                <a:srgbClr val="FF0000"/>
              </a:solidFill>
              <a:latin typeface="Courier New" charset="0"/>
              <a:sym typeface="Wingdings" charset="0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2017" y="5330092"/>
            <a:ext cx="377308" cy="46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 smtClean="0">
                <a:solidFill>
                  <a:srgbClr val="FF0000"/>
                </a:solidFill>
                <a:latin typeface="Courier New" charset="0"/>
                <a:sym typeface="Wingdings" panose="05000000000000000000" pitchFamily="2" charset="2"/>
              </a:rPr>
              <a:t></a:t>
            </a:r>
            <a:endParaRPr lang="en-US" sz="2400" b="0" dirty="0">
              <a:solidFill>
                <a:srgbClr val="FF0000"/>
              </a:solidFill>
              <a:latin typeface="Courier New" charset="0"/>
              <a:sym typeface="Wingdings" charset="0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4650764" y="2950877"/>
            <a:ext cx="377308" cy="46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 smtClean="0">
                <a:solidFill>
                  <a:srgbClr val="FF0000"/>
                </a:solidFill>
                <a:latin typeface="Courier New" charset="0"/>
                <a:sym typeface="Wingdings" panose="05000000000000000000" pitchFamily="2" charset="2"/>
              </a:rPr>
              <a:t></a:t>
            </a:r>
            <a:endParaRPr lang="en-US" sz="2400" b="0" dirty="0">
              <a:solidFill>
                <a:srgbClr val="FF0000"/>
              </a:solidFill>
              <a:latin typeface="Courier New" charset="0"/>
              <a:sym typeface="Wingdings" charset="0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4692406" y="5359969"/>
            <a:ext cx="377308" cy="46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 dirty="0" smtClean="0">
                <a:solidFill>
                  <a:srgbClr val="FF0000"/>
                </a:solidFill>
                <a:latin typeface="Courier New" charset="0"/>
                <a:sym typeface="Wingdings" panose="05000000000000000000" pitchFamily="2" charset="2"/>
              </a:rPr>
              <a:t></a:t>
            </a:r>
            <a:endParaRPr lang="en-US" sz="2400" b="0" dirty="0">
              <a:solidFill>
                <a:srgbClr val="FF0000"/>
              </a:solidFill>
              <a:latin typeface="Courier New" charset="0"/>
              <a:sym typeface="Wingding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Bind and Listen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5" y="1039813"/>
            <a:ext cx="8972550" cy="5629275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2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bind(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sfd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*a,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socklen_t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al </a:t>
            </a:r>
            <a:r>
              <a:rPr lang="en-US" sz="22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>
                <a:latin typeface="Tahoma" charset="0"/>
                <a:ea typeface="ＭＳ Ｐゴシック" charset="0"/>
              </a:rPr>
              <a:t>A </a:t>
            </a:r>
            <a:r>
              <a:rPr lang="en-US" dirty="0">
                <a:latin typeface="Tahoma" charset="0"/>
                <a:ea typeface="ＭＳ Ｐゴシック" charset="0"/>
              </a:rPr>
              <a:t>machine can have several addresses (several network cards, loopback, </a:t>
            </a:r>
            <a:r>
              <a:rPr lang="en-US" dirty="0" smtClean="0">
                <a:latin typeface="Tahoma" charset="0"/>
                <a:ea typeface="ＭＳ Ｐゴシック" charset="0"/>
              </a:rPr>
              <a:t>…)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>
                <a:latin typeface="Tahoma" charset="0"/>
                <a:ea typeface="ＭＳ Ｐゴシック" charset="0"/>
              </a:rPr>
              <a:t>Tells the socket on the server side which local protocol (i.e., </a:t>
            </a:r>
            <a:r>
              <a:rPr lang="en-US" i="1" dirty="0" smtClean="0">
                <a:latin typeface="Tahoma" charset="0"/>
                <a:ea typeface="ＭＳ Ｐゴシック" charset="0"/>
              </a:rPr>
              <a:t>IP address</a:t>
            </a:r>
            <a:r>
              <a:rPr lang="en-US" dirty="0" smtClean="0">
                <a:latin typeface="Tahoma" charset="0"/>
                <a:ea typeface="ＭＳ Ｐゴシック" charset="0"/>
              </a:rPr>
              <a:t> and </a:t>
            </a:r>
            <a:r>
              <a:rPr lang="en-US" i="1" dirty="0" smtClean="0">
                <a:latin typeface="Tahoma" charset="0"/>
                <a:ea typeface="ＭＳ Ｐゴシック" charset="0"/>
              </a:rPr>
              <a:t>port number) </a:t>
            </a:r>
            <a:r>
              <a:rPr lang="en-US" dirty="0" smtClean="0">
                <a:latin typeface="Tahoma" charset="0"/>
                <a:ea typeface="ＭＳ Ｐゴシック" charset="0"/>
              </a:rPr>
              <a:t> to listen to</a:t>
            </a:r>
            <a:br>
              <a:rPr lang="en-US" dirty="0" smtClean="0">
                <a:latin typeface="Tahoma" charset="0"/>
                <a:ea typeface="ＭＳ Ｐゴシック" charset="0"/>
              </a:rPr>
            </a:br>
            <a:r>
              <a:rPr lang="en-US" dirty="0" smtClean="0">
                <a:latin typeface="Tahoma" charset="0"/>
                <a:ea typeface="ＭＳ Ｐゴシック" charset="0"/>
              </a:rPr>
              <a:t/>
            </a:r>
            <a:br>
              <a:rPr lang="en-US" dirty="0" smtClean="0">
                <a:latin typeface="Tahoma" charset="0"/>
                <a:ea typeface="ＭＳ Ｐゴシック" charset="0"/>
              </a:rPr>
            </a:br>
            <a:endParaRPr lang="en-US" dirty="0" smtClean="0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200" b="1" dirty="0" smtClean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listen</a:t>
            </a:r>
            <a:r>
              <a:rPr lang="en-US" sz="22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(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sfd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sz="22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backlog</a:t>
            </a:r>
            <a:r>
              <a:rPr lang="en-US" sz="22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)</a:t>
            </a:r>
            <a:endParaRPr lang="en-US" dirty="0">
              <a:solidFill>
                <a:schemeClr val="fol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dirty="0" smtClean="0">
                <a:latin typeface="Tahoma" charset="0"/>
                <a:ea typeface="ＭＳ Ｐゴシック" charset="0"/>
              </a:rPr>
              <a:t>Prepares </a:t>
            </a:r>
            <a:r>
              <a:rPr lang="en-US" dirty="0">
                <a:latin typeface="Tahoma" charset="0"/>
                <a:ea typeface="ＭＳ Ｐゴシック" charset="0"/>
              </a:rPr>
              <a:t>the server for listening to connect requests, and initializes a queue for connect requests </a:t>
            </a:r>
            <a:endParaRPr lang="en-US" dirty="0" smtClean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dirty="0" smtClean="0">
                <a:latin typeface="Tahoma" charset="0"/>
                <a:ea typeface="ＭＳ Ｐゴシック" charset="0"/>
              </a:rPr>
              <a:t>The </a:t>
            </a:r>
            <a:r>
              <a:rPr lang="en-US" dirty="0">
                <a:latin typeface="Tahoma" charset="0"/>
                <a:ea typeface="ＭＳ Ｐゴシック" charset="0"/>
              </a:rPr>
              <a:t>second parameter </a:t>
            </a:r>
            <a:r>
              <a:rPr lang="en-US" dirty="0" smtClean="0">
                <a:latin typeface="Tahoma" charset="0"/>
                <a:ea typeface="ＭＳ Ｐゴシック" charset="0"/>
              </a:rPr>
              <a:t>(</a:t>
            </a:r>
            <a:r>
              <a:rPr lang="en-US" dirty="0" smtClean="0">
                <a:latin typeface="Tahoma" charset="0"/>
                <a:ea typeface="ＭＳ Ｐゴシック" charset="0"/>
              </a:rPr>
              <a:t>often </a:t>
            </a:r>
            <a:r>
              <a:rPr lang="en-US" dirty="0" smtClean="0">
                <a:latin typeface="Courier New" charset="0"/>
                <a:ea typeface="ＭＳ Ｐゴシック" charset="0"/>
              </a:rPr>
              <a:t>SOMAXCONN</a:t>
            </a:r>
            <a:r>
              <a:rPr lang="en-US" dirty="0">
                <a:latin typeface="Tahoma" charset="0"/>
                <a:ea typeface="ＭＳ Ｐゴシック" charset="0"/>
              </a:rPr>
              <a:t>) defines how long the queue(s) should 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Connect and Accept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888" y="1003300"/>
            <a:ext cx="8866187" cy="5424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connect(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sfd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serv_a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socklen_t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al </a:t>
            </a:r>
            <a:r>
              <a:rPr lang="en-US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connects client socket to a server that is specified in the address structure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a three-way handshake is initiated for TCP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possible errors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 dirty="0">
                <a:latin typeface="Tahoma" charset="0"/>
                <a:ea typeface="ＭＳ Ｐゴシック" charset="0"/>
              </a:rPr>
              <a:t>ETIMEDOUT – no response (after several tries) and timer expired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 dirty="0">
                <a:latin typeface="Tahoma" charset="0"/>
                <a:ea typeface="ＭＳ Ｐゴシック" charset="0"/>
              </a:rPr>
              <a:t>ECONNREFUSED – server not running or not allowed to connect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 dirty="0">
                <a:latin typeface="Tahoma" charset="0"/>
                <a:ea typeface="ＭＳ Ｐゴシック" charset="0"/>
              </a:rPr>
              <a:t>EHOSTUNREACH – HOST not reachable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 dirty="0">
                <a:latin typeface="Tahoma" charset="0"/>
                <a:ea typeface="ＭＳ Ｐゴシック" charset="0"/>
              </a:rPr>
              <a:t>ENETUNREACH – NET not </a:t>
            </a:r>
            <a:r>
              <a:rPr lang="en-US" sz="1600" dirty="0" smtClean="0">
                <a:latin typeface="Tahoma" charset="0"/>
                <a:ea typeface="ＭＳ Ｐゴシック" charset="0"/>
              </a:rPr>
              <a:t>reachable</a:t>
            </a:r>
            <a:endParaRPr lang="en-US" sz="2000" b="1" dirty="0" smtClean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000" b="1" dirty="0" smtClean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Courier New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000" b="1" dirty="0">
                <a:solidFill>
                  <a:schemeClr val="accent2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accept(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sfd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*a, </a:t>
            </a:r>
            <a:r>
              <a:rPr lang="en-US" sz="17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socklen_t</a:t>
            </a:r>
            <a:r>
              <a:rPr lang="en-US" sz="17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*al </a:t>
            </a:r>
            <a:r>
              <a:rPr lang="en-US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take the first connect request from the connect request queue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wait for the connect request to arrive if the queue is empty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returns a </a:t>
            </a:r>
            <a:r>
              <a:rPr lang="en-US" sz="18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new socket</a:t>
            </a:r>
            <a:r>
              <a:rPr lang="en-US" sz="1800" dirty="0">
                <a:latin typeface="Tahoma" charset="0"/>
                <a:ea typeface="ＭＳ Ｐゴシック" charset="0"/>
              </a:rPr>
              <a:t>  that the server can use to communicate with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Courier New" charset="0"/>
                <a:ea typeface="ＭＳ Ｐゴシック" charset="0"/>
              </a:rPr>
              <a:t>a </a:t>
            </a:r>
            <a:r>
              <a:rPr lang="en-US" sz="1800" dirty="0">
                <a:latin typeface="Tahoma" charset="0"/>
                <a:ea typeface="ＭＳ Ｐゴシック" charset="0"/>
              </a:rPr>
              <a:t>(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clientaddr</a:t>
            </a:r>
            <a:r>
              <a:rPr lang="en-US" sz="1800" dirty="0">
                <a:latin typeface="Tahoma" charset="0"/>
                <a:ea typeface="ＭＳ Ｐゴシック" charset="0"/>
              </a:rPr>
              <a:t>) contains information about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Courier New" charset="0"/>
                <a:ea typeface="ＭＳ Ｐゴシック" charset="0"/>
              </a:rPr>
              <a:t>al</a:t>
            </a:r>
            <a:r>
              <a:rPr lang="en-US" sz="1800" dirty="0">
                <a:latin typeface="Tahoma" charset="0"/>
                <a:ea typeface="ＭＳ Ｐゴシック" charset="0"/>
              </a:rPr>
              <a:t> must be initialized, so accept knows size of </a:t>
            </a:r>
            <a:r>
              <a:rPr lang="en-US" sz="1800" dirty="0">
                <a:latin typeface="Courier New" charset="0"/>
                <a:ea typeface="ＭＳ Ｐゴシック" charset="0"/>
              </a:rPr>
              <a:t>a</a:t>
            </a:r>
            <a:br>
              <a:rPr lang="en-US" sz="1800" dirty="0">
                <a:latin typeface="Courier New" charset="0"/>
                <a:ea typeface="ＭＳ Ｐゴシック" charset="0"/>
              </a:rPr>
            </a:br>
            <a:r>
              <a:rPr lang="en-US" sz="1800" dirty="0">
                <a:latin typeface="Courier New" charset="0"/>
                <a:ea typeface="ＭＳ Ｐゴシック" charset="0"/>
              </a:rPr>
              <a:t/>
            </a:r>
            <a:br>
              <a:rPr lang="en-US" sz="1800" dirty="0">
                <a:latin typeface="Courier New" charset="0"/>
                <a:ea typeface="ＭＳ Ｐゴシック" charset="0"/>
              </a:rPr>
            </a:br>
            <a:endParaRPr lang="en-US" sz="1800" dirty="0">
              <a:latin typeface="Courier New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>
                <a:latin typeface="Courier New" charset="0"/>
              </a:rPr>
              <a:t>(	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	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	sizeof(struct sockaddr_in));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Bind the address to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Activate listening on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 smtClean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 smtClean="0">
                <a:latin typeface="Courier New" charset="0"/>
              </a:rPr>
              <a:t>  /* Create client </a:t>
            </a:r>
            <a:r>
              <a:rPr lang="en-US" sz="1200" b="0" dirty="0" err="1" smtClean="0">
                <a:latin typeface="Courier New" charset="0"/>
              </a:rPr>
              <a:t>addr</a:t>
            </a:r>
            <a:r>
              <a:rPr lang="en-US" sz="1200" b="0" dirty="0" smtClean="0">
                <a:latin typeface="Courier New" charset="0"/>
              </a:rPr>
              <a:t> </a:t>
            </a:r>
            <a:r>
              <a:rPr lang="en-US" sz="1200" b="0" dirty="0" err="1" smtClean="0">
                <a:latin typeface="Courier New" charset="0"/>
              </a:rPr>
              <a:t>struct</a:t>
            </a:r>
            <a:r>
              <a:rPr lang="en-US" sz="1200" b="0" dirty="0" smtClean="0">
                <a:latin typeface="Courier New" charset="0"/>
              </a:rPr>
              <a:t>*/</a:t>
            </a: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 =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 smtClean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/>
            </a:r>
            <a:br>
              <a:rPr lang="en-US" sz="1200" dirty="0">
                <a:latin typeface="Courier New" charset="0"/>
              </a:rPr>
            </a:br>
            <a:r>
              <a:rPr lang="en-US" sz="1200" dirty="0" smtClean="0">
                <a:latin typeface="Courier New" charset="0"/>
              </a:rPr>
              <a:t>  </a:t>
            </a:r>
            <a:r>
              <a:rPr lang="en-US" sz="1200" b="0" dirty="0" smtClean="0">
                <a:latin typeface="Courier New" charset="0"/>
              </a:rPr>
              <a:t>/* </a:t>
            </a:r>
            <a:r>
              <a:rPr lang="en-US" sz="1200" b="0" dirty="0">
                <a:latin typeface="Courier New" charset="0"/>
              </a:rPr>
              <a:t>Wait for connection </a:t>
            </a:r>
            <a:r>
              <a:rPr lang="en-US" sz="1200" b="0" dirty="0" smtClean="0">
                <a:latin typeface="Courier New" charset="0"/>
              </a:rPr>
              <a:t>*/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</p:txBody>
      </p:sp>
      <p:sp>
        <p:nvSpPr>
          <p:cNvPr id="4199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Binding, Listening, Accepting and Connecting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4906108" y="3754315"/>
            <a:ext cx="3596054" cy="738554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10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Closing of Sockets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66738" y="2986088"/>
            <a:ext cx="8145462" cy="3074987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Note that the semantics of close depends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On the kind of protocol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Some possible extra settings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(similar for file descriptors used to operate on disk…)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All data that has not been read yet may be thrown away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4738688" y="1565275"/>
            <a:ext cx="406400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both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Client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address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 ctd.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IP address of </a:t>
            </a:r>
            <a:r>
              <a:rPr lang="en-US" sz="1200" b="0" dirty="0" smtClean="0">
                <a:latin typeface="Courier New" charset="0"/>
              </a:rPr>
              <a:t>vor.ifi.uio.no </a:t>
            </a:r>
            <a:r>
              <a:rPr lang="en-US" sz="1200" b="0" dirty="0">
                <a:latin typeface="Courier New" charset="0"/>
              </a:rPr>
              <a:t>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 </a:t>
            </a:r>
            <a:r>
              <a:rPr lang="ja-JP" altLang="en-US" sz="1200" dirty="0" smtClean="0">
                <a:latin typeface="Courier New" charset="0"/>
              </a:rPr>
              <a:t>“</a:t>
            </a:r>
            <a:r>
              <a:rPr lang="en-US" sz="1200" dirty="0" smtClean="0">
                <a:latin typeface="Courier New" charset="0"/>
              </a:rPr>
              <a:t>129.240.65.59</a:t>
            </a:r>
            <a:r>
              <a:rPr lang="ja-JP" altLang="en-US" sz="1200" dirty="0" smtClean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write(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Hello world!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Read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read(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string end sign, write to screen*/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</a:t>
            </a:r>
            <a:r>
              <a:rPr lang="ja-JP" altLang="en-US" sz="1200" dirty="0">
                <a:latin typeface="Courier New" charset="0"/>
              </a:rPr>
              <a:t>‘</a:t>
            </a:r>
            <a:r>
              <a:rPr lang="en-US" sz="1200" dirty="0">
                <a:latin typeface="Courier New" charset="0"/>
              </a:rPr>
              <a:t>\0</a:t>
            </a:r>
            <a:r>
              <a:rPr lang="ja-JP" altLang="en-US" sz="1200" dirty="0">
                <a:latin typeface="Courier New" charset="0"/>
              </a:rPr>
              <a:t>’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%s\n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Close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socket and write it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819150"/>
          </a:xfrm>
        </p:spPr>
        <p:txBody>
          <a:bodyPr/>
          <a:lstStyle/>
          <a:p>
            <a:pPr eaLnBrk="1" hangingPunct="1"/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Summary of </a:t>
            </a:r>
            <a:b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Socket Functions for our Elementary TCP Client-Server</a:t>
            </a: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825625" y="17780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825625" y="24987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825625" y="32194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825625" y="3938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accept()</a:t>
            </a: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825625" y="46593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825625" y="53800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825625" y="6100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898" name="Text Box 10"/>
          <p:cNvSpPr txBox="1">
            <a:spLocks noChangeArrowheads="1"/>
          </p:cNvSpPr>
          <p:nvPr/>
        </p:nvSpPr>
        <p:spPr bwMode="auto">
          <a:xfrm>
            <a:off x="5437188" y="45132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437188" y="5462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437188" y="61928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437188" y="3052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437188" y="37830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819775" y="264636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71700" y="1376363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49525" y="21939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49525" y="29146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49525" y="36353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49525" y="435451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49525" y="5075238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49525" y="579596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61088" y="34734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61088" y="420370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3" name="Line 25"/>
          <p:cNvSpPr>
            <a:spLocks noChangeShapeType="1"/>
          </p:cNvSpPr>
          <p:nvPr/>
        </p:nvSpPr>
        <p:spPr bwMode="auto">
          <a:xfrm>
            <a:off x="6161088" y="50387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61088" y="58832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619375" y="3927475"/>
            <a:ext cx="2771775" cy="549275"/>
            <a:chOff x="1650" y="2474"/>
            <a:chExt cx="1746" cy="346"/>
          </a:xfrm>
        </p:grpSpPr>
        <p:sp>
          <p:nvSpPr>
            <p:cNvPr id="48162" name="Line 28"/>
            <p:cNvSpPr>
              <a:spLocks noChangeShapeType="1"/>
            </p:cNvSpPr>
            <p:nvPr/>
          </p:nvSpPr>
          <p:spPr bwMode="auto">
            <a:xfrm flipH="1">
              <a:off x="1650" y="2508"/>
              <a:ext cx="1746" cy="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3" name="Text Box 29"/>
            <p:cNvSpPr txBox="1">
              <a:spLocks noChangeArrowheads="1"/>
            </p:cNvSpPr>
            <p:nvPr/>
          </p:nvSpPr>
          <p:spPr bwMode="auto">
            <a:xfrm rot="-603176">
              <a:off x="2354" y="2474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connection 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en-US" sz="1200" b="0">
                  <a:solidFill>
                    <a:schemeClr val="folHlink"/>
                  </a:solidFill>
                </a:rPr>
                <a:t>establishment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305175" y="4546600"/>
            <a:ext cx="2076450" cy="457200"/>
            <a:chOff x="2082" y="2864"/>
            <a:chExt cx="1308" cy="288"/>
          </a:xfrm>
        </p:grpSpPr>
        <p:sp>
          <p:nvSpPr>
            <p:cNvPr id="48160" name="Line 31"/>
            <p:cNvSpPr>
              <a:spLocks noChangeShapeType="1"/>
            </p:cNvSpPr>
            <p:nvPr/>
          </p:nvSpPr>
          <p:spPr bwMode="auto">
            <a:xfrm flipH="1">
              <a:off x="2082" y="2952"/>
              <a:ext cx="1308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1" name="Text Box 32"/>
            <p:cNvSpPr txBox="1">
              <a:spLocks noChangeArrowheads="1"/>
            </p:cNvSpPr>
            <p:nvPr/>
          </p:nvSpPr>
          <p:spPr bwMode="auto">
            <a:xfrm rot="-332356">
              <a:off x="2402" y="2864"/>
              <a:ext cx="6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305175" y="5381625"/>
            <a:ext cx="2066925" cy="457200"/>
            <a:chOff x="2082" y="3390"/>
            <a:chExt cx="1302" cy="288"/>
          </a:xfrm>
        </p:grpSpPr>
        <p:sp>
          <p:nvSpPr>
            <p:cNvPr id="48158" name="Line 34"/>
            <p:cNvSpPr>
              <a:spLocks noChangeShapeType="1"/>
            </p:cNvSpPr>
            <p:nvPr/>
          </p:nvSpPr>
          <p:spPr bwMode="auto">
            <a:xfrm>
              <a:off x="2082" y="3498"/>
              <a:ext cx="1302" cy="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59" name="Text Box 35"/>
            <p:cNvSpPr txBox="1">
              <a:spLocks noChangeArrowheads="1"/>
            </p:cNvSpPr>
            <p:nvPr/>
          </p:nvSpPr>
          <p:spPr bwMode="auto">
            <a:xfrm rot="180000">
              <a:off x="2138" y="3390"/>
              <a:ext cx="11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back received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8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8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8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3" grpId="0" animBg="1"/>
      <p:bldP spid="11899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Get the code yourself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650" y="838200"/>
            <a:ext cx="8820150" cy="5605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Similar examples can be found on the INF1060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G</a:t>
            </a:r>
            <a:r>
              <a:rPr lang="en-US" sz="2400" dirty="0" err="1" smtClean="0">
                <a:latin typeface="Tahoma" charset="0"/>
                <a:ea typeface="ＭＳ Ｐゴシック" charset="0"/>
                <a:cs typeface="ＭＳ Ｐゴシック" charset="0"/>
              </a:rPr>
              <a:t>ithub</a:t>
            </a: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 page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Also other examples!!</a:t>
            </a:r>
            <a:endParaRPr lang="en-US" sz="2400" dirty="0">
              <a:latin typeface="Courier New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95350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Complete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Server – improvements?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1943" name="Text Box 7"/>
          <p:cNvSpPr txBox="1">
            <a:spLocks noChangeArrowheads="1"/>
          </p:cNvSpPr>
          <p:nvPr/>
        </p:nvSpPr>
        <p:spPr bwMode="auto">
          <a:xfrm>
            <a:off x="5157788" y="5522913"/>
            <a:ext cx="3295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Iterative servers?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4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962525" y="1685925"/>
            <a:ext cx="3629025" cy="3138488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Iterative Servers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2968" name="Text Box 8"/>
          <p:cNvSpPr txBox="1">
            <a:spLocks noChangeArrowheads="1"/>
          </p:cNvSpPr>
          <p:nvPr/>
        </p:nvSpPr>
        <p:spPr bwMode="auto">
          <a:xfrm>
            <a:off x="4910138" y="5522913"/>
            <a:ext cx="3762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Concurrent servers?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30250" y="2597150"/>
            <a:ext cx="3629025" cy="24765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962525" y="2390775"/>
            <a:ext cx="3629025" cy="1724025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Concurrent Iterative Servers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pid_t pid;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if ((pid = fork()) == 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 </a:t>
            </a: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	exit(0)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Problems with these examples: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iterative: cannot serve more than one socket at once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concurrent: overhead (a process per socket)</a:t>
            </a:r>
          </a:p>
          <a:p>
            <a:pPr lvl="1" eaLnBrk="1" hangingPunct="1"/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Solution: functions that tell you when a socket becomes available  (</a:t>
            </a:r>
            <a:r>
              <a:rPr lang="en-US" dirty="0">
                <a:latin typeface="Courier New" charset="0"/>
                <a:ea typeface="ＭＳ Ｐゴシック" charset="0"/>
                <a:cs typeface="Courier New" charset="0"/>
              </a:rPr>
              <a:t>select, poll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Courier New" charset="0"/>
              <a:ea typeface="ＭＳ Ｐゴシック" charset="0"/>
              <a:cs typeface="Courier New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select(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nfds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*restrict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readfds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*restrict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writefds,fd_set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*restrict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errorfds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timeval</a:t>
            </a:r>
            <a:r>
              <a:rPr lang="en-US" sz="2000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*restrict timeout</a:t>
            </a:r>
            <a:r>
              <a:rPr lang="en-US" sz="20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check whether </a:t>
            </a:r>
            <a:r>
              <a:rPr lang="en-US" sz="1800" dirty="0" err="1">
                <a:latin typeface="Tahoma" charset="0"/>
                <a:ea typeface="ＭＳ Ｐゴシック" charset="0"/>
              </a:rPr>
              <a:t>fd</a:t>
            </a:r>
            <a:r>
              <a:rPr lang="ja-JP" altLang="en-US" sz="1800" dirty="0">
                <a:latin typeface="Tahoma" charset="0"/>
                <a:ea typeface="ＭＳ Ｐゴシック" charset="0"/>
              </a:rPr>
              <a:t>’</a:t>
            </a:r>
            <a:r>
              <a:rPr lang="en-US" sz="1800" dirty="0">
                <a:latin typeface="Tahoma" charset="0"/>
                <a:ea typeface="ＭＳ Ｐゴシック" charset="0"/>
              </a:rPr>
              <a:t>s (sockets) from the </a:t>
            </a:r>
            <a:r>
              <a:rPr lang="en-US" sz="1800" dirty="0" err="1">
                <a:latin typeface="Courier New" charset="0"/>
                <a:ea typeface="ＭＳ Ｐゴシック" charset="0"/>
                <a:cs typeface="Courier New" charset="0"/>
              </a:rPr>
              <a:t>nfds</a:t>
            </a:r>
            <a:r>
              <a:rPr lang="en-US" sz="1800" dirty="0">
                <a:latin typeface="Courier New" charset="0"/>
                <a:ea typeface="ＭＳ Ｐゴシック" charset="0"/>
                <a:cs typeface="Courier New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</a:rPr>
              <a:t>set are available for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reading (</a:t>
            </a:r>
            <a:r>
              <a:rPr lang="en-US" sz="1800" dirty="0" err="1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 dirty="0">
                <a:latin typeface="Tahoma" charset="0"/>
                <a:ea typeface="ＭＳ Ｐゴシック" charset="0"/>
              </a:rPr>
              <a:t>), writing (</a:t>
            </a:r>
            <a:r>
              <a:rPr lang="en-US" sz="1800" dirty="0" err="1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 dirty="0">
                <a:latin typeface="Tahoma" charset="0"/>
                <a:ea typeface="ＭＳ Ｐゴシック" charset="0"/>
              </a:rPr>
              <a:t>), or have exceptional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conditions pending (</a:t>
            </a:r>
            <a:r>
              <a:rPr lang="en-US" sz="1800" dirty="0" err="1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  <a:r>
              <a:rPr lang="en-US" sz="1800" dirty="0">
                <a:latin typeface="Tahoma" charset="0"/>
                <a:ea typeface="ＭＳ Ｐゴシック" charset="0"/>
                <a:cs typeface="Courier New" charset="0"/>
              </a:rPr>
              <a:t>)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Null argument: don</a:t>
            </a:r>
            <a:r>
              <a:rPr lang="ja-JP" altLang="en-US" sz="1800" dirty="0">
                <a:latin typeface="Tahoma" charset="0"/>
                <a:ea typeface="ＭＳ Ｐゴシック" charset="0"/>
              </a:rPr>
              <a:t>’</a:t>
            </a:r>
            <a:r>
              <a:rPr lang="en-US" sz="1800" dirty="0">
                <a:latin typeface="Tahoma" charset="0"/>
                <a:ea typeface="ＭＳ Ｐゴシック" charset="0"/>
              </a:rPr>
              <a:t>t check. Timeout = time limit for check (</a:t>
            </a:r>
            <a:r>
              <a:rPr lang="en-US" sz="1800" dirty="0">
                <a:latin typeface="Courier New" charset="0"/>
                <a:ea typeface="ＭＳ Ｐゴシック" charset="0"/>
                <a:cs typeface="Courier New" charset="0"/>
              </a:rPr>
              <a:t>Null</a:t>
            </a:r>
            <a:r>
              <a:rPr lang="en-US" sz="1800" dirty="0">
                <a:latin typeface="Tahoma" charset="0"/>
                <a:ea typeface="ＭＳ Ｐゴシック" charset="0"/>
              </a:rPr>
              <a:t> = block).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result is given by changing </a:t>
            </a:r>
            <a:r>
              <a:rPr lang="en-US" sz="1800" dirty="0" err="1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 dirty="0">
                <a:latin typeface="Tahoma" charset="0"/>
                <a:ea typeface="ＭＳ Ｐゴシック" charset="0"/>
              </a:rPr>
              <a:t> / </a:t>
            </a:r>
            <a:r>
              <a:rPr lang="en-US" sz="1800" dirty="0" err="1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 dirty="0">
                <a:latin typeface="Tahoma" charset="0"/>
                <a:ea typeface="ＭＳ Ｐゴシック" charset="0"/>
              </a:rPr>
              <a:t> / </a:t>
            </a:r>
            <a:r>
              <a:rPr lang="en-US" sz="1800" dirty="0" err="1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  <a:endParaRPr lang="en-US" sz="1800" dirty="0">
              <a:latin typeface="Courier New" charset="0"/>
              <a:ea typeface="ＭＳ Ｐゴシック" charset="0"/>
              <a:cs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 and macros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738188"/>
            <a:ext cx="9144000" cy="564832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Declare and initialize fd_set; add relevant sockets to fd_set; give select a copy of fd_set for every operation of interest (read/write/exceptional); loop through copies to take action</a:t>
            </a: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Preparing fd_set is done with some macros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FD_CLR(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removes the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 </a:t>
            </a:r>
            <a:r>
              <a:rPr lang="en-US" sz="1800">
                <a:latin typeface="Tahoma" charset="0"/>
                <a:ea typeface="ＭＳ Ｐゴシック" charset="0"/>
              </a:rPr>
              <a:t>from the socket descriptor set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FD_ISSET(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returns nonzero if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is a member of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; else 0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adds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to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FD_ZERO(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initializes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 to 0, representing the empty 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FD_SETSIZE </a:t>
            </a:r>
            <a:r>
              <a:rPr lang="en-US" sz="1800">
                <a:latin typeface="Tahoma" charset="0"/>
                <a:ea typeface="ＭＳ Ｐゴシック" charset="0"/>
              </a:rPr>
              <a:t>- max. number of FDs; use this as the first parameter for select</a:t>
            </a: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Complete Select-based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Server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54038" y="1458913"/>
            <a:ext cx="4122737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time.h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[2],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timeval</a:t>
            </a:r>
            <a:r>
              <a:rPr lang="en-US" sz="1200" dirty="0">
                <a:latin typeface="Courier New" charset="0"/>
              </a:rPr>
              <a:t> timeout;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 = 2;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timeout.tv_sec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smtClean="0">
                <a:latin typeface="Courier New" charset="0"/>
              </a:rPr>
              <a:t>20;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timeout.tv_usec</a:t>
            </a:r>
            <a:r>
              <a:rPr lang="en-US" sz="1200" dirty="0">
                <a:latin typeface="Courier New" charset="0"/>
              </a:rPr>
              <a:t> =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Initialize </a:t>
            </a:r>
            <a:r>
              <a:rPr lang="en-US" sz="1200" b="0" dirty="0" err="1">
                <a:latin typeface="Courier New" charset="0"/>
              </a:rPr>
              <a:t>fd</a:t>
            </a:r>
            <a:r>
              <a:rPr lang="en-US" sz="1200" b="0" dirty="0">
                <a:latin typeface="Courier New" charset="0"/>
              </a:rPr>
              <a:t> set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FD_ZERO</a:t>
            </a:r>
            <a:r>
              <a:rPr lang="en-US" sz="1200" dirty="0">
                <a:latin typeface="Courier New" charset="0"/>
              </a:rPr>
              <a:t>(&amp;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8414" y="852713"/>
            <a:ext cx="214085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smtClean="0"/>
              <a:t>Test with e.g. two clients!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Select-based Server ctd.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1588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select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, NULL,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						NULL, &amp;timeout);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Something went wrong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</a:t>
            </a:r>
            <a:r>
              <a:rPr lang="en-US" sz="1200" dirty="0">
                <a:latin typeface="Courier New" charset="0"/>
              </a:rPr>
              <a:t>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&lt;0)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Nothing </a:t>
            </a:r>
            <a:r>
              <a:rPr lang="en-US" sz="1200" b="0" dirty="0" err="1">
                <a:latin typeface="Courier New" charset="0"/>
              </a:rPr>
              <a:t>happened,select</a:t>
            </a:r>
            <a:r>
              <a:rPr lang="en-US" sz="1200" b="0" dirty="0">
                <a:latin typeface="Courier New" charset="0"/>
              </a:rPr>
              <a:t> continued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	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==0)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("Timeout!\n");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for(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=0;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&lt;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b="0" dirty="0">
                <a:latin typeface="Courier New" charset="0"/>
              </a:rPr>
              <a:t>/* Send a response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write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"Server ACK!",11);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/* </a:t>
            </a:r>
            <a:r>
              <a:rPr lang="en-US" sz="1200" b="0" dirty="0">
                <a:latin typeface="Courier New" charset="0"/>
              </a:rPr>
              <a:t>Close sockets</a:t>
            </a:r>
            <a:r>
              <a:rPr lang="en-US" sz="1200" dirty="0">
                <a:latin typeface="Courier New" charset="0"/>
              </a:rPr>
              <a:t>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FD_CLR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}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6988" y="1025525"/>
            <a:ext cx="16700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187825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265613" y="1458913"/>
            <a:ext cx="4773612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for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if(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FD_ISSET</a:t>
            </a:r>
            <a:r>
              <a:rPr lang="en-US" sz="1200" dirty="0">
                <a:latin typeface="Courier New" charset="0"/>
              </a:rPr>
              <a:t>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))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if(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== 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  /* new connection request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if(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socklen_t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++;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Ran out of socket space.\n");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	/* data arrived on an existing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read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buf,12);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'\0';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("From socket %d: %s\n",</a:t>
            </a:r>
            <a:r>
              <a:rPr lang="en-US" sz="1200" dirty="0" err="1">
                <a:latin typeface="Courier New" charset="0"/>
              </a:rPr>
              <a:t>i,buf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71833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Tahoma" charset="0"/>
                <a:ea typeface="ＭＳ Ｐゴシック" charset="0"/>
                <a:cs typeface="ＭＳ Ｐゴシック" charset="0"/>
              </a:rPr>
              <a:t>Outline for select based iterative server</a:t>
            </a:r>
            <a:endParaRPr lang="en-US" sz="26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779587" y="124301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779587" y="1963737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779587" y="268446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779587" y="3403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select()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779587" y="41243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accept()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779587" y="4845050"/>
            <a:ext cx="1447800" cy="3407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779587" y="556577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391150" y="4927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391150" y="56578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391149" y="342658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391149" y="415683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773736" y="302018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25662" y="841375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03487" y="165893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03487" y="2379662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03487" y="31003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03487" y="38195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03487" y="45402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03487" y="52609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15049" y="384727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15049" y="457752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15050" y="53482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163" name="Text Box 29"/>
          <p:cNvSpPr txBox="1">
            <a:spLocks noChangeArrowheads="1"/>
          </p:cNvSpPr>
          <p:nvPr/>
        </p:nvSpPr>
        <p:spPr bwMode="auto">
          <a:xfrm rot="677554">
            <a:off x="3663778" y="3919077"/>
            <a:ext cx="1117707" cy="3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200" b="0" dirty="0">
                <a:solidFill>
                  <a:srgbClr val="3333CC"/>
                </a:solidFill>
              </a:rPr>
              <a:t>connection </a:t>
            </a:r>
            <a:br>
              <a:rPr lang="en-US" sz="1200" b="0" dirty="0">
                <a:solidFill>
                  <a:srgbClr val="3333CC"/>
                </a:solidFill>
              </a:rPr>
            </a:br>
            <a:r>
              <a:rPr lang="en-US" sz="1200" b="0" dirty="0">
                <a:solidFill>
                  <a:srgbClr val="3333CC"/>
                </a:solidFill>
              </a:rPr>
              <a:t>establishment</a:t>
            </a:r>
          </a:p>
        </p:txBody>
      </p:sp>
      <p:cxnSp>
        <p:nvCxnSpPr>
          <p:cNvPr id="6" name="Elbow Connector 5"/>
          <p:cNvCxnSpPr>
            <a:stCxn id="1189910" idx="0"/>
            <a:endCxn id="1189894" idx="1"/>
          </p:cNvCxnSpPr>
          <p:nvPr/>
        </p:nvCxnSpPr>
        <p:spPr bwMode="auto">
          <a:xfrm rot="5400000" flipH="1">
            <a:off x="1300162" y="4057650"/>
            <a:ext cx="1682750" cy="723900"/>
          </a:xfrm>
          <a:prstGeom prst="bentConnector4">
            <a:avLst>
              <a:gd name="adj1" fmla="val -5616"/>
              <a:gd name="adj2" fmla="val 131579"/>
            </a:avLst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1189894" idx="3"/>
          </p:cNvCxnSpPr>
          <p:nvPr/>
        </p:nvCxnSpPr>
        <p:spPr bwMode="auto">
          <a:xfrm flipH="1" flipV="1">
            <a:off x="3227387" y="3578225"/>
            <a:ext cx="2117725" cy="5786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1189895" idx="3"/>
          </p:cNvCxnSpPr>
          <p:nvPr/>
        </p:nvCxnSpPr>
        <p:spPr bwMode="auto">
          <a:xfrm>
            <a:off x="3227387" y="4298950"/>
            <a:ext cx="2117725" cy="207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Text Box 29"/>
          <p:cNvSpPr txBox="1">
            <a:spLocks noChangeArrowheads="1"/>
          </p:cNvSpPr>
          <p:nvPr/>
        </p:nvSpPr>
        <p:spPr bwMode="auto">
          <a:xfrm rot="239268">
            <a:off x="3406061" y="4736785"/>
            <a:ext cx="1824836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Communication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possible</a:t>
            </a:r>
            <a:endParaRPr lang="en-US" sz="1200" b="0" dirty="0">
              <a:solidFill>
                <a:srgbClr val="3333CC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3342011" y="5015417"/>
            <a:ext cx="1952941" cy="868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arrow"/>
            <a:tailEnd type="arrow"/>
          </a:ln>
          <a:effectLst/>
        </p:spPr>
      </p:cxn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297377" y="4132630"/>
            <a:ext cx="117998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Loop to </a:t>
            </a:r>
            <a:r>
              <a:rPr lang="nb-NO" sz="1200" b="0" dirty="0" err="1" smtClean="0">
                <a:solidFill>
                  <a:srgbClr val="3333CC"/>
                </a:solidFill>
              </a:rPr>
              <a:t>accept</a:t>
            </a:r>
            <a:endParaRPr lang="nb-NO" sz="1200" b="0" dirty="0">
              <a:solidFill>
                <a:srgbClr val="3333CC"/>
              </a:solidFill>
            </a:endParaRPr>
          </a:p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clients</a:t>
            </a:r>
            <a:endParaRPr lang="en-US" sz="1200" b="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87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4" grpId="0" animBg="1"/>
      <p:bldP spid="48163" grpId="0"/>
      <p:bldP spid="56" grpId="0"/>
      <p:bldP spid="6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71833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Tahoma" charset="0"/>
                <a:ea typeface="ＭＳ Ｐゴシック" charset="0"/>
                <a:cs typeface="ＭＳ Ｐゴシック" charset="0"/>
              </a:rPr>
              <a:t>Outline for select based iterative server</a:t>
            </a:r>
            <a:endParaRPr lang="en-US" sz="26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779587" y="124301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779587" y="1963737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779587" y="2684462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779587" y="3403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select()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779587" y="41243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accept()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779587" y="4845050"/>
            <a:ext cx="1447800" cy="3407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779587" y="556577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391150" y="49276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latin typeface="Courier New" charset="0"/>
              </a:rPr>
              <a:t>YOUR CODE</a:t>
            </a:r>
            <a:endParaRPr lang="en-US" sz="1600" b="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391150" y="56578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391149" y="342658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391149" y="415683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 dirty="0">
                <a:solidFill>
                  <a:srgbClr val="000000"/>
                </a:solidFill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4920919" y="2997777"/>
            <a:ext cx="2388259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 smtClean="0">
                <a:solidFill>
                  <a:srgbClr val="3333CC"/>
                </a:solidFill>
              </a:rPr>
              <a:t>Already connected client</a:t>
            </a:r>
            <a:endParaRPr lang="en-US" sz="1600" b="0" dirty="0">
              <a:solidFill>
                <a:srgbClr val="3333CC"/>
              </a:solidFill>
            </a:endParaRP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25662" y="841375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 dirty="0">
                <a:solidFill>
                  <a:srgbClr val="3333CC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03487" y="165893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03487" y="2379662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03487" y="31003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03487" y="38195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03487" y="45402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03487" y="52609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15049" y="384727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15049" y="457752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15050" y="5348287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6" name="Elbow Connector 5"/>
          <p:cNvCxnSpPr>
            <a:stCxn id="1189910" idx="0"/>
            <a:endCxn id="1189894" idx="1"/>
          </p:cNvCxnSpPr>
          <p:nvPr/>
        </p:nvCxnSpPr>
        <p:spPr bwMode="auto">
          <a:xfrm rot="5400000" flipH="1">
            <a:off x="1300162" y="4057650"/>
            <a:ext cx="1682750" cy="723900"/>
          </a:xfrm>
          <a:prstGeom prst="bentConnector4">
            <a:avLst>
              <a:gd name="adj1" fmla="val -5616"/>
              <a:gd name="adj2" fmla="val 131579"/>
            </a:avLst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297377" y="4132630"/>
            <a:ext cx="117998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200" b="0" dirty="0" smtClean="0">
                <a:solidFill>
                  <a:srgbClr val="3333CC"/>
                </a:solidFill>
              </a:rPr>
              <a:t>Loop to </a:t>
            </a:r>
            <a:r>
              <a:rPr lang="nb-NO" sz="1200" b="0" dirty="0" err="1" smtClean="0">
                <a:solidFill>
                  <a:srgbClr val="3333CC"/>
                </a:solidFill>
              </a:rPr>
              <a:t>accept</a:t>
            </a:r>
            <a:endParaRPr lang="nb-NO" sz="1200" b="0" dirty="0">
              <a:solidFill>
                <a:srgbClr val="3333CC"/>
              </a:solidFill>
            </a:endParaRPr>
          </a:p>
          <a:p>
            <a:pPr algn="ctr"/>
            <a:r>
              <a:rPr lang="nb-NO" sz="1200" b="0" dirty="0" err="1" smtClean="0">
                <a:solidFill>
                  <a:srgbClr val="3333CC"/>
                </a:solidFill>
              </a:rPr>
              <a:t>new</a:t>
            </a:r>
            <a:r>
              <a:rPr lang="nb-NO" sz="1200" b="0" dirty="0" smtClean="0">
                <a:solidFill>
                  <a:srgbClr val="3333CC"/>
                </a:solidFill>
              </a:rPr>
              <a:t> </a:t>
            </a:r>
            <a:r>
              <a:rPr lang="nb-NO" sz="1200" b="0" dirty="0" err="1" smtClean="0">
                <a:solidFill>
                  <a:srgbClr val="3333CC"/>
                </a:solidFill>
              </a:rPr>
              <a:t>clients</a:t>
            </a:r>
            <a:endParaRPr lang="en-US" sz="1200" b="0" dirty="0">
              <a:solidFill>
                <a:srgbClr val="3333CC"/>
              </a:solidFill>
            </a:endParaRPr>
          </a:p>
        </p:txBody>
      </p:sp>
      <p:cxnSp>
        <p:nvCxnSpPr>
          <p:cNvPr id="5" name="Elbow Connector 4"/>
          <p:cNvCxnSpPr>
            <a:stCxn id="1189908" idx="0"/>
            <a:endCxn id="1189896" idx="3"/>
          </p:cNvCxnSpPr>
          <p:nvPr/>
        </p:nvCxnSpPr>
        <p:spPr bwMode="auto">
          <a:xfrm rot="16200000" flipH="1">
            <a:off x="2267491" y="4055521"/>
            <a:ext cx="1195893" cy="723900"/>
          </a:xfrm>
          <a:prstGeom prst="bentConnector4">
            <a:avLst>
              <a:gd name="adj1" fmla="val 5178"/>
              <a:gd name="adj2" fmla="val 13157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3382471" y="3578225"/>
            <a:ext cx="1933996" cy="1524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3798323" y="1446073"/>
            <a:ext cx="4088377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nb-NO" sz="1800" b="0" dirty="0" err="1" smtClean="0"/>
              <a:t>We</a:t>
            </a:r>
            <a:r>
              <a:rPr lang="nb-NO" sz="1800" b="0" dirty="0" smtClean="0"/>
              <a:t> </a:t>
            </a:r>
            <a:r>
              <a:rPr lang="nb-NO" sz="1800" b="0" dirty="0" err="1" smtClean="0"/>
              <a:t>only</a:t>
            </a:r>
            <a:r>
              <a:rPr lang="nb-NO" sz="1800" b="0" dirty="0" smtClean="0"/>
              <a:t> </a:t>
            </a:r>
            <a:r>
              <a:rPr lang="nb-NO" sz="1800" b="0" dirty="0" err="1" smtClean="0"/>
              <a:t>call</a:t>
            </a:r>
            <a:r>
              <a:rPr lang="nb-NO" sz="1800" b="0" dirty="0" smtClean="0"/>
              <a:t> </a:t>
            </a:r>
            <a:r>
              <a:rPr lang="nb-NO" sz="1800" b="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accept</a:t>
            </a:r>
            <a:r>
              <a:rPr lang="nb-NO" sz="1800" b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algn="ctr"/>
            <a:r>
              <a:rPr lang="nb-NO" sz="1800" b="0" dirty="0" err="1"/>
              <a:t>w</a:t>
            </a:r>
            <a:r>
              <a:rPr lang="nb-NO" sz="1800" b="0" dirty="0" err="1" smtClean="0"/>
              <a:t>hen</a:t>
            </a:r>
            <a:r>
              <a:rPr lang="nb-NO" sz="1800" b="0" dirty="0" smtClean="0"/>
              <a:t> </a:t>
            </a:r>
            <a:r>
              <a:rPr lang="nb-NO" sz="1800" b="0" dirty="0" err="1" smtClean="0"/>
              <a:t>the</a:t>
            </a:r>
            <a:r>
              <a:rPr lang="nb-NO" sz="1800" b="0" dirty="0" smtClean="0"/>
              <a:t> </a:t>
            </a:r>
            <a:r>
              <a:rPr lang="nb-NO" sz="1800" b="0" dirty="0" err="1" smtClean="0"/>
              <a:t>connection</a:t>
            </a:r>
            <a:r>
              <a:rPr lang="nb-NO" sz="1800" b="0" dirty="0" smtClean="0"/>
              <a:t> is</a:t>
            </a:r>
          </a:p>
          <a:p>
            <a:pPr algn="ctr"/>
            <a:r>
              <a:rPr lang="nb-NO" sz="1800" b="0" dirty="0" smtClean="0"/>
              <a:t>from a </a:t>
            </a:r>
            <a:r>
              <a:rPr lang="nb-NO" sz="1800" b="0" dirty="0" err="1" smtClean="0"/>
              <a:t>new</a:t>
            </a:r>
            <a:r>
              <a:rPr lang="nb-NO" sz="1800" b="0" dirty="0" smtClean="0"/>
              <a:t> </a:t>
            </a:r>
            <a:r>
              <a:rPr lang="nb-NO" sz="1800" b="0" dirty="0" err="1" smtClean="0"/>
              <a:t>client</a:t>
            </a:r>
            <a:r>
              <a:rPr lang="nb-NO" sz="1800" b="0" dirty="0" smtClean="0"/>
              <a:t>.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39352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9225"/>
            <a:ext cx="9144000" cy="509587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We have implemented a short program where two processes communicate over a network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Next: the magic of how data is sent…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Literature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1476375"/>
            <a:ext cx="8648700" cy="4703763"/>
          </a:xfrm>
        </p:spPr>
        <p:txBody>
          <a:bodyPr/>
          <a:lstStyle/>
          <a:p>
            <a:pPr eaLnBrk="1" hangingPunct="1"/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Berkeley UNIX System Calls and Interprocess Communication</a:t>
            </a:r>
            <a:r>
              <a:rPr lang="ja-JP" altLang="en-US" sz="24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 Lawrence Besaw, University of Wisconsin</a:t>
            </a:r>
          </a:p>
          <a:p>
            <a:pPr eaLnBrk="1" hangingPunct="1"/>
            <a:r>
              <a:rPr lang="en-US" sz="2400" dirty="0" smtClean="0">
                <a:latin typeface="Tahoma" charset="0"/>
                <a:ea typeface="ＭＳ Ｐゴシック" charset="0"/>
                <a:cs typeface="ＭＳ Ｐゴシック" charset="0"/>
              </a:rPr>
              <a:t>Many 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books: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Kurose/Ross,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Computer Networking: A Top-Down Approach Featuring the Internet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, 2</a:t>
            </a:r>
            <a:r>
              <a:rPr lang="en-US" sz="2000" baseline="30000" dirty="0">
                <a:latin typeface="Tahoma" charset="0"/>
                <a:ea typeface="ＭＳ Ｐゴシック" charset="0"/>
              </a:rPr>
              <a:t>nd</a:t>
            </a:r>
            <a:r>
              <a:rPr lang="en-US" sz="2000" dirty="0">
                <a:latin typeface="Tahoma" charset="0"/>
                <a:ea typeface="ＭＳ Ｐゴシック" charset="0"/>
              </a:rPr>
              <a:t> ed., Addison-Wesley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Andrew Tanenbaum, 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latin typeface="Tahoma" charset="0"/>
                <a:ea typeface="ＭＳ Ｐゴシック" charset="0"/>
              </a:rPr>
              <a:t>Computer Networks</a:t>
            </a:r>
            <a:r>
              <a:rPr lang="ja-JP" altLang="en-US" sz="2000" dirty="0"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latin typeface="Tahoma" charset="0"/>
                <a:ea typeface="ＭＳ Ｐゴシック" charset="0"/>
              </a:rPr>
              <a:t>, 4</a:t>
            </a:r>
            <a:r>
              <a:rPr lang="en-US" sz="2000" baseline="30000" dirty="0">
                <a:latin typeface="Tahoma" charset="0"/>
                <a:ea typeface="ＭＳ Ｐゴシック" charset="0"/>
              </a:rPr>
              <a:t>th</a:t>
            </a:r>
            <a:r>
              <a:rPr lang="en-US" sz="2000" dirty="0">
                <a:latin typeface="Tahoma" charset="0"/>
                <a:ea typeface="ＭＳ Ｐゴシック" charset="0"/>
              </a:rPr>
              <a:t> ed., Prentice Hall</a:t>
            </a:r>
          </a:p>
          <a:p>
            <a:pPr lvl="1" eaLnBrk="1" hangingPunct="1"/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W. Richard Stevens, </a:t>
            </a:r>
            <a:r>
              <a:rPr lang="ja-JP" alt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“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Unix Network Programming – Networking </a:t>
            </a:r>
            <a:r>
              <a:rPr lang="en-US" sz="2000" dirty="0" smtClean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APIs: 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Sockets and XTI</a:t>
            </a:r>
            <a:r>
              <a:rPr lang="ja-JP" alt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”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, volume 1, 2</a:t>
            </a:r>
            <a:r>
              <a:rPr lang="en-US" sz="2000" baseline="30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nd</a:t>
            </a:r>
            <a:r>
              <a:rPr lang="en-US" sz="2000" dirty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ed., </a:t>
            </a:r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Prentice </a:t>
            </a:r>
            <a:r>
              <a:rPr lang="en-US" sz="2000" smtClean="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Hall</a:t>
            </a:r>
            <a:endParaRPr lang="en-US" sz="2000" dirty="0">
              <a:solidFill>
                <a:schemeClr val="folHlink"/>
              </a:solidFill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35958</TotalTime>
  <Words>1622</Words>
  <Application>Microsoft Office PowerPoint</Application>
  <PresentationFormat>On-screen Show (4:3)</PresentationFormat>
  <Paragraphs>984</Paragraphs>
  <Slides>45</Slides>
  <Notes>31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ＭＳ Ｐゴシック</vt:lpstr>
      <vt:lpstr>Arial</vt:lpstr>
      <vt:lpstr>Arial Black</vt:lpstr>
      <vt:lpstr>Comic Sans MS</vt:lpstr>
      <vt:lpstr>Courier New</vt:lpstr>
      <vt:lpstr>Helvetica</vt:lpstr>
      <vt:lpstr>Tahoma</vt:lpstr>
      <vt:lpstr>Wingdings</vt:lpstr>
      <vt:lpstr>1_paalh</vt:lpstr>
      <vt:lpstr>PowerPoint Presentation</vt:lpstr>
      <vt:lpstr>Big Picture</vt:lpstr>
      <vt:lpstr>Goal</vt:lpstr>
      <vt:lpstr>What we want</vt:lpstr>
      <vt:lpstr>What we want</vt:lpstr>
      <vt:lpstr>Read &amp; Write</vt:lpstr>
      <vt:lpstr>Alternatives to Read &amp; Write</vt:lpstr>
      <vt:lpstr>Creation of a connection</vt:lpstr>
      <vt:lpstr>Special for the server side</vt:lpstr>
      <vt:lpstr>To do – in the code </vt:lpstr>
      <vt:lpstr>To do-list</vt:lpstr>
      <vt:lpstr>&lt;Necessary includes&gt;</vt:lpstr>
      <vt:lpstr>&lt;Create a socket&gt;</vt:lpstr>
      <vt:lpstr>More about the socket call</vt:lpstr>
      <vt:lpstr>How to identify clients to accept, and servers to contact?</vt:lpstr>
      <vt:lpstr>Address structure</vt:lpstr>
      <vt:lpstr>Address structure</vt:lpstr>
      <vt:lpstr>Address structure - handout</vt:lpstr>
      <vt:lpstr>Address structure</vt:lpstr>
      <vt:lpstr>Byte Order</vt:lpstr>
      <vt:lpstr>Byte Order: Storing 32-bit 0x0A0B0C0D </vt:lpstr>
      <vt:lpstr>Byte Order: IP address example</vt:lpstr>
      <vt:lpstr>Byte Order: Translation</vt:lpstr>
      <vt:lpstr>Presentation and Numeric Address Formats</vt:lpstr>
      <vt:lpstr>Presentation and Numeric Address Formats</vt:lpstr>
      <vt:lpstr>How far have we gotten now?</vt:lpstr>
      <vt:lpstr>Bind and Listen</vt:lpstr>
      <vt:lpstr>Connect and Accept</vt:lpstr>
      <vt:lpstr>Binding, Listening, Accepting and Connecting</vt:lpstr>
      <vt:lpstr>Closing of Sockets</vt:lpstr>
      <vt:lpstr>Complete Client</vt:lpstr>
      <vt:lpstr>Complete Server</vt:lpstr>
      <vt:lpstr>Summary of  Socket Functions for our Elementary TCP Client-Server</vt:lpstr>
      <vt:lpstr>Get the code yourself</vt:lpstr>
      <vt:lpstr>Complete Server – improvements?</vt:lpstr>
      <vt:lpstr>Iterative Servers</vt:lpstr>
      <vt:lpstr>Concurrent Iterative Servers</vt:lpstr>
      <vt:lpstr>Select</vt:lpstr>
      <vt:lpstr>Select usage and macros</vt:lpstr>
      <vt:lpstr>Complete Select-based Server</vt:lpstr>
      <vt:lpstr>Complete Select-based Server ctd.</vt:lpstr>
      <vt:lpstr>Outline for select based iterative server</vt:lpstr>
      <vt:lpstr>Outline for select based iterative server</vt:lpstr>
      <vt:lpstr>Summary</vt:lpstr>
      <vt:lpstr>Literature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Hans Petter Taugbøl Kragset</cp:lastModifiedBy>
  <cp:revision>1693</cp:revision>
  <dcterms:created xsi:type="dcterms:W3CDTF">2010-10-26T08:38:06Z</dcterms:created>
  <dcterms:modified xsi:type="dcterms:W3CDTF">2017-10-17T18:37:43Z</dcterms:modified>
</cp:coreProperties>
</file>