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30"/>
  </p:notesMasterIdLst>
  <p:handoutMasterIdLst>
    <p:handoutMasterId r:id="rId31"/>
  </p:handoutMasterIdLst>
  <p:sldIdLst>
    <p:sldId id="274" r:id="rId5"/>
    <p:sldId id="286" r:id="rId6"/>
    <p:sldId id="318" r:id="rId7"/>
    <p:sldId id="319" r:id="rId8"/>
    <p:sldId id="291" r:id="rId9"/>
    <p:sldId id="279" r:id="rId10"/>
    <p:sldId id="280" r:id="rId11"/>
    <p:sldId id="298" r:id="rId12"/>
    <p:sldId id="300" r:id="rId13"/>
    <p:sldId id="301" r:id="rId14"/>
    <p:sldId id="302" r:id="rId15"/>
    <p:sldId id="316" r:id="rId16"/>
    <p:sldId id="281" r:id="rId17"/>
    <p:sldId id="304" r:id="rId18"/>
    <p:sldId id="317" r:id="rId19"/>
    <p:sldId id="321" r:id="rId20"/>
    <p:sldId id="285" r:id="rId21"/>
    <p:sldId id="283" r:id="rId22"/>
    <p:sldId id="284" r:id="rId23"/>
    <p:sldId id="322" r:id="rId24"/>
    <p:sldId id="323" r:id="rId25"/>
    <p:sldId id="324" r:id="rId26"/>
    <p:sldId id="293" r:id="rId27"/>
    <p:sldId id="294" r:id="rId28"/>
    <p:sldId id="260" r:id="rId2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ABC3D-FB4F-456A-B3A6-5D608EA5F53A}" v="5" dt="2019-10-16T12:10:20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130ABC3D-FB4F-456A-B3A6-5D608EA5F53A}"/>
    <pc:docChg chg="custSel delSld modSld">
      <pc:chgData name="Ivar Bredesen" userId="728f1f1f-aa1a-4c4c-bae3-6e6dbc71c930" providerId="ADAL" clId="{130ABC3D-FB4F-456A-B3A6-5D608EA5F53A}" dt="2019-10-16T12:10:36.984" v="12" actId="14100"/>
      <pc:docMkLst>
        <pc:docMk/>
      </pc:docMkLst>
      <pc:sldChg chg="modSp">
        <pc:chgData name="Ivar Bredesen" userId="728f1f1f-aa1a-4c4c-bae3-6e6dbc71c930" providerId="ADAL" clId="{130ABC3D-FB4F-456A-B3A6-5D608EA5F53A}" dt="2019-10-16T12:08:40.984" v="4" actId="1076"/>
        <pc:sldMkLst>
          <pc:docMk/>
          <pc:sldMk cId="0" sldId="274"/>
        </pc:sldMkLst>
        <pc:spChg chg="mod">
          <ac:chgData name="Ivar Bredesen" userId="728f1f1f-aa1a-4c4c-bae3-6e6dbc71c930" providerId="ADAL" clId="{130ABC3D-FB4F-456A-B3A6-5D608EA5F53A}" dt="2019-10-16T12:08:40.984" v="4" actId="1076"/>
          <ac:spMkLst>
            <pc:docMk/>
            <pc:sldMk cId="0" sldId="274"/>
            <ac:spMk id="28675" creationId="{00000000-0000-0000-0000-000000000000}"/>
          </ac:spMkLst>
        </pc:spChg>
      </pc:sldChg>
      <pc:sldChg chg="modSp">
        <pc:chgData name="Ivar Bredesen" userId="728f1f1f-aa1a-4c4c-bae3-6e6dbc71c930" providerId="ADAL" clId="{130ABC3D-FB4F-456A-B3A6-5D608EA5F53A}" dt="2019-10-16T12:10:22.442" v="9" actId="1076"/>
        <pc:sldMkLst>
          <pc:docMk/>
          <pc:sldMk cId="0" sldId="279"/>
        </pc:sldMkLst>
        <pc:graphicFrameChg chg="mod">
          <ac:chgData name="Ivar Bredesen" userId="728f1f1f-aa1a-4c4c-bae3-6e6dbc71c930" providerId="ADAL" clId="{130ABC3D-FB4F-456A-B3A6-5D608EA5F53A}" dt="2019-10-16T12:10:22.442" v="9" actId="1076"/>
          <ac:graphicFrameMkLst>
            <pc:docMk/>
            <pc:sldMk cId="0" sldId="279"/>
            <ac:graphicFrameMk id="1027" creationId="{00000000-0000-0000-0000-000000000000}"/>
          </ac:graphicFrameMkLst>
        </pc:graphicFrameChg>
      </pc:sldChg>
      <pc:sldChg chg="modSp">
        <pc:chgData name="Ivar Bredesen" userId="728f1f1f-aa1a-4c4c-bae3-6e6dbc71c930" providerId="ADAL" clId="{130ABC3D-FB4F-456A-B3A6-5D608EA5F53A}" dt="2019-10-16T12:07:56.228" v="3"/>
        <pc:sldMkLst>
          <pc:docMk/>
          <pc:sldMk cId="0" sldId="284"/>
        </pc:sldMkLst>
        <pc:graphicFrameChg chg="mod">
          <ac:chgData name="Ivar Bredesen" userId="728f1f1f-aa1a-4c4c-bae3-6e6dbc71c930" providerId="ADAL" clId="{130ABC3D-FB4F-456A-B3A6-5D608EA5F53A}" dt="2019-10-16T12:07:56.228" v="3"/>
          <ac:graphicFrameMkLst>
            <pc:docMk/>
            <pc:sldMk cId="0" sldId="284"/>
            <ac:graphicFrameMk id="38915" creationId="{00000000-0000-0000-0000-000000000000}"/>
          </ac:graphicFrameMkLst>
        </pc:graphicFrameChg>
      </pc:sldChg>
      <pc:sldChg chg="del">
        <pc:chgData name="Ivar Bredesen" userId="728f1f1f-aa1a-4c4c-bae3-6e6dbc71c930" providerId="ADAL" clId="{130ABC3D-FB4F-456A-B3A6-5D608EA5F53A}" dt="2019-10-16T12:09:13.266" v="6" actId="2696"/>
        <pc:sldMkLst>
          <pc:docMk/>
          <pc:sldMk cId="0" sldId="288"/>
        </pc:sldMkLst>
      </pc:sldChg>
      <pc:sldChg chg="modSp">
        <pc:chgData name="Ivar Bredesen" userId="728f1f1f-aa1a-4c4c-bae3-6e6dbc71c930" providerId="ADAL" clId="{130ABC3D-FB4F-456A-B3A6-5D608EA5F53A}" dt="2019-10-16T12:10:36.984" v="12" actId="14100"/>
        <pc:sldMkLst>
          <pc:docMk/>
          <pc:sldMk cId="0" sldId="298"/>
        </pc:sldMkLst>
        <pc:picChg chg="mod">
          <ac:chgData name="Ivar Bredesen" userId="728f1f1f-aa1a-4c4c-bae3-6e6dbc71c930" providerId="ADAL" clId="{130ABC3D-FB4F-456A-B3A6-5D608EA5F53A}" dt="2019-10-16T12:10:36.984" v="12" actId="14100"/>
          <ac:picMkLst>
            <pc:docMk/>
            <pc:sldMk cId="0" sldId="298"/>
            <ac:picMk id="3" creationId="{00000000-0000-0000-0000-000000000000}"/>
          </ac:picMkLst>
        </pc:picChg>
        <pc:picChg chg="mod">
          <ac:chgData name="Ivar Bredesen" userId="728f1f1f-aa1a-4c4c-bae3-6e6dbc71c930" providerId="ADAL" clId="{130ABC3D-FB4F-456A-B3A6-5D608EA5F53A}" dt="2019-10-16T12:10:32.929" v="11" actId="1076"/>
          <ac:picMkLst>
            <pc:docMk/>
            <pc:sldMk cId="0" sldId="298"/>
            <ac:picMk id="4" creationId="{00000000-0000-0000-0000-000000000000}"/>
          </ac:picMkLst>
        </pc:picChg>
      </pc:sldChg>
      <pc:sldChg chg="modSp">
        <pc:chgData name="Ivar Bredesen" userId="728f1f1f-aa1a-4c4c-bae3-6e6dbc71c930" providerId="ADAL" clId="{130ABC3D-FB4F-456A-B3A6-5D608EA5F53A}" dt="2019-10-16T12:08:56.702" v="5" actId="14100"/>
        <pc:sldMkLst>
          <pc:docMk/>
          <pc:sldMk cId="0" sldId="318"/>
        </pc:sldMkLst>
        <pc:picChg chg="mod">
          <ac:chgData name="Ivar Bredesen" userId="728f1f1f-aa1a-4c4c-bae3-6e6dbc71c930" providerId="ADAL" clId="{130ABC3D-FB4F-456A-B3A6-5D608EA5F53A}" dt="2019-10-16T12:08:56.702" v="5" actId="14100"/>
          <ac:picMkLst>
            <pc:docMk/>
            <pc:sldMk cId="0" sldId="318"/>
            <ac:picMk id="4" creationId="{00000000-0000-0000-0000-000000000000}"/>
          </ac:picMkLst>
        </pc:picChg>
      </pc:sldChg>
      <pc:sldChg chg="modSp">
        <pc:chgData name="Ivar Bredesen" userId="728f1f1f-aa1a-4c4c-bae3-6e6dbc71c930" providerId="ADAL" clId="{130ABC3D-FB4F-456A-B3A6-5D608EA5F53A}" dt="2019-10-16T12:09:22.432" v="7" actId="1076"/>
        <pc:sldMkLst>
          <pc:docMk/>
          <pc:sldMk cId="0" sldId="319"/>
        </pc:sldMkLst>
        <pc:picChg chg="mod">
          <ac:chgData name="Ivar Bredesen" userId="728f1f1f-aa1a-4c4c-bae3-6e6dbc71c930" providerId="ADAL" clId="{130ABC3D-FB4F-456A-B3A6-5D608EA5F53A}" dt="2019-10-16T12:09:22.432" v="7" actId="1076"/>
          <ac:picMkLst>
            <pc:docMk/>
            <pc:sldMk cId="0" sldId="319"/>
            <ac:picMk id="3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A230BD62-A410-481F-8520-B10BF085B5CB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141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2375CE9B-614B-4C9C-9B46-F4BC3A18152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659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C6A78-C9CE-4A6A-BD15-172104C8AEC1}" type="slidenum">
              <a:rPr lang="nb-NO"/>
              <a:pPr/>
              <a:t>25</a:t>
            </a:fld>
            <a:endParaRPr lang="nb-NO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701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2B6CA1F1-5E4B-427F-8C75-8BAA3DC1F120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63969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F06187F-ECD2-4A66-A62B-907DA185C398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632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37E41BDF-6523-4670-A2D5-B9AC6A763F7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2909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6096E29-6FCD-424D-8E41-85EEDCD33941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12861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3ACB44E-4F72-4AC2-8256-A109B43B94E9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0925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E067C26A-3143-46C9-BBD5-66539029D24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1494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D4432343-85F4-4280-9021-883BFA76FB6E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4103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9A58CCC-4112-42AC-AA17-2F8A6382782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2106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48A7B7FA-FD0F-4EBB-B996-16EAE2AF708D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935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F5CE94AC-3BC9-4788-ABAF-CA779DCBCCD7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744707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tel og skjematisk tegning eller 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SmartArt 2"/>
          <p:cNvSpPr>
            <a:spLocks noGrp="1"/>
          </p:cNvSpPr>
          <p:nvPr>
            <p:ph type="dgm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0A67CB76-A6B5-4546-8999-75406DFFEF72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606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5B796F95-F190-425A-9ACD-FD37E2DE53F3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41478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A8779805-7480-4EF3-A448-AE73BE0DF64B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83743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>
          <a:xfrm>
            <a:off x="8128000" y="6534150"/>
            <a:ext cx="836613" cy="2698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942831A2-B54F-46D1-AF41-7ED5AC3F47B6}" type="slidenum">
              <a:rPr lang="nb-NO" sz="1400"/>
              <a:pPr/>
              <a:t>‹#›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57823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overskriften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8000" y="6534150"/>
            <a:ext cx="836613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 i="0"/>
            </a:lvl1pPr>
          </a:lstStyle>
          <a:p>
            <a:r>
              <a:rPr lang="nb-NO"/>
              <a:t> 4</a:t>
            </a:r>
            <a:r>
              <a:rPr lang="nb-NO" sz="1400"/>
              <a:t>-</a:t>
            </a:r>
            <a:fld id="{8E723318-BDFA-4D22-A09E-DA112BB57D11}" type="slidenum">
              <a:rPr lang="nb-NO" sz="1400"/>
              <a:pPr/>
              <a:t>‹#›</a:t>
            </a:fld>
            <a:endParaRPr lang="nb-NO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Kapittel 6: Prosjektanalyse og evaluering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96752"/>
            <a:ext cx="8077200" cy="5500688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I dette kapitlet skal vi starte med enkle metoder for å analysere risiko i et prosjekt</a:t>
            </a:r>
          </a:p>
          <a:p>
            <a:r>
              <a:rPr lang="nb-NO" dirty="0">
                <a:latin typeface="Calibri" panose="020F0502020204030204" pitchFamily="34" charset="0"/>
              </a:rPr>
              <a:t>Hva menes med risiko?</a:t>
            </a:r>
          </a:p>
          <a:p>
            <a:r>
              <a:rPr lang="nb-NO" dirty="0">
                <a:latin typeface="Calibri" panose="020F0502020204030204" pitchFamily="34" charset="0"/>
              </a:rPr>
              <a:t>Praktiske metoder for risikokartlegging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 dirty="0">
                <a:latin typeface="Calibri" panose="020F0502020204030204" pitchFamily="34" charset="0"/>
              </a:rPr>
              <a:t>Simulering</a:t>
            </a:r>
          </a:p>
          <a:p>
            <a:r>
              <a:rPr lang="nb-NO" dirty="0">
                <a:latin typeface="Calibri" panose="020F0502020204030204" pitchFamily="34" charset="0"/>
              </a:rPr>
              <a:t>Bruk av Excel i risikoanalyse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 i investeringsanalyse	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Prosjektets egenrisiko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Risiko knyttet til et prosjekt 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isolert</a:t>
            </a:r>
          </a:p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Bedriftsrisiko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Hvordan et prosjekt påvirker risikoen til 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bedriftens kontantstrøm</a:t>
            </a:r>
            <a:r>
              <a:rPr lang="nb-NO" sz="2800" dirty="0">
                <a:latin typeface="Calibri" panose="020F0502020204030204" pitchFamily="34" charset="0"/>
              </a:rPr>
              <a:t> samlet</a:t>
            </a:r>
          </a:p>
          <a:p>
            <a:pPr>
              <a:lnSpc>
                <a:spcPct val="90000"/>
              </a:lnSpc>
            </a:pPr>
            <a:r>
              <a:rPr lang="nb-NO" sz="3200" dirty="0">
                <a:latin typeface="Calibri" panose="020F0502020204030204" pitchFamily="34" charset="0"/>
              </a:rPr>
              <a:t>Markedsrisiko</a:t>
            </a:r>
          </a:p>
          <a:p>
            <a:pPr lvl="1">
              <a:lnSpc>
                <a:spcPct val="90000"/>
              </a:lnSpc>
            </a:pPr>
            <a:r>
              <a:rPr lang="nb-NO" sz="2800" dirty="0">
                <a:latin typeface="Calibri" panose="020F0502020204030204" pitchFamily="34" charset="0"/>
              </a:rPr>
              <a:t>Risiko for en investor med en </a:t>
            </a:r>
            <a:r>
              <a:rPr lang="nb-NO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veldiversifisert</a:t>
            </a:r>
            <a:r>
              <a:rPr lang="nb-NO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portefølje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3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Norsk Hydro - sensitivitet</a:t>
            </a:r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1268760"/>
            <a:ext cx="6480720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 i investeringsanalyse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>
                <a:latin typeface="Calibri" panose="020F0502020204030204" pitchFamily="34" charset="0"/>
              </a:rPr>
              <a:t>Risiko kan være knyttet både til hva </a:t>
            </a:r>
            <a:r>
              <a:rPr lang="nb-NO" sz="2300" dirty="0">
                <a:solidFill>
                  <a:srgbClr val="FF0000"/>
                </a:solidFill>
                <a:latin typeface="Calibri" panose="020F0502020204030204" pitchFamily="34" charset="0"/>
              </a:rPr>
              <a:t>størrelsen</a:t>
            </a:r>
            <a:r>
              <a:rPr lang="nb-NO" sz="2300" dirty="0">
                <a:latin typeface="Calibri" panose="020F0502020204030204" pitchFamily="34" charset="0"/>
              </a:rPr>
              <a:t> på den faktiske kontantstrømmen blir og </a:t>
            </a:r>
            <a:r>
              <a:rPr lang="nb-NO" sz="2300" dirty="0">
                <a:solidFill>
                  <a:srgbClr val="FF0000"/>
                </a:solidFill>
                <a:latin typeface="Calibri" panose="020F0502020204030204" pitchFamily="34" charset="0"/>
              </a:rPr>
              <a:t>når</a:t>
            </a:r>
            <a:r>
              <a:rPr lang="nb-NO" sz="2300" dirty="0">
                <a:latin typeface="Calibri" panose="020F0502020204030204" pitchFamily="34" charset="0"/>
              </a:rPr>
              <a:t> den mottas</a:t>
            </a:r>
          </a:p>
          <a:p>
            <a:r>
              <a:rPr lang="nb-NO" sz="2300" dirty="0">
                <a:latin typeface="Calibri" panose="020F0502020204030204" pitchFamily="34" charset="0"/>
              </a:rPr>
              <a:t>Eksempler på at begge deler er sikre, er statsobligasjoner</a:t>
            </a:r>
          </a:p>
          <a:p>
            <a:r>
              <a:rPr lang="nb-NO" sz="2300" dirty="0">
                <a:latin typeface="Calibri" panose="020F0502020204030204" pitchFamily="34" charset="0"/>
              </a:rPr>
              <a:t>Sikker tidsplassering men usikkert beløp kan for eksempel være banklån eller innskudd med flytende rente</a:t>
            </a:r>
          </a:p>
          <a:p>
            <a:r>
              <a:rPr lang="nb-NO" sz="2300" dirty="0">
                <a:latin typeface="Calibri" panose="020F0502020204030204" pitchFamily="34" charset="0"/>
              </a:rPr>
              <a:t>Vi skal i det videre anta at tiden er sikker men beløpet usikkert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21" y="3789040"/>
            <a:ext cx="7836557" cy="23515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Risikoanalyse i praksis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500" dirty="0">
                <a:latin typeface="Calibri" panose="020F0502020204030204" pitchFamily="34" charset="0"/>
              </a:rPr>
              <a:t>Følsomhetsanalyse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Hvor mye kan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en</a:t>
            </a:r>
            <a:r>
              <a:rPr lang="nb-NO" sz="2500" dirty="0">
                <a:latin typeface="Calibri" panose="020F0502020204030204" pitchFamily="34" charset="0"/>
              </a:rPr>
              <a:t> kalkylefaktor endres i negativ retning før prosjektet blir ulønnsomt</a:t>
            </a:r>
          </a:p>
          <a:p>
            <a:r>
              <a:rPr lang="nb-NO" sz="2500" dirty="0">
                <a:latin typeface="Calibri" panose="020F0502020204030204" pitchFamily="34" charset="0"/>
              </a:rPr>
              <a:t>Scenarioanalyse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Endre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flere</a:t>
            </a:r>
            <a:r>
              <a:rPr lang="nb-NO" sz="2500" dirty="0">
                <a:latin typeface="Calibri" panose="020F0502020204030204" pitchFamily="34" charset="0"/>
              </a:rPr>
              <a:t> kalkylefaktorer samtidig</a:t>
            </a:r>
          </a:p>
          <a:p>
            <a:r>
              <a:rPr lang="nb-NO" sz="2500" dirty="0">
                <a:latin typeface="Calibri" panose="020F0502020204030204" pitchFamily="34" charset="0"/>
              </a:rPr>
              <a:t>Simulering</a:t>
            </a:r>
          </a:p>
          <a:p>
            <a:pPr lvl="1"/>
            <a:r>
              <a:rPr lang="nb-NO" sz="2500" dirty="0">
                <a:latin typeface="Calibri" panose="020F0502020204030204" pitchFamily="34" charset="0"/>
              </a:rPr>
              <a:t>Endre kalkylefaktorer i tråd med en </a:t>
            </a:r>
            <a:r>
              <a:rPr lang="nb-NO" sz="2500" dirty="0">
                <a:solidFill>
                  <a:srgbClr val="FF0000"/>
                </a:solidFill>
                <a:latin typeface="Calibri" panose="020F0502020204030204" pitchFamily="34" charset="0"/>
              </a:rPr>
              <a:t>sannsynlighetsfordeling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Eksempel - Sensitivitetsanalyse</a:t>
            </a:r>
          </a:p>
        </p:txBody>
      </p:sp>
      <p:graphicFrame>
        <p:nvGraphicFramePr>
          <p:cNvPr id="1027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23110222"/>
              </p:ext>
            </p:extLst>
          </p:nvPr>
        </p:nvGraphicFramePr>
        <p:xfrm>
          <a:off x="1187624" y="1556792"/>
          <a:ext cx="7692110" cy="4304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Regneark" r:id="rId3" imgW="3372307" imgH="1467307" progId="Excel.Sheet.8">
                  <p:embed/>
                </p:oleObj>
              </mc:Choice>
              <mc:Fallback>
                <p:oleObj name="Regneark" r:id="rId3" imgW="3372307" imgH="1467307" progId="Excel.Sheet.8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556792"/>
                        <a:ext cx="7692110" cy="4304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Kontantstrøm og nåverdi</a:t>
            </a:r>
          </a:p>
        </p:txBody>
      </p:sp>
      <p:graphicFrame>
        <p:nvGraphicFramePr>
          <p:cNvPr id="34819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16013" y="1481138"/>
          <a:ext cx="7726362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Regneark" r:id="rId3" imgW="2609805" imgH="1304815" progId="Excel.Sheet.8">
                  <p:embed/>
                </p:oleObj>
              </mc:Choice>
              <mc:Fallback>
                <p:oleObj name="Regneark" r:id="rId3" imgW="2609805" imgH="1304815" progId="Excel.Sheet.8">
                  <p:embed/>
                  <p:pic>
                    <p:nvPicPr>
                      <p:cNvPr id="348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81138"/>
                        <a:ext cx="7726362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Sensitivitetsanalyse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sz="1700" dirty="0">
                <a:latin typeface="Calibri" panose="020F0502020204030204" pitchFamily="34" charset="0"/>
              </a:rPr>
              <a:t>Hvor følsom er NPV for endringer i volum og pris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5" y="1399953"/>
            <a:ext cx="8016708" cy="1768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65" y="3455074"/>
            <a:ext cx="8016708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Nåverdi og salgsmengde</a:t>
            </a:r>
          </a:p>
        </p:txBody>
      </p:sp>
      <p:graphicFrame>
        <p:nvGraphicFramePr>
          <p:cNvPr id="57348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42988" y="1268413"/>
          <a:ext cx="78613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iagram" r:id="rId3" imgW="7867784" imgH="4410072" progId="MSGraph.Chart.8">
                  <p:embed followColorScheme="full"/>
                </p:oleObj>
              </mc:Choice>
              <mc:Fallback>
                <p:oleObj name="Diagram" r:id="rId3" imgW="7867784" imgH="4410072" progId="MSGraph.Chart.8">
                  <p:embed followColorScheme="full"/>
                  <p:pic>
                    <p:nvPicPr>
                      <p:cNvPr id="573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68413"/>
                        <a:ext cx="7861300" cy="440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7348" grpId="0" bld="series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>
                <a:latin typeface="Calibri" panose="020F0502020204030204" pitchFamily="34" charset="0"/>
              </a:rPr>
              <a:t>Break-</a:t>
            </a:r>
            <a:r>
              <a:rPr lang="nb-NO" sz="3400" dirty="0" err="1">
                <a:latin typeface="Calibri" panose="020F0502020204030204" pitchFamily="34" charset="0"/>
              </a:rPr>
              <a:t>even</a:t>
            </a:r>
            <a:r>
              <a:rPr lang="nb-NO" sz="3400" dirty="0">
                <a:latin typeface="Calibri" panose="020F0502020204030204" pitchFamily="34" charset="0"/>
              </a:rPr>
              <a:t> (nullpunkt) analyse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Dekningsbidrag pr. enhet = 700 – 300 = 400</a:t>
            </a:r>
          </a:p>
          <a:p>
            <a:r>
              <a:rPr lang="nb-NO" dirty="0">
                <a:latin typeface="Calibri" panose="020F0502020204030204" pitchFamily="34" charset="0"/>
              </a:rPr>
              <a:t>Faste kostnader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Betalbare faste kostnader = kr 1 800 000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Avskrivninger (lineære) = 10 000 000/8 = 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</a:rPr>
              <a:t>1 250 000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Totale faste kostnader = 1 800 000 + 1 250 000 = 3 050 000</a:t>
            </a:r>
          </a:p>
          <a:p>
            <a:r>
              <a:rPr lang="nb-NO" dirty="0">
                <a:latin typeface="Calibri" panose="020F0502020204030204" pitchFamily="34" charset="0"/>
              </a:rPr>
              <a:t>Break </a:t>
            </a:r>
            <a:r>
              <a:rPr lang="nb-NO" dirty="0" err="1">
                <a:latin typeface="Calibri" panose="020F0502020204030204" pitchFamily="34" charset="0"/>
              </a:rPr>
              <a:t>even</a:t>
            </a:r>
            <a:r>
              <a:rPr lang="nb-NO" dirty="0">
                <a:latin typeface="Calibri" panose="020F0502020204030204" pitchFamily="34" charset="0"/>
              </a:rPr>
              <a:t> (regnskapsmessig) er 3 050 000/</a:t>
            </a:r>
            <a:br>
              <a:rPr lang="nb-NO" dirty="0">
                <a:latin typeface="Calibri" panose="020F0502020204030204" pitchFamily="34" charset="0"/>
              </a:rPr>
            </a:br>
            <a:r>
              <a:rPr lang="nb-NO" dirty="0">
                <a:latin typeface="Calibri" panose="020F0502020204030204" pitchFamily="34" charset="0"/>
              </a:rPr>
              <a:t>400 = 7 625 enheter</a:t>
            </a:r>
          </a:p>
          <a:p>
            <a:pPr lvl="1"/>
            <a:endParaRPr 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latin typeface="Calibri" panose="020F0502020204030204" pitchFamily="34" charset="0"/>
              </a:rPr>
              <a:t>Finansiell break </a:t>
            </a:r>
            <a:r>
              <a:rPr lang="nb-NO" sz="3600" dirty="0" err="1">
                <a:latin typeface="Calibri" panose="020F0502020204030204" pitchFamily="34" charset="0"/>
              </a:rPr>
              <a:t>even</a:t>
            </a:r>
            <a:r>
              <a:rPr lang="nb-NO" dirty="0">
                <a:latin typeface="Calibri" panose="020F0502020204030204" pitchFamily="34" charset="0"/>
              </a:rPr>
              <a:t> </a:t>
            </a:r>
          </a:p>
        </p:txBody>
      </p:sp>
      <p:graphicFrame>
        <p:nvGraphicFramePr>
          <p:cNvPr id="60420" name="Object 4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42988" y="1412875"/>
          <a:ext cx="7772400" cy="289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Regneark" r:id="rId3" imgW="3505561" imgH="1305407" progId="Excel.Sheet.8">
                  <p:embed/>
                </p:oleObj>
              </mc:Choice>
              <mc:Fallback>
                <p:oleObj name="Regneark" r:id="rId3" imgW="3505561" imgH="1305407" progId="Excel.Sheet.8">
                  <p:embed/>
                  <p:pic>
                    <p:nvPicPr>
                      <p:cNvPr id="604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412875"/>
                        <a:ext cx="7772400" cy="289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724400"/>
            <a:ext cx="746760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latin typeface="Calibri" panose="020F0502020204030204" pitchFamily="34" charset="0"/>
              </a:rPr>
              <a:t>Beregning av nåverdi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24744"/>
            <a:ext cx="8686800" cy="4114800"/>
          </a:xfrm>
        </p:spPr>
        <p:txBody>
          <a:bodyPr/>
          <a:lstStyle/>
          <a:p>
            <a:r>
              <a:rPr lang="en-GB" sz="2400" dirty="0">
                <a:latin typeface="Calibri" panose="020F0502020204030204" pitchFamily="34" charset="0"/>
              </a:rPr>
              <a:t>NPV = - 10 000 000 + (3 000 000 • 3,8372) = 1 511 600</a:t>
            </a:r>
          </a:p>
          <a:p>
            <a:r>
              <a:rPr lang="en-GB" sz="2400" dirty="0">
                <a:latin typeface="Calibri" panose="020F0502020204030204" pitchFamily="34" charset="0"/>
              </a:rPr>
              <a:t>NPV = - CF</a:t>
            </a:r>
            <a:r>
              <a:rPr lang="en-GB" sz="2400" baseline="-25000" dirty="0">
                <a:latin typeface="Calibri" panose="020F0502020204030204" pitchFamily="34" charset="0"/>
              </a:rPr>
              <a:t>0</a:t>
            </a:r>
            <a:r>
              <a:rPr lang="en-GB" sz="2400" dirty="0">
                <a:latin typeface="Calibri" panose="020F0502020204030204" pitchFamily="34" charset="0"/>
              </a:rPr>
              <a:t> + (M • (P - V) - FK)) • 3,8372</a:t>
            </a:r>
          </a:p>
          <a:p>
            <a:r>
              <a:rPr lang="en-GB" sz="2400" dirty="0" err="1">
                <a:latin typeface="Calibri" panose="020F0502020204030204" pitchFamily="34" charset="0"/>
              </a:rPr>
              <a:t>Investeringsutgift</a:t>
            </a:r>
            <a:endParaRPr lang="en-GB" sz="2400" dirty="0">
              <a:latin typeface="Calibri" panose="020F0502020204030204" pitchFamily="34" charset="0"/>
            </a:endParaRPr>
          </a:p>
          <a:p>
            <a:pPr lvl="1"/>
            <a:r>
              <a:rPr lang="en-GB" dirty="0">
                <a:latin typeface="Calibri" panose="020F0502020204030204" pitchFamily="34" charset="0"/>
              </a:rPr>
              <a:t>-CF</a:t>
            </a:r>
            <a:r>
              <a:rPr lang="en-GB" baseline="-25000" dirty="0">
                <a:latin typeface="Calibri" panose="020F0502020204030204" pitchFamily="34" charset="0"/>
              </a:rPr>
              <a:t>0</a:t>
            </a:r>
            <a:r>
              <a:rPr lang="en-GB" dirty="0">
                <a:latin typeface="Calibri" panose="020F0502020204030204" pitchFamily="34" charset="0"/>
              </a:rPr>
              <a:t> + (12 000 • (700 - 300) - 1 800 000)) • 3,8372 = 0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CF</a:t>
            </a:r>
            <a:r>
              <a:rPr lang="en-GB" baseline="-25000" dirty="0">
                <a:latin typeface="Calibri" panose="020F0502020204030204" pitchFamily="34" charset="0"/>
              </a:rPr>
              <a:t>0</a:t>
            </a:r>
            <a:r>
              <a:rPr lang="en-GB" dirty="0">
                <a:latin typeface="Calibri" panose="020F0502020204030204" pitchFamily="34" charset="0"/>
              </a:rPr>
              <a:t> = 11 511 600</a:t>
            </a:r>
          </a:p>
          <a:p>
            <a:r>
              <a:rPr lang="en-GB" sz="2400" dirty="0" err="1">
                <a:latin typeface="Calibri" panose="020F0502020204030204" pitchFamily="34" charset="0"/>
              </a:rPr>
              <a:t>Salgsmengde</a:t>
            </a:r>
            <a:endParaRPr lang="en-GB" sz="2400" dirty="0">
              <a:latin typeface="Calibri" panose="020F0502020204030204" pitchFamily="34" charset="0"/>
            </a:endParaRPr>
          </a:p>
          <a:p>
            <a:pPr lvl="1"/>
            <a:r>
              <a:rPr lang="en-GB" dirty="0">
                <a:latin typeface="Calibri" panose="020F0502020204030204" pitchFamily="34" charset="0"/>
              </a:rPr>
              <a:t>-10 000 000+ (M • (700 - 300) - 1 800 000)) • 3,8372 = 0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M = 11 015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Kritisk verdi – hvor mye kan en størrelse endres for nåverdi blir 0?</a:t>
            </a:r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187450" y="1484313"/>
          <a:ext cx="7772400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Regneark" r:id="rId3" imgW="4305842" imgH="1467091" progId="Excel.Sheet.8">
                  <p:embed/>
                </p:oleObj>
              </mc:Choice>
              <mc:Fallback>
                <p:oleObj name="Regneark" r:id="rId3" imgW="4305842" imgH="1467091" progId="Excel.Sheet.8">
                  <p:embed/>
                  <p:pic>
                    <p:nvPicPr>
                      <p:cNvPr id="358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84313"/>
                        <a:ext cx="7772400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Stjernediagram</a:t>
            </a:r>
          </a:p>
        </p:txBody>
      </p:sp>
      <p:graphicFrame>
        <p:nvGraphicFramePr>
          <p:cNvPr id="6349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71550" y="1412875"/>
          <a:ext cx="7908925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iagram" r:id="rId3" imgW="4629421" imgH="2572112" progId="Excel.Chart.8">
                  <p:embed/>
                </p:oleObj>
              </mc:Choice>
              <mc:Fallback>
                <p:oleObj name="Diagram" r:id="rId3" imgW="4629421" imgH="2572112" progId="Excel.Chart.8">
                  <p:embed/>
                  <p:pic>
                    <p:nvPicPr>
                      <p:cNvPr id="634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12875"/>
                        <a:ext cx="7908925" cy="439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Enklere – </a:t>
            </a:r>
            <a:r>
              <a:rPr lang="nb-NO" dirty="0" err="1">
                <a:latin typeface="Calibri" panose="020F0502020204030204" pitchFamily="34" charset="0"/>
              </a:rPr>
              <a:t>beregn</a:t>
            </a:r>
            <a:r>
              <a:rPr lang="nb-NO" dirty="0">
                <a:latin typeface="Calibri" panose="020F0502020204030204" pitchFamily="34" charset="0"/>
              </a:rPr>
              <a:t> årlig overskuddsannuitet</a:t>
            </a:r>
            <a:endParaRPr lang="nb-NO" sz="2800" dirty="0">
              <a:latin typeface="Calibri" panose="020F0502020204030204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825680" cy="5500688"/>
          </a:xfrm>
        </p:spPr>
        <p:txBody>
          <a:bodyPr/>
          <a:lstStyle/>
          <a:p>
            <a:r>
              <a:rPr lang="en-GB" sz="2200" dirty="0" err="1">
                <a:latin typeface="Calibri" panose="020F0502020204030204" pitchFamily="34" charset="0"/>
              </a:rPr>
              <a:t>Det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kan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være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enklere</a:t>
            </a:r>
            <a:r>
              <a:rPr lang="en-GB" sz="2200" dirty="0">
                <a:latin typeface="Calibri" panose="020F0502020204030204" pitchFamily="34" charset="0"/>
              </a:rPr>
              <a:t> å </a:t>
            </a:r>
            <a:r>
              <a:rPr lang="en-GB" sz="2200" dirty="0" err="1">
                <a:latin typeface="Calibri" panose="020F0502020204030204" pitchFamily="34" charset="0"/>
              </a:rPr>
              <a:t>finne</a:t>
            </a:r>
            <a:r>
              <a:rPr lang="en-GB" sz="2200" dirty="0">
                <a:latin typeface="Calibri" panose="020F0502020204030204" pitchFamily="34" charset="0"/>
              </a:rPr>
              <a:t> de </a:t>
            </a:r>
            <a:r>
              <a:rPr lang="en-GB" sz="2200" dirty="0" err="1">
                <a:latin typeface="Calibri" panose="020F0502020204030204" pitchFamily="34" charset="0"/>
              </a:rPr>
              <a:t>kritiske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verdiene</a:t>
            </a:r>
            <a:r>
              <a:rPr lang="en-GB" sz="2200" dirty="0">
                <a:latin typeface="Calibri" panose="020F0502020204030204" pitchFamily="34" charset="0"/>
              </a:rPr>
              <a:t> ved å </a:t>
            </a:r>
            <a:r>
              <a:rPr lang="en-GB" sz="2200" dirty="0" err="1">
                <a:latin typeface="Calibri" panose="020F0502020204030204" pitchFamily="34" charset="0"/>
              </a:rPr>
              <a:t>beregne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årlig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solidFill>
                  <a:srgbClr val="FF0000"/>
                </a:solidFill>
                <a:latin typeface="Calibri" panose="020F0502020204030204" pitchFamily="34" charset="0"/>
              </a:rPr>
              <a:t>nåverdiannuitet</a:t>
            </a:r>
            <a:r>
              <a:rPr lang="en-GB" sz="2200" dirty="0">
                <a:latin typeface="Calibri" panose="020F0502020204030204" pitchFamily="34" charset="0"/>
              </a:rPr>
              <a:t>, </a:t>
            </a:r>
            <a:r>
              <a:rPr lang="en-GB" sz="2200" dirty="0" err="1">
                <a:latin typeface="Calibri" panose="020F0502020204030204" pitchFamily="34" charset="0"/>
              </a:rPr>
              <a:t>det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vil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si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gjøre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nåverdien</a:t>
            </a:r>
            <a:r>
              <a:rPr lang="en-GB" sz="2200" dirty="0">
                <a:latin typeface="Calibri" panose="020F0502020204030204" pitchFamily="34" charset="0"/>
              </a:rPr>
              <a:t> om </a:t>
            </a:r>
            <a:r>
              <a:rPr lang="en-GB" sz="2200" dirty="0" err="1">
                <a:latin typeface="Calibri" panose="020F0502020204030204" pitchFamily="34" charset="0"/>
              </a:rPr>
              <a:t>til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annuitet</a:t>
            </a:r>
            <a:r>
              <a:rPr lang="en-GB" sz="2200" dirty="0">
                <a:latin typeface="Calibri" panose="020F0502020204030204" pitchFamily="34" charset="0"/>
              </a:rPr>
              <a:t> ved </a:t>
            </a:r>
            <a:r>
              <a:rPr lang="en-GB" sz="2200" dirty="0" err="1">
                <a:latin typeface="Calibri" panose="020F0502020204030204" pitchFamily="34" charset="0"/>
              </a:rPr>
              <a:t>hjelp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av</a:t>
            </a:r>
            <a:r>
              <a:rPr lang="en-GB" sz="2200" dirty="0">
                <a:latin typeface="Calibri" panose="020F0502020204030204" pitchFamily="34" charset="0"/>
              </a:rPr>
              <a:t> den inverse </a:t>
            </a:r>
            <a:r>
              <a:rPr lang="en-GB" sz="2200" dirty="0" err="1">
                <a:latin typeface="Calibri" panose="020F0502020204030204" pitchFamily="34" charset="0"/>
              </a:rPr>
              <a:t>annuitetsfaktoren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i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rentetabell</a:t>
            </a:r>
            <a:r>
              <a:rPr lang="en-GB" sz="2200" dirty="0">
                <a:latin typeface="Calibri" panose="020F0502020204030204" pitchFamily="34" charset="0"/>
              </a:rPr>
              <a:t> 4</a:t>
            </a:r>
          </a:p>
          <a:p>
            <a:r>
              <a:rPr lang="en-GB" sz="2200" dirty="0" err="1">
                <a:latin typeface="Calibri" panose="020F0502020204030204" pitchFamily="34" charset="0"/>
              </a:rPr>
              <a:t>Årlig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nåverdiannuitet</a:t>
            </a:r>
            <a:r>
              <a:rPr lang="en-GB" sz="2200" dirty="0">
                <a:latin typeface="Calibri" panose="020F0502020204030204" pitchFamily="34" charset="0"/>
              </a:rPr>
              <a:t> = NPV • A</a:t>
            </a:r>
            <a:r>
              <a:rPr lang="en-GB" sz="2200" baseline="30000" dirty="0">
                <a:latin typeface="Calibri" panose="020F0502020204030204" pitchFamily="34" charset="0"/>
              </a:rPr>
              <a:t>-1</a:t>
            </a:r>
            <a:r>
              <a:rPr lang="en-GB" sz="2200" baseline="-25000" dirty="0">
                <a:latin typeface="Calibri" panose="020F0502020204030204" pitchFamily="34" charset="0"/>
              </a:rPr>
              <a:t>n,i </a:t>
            </a:r>
            <a:r>
              <a:rPr lang="en-GB" sz="2200" dirty="0">
                <a:latin typeface="Calibri" panose="020F0502020204030204" pitchFamily="34" charset="0"/>
              </a:rPr>
              <a:t>= 1 511 479 • 0,2606 = 393 923</a:t>
            </a:r>
          </a:p>
          <a:p>
            <a:r>
              <a:rPr lang="en-GB" sz="2200" dirty="0" err="1">
                <a:latin typeface="Calibri" panose="020F0502020204030204" pitchFamily="34" charset="0"/>
              </a:rPr>
              <a:t>Hvis</a:t>
            </a:r>
            <a:r>
              <a:rPr lang="en-GB" sz="2200" dirty="0">
                <a:latin typeface="Calibri" panose="020F0502020204030204" pitchFamily="34" charset="0"/>
              </a:rPr>
              <a:t> den </a:t>
            </a:r>
            <a:r>
              <a:rPr lang="en-GB" sz="2200" dirty="0" err="1">
                <a:latin typeface="Calibri" panose="020F0502020204030204" pitchFamily="34" charset="0"/>
              </a:rPr>
              <a:t>årlige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kontantstrømmen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>
                <a:solidFill>
                  <a:srgbClr val="FF0000"/>
                </a:solidFill>
                <a:latin typeface="Calibri" panose="020F0502020204030204" pitchFamily="34" charset="0"/>
              </a:rPr>
              <a:t>faller</a:t>
            </a:r>
            <a:r>
              <a:rPr lang="en-GB" sz="2200" dirty="0">
                <a:latin typeface="Calibri" panose="020F0502020204030204" pitchFamily="34" charset="0"/>
              </a:rPr>
              <a:t> med 393 923 </a:t>
            </a:r>
            <a:r>
              <a:rPr lang="en-GB" sz="2200" dirty="0" err="1">
                <a:latin typeface="Calibri" panose="020F0502020204030204" pitchFamily="34" charset="0"/>
              </a:rPr>
              <a:t>blir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nåverdien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samlet</a:t>
            </a:r>
            <a:r>
              <a:rPr lang="en-GB" sz="2200" dirty="0">
                <a:latin typeface="Calibri" panose="020F0502020204030204" pitchFamily="34" charset="0"/>
              </a:rPr>
              <a:t> 0. </a:t>
            </a:r>
          </a:p>
          <a:p>
            <a:r>
              <a:rPr lang="en-GB" sz="2200" dirty="0" err="1">
                <a:latin typeface="Calibri" panose="020F0502020204030204" pitchFamily="34" charset="0"/>
              </a:rPr>
              <a:t>Hva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er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kritisk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prisendring</a:t>
            </a:r>
            <a:r>
              <a:rPr lang="en-GB" sz="2200" dirty="0">
                <a:latin typeface="Calibri" panose="020F0502020204030204" pitchFamily="34" charset="0"/>
              </a:rPr>
              <a:t>? Da </a:t>
            </a:r>
            <a:r>
              <a:rPr lang="en-GB" sz="2200" dirty="0" err="1">
                <a:latin typeface="Calibri" panose="020F0502020204030204" pitchFamily="34" charset="0"/>
              </a:rPr>
              <a:t>må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salgsinntekten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eller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kontantstrømmen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falle</a:t>
            </a:r>
            <a:r>
              <a:rPr lang="en-GB" sz="2200" dirty="0">
                <a:latin typeface="Calibri" panose="020F0502020204030204" pitchFamily="34" charset="0"/>
              </a:rPr>
              <a:t> med 393 923, </a:t>
            </a:r>
            <a:r>
              <a:rPr lang="en-GB" sz="2200" dirty="0" err="1">
                <a:latin typeface="Calibri" panose="020F0502020204030204" pitchFamily="34" charset="0"/>
              </a:rPr>
              <a:t>og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fordelt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på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salgsvolumet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på</a:t>
            </a:r>
            <a:r>
              <a:rPr lang="en-GB" sz="2200" dirty="0">
                <a:latin typeface="Calibri" panose="020F0502020204030204" pitchFamily="34" charset="0"/>
              </a:rPr>
              <a:t> 12 000 </a:t>
            </a:r>
            <a:r>
              <a:rPr lang="en-GB" sz="2200" dirty="0" err="1">
                <a:latin typeface="Calibri" panose="020F0502020204030204" pitchFamily="34" charset="0"/>
              </a:rPr>
              <a:t>enheter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blir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dette</a:t>
            </a:r>
            <a:r>
              <a:rPr lang="en-GB" sz="2200" dirty="0">
                <a:latin typeface="Calibri" panose="020F0502020204030204" pitchFamily="34" charset="0"/>
              </a:rPr>
              <a:t> 393 923/12 000 = 32,83 pr. </a:t>
            </a:r>
            <a:r>
              <a:rPr lang="en-GB" sz="2200" dirty="0" err="1">
                <a:latin typeface="Calibri" panose="020F0502020204030204" pitchFamily="34" charset="0"/>
              </a:rPr>
              <a:t>enhet</a:t>
            </a:r>
            <a:r>
              <a:rPr lang="en-GB" sz="2200" dirty="0">
                <a:latin typeface="Calibri" panose="020F0502020204030204" pitchFamily="34" charset="0"/>
              </a:rPr>
              <a:t>. </a:t>
            </a:r>
            <a:r>
              <a:rPr lang="en-GB" sz="2200" dirty="0" err="1">
                <a:latin typeface="Calibri" panose="020F0502020204030204" pitchFamily="34" charset="0"/>
              </a:rPr>
              <a:t>Laveste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salgspris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er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altså</a:t>
            </a:r>
            <a:r>
              <a:rPr lang="en-GB" sz="2200" dirty="0">
                <a:latin typeface="Calibri" panose="020F0502020204030204" pitchFamily="34" charset="0"/>
              </a:rPr>
              <a:t> </a:t>
            </a:r>
            <a:r>
              <a:rPr lang="en-GB" sz="2200" dirty="0" err="1">
                <a:latin typeface="Calibri" panose="020F0502020204030204" pitchFamily="34" charset="0"/>
              </a:rPr>
              <a:t>som</a:t>
            </a:r>
            <a:r>
              <a:rPr lang="en-GB" sz="2200" dirty="0">
                <a:latin typeface="Calibri" panose="020F0502020204030204" pitchFamily="34" charset="0"/>
              </a:rPr>
              <a:t> vi </a:t>
            </a:r>
            <a:r>
              <a:rPr lang="en-GB" sz="2200" dirty="0" err="1">
                <a:latin typeface="Calibri" panose="020F0502020204030204" pitchFamily="34" charset="0"/>
              </a:rPr>
              <a:t>har</a:t>
            </a:r>
            <a:r>
              <a:rPr lang="en-GB" sz="2200" dirty="0">
                <a:latin typeface="Calibri" panose="020F0502020204030204" pitchFamily="34" charset="0"/>
              </a:rPr>
              <a:t> sett 700 – 32,83 = 667,17.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Enklere – </a:t>
            </a:r>
            <a:r>
              <a:rPr lang="nb-NO" dirty="0" err="1">
                <a:latin typeface="Calibri" panose="020F0502020204030204" pitchFamily="34" charset="0"/>
              </a:rPr>
              <a:t>beregn</a:t>
            </a:r>
            <a:r>
              <a:rPr lang="nb-NO" dirty="0">
                <a:latin typeface="Calibri" panose="020F0502020204030204" pitchFamily="34" charset="0"/>
              </a:rPr>
              <a:t> årlig overskuddsannuitet</a:t>
            </a:r>
            <a:endParaRPr lang="nb-NO" sz="2800" dirty="0">
              <a:latin typeface="Calibri" panose="020F0502020204030204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196975"/>
            <a:ext cx="7825680" cy="5500688"/>
          </a:xfrm>
        </p:spPr>
        <p:txBody>
          <a:bodyPr/>
          <a:lstStyle/>
          <a:p>
            <a:r>
              <a:rPr lang="en-GB" sz="2400" dirty="0" err="1">
                <a:latin typeface="Calibri" panose="020F0502020204030204" pitchFamily="34" charset="0"/>
              </a:rPr>
              <a:t>Hva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er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kritisk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mengdeendring</a:t>
            </a:r>
            <a:r>
              <a:rPr lang="en-GB" sz="2400" dirty="0">
                <a:latin typeface="Calibri" panose="020F0502020204030204" pitchFamily="34" charset="0"/>
              </a:rPr>
              <a:t>? Her </a:t>
            </a:r>
            <a:r>
              <a:rPr lang="en-GB" sz="2400" dirty="0" err="1">
                <a:latin typeface="Calibri" panose="020F0502020204030204" pitchFamily="34" charset="0"/>
              </a:rPr>
              <a:t>er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det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viktig</a:t>
            </a:r>
            <a:r>
              <a:rPr lang="en-GB" sz="2400" dirty="0">
                <a:latin typeface="Calibri" panose="020F0502020204030204" pitchFamily="34" charset="0"/>
              </a:rPr>
              <a:t> å </a:t>
            </a:r>
            <a:r>
              <a:rPr lang="en-GB" sz="2400" dirty="0" err="1">
                <a:latin typeface="Calibri" panose="020F0502020204030204" pitchFamily="34" charset="0"/>
              </a:rPr>
              <a:t>passe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på</a:t>
            </a:r>
            <a:r>
              <a:rPr lang="en-GB" sz="2400" dirty="0">
                <a:latin typeface="Calibri" panose="020F0502020204030204" pitchFamily="34" charset="0"/>
              </a:rPr>
              <a:t> at </a:t>
            </a:r>
            <a:r>
              <a:rPr lang="en-GB" sz="2400" dirty="0" err="1">
                <a:latin typeface="Calibri" panose="020F0502020204030204" pitchFamily="34" charset="0"/>
              </a:rPr>
              <a:t>dersom</a:t>
            </a:r>
            <a:r>
              <a:rPr lang="en-GB" sz="2400" dirty="0">
                <a:latin typeface="Calibri" panose="020F0502020204030204" pitchFamily="34" charset="0"/>
              </a:rPr>
              <a:t> man </a:t>
            </a:r>
            <a:r>
              <a:rPr lang="en-GB" sz="2400" dirty="0" err="1">
                <a:latin typeface="Calibri" panose="020F0502020204030204" pitchFamily="34" charset="0"/>
              </a:rPr>
              <a:t>selger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en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enhet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færre</a:t>
            </a:r>
            <a:r>
              <a:rPr lang="en-GB" sz="2400" dirty="0">
                <a:latin typeface="Calibri" panose="020F0502020204030204" pitchFamily="34" charset="0"/>
              </a:rPr>
              <a:t>, faller </a:t>
            </a:r>
            <a:r>
              <a:rPr lang="en-GB" sz="2400" dirty="0" err="1">
                <a:latin typeface="Calibri" panose="020F0502020204030204" pitchFamily="34" charset="0"/>
              </a:rPr>
              <a:t>ikke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kontantstrømmen</a:t>
            </a:r>
            <a:r>
              <a:rPr lang="en-GB" sz="2400" dirty="0">
                <a:latin typeface="Calibri" panose="020F0502020204030204" pitchFamily="34" charset="0"/>
              </a:rPr>
              <a:t> men </a:t>
            </a:r>
            <a:r>
              <a:rPr lang="en-GB" sz="2400" dirty="0" err="1">
                <a:latin typeface="Calibri" panose="020F0502020204030204" pitchFamily="34" charset="0"/>
              </a:rPr>
              <a:t>prisen</a:t>
            </a:r>
            <a:r>
              <a:rPr lang="en-GB" sz="2400" dirty="0">
                <a:latin typeface="Calibri" panose="020F0502020204030204" pitchFamily="34" charset="0"/>
              </a:rPr>
              <a:t> pr. </a:t>
            </a:r>
            <a:r>
              <a:rPr lang="en-GB" sz="2400" dirty="0" err="1">
                <a:latin typeface="Calibri" panose="020F0502020204030204" pitchFamily="34" charset="0"/>
              </a:rPr>
              <a:t>enhet</a:t>
            </a:r>
            <a:r>
              <a:rPr lang="en-GB" sz="2400" dirty="0">
                <a:latin typeface="Calibri" panose="020F0502020204030204" pitchFamily="34" charset="0"/>
              </a:rPr>
              <a:t> men med </a:t>
            </a:r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</a:rPr>
              <a:t>dekningsbidraget</a:t>
            </a:r>
            <a:r>
              <a:rPr lang="en-GB" sz="2400" dirty="0">
                <a:latin typeface="Calibri" panose="020F0502020204030204" pitchFamily="34" charset="0"/>
              </a:rPr>
              <a:t> pr. </a:t>
            </a:r>
            <a:r>
              <a:rPr lang="en-GB" sz="2400" dirty="0" err="1">
                <a:latin typeface="Calibri" panose="020F0502020204030204" pitchFamily="34" charset="0"/>
              </a:rPr>
              <a:t>enhet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siden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redusert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salg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også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fører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til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sparte</a:t>
            </a:r>
            <a:r>
              <a:rPr lang="en-GB" sz="2400" dirty="0">
                <a:latin typeface="Calibri" panose="020F0502020204030204" pitchFamily="34" charset="0"/>
              </a:rPr>
              <a:t> variable </a:t>
            </a:r>
            <a:r>
              <a:rPr lang="en-GB" sz="2400" dirty="0" err="1">
                <a:latin typeface="Calibri" panose="020F0502020204030204" pitchFamily="34" charset="0"/>
              </a:rPr>
              <a:t>kostnader</a:t>
            </a:r>
            <a:r>
              <a:rPr lang="en-GB" sz="2400" dirty="0">
                <a:latin typeface="Calibri" panose="020F0502020204030204" pitchFamily="34" charset="0"/>
              </a:rPr>
              <a:t>. </a:t>
            </a:r>
          </a:p>
          <a:p>
            <a:r>
              <a:rPr lang="en-GB" sz="2400" dirty="0">
                <a:latin typeface="Calibri" panose="020F0502020204030204" pitchFamily="34" charset="0"/>
              </a:rPr>
              <a:t>Her </a:t>
            </a:r>
            <a:r>
              <a:rPr lang="en-GB" sz="2400" dirty="0" err="1">
                <a:latin typeface="Calibri" panose="020F0502020204030204" pitchFamily="34" charset="0"/>
              </a:rPr>
              <a:t>er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dekningsbidraget</a:t>
            </a:r>
            <a:r>
              <a:rPr lang="en-GB" sz="2400" dirty="0">
                <a:latin typeface="Calibri" panose="020F0502020204030204" pitchFamily="34" charset="0"/>
              </a:rPr>
              <a:t> pr. </a:t>
            </a:r>
            <a:r>
              <a:rPr lang="en-GB" sz="2400" dirty="0" err="1">
                <a:latin typeface="Calibri" panose="020F0502020204030204" pitchFamily="34" charset="0"/>
              </a:rPr>
              <a:t>enhet</a:t>
            </a:r>
            <a:r>
              <a:rPr lang="en-GB" sz="2400" dirty="0">
                <a:latin typeface="Calibri" panose="020F0502020204030204" pitchFamily="34" charset="0"/>
              </a:rPr>
              <a:t> 400, </a:t>
            </a:r>
            <a:r>
              <a:rPr lang="en-GB" sz="2400" dirty="0" err="1">
                <a:latin typeface="Calibri" panose="020F0502020204030204" pitchFamily="34" charset="0"/>
              </a:rPr>
              <a:t>slik</a:t>
            </a:r>
            <a:r>
              <a:rPr lang="en-GB" sz="2400" dirty="0">
                <a:latin typeface="Calibri" panose="020F0502020204030204" pitchFamily="34" charset="0"/>
              </a:rPr>
              <a:t> at </a:t>
            </a:r>
            <a:r>
              <a:rPr lang="en-GB" sz="2400" dirty="0" err="1">
                <a:latin typeface="Calibri" panose="020F0502020204030204" pitchFamily="34" charset="0"/>
              </a:rPr>
              <a:t>kritisk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mengdeendring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blir</a:t>
            </a:r>
            <a:r>
              <a:rPr lang="en-GB" sz="2400" dirty="0">
                <a:latin typeface="Calibri" panose="020F0502020204030204" pitchFamily="34" charset="0"/>
              </a:rPr>
              <a:t> 393 923/400 = 985 </a:t>
            </a:r>
            <a:r>
              <a:rPr lang="en-GB" sz="2400" dirty="0" err="1">
                <a:latin typeface="Calibri" panose="020F0502020204030204" pitchFamily="34" charset="0"/>
              </a:rPr>
              <a:t>og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laveste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mengde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dermed</a:t>
            </a:r>
            <a:r>
              <a:rPr lang="en-GB" sz="2400" dirty="0">
                <a:latin typeface="Calibri" panose="020F0502020204030204" pitchFamily="34" charset="0"/>
              </a:rPr>
              <a:t> 12 000 – 985 = 11 015 </a:t>
            </a:r>
            <a:r>
              <a:rPr lang="en-GB" sz="2400" dirty="0" err="1">
                <a:latin typeface="Calibri" panose="020F0502020204030204" pitchFamily="34" charset="0"/>
              </a:rPr>
              <a:t>enheter</a:t>
            </a:r>
            <a:r>
              <a:rPr lang="en-GB" sz="2400" dirty="0">
                <a:latin typeface="Calibri" panose="020F0502020204030204" pitchFamily="34" charset="0"/>
              </a:rPr>
              <a:t>. </a:t>
            </a:r>
          </a:p>
          <a:p>
            <a:r>
              <a:rPr lang="en-GB" sz="2400" dirty="0">
                <a:latin typeface="Calibri" panose="020F0502020204030204" pitchFamily="34" charset="0"/>
              </a:rPr>
              <a:t>De </a:t>
            </a:r>
            <a:r>
              <a:rPr lang="en-GB" sz="2400" dirty="0" err="1">
                <a:latin typeface="Calibri" panose="020F0502020204030204" pitchFamily="34" charset="0"/>
              </a:rPr>
              <a:t>faste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kostnadene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kan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enkelt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øke</a:t>
            </a:r>
            <a:r>
              <a:rPr lang="en-GB" sz="2400" dirty="0">
                <a:latin typeface="Calibri" panose="020F0502020204030204" pitchFamily="34" charset="0"/>
              </a:rPr>
              <a:t> med 393 923 </a:t>
            </a:r>
            <a:r>
              <a:rPr lang="en-GB" sz="2400" dirty="0" err="1">
                <a:latin typeface="Calibri" panose="020F0502020204030204" pitchFamily="34" charset="0"/>
              </a:rPr>
              <a:t>årlig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før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nåverdien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blir</a:t>
            </a:r>
            <a:r>
              <a:rPr lang="en-GB" sz="2400" dirty="0">
                <a:latin typeface="Calibri" panose="020F0502020204030204" pitchFamily="34" charset="0"/>
              </a:rPr>
              <a:t> 0.</a:t>
            </a:r>
          </a:p>
          <a:p>
            <a:r>
              <a:rPr lang="en-GB" sz="2400" dirty="0" err="1">
                <a:latin typeface="Calibri" panose="020F0502020204030204" pitchFamily="34" charset="0"/>
              </a:rPr>
              <a:t>Dette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kan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også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beregnes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enkelt</a:t>
            </a:r>
            <a:r>
              <a:rPr lang="en-GB" sz="2400" dirty="0">
                <a:latin typeface="Calibri" panose="020F0502020204030204" pitchFamily="34" charset="0"/>
              </a:rPr>
              <a:t> med </a:t>
            </a:r>
            <a:r>
              <a:rPr lang="en-GB" sz="2400" dirty="0" err="1">
                <a:latin typeface="Calibri" panose="020F0502020204030204" pitchFamily="34" charset="0"/>
              </a:rPr>
              <a:t>målsøking</a:t>
            </a: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</a:rPr>
              <a:t> Excel</a:t>
            </a:r>
          </a:p>
        </p:txBody>
      </p:sp>
    </p:spTree>
    <p:extLst>
      <p:ext uri="{BB962C8B-B14F-4D97-AF65-F5344CB8AC3E}">
        <p14:creationId xmlns:p14="http://schemas.microsoft.com/office/powerpoint/2010/main" val="361953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Scenarioanalyse – endring av flere kalkylefaktorer samtidig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38015868"/>
              </p:ext>
            </p:extLst>
          </p:nvPr>
        </p:nvGraphicFramePr>
        <p:xfrm>
          <a:off x="1079538" y="1412776"/>
          <a:ext cx="7772400" cy="223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Regneark" r:id="rId3" imgW="3972082" imgH="1142977" progId="Excel.Sheet.8">
                  <p:embed/>
                </p:oleObj>
              </mc:Choice>
              <mc:Fallback>
                <p:oleObj name="Regneark" r:id="rId3" imgW="3972082" imgH="1142977" progId="Excel.Sheet.8">
                  <p:embed/>
                  <p:pic>
                    <p:nvPicPr>
                      <p:cNvPr id="399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38" y="1412776"/>
                        <a:ext cx="7772400" cy="2236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Nåverdi – sannsynlig verdi</a:t>
            </a:r>
          </a:p>
        </p:txBody>
      </p:sp>
      <p:graphicFrame>
        <p:nvGraphicFramePr>
          <p:cNvPr id="37891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633538" y="1195388"/>
          <a:ext cx="5837237" cy="548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Regneark" r:id="rId3" imgW="3972082" imgH="2924274" progId="Excel.Sheet.8">
                  <p:embed/>
                </p:oleObj>
              </mc:Choice>
              <mc:Fallback>
                <p:oleObj name="Regneark" r:id="rId3" imgW="3972082" imgH="2924274" progId="Excel.Sheet.8">
                  <p:embed/>
                  <p:pic>
                    <p:nvPicPr>
                      <p:cNvPr id="378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1195388"/>
                        <a:ext cx="5837237" cy="548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Scenariosammendrag</a:t>
            </a:r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96736308"/>
              </p:ext>
            </p:extLst>
          </p:nvPr>
        </p:nvGraphicFramePr>
        <p:xfrm>
          <a:off x="1259631" y="1268760"/>
          <a:ext cx="7449605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Worksheet" r:id="rId3" imgW="4248137" imgH="2505007" progId="Excel.Sheet.8">
                  <p:embed/>
                </p:oleObj>
              </mc:Choice>
              <mc:Fallback>
                <p:oleObj name="Worksheet" r:id="rId3" imgW="4248137" imgH="2505007" progId="Excel.Sheet.8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1" y="1268760"/>
                        <a:ext cx="7449605" cy="439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Anleggsmidler			3 000 000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Levetid				4 år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Restverdi anleggsmidler		1 000 000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Salgspris				2 700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Variable enhetskostnader		1 620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Betalbare faste kostnader		500 000</a:t>
            </a:r>
          </a:p>
          <a:p>
            <a:pPr lvl="0"/>
            <a:r>
              <a:rPr lang="nb-NO" sz="2300" dirty="0">
                <a:latin typeface="Calibri" panose="020F0502020204030204" pitchFamily="34" charset="0"/>
                <a:cs typeface="Calibri" panose="020F0502020204030204" pitchFamily="34" charset="0"/>
              </a:rPr>
              <a:t>Avkastningskrav			10 %</a:t>
            </a:r>
          </a:p>
          <a:p>
            <a:endParaRPr lang="nb-NO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713523"/>
              </p:ext>
            </p:extLst>
          </p:nvPr>
        </p:nvGraphicFramePr>
        <p:xfrm>
          <a:off x="1116013" y="4437063"/>
          <a:ext cx="71056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Worksheet" r:id="rId3" imgW="4543414" imgH="390493" progId="Excel.Sheet.12">
                  <p:embed/>
                </p:oleObj>
              </mc:Choice>
              <mc:Fallback>
                <p:oleObj name="Worksheet" r:id="rId3" imgW="4543414" imgH="390493" progId="Excel.Shee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4437063"/>
                        <a:ext cx="710565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1408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218493"/>
              </p:ext>
            </p:extLst>
          </p:nvPr>
        </p:nvGraphicFramePr>
        <p:xfrm>
          <a:off x="1187450" y="1196975"/>
          <a:ext cx="643255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Worksheet" r:id="rId3" imgW="5305586" imgH="1343159" progId="Excel.Sheet.12">
                  <p:embed/>
                </p:oleObj>
              </mc:Choice>
              <mc:Fallback>
                <p:oleObj name="Worksheet" r:id="rId3" imgW="5305586" imgH="1343159" progId="Excel.Sheet.12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450" y="1196975"/>
                        <a:ext cx="6432550" cy="162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59632" y="3356991"/>
            <a:ext cx="95050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199772"/>
              </p:ext>
            </p:extLst>
          </p:nvPr>
        </p:nvGraphicFramePr>
        <p:xfrm>
          <a:off x="1259631" y="3356992"/>
          <a:ext cx="549879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5" imgW="4572000" imgH="419100" progId="Equation.DSMT4">
                  <p:embed/>
                </p:oleObj>
              </mc:Choice>
              <mc:Fallback>
                <p:oleObj name="Equation" r:id="rId5" imgW="4572000" imgH="419100" progId="Equation.DSMT4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1" y="3356992"/>
                        <a:ext cx="5498793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259631" y="4221088"/>
            <a:ext cx="655272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dirty="0"/>
              <a:t>Hva er laveste akseptable salgspris?</a:t>
            </a:r>
          </a:p>
          <a:p>
            <a:pPr>
              <a:buNone/>
            </a:pPr>
            <a:r>
              <a:rPr lang="nb-NO" dirty="0"/>
              <a:t>Hvor mye må anleggsmidlet minst kunne selges for ved prosjektets avslutning?</a:t>
            </a:r>
          </a:p>
        </p:txBody>
      </p:sp>
    </p:spTree>
    <p:extLst>
      <p:ext uri="{BB962C8B-B14F-4D97-AF65-F5344CB8AC3E}">
        <p14:creationId xmlns:p14="http://schemas.microsoft.com/office/powerpoint/2010/main" val="3394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Hva når salget ikke er konstant?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66799" y="1484783"/>
            <a:ext cx="111793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970975"/>
              </p:ext>
            </p:extLst>
          </p:nvPr>
        </p:nvGraphicFramePr>
        <p:xfrm>
          <a:off x="1187624" y="1340768"/>
          <a:ext cx="5870575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3" imgW="2869920" imgH="901440" progId="Equation.DSMT4">
                  <p:embed/>
                </p:oleObj>
              </mc:Choice>
              <mc:Fallback>
                <p:oleObj name="Equation" r:id="rId3" imgW="2869920" imgH="901440" progId="Equation.DSMT4">
                  <p:embed/>
                  <p:pic>
                    <p:nvPicPr>
                      <p:cNvPr id="7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340768"/>
                        <a:ext cx="5870575" cy="18430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98823" y="3427540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dirty="0"/>
              <a:t>Laveste pris 2 700 – 43,76 = 2 656,24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064558" y="4194445"/>
            <a:ext cx="63157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dirty="0"/>
              <a:t>Anleggsmidlets salgsverdi kan falle med 164 770 </a:t>
            </a:r>
            <a:r>
              <a:rPr lang="nb-NO" dirty="0">
                <a:sym typeface="Wingdings" panose="05000000000000000000" pitchFamily="2" charset="2"/>
              </a:rPr>
              <a:t> 1,10</a:t>
            </a:r>
            <a:r>
              <a:rPr lang="nb-NO" baseline="30000" dirty="0">
                <a:sym typeface="Wingdings" panose="05000000000000000000" pitchFamily="2" charset="2"/>
              </a:rPr>
              <a:t>4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/>
              <a:t>= 241 240 det vil si til </a:t>
            </a:r>
            <a:br>
              <a:rPr lang="nb-NO" dirty="0"/>
            </a:br>
            <a:r>
              <a:rPr lang="nb-NO" dirty="0"/>
              <a:t>1 000 000 – 241 240 = 758 760  </a:t>
            </a:r>
          </a:p>
        </p:txBody>
      </p:sp>
    </p:spTree>
    <p:extLst>
      <p:ext uri="{BB962C8B-B14F-4D97-AF65-F5344CB8AC3E}">
        <p14:creationId xmlns:p14="http://schemas.microsoft.com/office/powerpoint/2010/main" val="3126735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Simulering - eksempel</a:t>
            </a:r>
          </a:p>
        </p:txBody>
      </p:sp>
      <p:graphicFrame>
        <p:nvGraphicFramePr>
          <p:cNvPr id="49155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258888" y="1412875"/>
          <a:ext cx="54483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Regneark" r:id="rId3" imgW="3657600" imgH="2762075" progId="Excel.Sheet.8">
                  <p:embed/>
                </p:oleObj>
              </mc:Choice>
              <mc:Fallback>
                <p:oleObj name="Regneark" r:id="rId3" imgW="3657600" imgH="2762075" progId="Excel.Sheet.8">
                  <p:embed/>
                  <p:pic>
                    <p:nvPicPr>
                      <p:cNvPr id="491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412875"/>
                        <a:ext cx="54483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Sensitivitet - Simulering</a:t>
            </a:r>
          </a:p>
        </p:txBody>
      </p:sp>
      <p:graphicFrame>
        <p:nvGraphicFramePr>
          <p:cNvPr id="50179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054100" y="1477963"/>
          <a:ext cx="7799388" cy="220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Worksheet" r:id="rId3" imgW="6334049" imgH="1790700" progId="Excel.Sheet.8">
                  <p:embed/>
                </p:oleObj>
              </mc:Choice>
              <mc:Fallback>
                <p:oleObj name="Worksheet" r:id="rId3" imgW="6334049" imgH="1790700" progId="Excel.Sheet.8">
                  <p:embed/>
                  <p:pic>
                    <p:nvPicPr>
                      <p:cNvPr id="501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1477963"/>
                        <a:ext cx="7799388" cy="220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Simulering med Excel</a:t>
            </a:r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20009814"/>
              </p:ext>
            </p:extLst>
          </p:nvPr>
        </p:nvGraphicFramePr>
        <p:xfrm>
          <a:off x="1115616" y="1484784"/>
          <a:ext cx="7145338" cy="340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Worksheet" r:id="rId4" imgW="4000500" imgH="1905000" progId="Excel.Sheet.8">
                  <p:embed/>
                </p:oleObj>
              </mc:Choice>
              <mc:Fallback>
                <p:oleObj name="Worksheet" r:id="rId4" imgW="4000500" imgH="1905000" progId="Excel.Sheet.8">
                  <p:embed/>
                  <p:pic>
                    <p:nvPicPr>
                      <p:cNvPr id="71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484784"/>
                        <a:ext cx="7145338" cy="340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7D3AA0A7C03548B74172B2F47E51B7" ma:contentTypeVersion="13" ma:contentTypeDescription="Opprett et nytt dokument." ma:contentTypeScope="" ma:versionID="84b96461f81759c9a37b8bb7a9083150">
  <xsd:schema xmlns:xsd="http://www.w3.org/2001/XMLSchema" xmlns:xs="http://www.w3.org/2001/XMLSchema" xmlns:p="http://schemas.microsoft.com/office/2006/metadata/properties" xmlns:ns1="http://schemas.microsoft.com/sharepoint/v3" xmlns:ns3="afdaa73a-86a8-4a4a-9c8e-f8451b678c5e" xmlns:ns4="16f9b60a-30fb-4900-a367-74dd1be2bf77" targetNamespace="http://schemas.microsoft.com/office/2006/metadata/properties" ma:root="true" ma:fieldsID="8656e857ca1ab238c138d8f6d01d938e" ns1:_="" ns3:_="" ns4:_="">
    <xsd:import namespace="http://schemas.microsoft.com/sharepoint/v3"/>
    <xsd:import namespace="afdaa73a-86a8-4a4a-9c8e-f8451b678c5e"/>
    <xsd:import namespace="16f9b60a-30fb-4900-a367-74dd1be2bf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aa73a-86a8-4a4a-9c8e-f8451b678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9b60a-30fb-4900-a367-74dd1be2bf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B71CBDA-BFFD-42CF-861D-224A75F264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aa73a-86a8-4a4a-9c8e-f8451b678c5e"/>
    <ds:schemaRef ds:uri="16f9b60a-30fb-4900-a367-74dd1be2b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C8F02E-004F-4170-827F-6C0F066A54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A6BA00-B91C-44D1-ACCF-7F1BE66EFE70}">
  <ds:schemaRefs>
    <ds:schemaRef ds:uri="16f9b60a-30fb-4900-a367-74dd1be2bf77"/>
    <ds:schemaRef ds:uri="http://purl.org/dc/elements/1.1/"/>
    <ds:schemaRef ds:uri="http://purl.org/dc/dcmitype/"/>
    <ds:schemaRef ds:uri="afdaa73a-86a8-4a4a-9c8e-f8451b678c5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599</TotalTime>
  <Words>621</Words>
  <Application>Microsoft Office PowerPoint</Application>
  <PresentationFormat>Skjermfremvisning (4:3)</PresentationFormat>
  <Paragraphs>82</Paragraphs>
  <Slides>25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5</vt:i4>
      </vt:variant>
      <vt:variant>
        <vt:lpstr>Lysbildetitler</vt:lpstr>
      </vt:variant>
      <vt:variant>
        <vt:i4>25</vt:i4>
      </vt:variant>
    </vt:vector>
  </HeadingPairs>
  <TitlesOfParts>
    <vt:vector size="37" baseType="lpstr">
      <vt:lpstr>Calibri</vt:lpstr>
      <vt:lpstr>Comic Sans MS</vt:lpstr>
      <vt:lpstr>Symbol</vt:lpstr>
      <vt:lpstr>Tahoma</vt:lpstr>
      <vt:lpstr>Times</vt:lpstr>
      <vt:lpstr>Times New Roman</vt:lpstr>
      <vt:lpstr>altmal</vt:lpstr>
      <vt:lpstr>Regneark</vt:lpstr>
      <vt:lpstr>Diagram</vt:lpstr>
      <vt:lpstr>Microsoft Excel 97-2003 Worksheet</vt:lpstr>
      <vt:lpstr>Worksheet</vt:lpstr>
      <vt:lpstr>Equation</vt:lpstr>
      <vt:lpstr>Kapittel 6: Prosjektanalyse og evaluering</vt:lpstr>
      <vt:lpstr>Risiko i investeringsanalyse </vt:lpstr>
      <vt:lpstr>Norsk Hydro - sensitivitet</vt:lpstr>
      <vt:lpstr>Risiko i investeringsanalyse</vt:lpstr>
      <vt:lpstr>Risikoanalyse i praksis</vt:lpstr>
      <vt:lpstr>Eksempel - Sensitivitetsanalyse</vt:lpstr>
      <vt:lpstr>Kontantstrøm og nåverdi</vt:lpstr>
      <vt:lpstr>Sensitivitetsanalyse Hvor følsom er NPV for endringer i volum og pris ?</vt:lpstr>
      <vt:lpstr>Nåverdi og salgsmengde</vt:lpstr>
      <vt:lpstr>Break-even (nullpunkt) analyse</vt:lpstr>
      <vt:lpstr>Finansiell break even </vt:lpstr>
      <vt:lpstr>Beregning av nåverdi</vt:lpstr>
      <vt:lpstr>Kritisk verdi – hvor mye kan en størrelse endres for nåverdi blir 0?</vt:lpstr>
      <vt:lpstr>Stjernediagram</vt:lpstr>
      <vt:lpstr>Enklere – beregn årlig overskuddsannuitet</vt:lpstr>
      <vt:lpstr>Enklere – beregn årlig overskuddsannuitet</vt:lpstr>
      <vt:lpstr>Scenarioanalyse – endring av flere kalkylefaktorer samtidig</vt:lpstr>
      <vt:lpstr>Nåverdi – sannsynlig verdi</vt:lpstr>
      <vt:lpstr>Scenariosammendrag</vt:lpstr>
      <vt:lpstr>Hva når salget ikke er konstant?</vt:lpstr>
      <vt:lpstr>Hva når salget ikke er konstant?</vt:lpstr>
      <vt:lpstr>Hva når salget ikke er konstant?</vt:lpstr>
      <vt:lpstr>Simulering - eksempel</vt:lpstr>
      <vt:lpstr>Sensitivitet - Simulering</vt:lpstr>
      <vt:lpstr>Simulering med Excel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Prosjektanalyse og evaluering</dc:title>
  <dc:creator>Ivar Bredesen</dc:creator>
  <cp:lastModifiedBy>Ivar Bredesen</cp:lastModifiedBy>
  <cp:revision>168</cp:revision>
  <cp:lastPrinted>2000-01-18T14:37:52Z</cp:lastPrinted>
  <dcterms:created xsi:type="dcterms:W3CDTF">1999-11-02T16:53:36Z</dcterms:created>
  <dcterms:modified xsi:type="dcterms:W3CDTF">2019-10-16T12:10:40Z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0x010100B47D3AA0A7C03548B74172B2F47E51B7</vt:lpwstr>
  </property>
</Properties>
</file>