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39"/>
  </p:notesMasterIdLst>
  <p:handoutMasterIdLst>
    <p:handoutMasterId r:id="rId40"/>
  </p:handoutMasterIdLst>
  <p:sldIdLst>
    <p:sldId id="423" r:id="rId5"/>
    <p:sldId id="430" r:id="rId6"/>
    <p:sldId id="346" r:id="rId7"/>
    <p:sldId id="378" r:id="rId8"/>
    <p:sldId id="309" r:id="rId9"/>
    <p:sldId id="424" r:id="rId10"/>
    <p:sldId id="375" r:id="rId11"/>
    <p:sldId id="376" r:id="rId12"/>
    <p:sldId id="447" r:id="rId13"/>
    <p:sldId id="377" r:id="rId14"/>
    <p:sldId id="440" r:id="rId15"/>
    <p:sldId id="441" r:id="rId16"/>
    <p:sldId id="384" r:id="rId17"/>
    <p:sldId id="385" r:id="rId18"/>
    <p:sldId id="387" r:id="rId19"/>
    <p:sldId id="442" r:id="rId20"/>
    <p:sldId id="432" r:id="rId21"/>
    <p:sldId id="433" r:id="rId22"/>
    <p:sldId id="444" r:id="rId23"/>
    <p:sldId id="435" r:id="rId24"/>
    <p:sldId id="436" r:id="rId25"/>
    <p:sldId id="318" r:id="rId26"/>
    <p:sldId id="445" r:id="rId27"/>
    <p:sldId id="446" r:id="rId28"/>
    <p:sldId id="396" r:id="rId29"/>
    <p:sldId id="397" r:id="rId30"/>
    <p:sldId id="398" r:id="rId31"/>
    <p:sldId id="399" r:id="rId32"/>
    <p:sldId id="400" r:id="rId33"/>
    <p:sldId id="401" r:id="rId34"/>
    <p:sldId id="402" r:id="rId35"/>
    <p:sldId id="403" r:id="rId36"/>
    <p:sldId id="437" r:id="rId37"/>
    <p:sldId id="438" r:id="rId38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r Bredesen" initials="IB" lastIdx="1" clrIdx="0">
    <p:extLst>
      <p:ext uri="{19B8F6BF-5375-455C-9EA6-DF929625EA0E}">
        <p15:presenceInfo xmlns:p15="http://schemas.microsoft.com/office/powerpoint/2012/main" userId="S-1-5-21-1863720338-3756794802-1280956878-19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4380C"/>
    <a:srgbClr val="33CC33"/>
    <a:srgbClr val="34DC00"/>
    <a:srgbClr val="F68064"/>
    <a:srgbClr val="0066FF"/>
    <a:srgbClr val="3399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93" autoAdjust="0"/>
    <p:restoredTop sz="94676" autoAdjust="0"/>
  </p:normalViewPr>
  <p:slideViewPr>
    <p:cSldViewPr>
      <p:cViewPr varScale="1">
        <p:scale>
          <a:sx n="111" d="100"/>
          <a:sy n="111" d="100"/>
        </p:scale>
        <p:origin x="228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792" y="276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t" anchorCtr="0" compatLnSpc="1">
            <a:prstTxWarp prst="textNoShape">
              <a:avLst/>
            </a:prstTxWarp>
          </a:bodyPr>
          <a:lstStyle>
            <a:lvl1pPr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14" y="1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t" anchorCtr="0" compatLnSpc="1">
            <a:prstTxWarp prst="textNoShape">
              <a:avLst/>
            </a:prstTxWarp>
          </a:bodyPr>
          <a:lstStyle>
            <a:lvl1pPr algn="r"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84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b" anchorCtr="0" compatLnSpc="1">
            <a:prstTxWarp prst="textNoShape">
              <a:avLst/>
            </a:prstTxWarp>
          </a:bodyPr>
          <a:lstStyle>
            <a:lvl1pPr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814" y="943084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b" anchorCtr="0" compatLnSpc="1">
            <a:prstTxWarp prst="textNoShape">
              <a:avLst/>
            </a:prstTxWarp>
          </a:bodyPr>
          <a:lstStyle>
            <a:lvl1pPr algn="r"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3202D5A-A088-44DB-BDD1-28FF90D63C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2248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t" anchorCtr="0" compatLnSpc="1">
            <a:prstTxWarp prst="textNoShape">
              <a:avLst/>
            </a:prstTxWarp>
          </a:bodyPr>
          <a:lstStyle>
            <a:lvl1pPr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4" y="1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t" anchorCtr="0" compatLnSpc="1">
            <a:prstTxWarp prst="textNoShape">
              <a:avLst/>
            </a:prstTxWarp>
          </a:bodyPr>
          <a:lstStyle>
            <a:lvl1pPr algn="r"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4653"/>
            <a:ext cx="4985772" cy="446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84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b" anchorCtr="0" compatLnSpc="1">
            <a:prstTxWarp prst="textNoShape">
              <a:avLst/>
            </a:prstTxWarp>
          </a:bodyPr>
          <a:lstStyle>
            <a:lvl1pPr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4" y="943084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b" anchorCtr="0" compatLnSpc="1">
            <a:prstTxWarp prst="textNoShape">
              <a:avLst/>
            </a:prstTxWarp>
          </a:bodyPr>
          <a:lstStyle>
            <a:lvl1pPr algn="r"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E024DC49-0C25-4DEA-88CD-B8D60C5FA85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75873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1297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64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1550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3873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1pPr>
            <a:lvl2pPr marL="711375" indent="-273606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2pPr>
            <a:lvl3pPr marL="1094423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3pPr>
            <a:lvl4pPr marL="1532192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4pPr>
            <a:lvl5pPr marL="1969961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5pPr>
            <a:lvl6pPr marL="2407730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6pPr>
            <a:lvl7pPr marL="2845499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7pPr>
            <a:lvl8pPr marL="3283268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8pPr>
            <a:lvl9pPr marL="3721037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762995D-059F-4165-B83F-5AFB280B1E0C}" type="slidenum">
              <a:rPr lang="nb-NO" sz="1200" i="0">
                <a:latin typeface="Arial" charset="0"/>
              </a:rPr>
              <a:pPr eaLnBrk="1" hangingPunct="1"/>
              <a:t>5</a:t>
            </a:fld>
            <a:endParaRPr lang="nb-NO" sz="1200" i="0">
              <a:latin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  <p:extLst>
      <p:ext uri="{BB962C8B-B14F-4D97-AF65-F5344CB8AC3E}">
        <p14:creationId xmlns:p14="http://schemas.microsoft.com/office/powerpoint/2010/main" val="1018954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363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1pPr>
            <a:lvl2pPr marL="711375" indent="-273606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2pPr>
            <a:lvl3pPr marL="1094423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3pPr>
            <a:lvl4pPr marL="1532192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4pPr>
            <a:lvl5pPr marL="1969961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5pPr>
            <a:lvl6pPr marL="2407730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6pPr>
            <a:lvl7pPr marL="2845499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7pPr>
            <a:lvl8pPr marL="3283268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8pPr>
            <a:lvl9pPr marL="3721037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939AF77-130F-46BC-81CB-FBEA9FE6AC7D}" type="slidenum">
              <a:rPr lang="nb-NO" sz="1200" i="0">
                <a:latin typeface="Arial" charset="0"/>
              </a:rPr>
              <a:pPr eaLnBrk="1" hangingPunct="1"/>
              <a:t>7</a:t>
            </a:fld>
            <a:endParaRPr lang="nb-NO" sz="1200" i="0">
              <a:latin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  <p:extLst>
      <p:ext uri="{BB962C8B-B14F-4D97-AF65-F5344CB8AC3E}">
        <p14:creationId xmlns:p14="http://schemas.microsoft.com/office/powerpoint/2010/main" val="1159337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7126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19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0756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9786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8684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65905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55751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12984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6538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7864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1pPr>
            <a:lvl2pPr marL="711375" indent="-273606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2pPr>
            <a:lvl3pPr marL="1094423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3pPr>
            <a:lvl4pPr marL="1532192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4pPr>
            <a:lvl5pPr marL="1969961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5pPr>
            <a:lvl6pPr marL="2407730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6pPr>
            <a:lvl7pPr marL="2845499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7pPr>
            <a:lvl8pPr marL="3283268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8pPr>
            <a:lvl9pPr marL="3721037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38CBC04-E67E-4822-A343-CD794F91E4AF}" type="slidenum">
              <a:rPr lang="nb-NO" sz="1200" i="0">
                <a:latin typeface="Arial" charset="0"/>
              </a:rPr>
              <a:pPr eaLnBrk="1" hangingPunct="1"/>
              <a:t>22</a:t>
            </a:fld>
            <a:endParaRPr lang="nb-NO" sz="1200" i="0">
              <a:latin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  <p:extLst>
      <p:ext uri="{BB962C8B-B14F-4D97-AF65-F5344CB8AC3E}">
        <p14:creationId xmlns:p14="http://schemas.microsoft.com/office/powerpoint/2010/main" val="21291303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28996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69063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9112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17014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85708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15697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17992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130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68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1AD54328-D087-40A2-A6E4-44B2C0486F6B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097383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BFC0A084-679E-4AE8-A28E-8F131A8591DE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579573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6AF769D5-315B-4345-9BEE-CA920CD7C336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826758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34E8E935-7BD1-42F9-8D13-16D7C23A50F0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928614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C51CC5E4-DC30-4A22-8F78-5594389A0120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417943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14022A6E-C93A-4CF0-8769-222158FE805D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72797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563D1095-F1D4-421C-A19B-9FA24D0D5F91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50843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A23DBA4C-D816-414F-A807-5D19EF221A13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646466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D9F167FD-5BF0-41D6-912F-62C58C16394E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516803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81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81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D8E22AF4-80CE-47E3-9237-0A279E915840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4293714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81600" y="1196975"/>
            <a:ext cx="3962400" cy="2673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81600" y="4022725"/>
            <a:ext cx="3962400" cy="2674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BD92AC91-91B9-4CC0-A4CC-4E703A57DCE4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955235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707CA012-CAA1-49B0-B41E-8295EDBE1B9B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419248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8555FF8E-105E-468E-87E3-0CB138185D32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35424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81600" y="1196975"/>
            <a:ext cx="3962400" cy="55006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394EE6AC-D6C9-4759-AF8B-0DD04BFB80E7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6308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96975"/>
            <a:ext cx="8077200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31748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overskriften</a:t>
            </a:r>
          </a:p>
        </p:txBody>
      </p:sp>
      <p:sp>
        <p:nvSpPr>
          <p:cNvPr id="160792" name="Rectangle 24"/>
          <p:cNvSpPr>
            <a:spLocks noChangeArrowheads="1"/>
          </p:cNvSpPr>
          <p:nvPr userDrawn="1"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endParaRPr kumimoji="1" lang="nb-NO" sz="2400" i="0">
              <a:latin typeface="Tahoma" pitchFamily="34" charset="0"/>
            </a:endParaRPr>
          </a:p>
        </p:txBody>
      </p:sp>
      <p:sp>
        <p:nvSpPr>
          <p:cNvPr id="160797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28000" y="6534150"/>
            <a:ext cx="836613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600" i="0"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B3540A02-E91E-4E21-BBEE-3D0A67C0310F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4380C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4380C"/>
        </a:buClr>
        <a:buFont typeface="Times" pitchFamily="18" charset="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FF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*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8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21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2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2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24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3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Kapittel 4: Nåverdi og internrente</a:t>
            </a:r>
          </a:p>
        </p:txBody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Hovedmomenter i kapitlet: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Beregning av nåverdi (NPV)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Økonomisk tolkning av nåverdi</a:t>
            </a:r>
          </a:p>
          <a:p>
            <a:pPr lvl="1" eaLnBrk="1" hangingPunct="1"/>
            <a:r>
              <a:rPr lang="nb-NO" dirty="0">
                <a:latin typeface="Calibri" panose="020F0502020204030204" pitchFamily="34" charset="0"/>
              </a:rPr>
              <a:t>Annuitetsmetoden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Beregning av internrente (IRR) og modifisert internrente (MODIR)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Problemer med internrentemetoden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Sammenligning av NPV og IRR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Økonomisk levetid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3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3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53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53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53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635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Investeringsanalyse – kunst og vitenskap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6980237" cy="559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157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Pengenes tidsverdi og avkastningskrav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295400"/>
            <a:ext cx="80772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2600" dirty="0" smtClean="0">
                <a:latin typeface="Calibri" panose="020F0502020204030204" pitchFamily="34" charset="0"/>
              </a:rPr>
              <a:t>En krone i fremtiden er mindre verdt enn en krone i dag på grunn av:</a:t>
            </a:r>
          </a:p>
          <a:p>
            <a:pPr lvl="1"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Man taper </a:t>
            </a:r>
            <a:r>
              <a:rPr lang="nb-NO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rente.</a:t>
            </a:r>
          </a:p>
          <a:p>
            <a:pPr lvl="1" eaLnBrk="1" hangingPunct="1">
              <a:lnSpc>
                <a:spcPct val="90000"/>
              </a:lnSpc>
            </a:pPr>
            <a:r>
              <a:rPr lang="nb-NO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Inflasjonen</a:t>
            </a:r>
            <a:r>
              <a:rPr lang="nb-NO" b="1" dirty="0" smtClean="0">
                <a:latin typeface="Calibri" panose="020F0502020204030204" pitchFamily="34" charset="0"/>
              </a:rPr>
              <a:t> </a:t>
            </a:r>
            <a:r>
              <a:rPr lang="nb-NO" dirty="0" smtClean="0">
                <a:latin typeface="Calibri" panose="020F0502020204030204" pitchFamily="34" charset="0"/>
              </a:rPr>
              <a:t>spiser opp pengeverdien.</a:t>
            </a:r>
          </a:p>
          <a:p>
            <a:pPr lvl="1" eaLnBrk="1" hangingPunct="1">
              <a:lnSpc>
                <a:spcPct val="90000"/>
              </a:lnSpc>
            </a:pPr>
            <a:r>
              <a:rPr lang="nb-NO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Risiko.</a:t>
            </a:r>
          </a:p>
          <a:p>
            <a:pPr eaLnBrk="1" hangingPunct="1">
              <a:lnSpc>
                <a:spcPct val="90000"/>
              </a:lnSpc>
            </a:pPr>
            <a:r>
              <a:rPr lang="nb-NO" sz="2600" dirty="0" smtClean="0">
                <a:latin typeface="Calibri" panose="020F0502020204030204" pitchFamily="34" charset="0"/>
              </a:rPr>
              <a:t>Pengenes tidsverdi må tas hensyn til i investeringsanalysen ved å diskontere kontantstrømmer med et </a:t>
            </a:r>
            <a:r>
              <a:rPr lang="nb-NO" sz="26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avkastningskrav</a:t>
            </a:r>
            <a:r>
              <a:rPr lang="nb-NO" sz="2600" dirty="0" smtClean="0">
                <a:latin typeface="Calibri" panose="020F0502020204030204" pitchFamily="34" charset="0"/>
              </a:rPr>
              <a:t> som tar hensyn til disse elementene.</a:t>
            </a:r>
          </a:p>
          <a:p>
            <a:pPr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Avkastningskrav består av: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0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Risikofri</a:t>
            </a:r>
            <a:r>
              <a:rPr lang="nb-NO" sz="2000" dirty="0" smtClean="0">
                <a:latin typeface="Calibri" panose="020F0502020204030204" pitchFamily="34" charset="0"/>
              </a:rPr>
              <a:t> </a:t>
            </a:r>
            <a:r>
              <a:rPr lang="nb-NO" sz="20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rente</a:t>
            </a:r>
            <a:r>
              <a:rPr lang="nb-NO" sz="2000" dirty="0" smtClean="0">
                <a:latin typeface="Calibri" panose="020F0502020204030204" pitchFamily="34" charset="0"/>
              </a:rPr>
              <a:t> for å ta hensyn til rentetap og inflasjon i pengenes tidskostnad.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0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Risikopremie</a:t>
            </a:r>
            <a:r>
              <a:rPr lang="nb-NO" sz="2000" dirty="0" smtClean="0">
                <a:latin typeface="Calibri" panose="020F0502020204030204" pitchFamily="34" charset="0"/>
              </a:rPr>
              <a:t> for å ta hensyn til risiko.</a:t>
            </a:r>
          </a:p>
          <a:p>
            <a:pPr eaLnBrk="1" hangingPunct="1">
              <a:lnSpc>
                <a:spcPct val="90000"/>
              </a:lnSpc>
            </a:pPr>
            <a:endParaRPr lang="nb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– hvilken kontantstrøm?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kan beregnes ut fra flere kontantstrømmer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Kontantstrøm til </a:t>
            </a:r>
            <a:r>
              <a:rPr lang="nb-NO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prosjektet</a:t>
            </a:r>
            <a:r>
              <a:rPr lang="nb-NO" dirty="0" smtClean="0">
                <a:latin typeface="Calibri" panose="020F0502020204030204" pitchFamily="34" charset="0"/>
              </a:rPr>
              <a:t> (betalinger til kapitalyterne tas ikke med)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Kontantstrøm til </a:t>
            </a:r>
            <a:r>
              <a:rPr lang="nb-NO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egenkapitalen</a:t>
            </a:r>
            <a:r>
              <a:rPr lang="nb-NO" dirty="0" smtClean="0">
                <a:latin typeface="Calibri" panose="020F0502020204030204" pitchFamily="34" charset="0"/>
              </a:rPr>
              <a:t> (eierne) – viser hva som er igjen til eierne etter at renter og avdrag er betalt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Hvis vi bruker prosjektets kontantstrøm, skal avkastningskravet reflektere et veid gjennomsnitt av kostnadene for egenkapital og gjeld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Bruker vi kontantstrøm til egenkapitalen, skal egenkapitalkostnad brukes som avkastningskrav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Korrekt gjennomført blir nåverdi uansett den samme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Hvordan beregne nåverdi (NPV)?</a:t>
            </a:r>
          </a:p>
        </p:txBody>
      </p:sp>
      <p:sp>
        <p:nvSpPr>
          <p:cNvPr id="1029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96975"/>
            <a:ext cx="7393632" cy="5500688"/>
          </a:xfrm>
        </p:spPr>
        <p:txBody>
          <a:bodyPr/>
          <a:lstStyle/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Verdien av et prosjekt eller en bedrift er teoretisk lik nåverdien av alle fremtidige kontantstrømmer. </a:t>
            </a:r>
          </a:p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La oss bruke følgende symboler: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b="1" dirty="0" smtClean="0">
                <a:latin typeface="Calibri" panose="020F0502020204030204" pitchFamily="34" charset="0"/>
              </a:rPr>
              <a:t>NPV</a:t>
            </a:r>
            <a:r>
              <a:rPr lang="nb-NO" sz="2400" dirty="0" smtClean="0">
                <a:latin typeface="Calibri" panose="020F0502020204030204" pitchFamily="34" charset="0"/>
              </a:rPr>
              <a:t> 	= (netto) nåverdi (Net Present Value)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b="1" dirty="0" smtClean="0">
                <a:latin typeface="Calibri" panose="020F0502020204030204" pitchFamily="34" charset="0"/>
              </a:rPr>
              <a:t>CF</a:t>
            </a:r>
            <a:r>
              <a:rPr lang="nb-NO" sz="2400" b="1" baseline="-25000" dirty="0" smtClean="0">
                <a:latin typeface="Calibri" panose="020F0502020204030204" pitchFamily="34" charset="0"/>
              </a:rPr>
              <a:t>0</a:t>
            </a:r>
            <a:r>
              <a:rPr lang="nb-NO" sz="2400" dirty="0" smtClean="0">
                <a:latin typeface="Calibri" panose="020F0502020204030204" pitchFamily="34" charset="0"/>
              </a:rPr>
              <a:t>   	=  investering på tidspunkt 0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b="1" dirty="0" err="1" smtClean="0">
                <a:latin typeface="Calibri" panose="020F0502020204030204" pitchFamily="34" charset="0"/>
              </a:rPr>
              <a:t>CF</a:t>
            </a:r>
            <a:r>
              <a:rPr lang="nb-NO" sz="2400" b="1" baseline="-25000" dirty="0" err="1" smtClean="0">
                <a:latin typeface="Calibri" panose="020F0502020204030204" pitchFamily="34" charset="0"/>
              </a:rPr>
              <a:t>t</a:t>
            </a:r>
            <a:r>
              <a:rPr lang="nb-NO" sz="24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 </a:t>
            </a:r>
            <a:r>
              <a:rPr lang="nb-NO" sz="2400" dirty="0" smtClean="0">
                <a:solidFill>
                  <a:srgbClr val="F4380C"/>
                </a:solidFill>
                <a:latin typeface="Calibri" panose="020F0502020204030204" pitchFamily="34" charset="0"/>
              </a:rPr>
              <a:t>  	</a:t>
            </a:r>
            <a:r>
              <a:rPr lang="nb-NO" sz="2400" dirty="0" smtClean="0">
                <a:latin typeface="Calibri" panose="020F0502020204030204" pitchFamily="34" charset="0"/>
              </a:rPr>
              <a:t>=  prosjektets kontantstrøm på tidspunkt t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b="1" dirty="0" smtClean="0">
                <a:latin typeface="Calibri" panose="020F0502020204030204" pitchFamily="34" charset="0"/>
              </a:rPr>
              <a:t>i    </a:t>
            </a:r>
            <a:r>
              <a:rPr lang="nb-NO" sz="2400" dirty="0" smtClean="0">
                <a:latin typeface="Calibri" panose="020F0502020204030204" pitchFamily="34" charset="0"/>
              </a:rPr>
              <a:t>    	=  avkastningskrav totalkapitalen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b="1" dirty="0" smtClean="0">
                <a:latin typeface="Calibri" panose="020F0502020204030204" pitchFamily="34" charset="0"/>
              </a:rPr>
              <a:t>n</a:t>
            </a:r>
            <a:r>
              <a:rPr lang="nb-NO" sz="24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 </a:t>
            </a:r>
            <a:r>
              <a:rPr lang="nb-NO" sz="2400" dirty="0" smtClean="0">
                <a:latin typeface="Calibri" panose="020F0502020204030204" pitchFamily="34" charset="0"/>
              </a:rPr>
              <a:t>     	=    totalt antall perioder </a:t>
            </a:r>
          </a:p>
        </p:txBody>
      </p:sp>
      <p:graphicFrame>
        <p:nvGraphicFramePr>
          <p:cNvPr id="165901" name="Object 13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076399382"/>
              </p:ext>
            </p:extLst>
          </p:nvPr>
        </p:nvGraphicFramePr>
        <p:xfrm>
          <a:off x="1476375" y="5702225"/>
          <a:ext cx="2808288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Formel" r:id="rId4" imgW="1638000" imgH="457200" progId="Equation.3">
                  <p:embed/>
                </p:oleObj>
              </mc:Choice>
              <mc:Fallback>
                <p:oleObj name="Formel" r:id="rId4" imgW="163800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702225"/>
                        <a:ext cx="2808288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903" name="Object 15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539802393"/>
              </p:ext>
            </p:extLst>
          </p:nvPr>
        </p:nvGraphicFramePr>
        <p:xfrm>
          <a:off x="1476375" y="4809530"/>
          <a:ext cx="424815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6" imgW="2603160" imgH="419040" progId="Equation.DSMT4">
                  <p:embed/>
                </p:oleObj>
              </mc:Choice>
              <mc:Fallback>
                <p:oleObj name="Equation" r:id="rId6" imgW="2603160" imgH="4190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809530"/>
                        <a:ext cx="424815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- beslutningsregel</a:t>
            </a:r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viser aksjonærenes </a:t>
            </a:r>
            <a:r>
              <a:rPr lang="nb-NO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formuesendring</a:t>
            </a:r>
            <a:r>
              <a:rPr lang="nb-NO" dirty="0" smtClean="0">
                <a:latin typeface="Calibri" panose="020F0502020204030204" pitchFamily="34" charset="0"/>
              </a:rPr>
              <a:t> dersom et prosjekt gjennomføres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Aksepter alle prosjekter med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positiv nåverdi</a:t>
            </a:r>
            <a:r>
              <a:rPr lang="nb-NO" dirty="0" smtClean="0">
                <a:latin typeface="Calibri" panose="020F0502020204030204" pitchFamily="34" charset="0"/>
              </a:rPr>
              <a:t>, under forutsetning av at: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Prosjektene er uavhengige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Vi har ubegrenset med kapital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Hvis prosjektene ikke er uavhengige men gjensidig utelukkende, velger vi prosjektet med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høyest</a:t>
            </a:r>
            <a:r>
              <a:rPr lang="nb-NO" dirty="0" smtClean="0">
                <a:latin typeface="Calibri" panose="020F0502020204030204" pitchFamily="34" charset="0"/>
              </a:rPr>
              <a:t> nåverdi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Hvis det er begrenset med kapital, må reglene justeres noe – mer om dette i neste kapittel</a:t>
            </a:r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5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5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5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55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5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3" grpId="0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Netto nåverdi (NPV) - eksempel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En bedrift analyserer et prosjekt med levetid på 3 år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Investeringsutgift 10 000 000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Omsetning er 7 000 000, 12 000 000 og 9 000 000 i år 1, 2 og 3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Lønnskostnader er 25 % av omsetningen, og materialkostnader er 15 % av omsetningen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Betalbare faste kostnader er 1 000 000 årlig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Prosjektet skal finansieres med 50 % egenkapital og 50 % gjeld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Egenkapitalkostnad er 14 % og gjeldsrente er 6 %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Prosjektets kontantstrøm og NPV</a:t>
            </a:r>
          </a:p>
        </p:txBody>
      </p:sp>
      <p:sp>
        <p:nvSpPr>
          <p:cNvPr id="2054" name="Rectangle 9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graphicFrame>
        <p:nvGraphicFramePr>
          <p:cNvPr id="205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2114082"/>
              </p:ext>
            </p:extLst>
          </p:nvPr>
        </p:nvGraphicFramePr>
        <p:xfrm>
          <a:off x="1066800" y="4076668"/>
          <a:ext cx="6529536" cy="520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Formel" r:id="rId4" imgW="2514600" imgH="203200" progId="Equation.3">
                  <p:embed/>
                </p:oleObj>
              </mc:Choice>
              <mc:Fallback>
                <p:oleObj name="Formel" r:id="rId4" imgW="2514600" imgH="203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076668"/>
                        <a:ext cx="6529536" cy="52001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Rectangle 11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graphicFrame>
        <p:nvGraphicFramePr>
          <p:cNvPr id="205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2643215"/>
              </p:ext>
            </p:extLst>
          </p:nvPr>
        </p:nvGraphicFramePr>
        <p:xfrm>
          <a:off x="1066800" y="4797152"/>
          <a:ext cx="7786687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6" imgW="4101840" imgH="393480" progId="Equation.DSMT4">
                  <p:embed/>
                </p:oleObj>
              </mc:Choice>
              <mc:Fallback>
                <p:oleObj name="Equation" r:id="rId6" imgW="4101840" imgH="393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797152"/>
                        <a:ext cx="7786687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9751950"/>
              </p:ext>
            </p:extLst>
          </p:nvPr>
        </p:nvGraphicFramePr>
        <p:xfrm>
          <a:off x="1187624" y="1368487"/>
          <a:ext cx="7056658" cy="2158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Worksheet" r:id="rId8" imgW="4391186" imgH="1343159" progId="Excel.Sheet.12">
                  <p:embed/>
                </p:oleObj>
              </mc:Choice>
              <mc:Fallback>
                <p:oleObj name="Worksheet" r:id="rId8" imgW="4391186" imgH="134315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87624" y="1368487"/>
                        <a:ext cx="7056658" cy="2158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Nåverdiprofil</a:t>
            </a:r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321115"/>
              </p:ext>
            </p:extLst>
          </p:nvPr>
        </p:nvGraphicFramePr>
        <p:xfrm>
          <a:off x="1763688" y="1484784"/>
          <a:ext cx="7117208" cy="4612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9" name="Worksheet" r:id="rId3" imgW="5305586" imgH="3438404" progId="Excel.Sheet.12">
                  <p:embed/>
                </p:oleObj>
              </mc:Choice>
              <mc:Fallback>
                <p:oleObj name="Worksheet" r:id="rId3" imgW="5305586" imgH="343840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3688" y="1484784"/>
                        <a:ext cx="7117208" cy="46127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3851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Nåverdibegrepet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NPV viser </a:t>
            </a:r>
            <a:r>
              <a:rPr lang="nb-NO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formuestilveksten</a:t>
            </a:r>
            <a:r>
              <a:rPr lang="nb-NO" dirty="0" smtClean="0">
                <a:latin typeface="Calibri" panose="020F0502020204030204" pitchFamily="34" charset="0"/>
              </a:rPr>
              <a:t> dersom et prosjekt gjennomføres. 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I eksemplet er NPV 1 338 843. Avkastningskravet var 10 %. Dette er oppnådd, og i tillegg oppnås 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 smtClean="0">
                <a:latin typeface="Calibri" panose="020F0502020204030204" pitchFamily="34" charset="0"/>
              </a:rPr>
              <a:t>1 338 943 i dagens pengeverdi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Det kan vises at man kunne tatt opp et lån på 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 smtClean="0">
                <a:latin typeface="Calibri" panose="020F0502020204030204" pitchFamily="34" charset="0"/>
              </a:rPr>
              <a:t>10 000 000 (investeringsutgiften) pluss 1 338 843, dvs. totalt 11 338 843. </a:t>
            </a:r>
            <a:r>
              <a:rPr lang="nb-NO" dirty="0" err="1" smtClean="0">
                <a:latin typeface="Calibri" panose="020F0502020204030204" pitchFamily="34" charset="0"/>
              </a:rPr>
              <a:t>Lånerente</a:t>
            </a:r>
            <a:r>
              <a:rPr lang="nb-NO" dirty="0" smtClean="0">
                <a:latin typeface="Calibri" panose="020F0502020204030204" pitchFamily="34" charset="0"/>
              </a:rPr>
              <a:t> 10 %.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10 000 000 plasseres i prosjektet, 1 338 843 beholder man selv - gevinst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Prosjektets kontantstrøm kan nedbetale hele lånet  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egenkapitalen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500" dirty="0" smtClean="0">
                <a:latin typeface="Calibri" panose="020F0502020204030204" pitchFamily="34" charset="0"/>
              </a:rPr>
              <a:t>Vi kan også beregne NPV av kontantstrømmen til egenkapitalen og bruke egenkapitalens avkastnings-krav på 14 %</a:t>
            </a:r>
          </a:p>
          <a:p>
            <a:pPr eaLnBrk="1" hangingPunct="1"/>
            <a:r>
              <a:rPr lang="nb-NO" sz="2500" dirty="0" smtClean="0">
                <a:latin typeface="Calibri" panose="020F0502020204030204" pitchFamily="34" charset="0"/>
              </a:rPr>
              <a:t>For å få konsistente verdier, må egenkapitalandelen i dette prosjektet hele tiden utgjøre 50 % av prosjektets </a:t>
            </a:r>
            <a:r>
              <a:rPr lang="nb-NO" sz="25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markedsverdi</a:t>
            </a:r>
            <a:r>
              <a:rPr lang="nb-NO" sz="2500" dirty="0" smtClean="0">
                <a:latin typeface="Calibri" panose="020F0502020204030204" pitchFamily="34" charset="0"/>
              </a:rPr>
              <a:t>, og det er litt arbeidskrevende å tilpasse et lån slik at kravet om konstant egenkapitalandel blir oppfylt</a:t>
            </a:r>
          </a:p>
          <a:p>
            <a:pPr eaLnBrk="1" hangingPunct="1"/>
            <a:r>
              <a:rPr lang="nb-NO" sz="2500" dirty="0" smtClean="0">
                <a:latin typeface="Calibri" panose="020F0502020204030204" pitchFamily="34" charset="0"/>
              </a:rPr>
              <a:t>Dersom egenkapitalandelen i markedsverdi ikke er konstant, får man ulik NPV om man regner egenkapital eller totalkapital, og det gir ingen mening</a:t>
            </a:r>
          </a:p>
        </p:txBody>
      </p:sp>
    </p:spTree>
    <p:extLst>
      <p:ext uri="{BB962C8B-B14F-4D97-AF65-F5344CB8AC3E}">
        <p14:creationId xmlns:p14="http://schemas.microsoft.com/office/powerpoint/2010/main" val="232323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Kontantstrøm til egenkapital og gjeld</a:t>
            </a:r>
          </a:p>
        </p:txBody>
      </p:sp>
      <p:graphicFrame>
        <p:nvGraphicFramePr>
          <p:cNvPr id="4098" name="Object 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54406822"/>
              </p:ext>
            </p:extLst>
          </p:nvPr>
        </p:nvGraphicFramePr>
        <p:xfrm>
          <a:off x="1685182" y="1268759"/>
          <a:ext cx="6631234" cy="342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" name="Worksheet" r:id="rId3" imgW="5353115" imgH="2762352" progId="Excel.Sheet.8">
                  <p:embed/>
                </p:oleObj>
              </mc:Choice>
              <mc:Fallback>
                <p:oleObj name="Worksheet" r:id="rId3" imgW="5353115" imgH="2762352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182" y="1268759"/>
                        <a:ext cx="6631234" cy="34219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Rectangle 9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graphicFrame>
        <p:nvGraphicFramePr>
          <p:cNvPr id="409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266183"/>
              </p:ext>
            </p:extLst>
          </p:nvPr>
        </p:nvGraphicFramePr>
        <p:xfrm>
          <a:off x="1625600" y="5041875"/>
          <a:ext cx="6396038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5" imgW="3593880" imgH="393480" progId="Equation.DSMT4">
                  <p:embed/>
                </p:oleObj>
              </mc:Choice>
              <mc:Fallback>
                <p:oleObj name="Equation" r:id="rId5" imgW="35938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5041875"/>
                        <a:ext cx="6396038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Rectangle 11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graphicFrame>
        <p:nvGraphicFramePr>
          <p:cNvPr id="410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9738603"/>
              </p:ext>
            </p:extLst>
          </p:nvPr>
        </p:nvGraphicFramePr>
        <p:xfrm>
          <a:off x="1625600" y="5805264"/>
          <a:ext cx="6907213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7" imgW="4152600" imgH="393480" progId="Equation.DSMT4">
                  <p:embed/>
                </p:oleObj>
              </mc:Choice>
              <mc:Fallback>
                <p:oleObj name="Equation" r:id="rId7" imgW="41526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5805264"/>
                        <a:ext cx="6907213" cy="655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604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Annuitetsmetoden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96975"/>
            <a:ext cx="7681913" cy="55006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2400" dirty="0" smtClean="0">
                <a:latin typeface="Calibri" panose="020F0502020204030204" pitchFamily="34" charset="0"/>
              </a:rPr>
              <a:t>Nåverdi (NPV) er nåverdien i løpet av </a:t>
            </a:r>
            <a:r>
              <a:rPr lang="nb-NO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hele prosjektets levetid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dirty="0" smtClean="0">
                <a:latin typeface="Calibri" panose="020F0502020204030204" pitchFamily="34" charset="0"/>
              </a:rPr>
              <a:t>Nåverdi pr. år i levetiden betegnes årlig </a:t>
            </a:r>
            <a:r>
              <a:rPr lang="nb-NO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nåverdiannuitet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dirty="0" smtClean="0">
                <a:latin typeface="Calibri" panose="020F0502020204030204" pitchFamily="34" charset="0"/>
              </a:rPr>
              <a:t>Et prosjekt er lønnsomt hvis den </a:t>
            </a:r>
            <a:r>
              <a:rPr lang="nb-NO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årlige kontantstrømmen</a:t>
            </a:r>
            <a:r>
              <a:rPr lang="nb-NO" sz="2400" dirty="0" smtClean="0">
                <a:latin typeface="Calibri" panose="020F0502020204030204" pitchFamily="34" charset="0"/>
              </a:rPr>
              <a:t> overskrider </a:t>
            </a:r>
            <a:r>
              <a:rPr lang="nb-NO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årlig kapitalforbruk + renter</a:t>
            </a:r>
            <a:r>
              <a:rPr lang="nb-NO" sz="2400" dirty="0" smtClean="0">
                <a:latin typeface="Calibri" panose="020F0502020204030204" pitchFamily="34" charset="0"/>
              </a:rPr>
              <a:t>, og differansen kalles </a:t>
            </a:r>
            <a:r>
              <a:rPr lang="nb-NO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nåverdiannuitet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dirty="0" smtClean="0">
                <a:latin typeface="Calibri" panose="020F0502020204030204" pitchFamily="34" charset="0"/>
              </a:rPr>
              <a:t>Kun aktuell dersom kontantstrømmen er en annuitet</a:t>
            </a:r>
            <a:endParaRPr lang="nb-NO" sz="2400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sz="2400" dirty="0" smtClean="0">
                <a:latin typeface="Calibri" panose="020F0502020204030204" pitchFamily="34" charset="0"/>
              </a:rPr>
              <a:t>Årlig kapitalforbruk + renter</a:t>
            </a:r>
            <a:r>
              <a:rPr lang="nb-NO" sz="2400" b="1" dirty="0">
                <a:latin typeface="Calibri" panose="020F0502020204030204" pitchFamily="34" charset="0"/>
              </a:rPr>
              <a:t> </a:t>
            </a:r>
            <a:r>
              <a:rPr lang="nb-NO" sz="2400" dirty="0" smtClean="0">
                <a:latin typeface="Calibri" panose="020F0502020204030204" pitchFamily="34" charset="0"/>
              </a:rPr>
              <a:t>kan vi finne ut fra rentetabell 4, med kalkulator (PMT) eller med Excel (=AVDRAG)</a:t>
            </a:r>
            <a:r>
              <a:rPr lang="nb-NO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nb-NO" sz="24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nb-NO" sz="2400" dirty="0" smtClean="0"/>
          </a:p>
        </p:txBody>
      </p:sp>
      <p:graphicFrame>
        <p:nvGraphicFramePr>
          <p:cNvPr id="389124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744754183"/>
              </p:ext>
            </p:extLst>
          </p:nvPr>
        </p:nvGraphicFramePr>
        <p:xfrm>
          <a:off x="1403350" y="4537371"/>
          <a:ext cx="1584474" cy="659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Formel" r:id="rId4" imgW="609480" imgH="253800" progId="Equation.3">
                  <p:embed/>
                </p:oleObj>
              </mc:Choice>
              <mc:Fallback>
                <p:oleObj name="Formel" r:id="rId4" imgW="609480" imgH="253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537371"/>
                        <a:ext cx="1584474" cy="6593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26" name="Text Box 6"/>
          <p:cNvSpPr txBox="1">
            <a:spLocks noChangeArrowheads="1"/>
          </p:cNvSpPr>
          <p:nvPr/>
        </p:nvSpPr>
        <p:spPr bwMode="auto">
          <a:xfrm>
            <a:off x="1403350" y="5229225"/>
            <a:ext cx="4248150" cy="4730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4380C"/>
              </a:buClr>
              <a:buFontTx/>
              <a:buNone/>
            </a:pPr>
            <a:r>
              <a:rPr lang="nb-NO" sz="2500" i="0" dirty="0">
                <a:latin typeface="Calibri" panose="020F0502020204030204" pitchFamily="34" charset="0"/>
              </a:rPr>
              <a:t>Lønnsomt hvis </a:t>
            </a:r>
          </a:p>
        </p:txBody>
      </p:sp>
      <p:graphicFrame>
        <p:nvGraphicFramePr>
          <p:cNvPr id="389127" name="Object 7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687308807"/>
              </p:ext>
            </p:extLst>
          </p:nvPr>
        </p:nvGraphicFramePr>
        <p:xfrm>
          <a:off x="3488575" y="5229225"/>
          <a:ext cx="1944688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Formel" r:id="rId6" imgW="825480" imgH="228600" progId="Equation.3">
                  <p:embed/>
                </p:oleObj>
              </mc:Choice>
              <mc:Fallback>
                <p:oleObj name="Formel" r:id="rId6" imgW="82548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8575" y="5229225"/>
                        <a:ext cx="1944688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9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89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9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9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89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3" grpId="0" build="p" autoUpdateAnimBg="0"/>
      <p:bldP spid="389126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Eksempel - annuitetsmetoden</a:t>
            </a:r>
          </a:p>
        </p:txBody>
      </p:sp>
      <p:graphicFrame>
        <p:nvGraphicFramePr>
          <p:cNvPr id="390147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258888" y="1557338"/>
          <a:ext cx="777240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Regneark" r:id="rId4" imgW="3677101" imgH="333857" progId="Excel.Sheet.8">
                  <p:embed/>
                </p:oleObj>
              </mc:Choice>
              <mc:Fallback>
                <p:oleObj name="Regneark" r:id="rId4" imgW="3677101" imgH="333857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557338"/>
                        <a:ext cx="7772400" cy="704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0148" name="Text Box 4"/>
          <p:cNvSpPr txBox="1">
            <a:spLocks noChangeArrowheads="1"/>
          </p:cNvSpPr>
          <p:nvPr/>
        </p:nvSpPr>
        <p:spPr bwMode="auto">
          <a:xfrm>
            <a:off x="1258888" y="2636912"/>
            <a:ext cx="7848600" cy="13234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sz="2000" i="0" dirty="0">
                <a:latin typeface="Calibri" panose="020F0502020204030204" pitchFamily="34" charset="0"/>
              </a:rPr>
              <a:t>Er prosjektet lønnsomt </a:t>
            </a:r>
            <a:r>
              <a:rPr lang="nb-NO" sz="2000" i="0" dirty="0" smtClean="0">
                <a:latin typeface="Calibri" panose="020F0502020204030204" pitchFamily="34" charset="0"/>
              </a:rPr>
              <a:t>hvis avkastningskravet </a:t>
            </a:r>
            <a:r>
              <a:rPr lang="nb-NO" sz="2000" i="0" dirty="0">
                <a:latin typeface="Calibri" panose="020F0502020204030204" pitchFamily="34" charset="0"/>
              </a:rPr>
              <a:t>er 15 </a:t>
            </a:r>
            <a:r>
              <a:rPr lang="nb-NO" sz="2000" i="0" dirty="0" smtClean="0">
                <a:latin typeface="Calibri" panose="020F0502020204030204" pitchFamily="34" charset="0"/>
              </a:rPr>
              <a:t>%?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nb-NO" sz="2000" i="0" dirty="0">
                <a:latin typeface="Calibri" panose="020F0502020204030204" pitchFamily="34" charset="0"/>
              </a:rPr>
              <a:t>Hva er prosjektets nåverdi og den </a:t>
            </a:r>
            <a:r>
              <a:rPr lang="nb-NO" sz="2000" i="0" dirty="0" smtClean="0">
                <a:latin typeface="Calibri" panose="020F0502020204030204" pitchFamily="34" charset="0"/>
              </a:rPr>
              <a:t>årlige nåverdiannuiteten</a:t>
            </a:r>
            <a:r>
              <a:rPr lang="nb-NO" sz="2000" i="0" dirty="0">
                <a:latin typeface="Calibri" panose="020F0502020204030204" pitchFamily="34" charset="0"/>
              </a:rPr>
              <a:t>?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nb-NO" sz="2000" i="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0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8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Annuitetsmetoden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Vi kan først beregne prosjektets nåverdi (NPV): 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NPV = </a:t>
            </a:r>
            <a:r>
              <a:rPr lang="nb-NO" dirty="0">
                <a:latin typeface="Calibri" panose="020F0502020204030204" pitchFamily="34" charset="0"/>
              </a:rPr>
              <a:t>–</a:t>
            </a:r>
            <a:r>
              <a:rPr lang="nb-NO" dirty="0" smtClean="0">
                <a:latin typeface="Calibri" panose="020F0502020204030204" pitchFamily="34" charset="0"/>
              </a:rPr>
              <a:t> 1 000 000 + (450 000 • A</a:t>
            </a:r>
            <a:r>
              <a:rPr lang="nb-NO" baseline="-25000" dirty="0" smtClean="0">
                <a:latin typeface="Calibri" panose="020F0502020204030204" pitchFamily="34" charset="0"/>
              </a:rPr>
              <a:t>3,15</a:t>
            </a:r>
            <a:r>
              <a:rPr lang="nb-NO" dirty="0" smtClean="0">
                <a:latin typeface="Calibri" panose="020F0502020204030204" pitchFamily="34" charset="0"/>
              </a:rPr>
              <a:t>) =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>
                <a:latin typeface="Calibri" panose="020F0502020204030204" pitchFamily="34" charset="0"/>
              </a:rPr>
              <a:t>–</a:t>
            </a:r>
            <a:r>
              <a:rPr lang="nb-NO" dirty="0" smtClean="0">
                <a:latin typeface="Calibri" panose="020F0502020204030204" pitchFamily="34" charset="0"/>
              </a:rPr>
              <a:t> 1 000 000 + (450 000 • 2,2832) = 27 440</a:t>
            </a:r>
          </a:p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Hvis vi skal bruke annuitetsmetoden, må vi finne årlig </a:t>
            </a:r>
            <a:r>
              <a:rPr lang="nb-NO" sz="2400" dirty="0" err="1" smtClean="0">
                <a:latin typeface="Calibri" panose="020F0502020204030204" pitchFamily="34" charset="0"/>
              </a:rPr>
              <a:t>årlig</a:t>
            </a:r>
            <a:r>
              <a:rPr lang="nb-NO" sz="2400" dirty="0" smtClean="0">
                <a:latin typeface="Calibri" panose="020F0502020204030204" pitchFamily="34" charset="0"/>
              </a:rPr>
              <a:t> </a:t>
            </a:r>
            <a:r>
              <a:rPr lang="nb-NO" sz="2400" dirty="0">
                <a:latin typeface="Calibri" panose="020F0502020204030204" pitchFamily="34" charset="0"/>
              </a:rPr>
              <a:t>kapitalforbruk + renter for anleggsmidlene </a:t>
            </a:r>
            <a:endParaRPr lang="nb-NO" sz="2400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Annuitetsfaktor for 3 år og 15 % er 0,4380. Årlig kapitalforbruk + renter blir 1 </a:t>
            </a:r>
            <a:r>
              <a:rPr lang="nb-NO" sz="2400" dirty="0">
                <a:latin typeface="Calibri" panose="020F0502020204030204" pitchFamily="34" charset="0"/>
              </a:rPr>
              <a:t>000 000 • 0,4380 = 438 000</a:t>
            </a:r>
          </a:p>
          <a:p>
            <a:pPr eaLnBrk="1" hangingPunct="1"/>
            <a:r>
              <a:rPr lang="nb-NO" sz="2400" dirty="0">
                <a:latin typeface="Calibri" panose="020F0502020204030204" pitchFamily="34" charset="0"/>
              </a:rPr>
              <a:t>Årlig nåverdiannuitet = 450 000 – 438 000 = 12 000</a:t>
            </a:r>
          </a:p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Sammenheng mellom årlig nåverdiannuitet og nåverdi: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NPV = 12 000 • A</a:t>
            </a:r>
            <a:r>
              <a:rPr lang="nb-NO" baseline="-25000" dirty="0" smtClean="0">
                <a:latin typeface="Calibri" panose="020F0502020204030204" pitchFamily="34" charset="0"/>
              </a:rPr>
              <a:t>3,15</a:t>
            </a:r>
            <a:r>
              <a:rPr lang="nb-NO" dirty="0" smtClean="0">
                <a:latin typeface="Calibri" panose="020F0502020204030204" pitchFamily="34" charset="0"/>
              </a:rPr>
              <a:t> = 12 000 • 2,2832 = 27 440</a:t>
            </a:r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2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2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92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92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Økonomisk levetid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>
                <a:latin typeface="Calibri" panose="020F0502020204030204" pitchFamily="34" charset="0"/>
              </a:rPr>
              <a:t>Vi har så langt </a:t>
            </a:r>
            <a:r>
              <a:rPr lang="nb-NO" sz="2400" dirty="0" smtClean="0">
                <a:latin typeface="Calibri" panose="020F0502020204030204" pitchFamily="34" charset="0"/>
              </a:rPr>
              <a:t>mer </a:t>
            </a:r>
            <a:r>
              <a:rPr lang="nb-NO" sz="2400" dirty="0">
                <a:latin typeface="Calibri" panose="020F0502020204030204" pitchFamily="34" charset="0"/>
              </a:rPr>
              <a:t>eller mindre forutsatt at </a:t>
            </a:r>
            <a:r>
              <a:rPr lang="nb-NO" sz="2400" dirty="0" smtClean="0">
                <a:latin typeface="Calibri" panose="020F0502020204030204" pitchFamily="34" charset="0"/>
              </a:rPr>
              <a:t>levetiden til </a:t>
            </a:r>
            <a:r>
              <a:rPr lang="nb-NO" sz="2400" dirty="0">
                <a:latin typeface="Calibri" panose="020F0502020204030204" pitchFamily="34" charset="0"/>
              </a:rPr>
              <a:t>et prosjekt var gitt, eller at bedriften eventuelt hadde bestemt hva den optimale </a:t>
            </a:r>
            <a:r>
              <a:rPr lang="nb-NO" sz="2400" dirty="0" smtClean="0">
                <a:latin typeface="Calibri" panose="020F0502020204030204" pitchFamily="34" charset="0"/>
              </a:rPr>
              <a:t>levetiden faktisk </a:t>
            </a:r>
            <a:r>
              <a:rPr lang="nb-NO" sz="2400" dirty="0">
                <a:latin typeface="Calibri" panose="020F0502020204030204" pitchFamily="34" charset="0"/>
              </a:rPr>
              <a:t>var. Her er begrepene </a:t>
            </a:r>
            <a:r>
              <a:rPr lang="nb-NO" sz="2400" i="1" dirty="0">
                <a:solidFill>
                  <a:srgbClr val="FF0000"/>
                </a:solidFill>
                <a:latin typeface="Calibri" panose="020F0502020204030204" pitchFamily="34" charset="0"/>
              </a:rPr>
              <a:t>teknisk levetid </a:t>
            </a:r>
            <a:r>
              <a:rPr lang="nb-NO" sz="2400" dirty="0">
                <a:latin typeface="Calibri" panose="020F0502020204030204" pitchFamily="34" charset="0"/>
              </a:rPr>
              <a:t>og </a:t>
            </a:r>
            <a:r>
              <a:rPr lang="nb-NO" sz="2400" i="1" dirty="0">
                <a:solidFill>
                  <a:srgbClr val="FF0000"/>
                </a:solidFill>
                <a:latin typeface="Calibri" panose="020F0502020204030204" pitchFamily="34" charset="0"/>
              </a:rPr>
              <a:t>ø</a:t>
            </a:r>
            <a:r>
              <a:rPr lang="nb-NO" sz="2400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konomisk </a:t>
            </a:r>
            <a:r>
              <a:rPr lang="nb-NO" sz="2400" i="1" dirty="0">
                <a:solidFill>
                  <a:srgbClr val="FF0000"/>
                </a:solidFill>
                <a:latin typeface="Calibri" panose="020F0502020204030204" pitchFamily="34" charset="0"/>
              </a:rPr>
              <a:t>levetid </a:t>
            </a:r>
            <a:r>
              <a:rPr lang="nb-NO" sz="2400" dirty="0" smtClean="0">
                <a:latin typeface="Calibri" panose="020F0502020204030204" pitchFamily="34" charset="0"/>
              </a:rPr>
              <a:t>sentrale</a:t>
            </a:r>
          </a:p>
          <a:p>
            <a:r>
              <a:rPr lang="nb-NO" sz="2400" dirty="0">
                <a:latin typeface="Calibri" panose="020F0502020204030204" pitchFamily="34" charset="0"/>
              </a:rPr>
              <a:t>Nå skal vi se på hvordan vi kan bestemme optimal økonomisk levetid for et </a:t>
            </a:r>
            <a:r>
              <a:rPr lang="nb-NO" sz="2400" dirty="0" smtClean="0">
                <a:latin typeface="Calibri" panose="020F0502020204030204" pitchFamily="34" charset="0"/>
              </a:rPr>
              <a:t>prosjekt. Det </a:t>
            </a:r>
            <a:r>
              <a:rPr lang="nb-NO" sz="2400" dirty="0">
                <a:latin typeface="Calibri" panose="020F0502020204030204" pitchFamily="34" charset="0"/>
              </a:rPr>
              <a:t>skal vi gjøre under to ulike forutsetninger med hensyn til hva som skjer </a:t>
            </a:r>
            <a:r>
              <a:rPr lang="nb-NO" sz="2400" dirty="0" smtClean="0">
                <a:latin typeface="Calibri" panose="020F0502020204030204" pitchFamily="34" charset="0"/>
              </a:rPr>
              <a:t>etter at </a:t>
            </a:r>
            <a:r>
              <a:rPr lang="nb-NO" sz="2400" dirty="0">
                <a:latin typeface="Calibri" panose="020F0502020204030204" pitchFamily="34" charset="0"/>
              </a:rPr>
              <a:t>et prosjekt er fullført. </a:t>
            </a:r>
            <a:endParaRPr lang="nb-NO" sz="2400" dirty="0" smtClean="0">
              <a:latin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 smtClean="0">
                <a:latin typeface="Calibri" panose="020F0502020204030204" pitchFamily="34" charset="0"/>
              </a:rPr>
              <a:t>Det første alternativet er </a:t>
            </a:r>
            <a:r>
              <a:rPr lang="nb-NO" sz="2000" dirty="0">
                <a:latin typeface="Calibri" panose="020F0502020204030204" pitchFamily="34" charset="0"/>
              </a:rPr>
              <a:t>at prosjektet er en </a:t>
            </a:r>
            <a:r>
              <a:rPr lang="nb-NO" sz="20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engangsinvestering</a:t>
            </a:r>
            <a:r>
              <a:rPr lang="nb-NO" sz="2000" dirty="0" smtClean="0">
                <a:latin typeface="Calibri" panose="020F0502020204030204" pitchFamily="34" charset="0"/>
              </a:rPr>
              <a:t>, det </a:t>
            </a:r>
            <a:r>
              <a:rPr lang="nb-NO" sz="2000" dirty="0">
                <a:latin typeface="Calibri" panose="020F0502020204030204" pitchFamily="34" charset="0"/>
              </a:rPr>
              <a:t>vil si at det ikke vil bli gjentatt etter at det er fullført. </a:t>
            </a:r>
            <a:endParaRPr lang="nb-NO" sz="2400" dirty="0" smtClean="0">
              <a:latin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 smtClean="0">
                <a:latin typeface="Calibri" panose="020F0502020204030204" pitchFamily="34" charset="0"/>
              </a:rPr>
              <a:t>Det andre alternativet  er en såkalt </a:t>
            </a:r>
            <a:r>
              <a:rPr lang="nb-NO" sz="20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investeringskjede</a:t>
            </a:r>
            <a:r>
              <a:rPr lang="nb-NO" sz="2000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. </a:t>
            </a:r>
            <a:r>
              <a:rPr lang="nb-NO" sz="2000" dirty="0" smtClean="0">
                <a:latin typeface="Calibri" panose="020F0502020204030204" pitchFamily="34" charset="0"/>
              </a:rPr>
              <a:t>Det vil si at</a:t>
            </a:r>
            <a:r>
              <a:rPr lang="nb-NO" sz="2000" i="1" dirty="0" smtClean="0">
                <a:latin typeface="Calibri" panose="020F0502020204030204" pitchFamily="34" charset="0"/>
              </a:rPr>
              <a:t> </a:t>
            </a:r>
            <a:r>
              <a:rPr lang="nb-NO" sz="2000" dirty="0" smtClean="0">
                <a:latin typeface="Calibri" panose="020F0502020204030204" pitchFamily="34" charset="0"/>
              </a:rPr>
              <a:t>et anleggsmiddel i regulær </a:t>
            </a:r>
            <a:r>
              <a:rPr lang="nb-NO" sz="2000" dirty="0">
                <a:latin typeface="Calibri" panose="020F0502020204030204" pitchFamily="34" charset="0"/>
              </a:rPr>
              <a:t>bruk blir skiftet ut med et nytt og mer eller mindre identisk </a:t>
            </a:r>
            <a:r>
              <a:rPr lang="nb-NO" sz="2000" dirty="0" smtClean="0">
                <a:latin typeface="Calibri" panose="020F0502020204030204" pitchFamily="34" charset="0"/>
              </a:rPr>
              <a:t>anleggsmiddel kontinuerlig</a:t>
            </a:r>
            <a:r>
              <a:rPr lang="nb-NO" sz="2000" dirty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0135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dirty="0" smtClean="0">
                <a:latin typeface="Calibri" panose="020F0502020204030204" pitchFamily="34" charset="0"/>
              </a:rPr>
              <a:t>Eksempel: Økonomisk levetid</a:t>
            </a:r>
          </a:p>
        </p:txBody>
      </p:sp>
      <p:sp>
        <p:nvSpPr>
          <p:cNvPr id="28979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Et anleggsmiddel med en kostpris på kr 1 000 000 har teknisk levetid 5 år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Kontantstrøm og anleggsmidlets restverdi er slik:</a:t>
            </a:r>
          </a:p>
          <a:p>
            <a:pPr eaLnBrk="1" hangingPunct="1"/>
            <a:endParaRPr lang="nb-NO" dirty="0" smtClean="0"/>
          </a:p>
          <a:p>
            <a:pPr eaLnBrk="1" hangingPunct="1"/>
            <a:endParaRPr lang="nb-NO" dirty="0" smtClean="0"/>
          </a:p>
          <a:p>
            <a:pPr eaLnBrk="1" hangingPunct="1">
              <a:spcBef>
                <a:spcPct val="50000"/>
              </a:spcBef>
            </a:pPr>
            <a:r>
              <a:rPr lang="nb-NO" dirty="0" smtClean="0">
                <a:latin typeface="Calibri" panose="020F0502020204030204" pitchFamily="34" charset="0"/>
              </a:rPr>
              <a:t>Hvor lenge bør anleggsmidlet beholdes dersom investeringen ikke skal gjentas, og hvor ofte bør anleggsmidlet skiftes ut</a:t>
            </a:r>
            <a:r>
              <a:rPr lang="nb-NO" dirty="0">
                <a:latin typeface="Calibri" panose="020F0502020204030204" pitchFamily="34" charset="0"/>
              </a:rPr>
              <a:t> </a:t>
            </a:r>
            <a:r>
              <a:rPr lang="nb-NO" dirty="0" smtClean="0">
                <a:latin typeface="Calibri" panose="020F0502020204030204" pitchFamily="34" charset="0"/>
              </a:rPr>
              <a:t>dersom det er en investeringskjede? Avkastningskravet er 15 %.</a:t>
            </a:r>
          </a:p>
          <a:p>
            <a:pPr eaLnBrk="1" hangingPunct="1">
              <a:buFontTx/>
              <a:buNone/>
            </a:pPr>
            <a:endParaRPr lang="nb-NO" dirty="0" smtClean="0"/>
          </a:p>
        </p:txBody>
      </p:sp>
      <p:graphicFrame>
        <p:nvGraphicFramePr>
          <p:cNvPr id="2897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2745763"/>
              </p:ext>
            </p:extLst>
          </p:nvPr>
        </p:nvGraphicFramePr>
        <p:xfrm>
          <a:off x="1475656" y="2708920"/>
          <a:ext cx="7435850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7" name="Worksheet" r:id="rId4" imgW="4724572" imgH="495427" progId="Excel.Sheet.8">
                  <p:embed/>
                </p:oleObj>
              </mc:Choice>
              <mc:Fallback>
                <p:oleObj name="Worksheet" r:id="rId4" imgW="4724572" imgH="495427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2708920"/>
                        <a:ext cx="7435850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863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9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9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9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9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9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9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9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799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Prosjektets nåverdi ved alternative levetider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>
                <a:latin typeface="Calibri" panose="020F0502020204030204" pitchFamily="34" charset="0"/>
              </a:rPr>
              <a:t>Vi budsjetterer først kontantstrømmene og finner nåverdi</a:t>
            </a:r>
          </a:p>
          <a:p>
            <a:r>
              <a:rPr lang="nb-NO" sz="2400" dirty="0" smtClean="0">
                <a:latin typeface="Calibri" panose="020F0502020204030204" pitchFamily="34" charset="0"/>
              </a:rPr>
              <a:t>I avslutningsåret er kontantstrømmen lik summen av kontantstrømmen fra driften og salgssummen for anleggsmidlet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endParaRPr lang="nb-NO" sz="2400" dirty="0" smtClean="0">
              <a:latin typeface="Calibri" panose="020F0502020204030204" pitchFamily="34" charset="0"/>
            </a:endParaRPr>
          </a:p>
          <a:p>
            <a:r>
              <a:rPr lang="nb-NO" sz="2400" dirty="0" smtClean="0">
                <a:latin typeface="Calibri" panose="020F0502020204030204" pitchFamily="34" charset="0"/>
              </a:rPr>
              <a:t>Hvis prosjektet er en engangsinvestering (det vil si det ikke skal gjentas) er beslutningsregelen meget enkel – anleggsmidlet beholdes det antall år som gir høyest nåverdi, her er det 5 år</a:t>
            </a:r>
            <a:endParaRPr lang="nb-NO" sz="2400" dirty="0"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852936"/>
            <a:ext cx="7502800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6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Utskiftingsfrekvens investeringskjede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>
                <a:latin typeface="Calibri" panose="020F0502020204030204" pitchFamily="34" charset="0"/>
              </a:rPr>
              <a:t>Vi kan ikke direkte sammenligne nåverdier for ulike levetider dersom anleggsmidlet skiftes ut regelmessig. For å kunne sammenligne alternativene må man beregne årlig </a:t>
            </a:r>
            <a:r>
              <a:rPr lang="nb-NO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nåverdiannuitet</a:t>
            </a:r>
          </a:p>
          <a:p>
            <a:r>
              <a:rPr lang="nb-NO" sz="2400" dirty="0" smtClean="0">
                <a:latin typeface="Calibri" panose="020F0502020204030204" pitchFamily="34" charset="0"/>
              </a:rPr>
              <a:t>Nåverdiannuiteten finnes ved å multiplisere nåverdien med den inverse annuitetsfaktoren fra rentetabell 4, bruke PMT funksjonen på kalkulator eller =</a:t>
            </a:r>
            <a:r>
              <a:rPr lang="nb-NO" sz="2400" smtClean="0">
                <a:latin typeface="Calibri" panose="020F0502020204030204" pitchFamily="34" charset="0"/>
              </a:rPr>
              <a:t>AVDRAG med </a:t>
            </a:r>
            <a:r>
              <a:rPr lang="nb-NO" sz="2400" dirty="0" smtClean="0">
                <a:latin typeface="Calibri" panose="020F0502020204030204" pitchFamily="34" charset="0"/>
              </a:rPr>
              <a:t>Excel</a:t>
            </a:r>
          </a:p>
          <a:p>
            <a:endParaRPr lang="nb-NO" sz="2400" dirty="0">
              <a:latin typeface="Calibri" panose="020F0502020204030204" pitchFamily="34" charset="0"/>
            </a:endParaRPr>
          </a:p>
          <a:p>
            <a:endParaRPr lang="nb-NO" sz="2400" dirty="0" smtClean="0">
              <a:latin typeface="Calibri" panose="020F0502020204030204" pitchFamily="34" charset="0"/>
            </a:endParaRPr>
          </a:p>
          <a:p>
            <a:endParaRPr lang="nb-NO" sz="2400" dirty="0">
              <a:latin typeface="Calibri" panose="020F0502020204030204" pitchFamily="34" charset="0"/>
            </a:endParaRPr>
          </a:p>
          <a:p>
            <a:endParaRPr lang="nb-NO" sz="2400" dirty="0" smtClean="0">
              <a:latin typeface="Calibri" panose="020F0502020204030204" pitchFamily="34" charset="0"/>
            </a:endParaRPr>
          </a:p>
          <a:p>
            <a:endParaRPr lang="nb-NO" sz="2400" dirty="0">
              <a:latin typeface="Calibri" panose="020F0502020204030204" pitchFamily="34" charset="0"/>
            </a:endParaRPr>
          </a:p>
          <a:p>
            <a:r>
              <a:rPr lang="nb-NO" sz="2400" dirty="0" smtClean="0">
                <a:latin typeface="Calibri" panose="020F0502020204030204" pitchFamily="34" charset="0"/>
              </a:rPr>
              <a:t>Det er optimalt å skifte ut anleggsmidlet hvert 3. år</a:t>
            </a:r>
          </a:p>
          <a:p>
            <a:pPr marL="0" indent="0">
              <a:buNone/>
            </a:pPr>
            <a:r>
              <a:rPr lang="nb-NO" sz="2400" dirty="0">
                <a:latin typeface="Calibri" panose="020F0502020204030204" pitchFamily="34" charset="0"/>
              </a:rPr>
              <a:t>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3947319"/>
            <a:ext cx="6996271" cy="203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77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Nåverdiannuitet – årlige kostnader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En bedrift vurderer to maskiner, A og B, som skiftes ut regelmessig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Maskin A koster kr 270 000 å anskaffe og levetiden er 4 år. Driftskostnadene (betalbare) pr. år er beregnet å beløpe seg til kr 100 000, og man regner med at utrangeringsverdien ved levetidens slutt er kr 70 000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Maskin B er dyrere i innkjøp med en anskaffelseskostnad på kr 420 000, men levetiden er 7 år. Driftskostnadene er dessuten lavere og beregnet til å bli kr 90 000 pr. år, og man regner ikke med at maskinen har noen salgsverdi ved levetidens slutt 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Avkastningskravet er 10 %. Hvilken maskin bør velges? </a:t>
            </a:r>
          </a:p>
        </p:txBody>
      </p:sp>
    </p:spTree>
    <p:extLst>
      <p:ext uri="{BB962C8B-B14F-4D97-AF65-F5344CB8AC3E}">
        <p14:creationId xmlns:p14="http://schemas.microsoft.com/office/powerpoint/2010/main" val="3648106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kostnader</a:t>
            </a: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3972486"/>
              </p:ext>
            </p:extLst>
          </p:nvPr>
        </p:nvGraphicFramePr>
        <p:xfrm>
          <a:off x="1066800" y="5548313"/>
          <a:ext cx="770731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1" name="Equation" r:id="rId4" imgW="4051080" imgH="253800" progId="Equation.DSMT4">
                  <p:embed/>
                </p:oleObj>
              </mc:Choice>
              <mc:Fallback>
                <p:oleObj name="Equation" r:id="rId4" imgW="40510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548313"/>
                        <a:ext cx="770731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416638"/>
              </p:ext>
            </p:extLst>
          </p:nvPr>
        </p:nvGraphicFramePr>
        <p:xfrm>
          <a:off x="1077913" y="6037263"/>
          <a:ext cx="7481887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Equation" r:id="rId6" imgW="4114800" imgH="253800" progId="Equation.DSMT4">
                  <p:embed/>
                </p:oleObj>
              </mc:Choice>
              <mc:Fallback>
                <p:oleObj name="Equation" r:id="rId6" imgW="41148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7913" y="6037263"/>
                        <a:ext cx="7481887" cy="4873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1078087" y="1067833"/>
            <a:ext cx="7416824" cy="430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705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Internrentemetoden (IRR) </a:t>
            </a:r>
          </a:p>
        </p:txBody>
      </p:sp>
      <p:sp>
        <p:nvSpPr>
          <p:cNvPr id="176140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96975"/>
            <a:ext cx="7681913" cy="5500688"/>
          </a:xfrm>
        </p:spPr>
        <p:txBody>
          <a:bodyPr/>
          <a:lstStyle/>
          <a:p>
            <a:pPr eaLnBrk="1" hangingPunct="1"/>
            <a:r>
              <a:rPr lang="nb-NO" sz="24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Internrenten (IRR) </a:t>
            </a:r>
            <a:r>
              <a:rPr lang="nb-NO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er et relativt avkastningsmål og viser hvilken avkastning (%) som oppnås på kapitalen som er investert i prosjektet</a:t>
            </a:r>
          </a:p>
          <a:p>
            <a:pPr eaLnBrk="1" hangingPunct="1"/>
            <a:r>
              <a:rPr lang="nb-NO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Prosjekt er lønnsomt hvis IRR &gt; avkastningskrav</a:t>
            </a:r>
          </a:p>
          <a:p>
            <a:pPr eaLnBrk="1" hangingPunct="1"/>
            <a:r>
              <a:rPr lang="nb-NO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IRR er definert som det avkastningskravet som gir nåverdi lik</a:t>
            </a:r>
            <a:r>
              <a:rPr lang="nb-NO" sz="2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nb-NO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0:</a:t>
            </a:r>
            <a:endParaRPr lang="nb-NO" sz="2400" b="1" dirty="0" smtClean="0">
              <a:solidFill>
                <a:srgbClr val="F4380C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0242" name="Object 1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476375" y="3500438"/>
          <a:ext cx="4679950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Equation" r:id="rId4" imgW="2679480" imgH="419040" progId="Equation.DSMT4">
                  <p:embed/>
                </p:oleObj>
              </mc:Choice>
              <mc:Fallback>
                <p:oleObj name="Equation" r:id="rId4" imgW="2679480" imgH="4190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3500438"/>
                        <a:ext cx="4679950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132" name="Text Box 4"/>
          <p:cNvSpPr txBox="1">
            <a:spLocks noChangeArrowheads="1"/>
          </p:cNvSpPr>
          <p:nvPr/>
        </p:nvSpPr>
        <p:spPr bwMode="auto">
          <a:xfrm>
            <a:off x="1258888" y="5084763"/>
            <a:ext cx="76136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sz="2400" i="0" dirty="0">
                <a:latin typeface="Calibri" panose="020F0502020204030204" pitchFamily="34" charset="0"/>
              </a:rPr>
              <a:t>  Intuitivt er det kanskje enklere å forholde seg til et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sz="2400" i="0" dirty="0">
                <a:latin typeface="Calibri" panose="020F0502020204030204" pitchFamily="34" charset="0"/>
              </a:rPr>
              <a:t>  relativt avkastningsmål (%) enn et absolutt lønnsomhets-</a:t>
            </a:r>
            <a:br>
              <a:rPr lang="nb-NO" sz="2400" i="0" dirty="0">
                <a:latin typeface="Calibri" panose="020F0502020204030204" pitchFamily="34" charset="0"/>
              </a:rPr>
            </a:br>
            <a:r>
              <a:rPr lang="nb-NO" sz="2400" i="0" dirty="0">
                <a:latin typeface="Calibri" panose="020F0502020204030204" pitchFamily="34" charset="0"/>
              </a:rPr>
              <a:t>  mål som NPV, men det kan være enkelte problemer med</a:t>
            </a:r>
            <a:br>
              <a:rPr lang="nb-NO" sz="2400" i="0" dirty="0">
                <a:latin typeface="Calibri" panose="020F0502020204030204" pitchFamily="34" charset="0"/>
              </a:rPr>
            </a:br>
            <a:r>
              <a:rPr lang="nb-NO" sz="2400" i="0" dirty="0">
                <a:latin typeface="Calibri" panose="020F0502020204030204" pitchFamily="34" charset="0"/>
              </a:rPr>
              <a:t>  IRR metoden (som vi skal komme tilbake til om litt) </a:t>
            </a:r>
            <a:r>
              <a:rPr lang="nb-NO" sz="2400" i="0" dirty="0"/>
              <a:t>	</a:t>
            </a:r>
          </a:p>
        </p:txBody>
      </p:sp>
      <p:graphicFrame>
        <p:nvGraphicFramePr>
          <p:cNvPr id="10243" name="Object 1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476375" y="4221163"/>
          <a:ext cx="223202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Formel" r:id="rId6" imgW="1231560" imgH="431640" progId="Equation.3">
                  <p:embed/>
                </p:oleObj>
              </mc:Choice>
              <mc:Fallback>
                <p:oleObj name="Formel" r:id="rId6" imgW="1231560" imgH="4316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221163"/>
                        <a:ext cx="2232025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40" grpId="0" build="p"/>
      <p:bldP spid="1761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Internrente eksempel </a:t>
            </a:r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820261"/>
              </p:ext>
            </p:extLst>
          </p:nvPr>
        </p:nvGraphicFramePr>
        <p:xfrm>
          <a:off x="1187624" y="1196752"/>
          <a:ext cx="5798978" cy="2276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" name="Worksheet" r:id="rId3" imgW="4391186" imgH="1724019" progId="Excel.Sheet.12">
                  <p:embed/>
                </p:oleObj>
              </mc:Choice>
              <mc:Fallback>
                <p:oleObj name="Worksheet" r:id="rId3" imgW="4391186" imgH="172401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1196752"/>
                        <a:ext cx="5798978" cy="2276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580276"/>
              </p:ext>
            </p:extLst>
          </p:nvPr>
        </p:nvGraphicFramePr>
        <p:xfrm>
          <a:off x="1088718" y="3933056"/>
          <a:ext cx="6808029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5" imgW="3047760" imgH="419040" progId="Equation.DSMT4">
                  <p:embed/>
                </p:oleObj>
              </mc:Choice>
              <mc:Fallback>
                <p:oleObj name="Equation" r:id="rId5" imgW="304776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88718" y="3933056"/>
                        <a:ext cx="6808029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1088718" y="5157192"/>
            <a:ext cx="7011674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b-NO" dirty="0" smtClean="0"/>
              <a:t>IRR kan finnes med kalkulator (ofte IRR) eller med Excel (=IR).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15969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732949"/>
              </p:ext>
            </p:extLst>
          </p:nvPr>
        </p:nvGraphicFramePr>
        <p:xfrm>
          <a:off x="1115616" y="1196752"/>
          <a:ext cx="7128792" cy="4271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" name="Worksheet" r:id="rId3" imgW="4562357" imgH="2733796" progId="Excel.Sheet.12">
                  <p:embed/>
                </p:oleObj>
              </mc:Choice>
              <mc:Fallback>
                <p:oleObj name="Worksheet" r:id="rId3" imgW="4562357" imgH="273379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5616" y="1196752"/>
                        <a:ext cx="7128792" cy="42713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Internrente </a:t>
            </a:r>
            <a:r>
              <a:rPr lang="nb-NO" dirty="0" smtClean="0">
                <a:latin typeface="Calibri" panose="020F0502020204030204" pitchFamily="34" charset="0"/>
              </a:rPr>
              <a:t>og nåverdiprofil - eksempel 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1066800" y="5685338"/>
            <a:ext cx="6768752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b-NO" dirty="0" smtClean="0"/>
              <a:t>IRR er 17,07 %. Siden avkastningskravet er </a:t>
            </a:r>
            <a:br>
              <a:rPr lang="nb-NO" dirty="0" smtClean="0"/>
            </a:br>
            <a:r>
              <a:rPr lang="nb-NO" dirty="0" smtClean="0"/>
              <a:t>10 %, er prosjektet lønnsomt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8682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Problemer med internrentemetoden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Internrente metoden gir som regel korrekte signaler om lønnsomhet, men problemer kan oppstå bl.a. i forbindelse med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Gjensidig utelukkende prosjekter</a:t>
            </a:r>
            <a:r>
              <a:rPr lang="nb-NO" sz="2800" dirty="0" smtClean="0">
                <a:latin typeface="Calibri" panose="020F0502020204030204" pitchFamily="34" charset="0"/>
              </a:rPr>
              <a:t>, særlig hvis prosjektene er av ulik størrelse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Kontantstrømmen skifter fortegn mer enn en gang</a:t>
            </a:r>
            <a:r>
              <a:rPr lang="nb-NO" sz="2800" dirty="0" smtClean="0">
                <a:latin typeface="Calibri" panose="020F0502020204030204" pitchFamily="34" charset="0"/>
              </a:rPr>
              <a:t>. Det kan (men må ikke) bli like mange internrenter som fortegnskift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Ulik levetid</a:t>
            </a:r>
            <a:r>
              <a:rPr lang="nb-NO" sz="2800" dirty="0" smtClean="0">
                <a:latin typeface="Calibri" panose="020F0502020204030204" pitchFamily="34" charset="0"/>
              </a:rPr>
              <a:t>. Internrentemetoden kan favorisere prosjekter hvor kontantstrømmen kommer tidlig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2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2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2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2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5" grpId="0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dirty="0" smtClean="0">
                <a:latin typeface="Calibri" panose="020F0502020204030204" pitchFamily="34" charset="0"/>
              </a:rPr>
              <a:t>Gjensidig utelukkende prosjekter</a:t>
            </a:r>
          </a:p>
        </p:txBody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Gjensidig utelukkende prosjekter</a:t>
            </a:r>
            <a:r>
              <a:rPr lang="nb-NO" dirty="0" smtClean="0">
                <a:latin typeface="Calibri" panose="020F0502020204030204" pitchFamily="34" charset="0"/>
              </a:rPr>
              <a:t> er prosjekter hvor man bare kan gjennomføre ett av flere mulige prosjekter.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I eksemplet under gir NPV (10 %) og IRR metoden ulik rangering av to ettårige prosjekter A og B: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 smtClean="0">
                <a:latin typeface="Calibri" panose="020F0502020204030204" pitchFamily="34" charset="0"/>
              </a:rPr>
              <a:t/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 smtClean="0">
                <a:latin typeface="Calibri" panose="020F0502020204030204" pitchFamily="34" charset="0"/>
              </a:rPr>
              <a:t/>
            </a:r>
            <a:br>
              <a:rPr lang="nb-NO" dirty="0" smtClean="0">
                <a:latin typeface="Calibri" panose="020F0502020204030204" pitchFamily="34" charset="0"/>
              </a:rPr>
            </a:br>
            <a:endParaRPr lang="nb-NO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Den ulike rangeringen skyldes spesielt at prosjektene er av så ulik størrelse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Nåverdimetoden er entydig, det mest lønnsomme prosjektet </a:t>
            </a:r>
            <a:r>
              <a:rPr lang="nb-NO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er</a:t>
            </a:r>
            <a:r>
              <a:rPr lang="nb-NO" dirty="0" smtClean="0">
                <a:latin typeface="Calibri" panose="020F0502020204030204" pitchFamily="34" charset="0"/>
              </a:rPr>
              <a:t> B siden nåverdien er høyest. </a:t>
            </a:r>
          </a:p>
        </p:txBody>
      </p:sp>
      <p:graphicFrame>
        <p:nvGraphicFramePr>
          <p:cNvPr id="4137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840812"/>
              </p:ext>
            </p:extLst>
          </p:nvPr>
        </p:nvGraphicFramePr>
        <p:xfrm>
          <a:off x="1547664" y="3717032"/>
          <a:ext cx="7010400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Regneark" r:id="rId4" imgW="4076790" imgH="495266" progId="Excel.Sheet.8">
                  <p:embed/>
                </p:oleObj>
              </mc:Choice>
              <mc:Fallback>
                <p:oleObj name="Regneark" r:id="rId4" imgW="4076790" imgH="495266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717032"/>
                        <a:ext cx="7010400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3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3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3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3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3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9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Differanseinvestering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Finn prosjektet som gir størst ”netto” kontantstrøm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A: - 200 000 + 260 000 = 60 000</a:t>
            </a:r>
          </a:p>
          <a:p>
            <a:pPr lvl="1" eaLnBrk="1" hangingPunct="1"/>
            <a:r>
              <a:rPr lang="nb-NO" b="1" dirty="0" smtClean="0">
                <a:latin typeface="Calibri" panose="020F0502020204030204" pitchFamily="34" charset="0"/>
              </a:rPr>
              <a:t>B: - 400 000 + 500 000 = 100 000</a:t>
            </a:r>
            <a:endParaRPr lang="nb-NO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Ta kontantstrømmen til prosjektet med størst positiv kontantstrøm (B) og trekk fra kontantstrømmen fra det andre prosjektet (A)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Denne kontantstrømmen (B - A) kaller vi </a:t>
            </a:r>
            <a:r>
              <a:rPr lang="nb-NO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differanseinvesteringen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14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4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14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4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3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Differanseinvestering</a:t>
            </a:r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5616" y="1340768"/>
            <a:ext cx="7772400" cy="4968552"/>
          </a:xfrm>
        </p:spPr>
        <p:txBody>
          <a:bodyPr/>
          <a:lstStyle/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Vi beregner først differanseinvesteringens internrente</a:t>
            </a:r>
          </a:p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Hvis differanseinvesteringens internrente er større enn avkastningskravet, velges det største prosjektet. Hvis ikke, det minste</a:t>
            </a:r>
            <a:r>
              <a:rPr lang="nb-NO" sz="2400" dirty="0">
                <a:latin typeface="Calibri" panose="020F0502020204030204" pitchFamily="34" charset="0"/>
              </a:rPr>
              <a:t/>
            </a:r>
            <a:br>
              <a:rPr lang="nb-NO" sz="2400" dirty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endParaRPr lang="nb-NO" sz="2400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Vi velger prosjekt B, siden differanseinvesteringens internrente er høyere enn avkastningskravet</a:t>
            </a:r>
          </a:p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Nåverdiene er additive. NPV for B – A + NPV for A, gir NPV for B</a:t>
            </a:r>
          </a:p>
        </p:txBody>
      </p:sp>
      <p:graphicFrame>
        <p:nvGraphicFramePr>
          <p:cNvPr id="415748" name="Object 4"/>
          <p:cNvGraphicFramePr>
            <a:graphicFrameLocks noChangeAspect="1"/>
          </p:cNvGraphicFramePr>
          <p:nvPr/>
        </p:nvGraphicFramePr>
        <p:xfrm>
          <a:off x="1547813" y="3068638"/>
          <a:ext cx="6727825" cy="1109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" name="Regneark" r:id="rId4" imgW="4010092" imgH="657104" progId="Excel.Sheet.8">
                  <p:embed/>
                </p:oleObj>
              </mc:Choice>
              <mc:Fallback>
                <p:oleObj name="Regneark" r:id="rId4" imgW="4010092" imgH="657104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3068638"/>
                        <a:ext cx="6727825" cy="1109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5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5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5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5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5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7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ved ulike avkastningskrav</a:t>
            </a:r>
          </a:p>
        </p:txBody>
      </p:sp>
      <p:graphicFrame>
        <p:nvGraphicFramePr>
          <p:cNvPr id="416771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066800" y="1196975"/>
          <a:ext cx="8077200" cy="549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" name="Diagram" r:id="rId4" imgW="7772400" imgH="4114935" progId="MSGraph.Chart.8">
                  <p:embed followColorScheme="full"/>
                </p:oleObj>
              </mc:Choice>
              <mc:Fallback>
                <p:oleObj name="Diagram" r:id="rId4" imgW="7772400" imgH="4114935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196975"/>
                        <a:ext cx="8077200" cy="549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6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6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6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6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16771" grpId="0" bld="series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16632"/>
            <a:ext cx="8077200" cy="863600"/>
          </a:xfrm>
        </p:spPr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Prosjekter med ulik levetid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Prosjekt C og D har ulik levetid, og ulik rangering mellom NPV og IRR metoden. Prosjekt D er mest lønnsomt, siden NPV er høyest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636912"/>
            <a:ext cx="6847619" cy="3333333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5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Fortegnskifte i kontantstrøm</a:t>
            </a:r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600" dirty="0" smtClean="0">
                <a:latin typeface="Calibri" panose="020F0502020204030204" pitchFamily="34" charset="0"/>
              </a:rPr>
              <a:t>Et prosjekt har en kontantstrøm med 2 fortegnskift, fra – til + fra år 0 til år 1 og fra + til – fra år 1 til år 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204864"/>
            <a:ext cx="7571428" cy="2790476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9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Flere internrenter</a:t>
            </a:r>
          </a:p>
        </p:txBody>
      </p:sp>
      <p:graphicFrame>
        <p:nvGraphicFramePr>
          <p:cNvPr id="419843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838200" y="1412875"/>
          <a:ext cx="8305800" cy="411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" name="Diagram" r:id="rId4" imgW="7772400" imgH="4114935" progId="MSGraph.Chart.8">
                  <p:embed followColorScheme="full"/>
                </p:oleObj>
              </mc:Choice>
              <mc:Fallback>
                <p:oleObj name="Diagram" r:id="rId4" imgW="7772400" imgH="4114935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412875"/>
                        <a:ext cx="8305800" cy="4113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44" name="AutoShape 4"/>
          <p:cNvSpPr>
            <a:spLocks noChangeArrowheads="1"/>
          </p:cNvSpPr>
          <p:nvPr/>
        </p:nvSpPr>
        <p:spPr bwMode="auto">
          <a:xfrm>
            <a:off x="2771775" y="3933825"/>
            <a:ext cx="1371600" cy="533400"/>
          </a:xfrm>
          <a:prstGeom prst="wedgeRoundRectCallout">
            <a:avLst>
              <a:gd name="adj1" fmla="val -42361"/>
              <a:gd name="adj2" fmla="val -184819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nb-NO" sz="1600" i="0">
                <a:latin typeface="Tahoma" pitchFamily="34" charset="0"/>
              </a:rPr>
              <a:t>IRR</a:t>
            </a:r>
            <a:r>
              <a:rPr lang="nb-NO" sz="1600" i="0" baseline="-14000">
                <a:latin typeface="Tahoma" pitchFamily="34" charset="0"/>
              </a:rPr>
              <a:t>1</a:t>
            </a:r>
            <a:r>
              <a:rPr lang="nb-NO" sz="1600" i="0">
                <a:latin typeface="Tahoma" pitchFamily="34" charset="0"/>
              </a:rPr>
              <a:t> = -5,8%</a:t>
            </a:r>
          </a:p>
        </p:txBody>
      </p:sp>
      <p:sp>
        <p:nvSpPr>
          <p:cNvPr id="419845" name="AutoShape 5"/>
          <p:cNvSpPr>
            <a:spLocks noChangeArrowheads="1"/>
          </p:cNvSpPr>
          <p:nvPr/>
        </p:nvSpPr>
        <p:spPr bwMode="auto">
          <a:xfrm>
            <a:off x="7235825" y="2276475"/>
            <a:ext cx="1371600" cy="533400"/>
          </a:xfrm>
          <a:prstGeom prst="wedgeRoundRectCallout">
            <a:avLst>
              <a:gd name="adj1" fmla="val 37847"/>
              <a:gd name="adj2" fmla="val 126486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nb-NO" sz="1600" i="0">
                <a:latin typeface="Tahoma" pitchFamily="34" charset="0"/>
              </a:rPr>
              <a:t>IRR</a:t>
            </a:r>
            <a:r>
              <a:rPr lang="nb-NO" sz="1600" i="0" baseline="-14000">
                <a:latin typeface="Tahoma" pitchFamily="34" charset="0"/>
              </a:rPr>
              <a:t>2</a:t>
            </a:r>
            <a:r>
              <a:rPr lang="nb-NO" sz="1600" i="0">
                <a:latin typeface="Tahoma" pitchFamily="34" charset="0"/>
              </a:rPr>
              <a:t> = 431%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19843" grpId="0" bld="series"/>
      <p:bldP spid="419844" grpId="0" animBg="1" autoUpdateAnimBg="0"/>
      <p:bldP spid="419845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Modifisert internrente (MODIR)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</a:pPr>
            <a:r>
              <a:rPr lang="nb-NO" sz="2400" dirty="0" smtClean="0">
                <a:latin typeface="Calibri" panose="020F0502020204030204" pitchFamily="34" charset="0"/>
              </a:rPr>
              <a:t>Et problem med internrentemetoden er forutsetningen om at frigjort kapital kan plasseres på nytt til en avkastning til internrenten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nb-NO" sz="2400" dirty="0" smtClean="0">
                <a:latin typeface="Calibri" panose="020F0502020204030204" pitchFamily="34" charset="0"/>
              </a:rPr>
              <a:t>Nåverdimetoden forutsetter at frigjort kapital kan plasseres på nytt til en avkastning lik avkastningskravet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nb-NO" sz="2400" dirty="0" smtClean="0">
                <a:latin typeface="Calibri" panose="020F0502020204030204" pitchFamily="34" charset="0"/>
              </a:rPr>
              <a:t>Et alternativ til IRR er modifisert internrente (MODIR), hvor man selv kan spesifisere avkastning på frigjort kapital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nb-NO" sz="2000" dirty="0" err="1" smtClean="0">
                <a:latin typeface="Calibri" panose="020F0502020204030204" pitchFamily="34" charset="0"/>
              </a:rPr>
              <a:t>Beregn</a:t>
            </a:r>
            <a:r>
              <a:rPr lang="nb-NO" sz="2000" dirty="0" smtClean="0">
                <a:latin typeface="Calibri" panose="020F0502020204030204" pitchFamily="34" charset="0"/>
              </a:rPr>
              <a:t> prosjektets terminalverdi eller sluttverdi (FV) ved å finne sluttverdien til alle kontantstrømmene etter år 0. Vi bruker en rentesats lik avkastningskravet når sluttverdiene skal beregnes.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nb-NO" sz="2000" dirty="0" smtClean="0">
                <a:latin typeface="Calibri" panose="020F0502020204030204" pitchFamily="34" charset="0"/>
              </a:rPr>
              <a:t>Deretter finner vi hvilken rente den totale sluttverdien må diskonteres med, for at den skal bli lik investeringsutgiften. Denne rentesatsen er den modifiserte internrenten</a:t>
            </a:r>
            <a:r>
              <a:rPr lang="nb-NO" sz="2000" dirty="0" smtClean="0">
                <a:latin typeface="Calibri" panose="020F0502020204030204" pitchFamily="34" charset="0"/>
              </a:rPr>
              <a:t>.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nb-NO" sz="2000" dirty="0" smtClean="0">
                <a:latin typeface="Calibri" panose="020F0502020204030204" pitchFamily="34" charset="0"/>
              </a:rPr>
              <a:t>Beregnes automatisk i Excel med =MODIR funksjonen</a:t>
            </a:r>
            <a:endParaRPr lang="nb-NO" sz="20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17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Modifisert internrente (MODIR</a:t>
            </a:r>
            <a:r>
              <a:rPr lang="nb-NO" dirty="0" smtClean="0">
                <a:latin typeface="Calibri" panose="020F0502020204030204" pitchFamily="34" charset="0"/>
              </a:rPr>
              <a:t>)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sz="1600" dirty="0" smtClean="0">
                <a:latin typeface="Calibri" panose="020F0502020204030204" pitchFamily="34" charset="0"/>
              </a:rPr>
              <a:t>Anta at avkastningskravet er 12 % og at frigjort kapital plasseres til 12 % avkastning</a:t>
            </a:r>
            <a:endParaRPr lang="nb-NO" sz="1600" dirty="0" smtClean="0">
              <a:latin typeface="Calibri" panose="020F0502020204030204" pitchFamily="34" charset="0"/>
            </a:endParaRPr>
          </a:p>
        </p:txBody>
      </p:sp>
      <p:sp>
        <p:nvSpPr>
          <p:cNvPr id="23558" name="Rectangle 9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graphicFrame>
        <p:nvGraphicFramePr>
          <p:cNvPr id="23555" name="Object 8"/>
          <p:cNvGraphicFramePr>
            <a:graphicFrameLocks noChangeAspect="1"/>
          </p:cNvGraphicFramePr>
          <p:nvPr/>
        </p:nvGraphicFramePr>
        <p:xfrm>
          <a:off x="1403350" y="4478338"/>
          <a:ext cx="3455988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27" name="Formel" r:id="rId3" imgW="1511300" imgH="431800" progId="Equation.3">
                  <p:embed/>
                </p:oleObj>
              </mc:Choice>
              <mc:Fallback>
                <p:oleObj name="Formel" r:id="rId3" imgW="1511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478338"/>
                        <a:ext cx="3455988" cy="97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10"/>
          <p:cNvGraphicFramePr>
            <a:graphicFrameLocks noGrp="1" noChangeAspect="1"/>
          </p:cNvGraphicFramePr>
          <p:nvPr>
            <p:ph sz="half" idx="1"/>
          </p:nvPr>
        </p:nvGraphicFramePr>
        <p:xfrm>
          <a:off x="1476375" y="5589588"/>
          <a:ext cx="6696075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28" name="Formel" r:id="rId5" imgW="3162240" imgH="482400" progId="Equation.3">
                  <p:embed/>
                </p:oleObj>
              </mc:Choice>
              <mc:Fallback>
                <p:oleObj name="Formel" r:id="rId5" imgW="31622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589588"/>
                        <a:ext cx="6696075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257" y="1113642"/>
            <a:ext cx="6588662" cy="314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38341"/>
      </p:ext>
    </p:extLst>
  </p:cSld>
  <p:clrMapOvr>
    <a:masterClrMapping/>
  </p:clrMapOvr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7D3AA0A7C03548B74172B2F47E51B7" ma:contentTypeVersion="13" ma:contentTypeDescription="Opprett et nytt dokument." ma:contentTypeScope="" ma:versionID="84b96461f81759c9a37b8bb7a9083150">
  <xsd:schema xmlns:xsd="http://www.w3.org/2001/XMLSchema" xmlns:xs="http://www.w3.org/2001/XMLSchema" xmlns:p="http://schemas.microsoft.com/office/2006/metadata/properties" xmlns:ns1="http://schemas.microsoft.com/sharepoint/v3" xmlns:ns3="afdaa73a-86a8-4a4a-9c8e-f8451b678c5e" xmlns:ns4="16f9b60a-30fb-4900-a367-74dd1be2bf77" targetNamespace="http://schemas.microsoft.com/office/2006/metadata/properties" ma:root="true" ma:fieldsID="8656e857ca1ab238c138d8f6d01d938e" ns1:_="" ns3:_="" ns4:_="">
    <xsd:import namespace="http://schemas.microsoft.com/sharepoint/v3"/>
    <xsd:import namespace="afdaa73a-86a8-4a4a-9c8e-f8451b678c5e"/>
    <xsd:import namespace="16f9b60a-30fb-4900-a367-74dd1be2bf7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daa73a-86a8-4a4a-9c8e-f8451b678c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f9b60a-30fb-4900-a367-74dd1be2bf7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0CE0939-173A-4B06-9446-3A1DA9307D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fdaa73a-86a8-4a4a-9c8e-f8451b678c5e"/>
    <ds:schemaRef ds:uri="16f9b60a-30fb-4900-a367-74dd1be2bf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3495A0-77F5-481D-9949-2E1DC2E94B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8BAAF8-76C5-4589-A30E-B46ABA8E8C6B}">
  <ds:schemaRefs>
    <ds:schemaRef ds:uri="http://schemas.microsoft.com/sharepoint/v3"/>
    <ds:schemaRef ds:uri="http://purl.org/dc/terms/"/>
    <ds:schemaRef ds:uri="16f9b60a-30fb-4900-a367-74dd1be2bf77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afdaa73a-86a8-4a4a-9c8e-f8451b678c5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3497</TotalTime>
  <Words>1436</Words>
  <Application>Microsoft Office PowerPoint</Application>
  <PresentationFormat>Skjermfremvisning (4:3)</PresentationFormat>
  <Paragraphs>179</Paragraphs>
  <Slides>34</Slides>
  <Notes>26</Notes>
  <HiddenSlides>0</HiddenSlides>
  <MMClips>0</MMClips>
  <ScaleCrop>false</ScaleCrop>
  <HeadingPairs>
    <vt:vector size="8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5</vt:i4>
      </vt:variant>
      <vt:variant>
        <vt:lpstr>Lysbildetitler</vt:lpstr>
      </vt:variant>
      <vt:variant>
        <vt:i4>34</vt:i4>
      </vt:variant>
    </vt:vector>
  </HeadingPairs>
  <TitlesOfParts>
    <vt:vector size="47" baseType="lpstr">
      <vt:lpstr>Arial</vt:lpstr>
      <vt:lpstr>Calibri</vt:lpstr>
      <vt:lpstr>Comic Sans MS</vt:lpstr>
      <vt:lpstr>Symbol</vt:lpstr>
      <vt:lpstr>Tahoma</vt:lpstr>
      <vt:lpstr>Times</vt:lpstr>
      <vt:lpstr>Times New Roman</vt:lpstr>
      <vt:lpstr>altmal</vt:lpstr>
      <vt:lpstr>Formel</vt:lpstr>
      <vt:lpstr>Equation</vt:lpstr>
      <vt:lpstr>Worksheet</vt:lpstr>
      <vt:lpstr>Regneark</vt:lpstr>
      <vt:lpstr>Diagram</vt:lpstr>
      <vt:lpstr>Kapittel 4: Nåverdi og internrente</vt:lpstr>
      <vt:lpstr>Investeringsanalyse – kunst og vitenskap</vt:lpstr>
      <vt:lpstr>Pengenes tidsverdi og avkastningskrav</vt:lpstr>
      <vt:lpstr>Nåverdi – hvilken kontantstrøm?</vt:lpstr>
      <vt:lpstr>Hvordan beregne nåverdi (NPV)?</vt:lpstr>
      <vt:lpstr>Nåverdi - beslutningsregel</vt:lpstr>
      <vt:lpstr>Netto nåverdi (NPV) - eksempel</vt:lpstr>
      <vt:lpstr>Prosjektets kontantstrøm og NPV</vt:lpstr>
      <vt:lpstr>Nåverdiprofil</vt:lpstr>
      <vt:lpstr>Nåverdibegrepet</vt:lpstr>
      <vt:lpstr>Nåverdi av egenkapitalen</vt:lpstr>
      <vt:lpstr>Kontantstrøm til egenkapital og gjeld</vt:lpstr>
      <vt:lpstr>Annuitetsmetoden</vt:lpstr>
      <vt:lpstr>Eksempel - annuitetsmetoden</vt:lpstr>
      <vt:lpstr>Annuitetsmetoden</vt:lpstr>
      <vt:lpstr>Økonomisk levetid</vt:lpstr>
      <vt:lpstr>Eksempel: Økonomisk levetid</vt:lpstr>
      <vt:lpstr>Prosjektets nåverdi ved alternative levetider</vt:lpstr>
      <vt:lpstr>Utskiftingsfrekvens investeringskjede</vt:lpstr>
      <vt:lpstr>Nåverdiannuitet – årlige kostnader</vt:lpstr>
      <vt:lpstr>Nåverdi av kostnader</vt:lpstr>
      <vt:lpstr>Internrentemetoden (IRR) </vt:lpstr>
      <vt:lpstr>Internrente eksempel </vt:lpstr>
      <vt:lpstr>Internrente og nåverdiprofil - eksempel </vt:lpstr>
      <vt:lpstr>Problemer med internrentemetoden</vt:lpstr>
      <vt:lpstr>Gjensidig utelukkende prosjekter</vt:lpstr>
      <vt:lpstr>Differanseinvestering</vt:lpstr>
      <vt:lpstr>Differanseinvestering</vt:lpstr>
      <vt:lpstr>Nåverdi ved ulike avkastningskrav</vt:lpstr>
      <vt:lpstr>Prosjekter med ulik levetid</vt:lpstr>
      <vt:lpstr>Fortegnskifte i kontantstrøm</vt:lpstr>
      <vt:lpstr>Flere internrenter</vt:lpstr>
      <vt:lpstr>Modifisert internrente (MODIR)</vt:lpstr>
      <vt:lpstr>Modifisert internrente (MODIR) Anta at avkastningskravet er 12 % og at frigjort kapital plasseres til 12 % avkastning</vt:lpstr>
    </vt:vector>
  </TitlesOfParts>
  <Company>HiA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Innhold 2. forelesning</dc:title>
  <dc:creator>Ivar Bredesen</dc:creator>
  <cp:lastModifiedBy>Ivar Bredesen</cp:lastModifiedBy>
  <cp:revision>153</cp:revision>
  <cp:lastPrinted>2018-09-11T07:55:50Z</cp:lastPrinted>
  <dcterms:created xsi:type="dcterms:W3CDTF">2002-09-08T11:28:53Z</dcterms:created>
  <dcterms:modified xsi:type="dcterms:W3CDTF">2019-09-12T09:18:34Z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0x010100B47D3AA0A7C03548B74172B2F47E51B7</vt:lpwstr>
  </property>
</Properties>
</file>