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73" r:id="rId9"/>
    <p:sldId id="265" r:id="rId10"/>
    <p:sldId id="266" r:id="rId11"/>
    <p:sldId id="267" r:id="rId12"/>
    <p:sldId id="268" r:id="rId13"/>
    <p:sldId id="269" r:id="rId14"/>
    <p:sldId id="272" r:id="rId15"/>
    <p:sldId id="271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AF606853-7671-496A-8E4F-DF71F8EC918B}" styleName="Mørk stil 1 – uthevin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3"/>
  </p:normalViewPr>
  <p:slideViewPr>
    <p:cSldViewPr snapToGrid="0" snapToObjects="1">
      <p:cViewPr>
        <p:scale>
          <a:sx n="83" d="100"/>
          <a:sy n="83" d="100"/>
        </p:scale>
        <p:origin x="496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3B961-BFF0-7B4B-9BAE-427C057FF1C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06537-28DF-414B-8BA5-55410C449C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45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å forenkle, fokuserer vi på bare 2 innsatsfaktorer, L og K</a:t>
            </a:r>
          </a:p>
          <a:p>
            <a:r>
              <a:rPr lang="nb-NO" dirty="0"/>
              <a:t>Eksempel fra forelesningsnotat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06537-28DF-414B-8BA5-55410C449C0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879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Lineær - ikke vanlig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06537-28DF-414B-8BA5-55410C449C0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099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06537-28DF-414B-8BA5-55410C449C0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945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sier at vi har produksjon med perfekte komplementer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06537-28DF-414B-8BA5-55410C449C0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289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06537-28DF-414B-8BA5-55410C449C0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772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Optimal tilpasning: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marginalprodukt i forhold til pris for innsats-faktorer er like. Bare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når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 er likhet vil ikke bedriften kunne redusere kostnader ved å flytte pengebruk fra en faktor til en annen.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06537-28DF-414B-8BA5-55410C449C0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045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0702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83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7610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22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662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21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578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553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5500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3827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F9AEF3B-22DE-594F-9903-9F6807D13C1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22E4F13-33F5-A841-812B-F261994465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206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11" Type="http://schemas.openxmlformats.org/officeDocument/2006/relationships/image" Target="../media/image15.png"/><Relationship Id="rId5" Type="http://schemas.openxmlformats.org/officeDocument/2006/relationships/image" Target="../media/image6.tiff"/><Relationship Id="rId10" Type="http://schemas.openxmlformats.org/officeDocument/2006/relationships/image" Target="../media/image14.png"/><Relationship Id="rId4" Type="http://schemas.openxmlformats.org/officeDocument/2006/relationships/image" Target="../media/image5.emf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E5BC97-1737-214E-9E80-4575D9329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198" y="2474895"/>
            <a:ext cx="6212764" cy="1908215"/>
          </a:xfrm>
          <a:noFill/>
          <a:ln>
            <a:solidFill>
              <a:schemeClr val="tx1"/>
            </a:solidFill>
          </a:ln>
        </p:spPr>
        <p:txBody>
          <a:bodyPr wrap="square">
            <a:normAutofit/>
          </a:bodyPr>
          <a:lstStyle/>
          <a:p>
            <a:r>
              <a:rPr lang="nb-NO" sz="4000">
                <a:solidFill>
                  <a:schemeClr val="tx1"/>
                </a:solidFill>
              </a:rPr>
              <a:t>Bedriftsøkonomi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8A58FBE-CE2F-984E-8033-21BC206CA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3732" y="2173266"/>
            <a:ext cx="3254408" cy="2511468"/>
          </a:xfrm>
        </p:spPr>
        <p:txBody>
          <a:bodyPr anchor="ctr">
            <a:normAutofit/>
          </a:bodyPr>
          <a:lstStyle/>
          <a:p>
            <a:r>
              <a:rPr lang="nb-NO" sz="2400" dirty="0">
                <a:solidFill>
                  <a:schemeClr val="tx2">
                    <a:lumMod val="90000"/>
                  </a:schemeClr>
                </a:solidFill>
              </a:rPr>
              <a:t>8.10.2019</a:t>
            </a:r>
          </a:p>
        </p:txBody>
      </p:sp>
    </p:spTree>
    <p:extLst>
      <p:ext uri="{BB962C8B-B14F-4D97-AF65-F5344CB8AC3E}">
        <p14:creationId xmlns:p14="http://schemas.microsoft.com/office/powerpoint/2010/main" val="378499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3E3758-F90E-8348-876D-362818FC8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066" y="964692"/>
            <a:ext cx="8669868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nb-NO" dirty="0">
                <a:solidFill>
                  <a:srgbClr val="404040"/>
                </a:solidFill>
              </a:rPr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A9BC4D-26CF-BD4E-8E61-C83CEC02E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831" y="2638044"/>
            <a:ext cx="5714338" cy="3101983"/>
          </a:xfrm>
        </p:spPr>
        <p:txBody>
          <a:bodyPr>
            <a:normAutofit/>
          </a:bodyPr>
          <a:lstStyle/>
          <a:p>
            <a:pPr lvl="0"/>
            <a:r>
              <a:rPr lang="nb-NO" sz="2400" dirty="0"/>
              <a:t>Produktfunksjoner og isokvanter</a:t>
            </a:r>
          </a:p>
          <a:p>
            <a:pPr lvl="0"/>
            <a:r>
              <a:rPr lang="nb-NO" sz="2400" dirty="0"/>
              <a:t>MRTS: marginal teknisk substitusjonsrate</a:t>
            </a:r>
          </a:p>
          <a:p>
            <a:pPr lvl="0"/>
            <a:r>
              <a:rPr lang="nb-NO" sz="2400" dirty="0"/>
              <a:t>Produktivitet</a:t>
            </a:r>
          </a:p>
          <a:p>
            <a:pPr lvl="0"/>
            <a:r>
              <a:rPr lang="nb-NO" sz="2400" dirty="0"/>
              <a:t>Kostnadsfunksjoner og isokostnadskurver</a:t>
            </a:r>
          </a:p>
          <a:p>
            <a:r>
              <a:rPr lang="nb-NO" sz="2400" dirty="0"/>
              <a:t>Skalaavkastning</a:t>
            </a:r>
            <a:r>
              <a:rPr lang="nb-NO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3113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2EC34C-F7E1-2D49-943F-1DAF9BD53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Produktfunksjonen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43F6AD7-3727-E046-B3E2-3DD19C7F77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31136" y="2638044"/>
                <a:ext cx="7729728" cy="3991356"/>
              </a:xfrm>
            </p:spPr>
            <p:txBody>
              <a:bodyPr>
                <a:normAutofit/>
              </a:bodyPr>
              <a:lstStyle/>
              <a:p>
                <a:r>
                  <a:rPr lang="nb-NO" sz="2000" dirty="0"/>
                  <a:t>Uttrykker sammenhengen mellom </a:t>
                </a:r>
                <a:r>
                  <a:rPr lang="nb-NO" sz="2000" b="1" dirty="0"/>
                  <a:t>hvor mye </a:t>
                </a:r>
                <a:r>
                  <a:rPr lang="nb-NO" sz="2000" dirty="0"/>
                  <a:t>vi produserer av noe og </a:t>
                </a:r>
                <a:r>
                  <a:rPr lang="nb-NO" sz="2000" b="1" dirty="0"/>
                  <a:t>hva vi bruker </a:t>
                </a:r>
                <a:r>
                  <a:rPr lang="nb-NO" sz="2000" dirty="0"/>
                  <a:t>av innsatsfaktorer for å produsere denne mengden</a:t>
                </a:r>
              </a:p>
              <a:p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000" dirty="0">
                    <a:effectLst/>
                  </a:rPr>
                  <a:t> uttrykker den største mengden vi kan produsere gitt innsatsfaktorene K (kapital) og L (arbeidskraft)</a:t>
                </a:r>
              </a:p>
              <a:p>
                <a:r>
                  <a:rPr lang="nb-NO" sz="2000" dirty="0"/>
                  <a:t>Eks: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sz="20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nb-NO" sz="2000" dirty="0"/>
              </a:p>
              <a:p>
                <a:r>
                  <a:rPr lang="nb-NO" sz="2000" dirty="0"/>
                  <a:t>Vi kan produsere den samme mengden med ulike kombinasjoner av K og L ved å redusere den ene og øke den andre</a:t>
                </a:r>
              </a:p>
              <a:p>
                <a:pPr lvl="1"/>
                <a:r>
                  <a:rPr lang="nb-NO" sz="1800" dirty="0"/>
                  <a:t>Dette kalles </a:t>
                </a:r>
                <a:r>
                  <a:rPr lang="nb-NO" sz="1800" b="1" dirty="0"/>
                  <a:t>substitusjon</a:t>
                </a:r>
              </a:p>
              <a:p>
                <a:pPr lvl="1"/>
                <a:r>
                  <a:rPr lang="nb-NO" sz="1800" dirty="0"/>
                  <a:t>Kan illustreres v.h.a. </a:t>
                </a:r>
                <a:r>
                  <a:rPr lang="nb-NO" sz="1800" b="1" dirty="0"/>
                  <a:t>isokvanter</a:t>
                </a:r>
                <a:r>
                  <a:rPr lang="nb-NO" sz="1800" dirty="0"/>
                  <a:t>  </a:t>
                </a:r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43F6AD7-3727-E046-B3E2-3DD19C7F77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31136" y="2638044"/>
                <a:ext cx="7729728" cy="3991356"/>
              </a:xfrm>
              <a:blipFill>
                <a:blip r:embed="rId3"/>
                <a:stretch>
                  <a:fillRect l="-657" t="-952" r="-1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702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01789F-9212-8F4A-A9A4-4ED6E3940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Isokvanten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88ADDB1-4CF0-1247-A842-8D4F4D5369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/>
                    </a:solidFill>
                  </a:rPr>
                  <a:t>Viser alle kombinasjoner av innsatsfaktorer som gir samme Q</a:t>
                </a:r>
              </a:p>
              <a:p>
                <a:r>
                  <a:rPr lang="nb-NO" dirty="0">
                    <a:solidFill>
                      <a:schemeClr val="bg1"/>
                    </a:solidFill>
                  </a:rPr>
                  <a:t>Finner denne ved å kreve at Q skal være på et visst nivå, og så løse likningen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=18⇒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=6−</m:t>
                    </m:r>
                    <m:f>
                      <m:f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88ADDB1-4CF0-1247-A842-8D4F4D5369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  <a:blipFill>
                <a:blip r:embed="rId2"/>
                <a:stretch>
                  <a:fillRect l="-1128" t="-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11">
            <a:extLst>
              <a:ext uri="{FF2B5EF4-FFF2-40B4-BE49-F238E27FC236}">
                <a16:creationId xmlns:a16="http://schemas.microsoft.com/office/drawing/2014/main" id="{60C82D17-9056-B14D-9F3D-6C579AB3D2A6}"/>
              </a:ext>
            </a:extLst>
          </p:cNvPr>
          <p:cNvPicPr/>
          <p:nvPr/>
        </p:nvPicPr>
        <p:blipFill rotWithShape="1">
          <a:blip r:embed="rId3" cstate="print"/>
          <a:srcRect l="1517" t="5453" r="3022" b="2650"/>
          <a:stretch/>
        </p:blipFill>
        <p:spPr bwMode="auto">
          <a:xfrm>
            <a:off x="5392615" y="1723293"/>
            <a:ext cx="5967047" cy="3352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544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82FB40-BC14-B145-BF09-3A6BAC820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Marginal teknisk substitusjonsrate</a:t>
            </a:r>
            <a:r>
              <a:rPr lang="nb-NO" i="1" dirty="0"/>
              <a:t> 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96571E0-3346-0E48-8F4A-B8CB22A90D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31136" y="2638044"/>
                <a:ext cx="7729728" cy="388604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nb-NO" b="1" dirty="0"/>
                  <a:t>MRTS</a:t>
                </a:r>
                <a:r>
                  <a:rPr lang="nb-NO" dirty="0"/>
                  <a:t> beskriver graden av substitusjonsmuligheter, og tilsvarer absoluttverdien av stigningstallet til isokvanten</a:t>
                </a:r>
              </a:p>
              <a:p>
                <a:r>
                  <a:rPr lang="nb-NO" dirty="0"/>
                  <a:t>I eksempelet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=6−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>
                    <a:effectLst/>
                  </a:rPr>
                  <a:t> er MRTS </a:t>
                </a:r>
                <a:r>
                  <a:rPr lang="nb-NO" dirty="0"/>
                  <a:t>konstant, og lik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Vi kan bytte ut to tredjedeler enheter kapital for hver enhet arbeid</a:t>
                </a:r>
              </a:p>
              <a:p>
                <a:pPr lvl="1"/>
                <a:r>
                  <a:rPr lang="nb-NO" dirty="0"/>
                  <a:t>Hvis vi kan skaffe oss 3 ekstra enheter arbeidskraft, kan vi da klare oss med 2 mindre i kapital  </a:t>
                </a:r>
                <a:endParaRPr lang="nb-NO" dirty="0">
                  <a:effectLst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nb-NO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endParaRPr lang="nb-NO" i="1" dirty="0"/>
              </a:p>
              <a:p>
                <a:pPr lvl="1"/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3∙</m:t>
                    </m:r>
                    <m:r>
                      <a:rPr lang="nb-NO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+2∙</m:t>
                    </m:r>
                    <m:r>
                      <a:rPr lang="nb-NO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endParaRPr lang="nb-NO" i="1" dirty="0"/>
              </a:p>
              <a:p>
                <a:pPr lvl="1"/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3∙</m:t>
                    </m:r>
                    <m:r>
                      <a:rPr lang="nb-NO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+2∙</m:t>
                    </m:r>
                    <m:r>
                      <a:rPr lang="nb-NO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=18</m:t>
                    </m:r>
                  </m:oMath>
                </a14:m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2∙</m:t>
                    </m:r>
                    <m:r>
                      <a:rPr lang="nb-NO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nb-NO" dirty="0"/>
              </a:p>
              <a:p>
                <a:r>
                  <a:rPr lang="nb-NO" dirty="0"/>
                  <a:t>Lineær isokvant (MRTS konstant) – innsatsfaktorene er </a:t>
                </a:r>
                <a:r>
                  <a:rPr lang="nb-NO" i="1" dirty="0"/>
                  <a:t>perfekte substitutter – </a:t>
                </a:r>
                <a:r>
                  <a:rPr lang="nb-NO" dirty="0"/>
                  <a:t>konstant bytteforhold</a:t>
                </a:r>
                <a:endParaRPr lang="nb-NO" i="1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96571E0-3346-0E48-8F4A-B8CB22A90D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31136" y="2638044"/>
                <a:ext cx="7729728" cy="3886046"/>
              </a:xfrm>
              <a:blipFill>
                <a:blip r:embed="rId3"/>
                <a:stretch>
                  <a:fillRect l="-328" t="-16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938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01789F-9212-8F4A-A9A4-4ED6E3940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Isokvanten forts.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8ADDB1-4CF0-1247-A842-8D4F4D536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Isokvanten vil typisk være buet mot origo</a:t>
            </a:r>
          </a:p>
          <a:p>
            <a:r>
              <a:rPr lang="nb-NO" dirty="0">
                <a:solidFill>
                  <a:schemeClr val="bg1"/>
                </a:solidFill>
              </a:rPr>
              <a:t>Da er MRTS (stigningen) avtakende</a:t>
            </a:r>
          </a:p>
          <a:p>
            <a:r>
              <a:rPr lang="nb-NO" dirty="0">
                <a:solidFill>
                  <a:schemeClr val="bg1"/>
                </a:solidFill>
              </a:rPr>
              <a:t>Hvis vi for eksempel har veldig mye kapital og veldig lite arbeidskraft, må vi da få tak i mange ekstra enheter kapital for å kunne substituere en enhet til med arbeidskraft  </a:t>
            </a:r>
          </a:p>
        </p:txBody>
      </p:sp>
      <p:pic>
        <p:nvPicPr>
          <p:cNvPr id="7" name="Picture 112">
            <a:extLst>
              <a:ext uri="{FF2B5EF4-FFF2-40B4-BE49-F238E27FC236}">
                <a16:creationId xmlns:a16="http://schemas.microsoft.com/office/drawing/2014/main" id="{8A51E66B-770A-094F-8FC8-57A3DB756EB0}"/>
              </a:ext>
            </a:extLst>
          </p:cNvPr>
          <p:cNvPicPr/>
          <p:nvPr/>
        </p:nvPicPr>
        <p:blipFill rotWithShape="1">
          <a:blip r:embed="rId3" cstate="print"/>
          <a:srcRect l="2268" t="4644" r="2459" b="3912"/>
          <a:stretch/>
        </p:blipFill>
        <p:spPr bwMode="auto">
          <a:xfrm>
            <a:off x="5439508" y="1371600"/>
            <a:ext cx="5955324" cy="3985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18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01789F-9212-8F4A-A9A4-4ED6E3940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Isokvanten forts.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88ADDB1-4CF0-1247-A842-8D4F4D5369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/>
                    </a:solidFill>
                  </a:rPr>
                  <a:t>Noen ganger vil det være et fast forhold mellom innsats-faktorer, og nesten ingen muligheter for substitusjon</a:t>
                </a:r>
              </a:p>
              <a:p>
                <a:r>
                  <a:rPr lang="nb-NO" i="1" dirty="0">
                    <a:solidFill>
                      <a:schemeClr val="bg1"/>
                    </a:solidFill>
                  </a:rPr>
                  <a:t>Perfekte komplementer</a:t>
                </a:r>
              </a:p>
              <a:p>
                <a:r>
                  <a:rPr lang="nb-NO" dirty="0">
                    <a:solidFill>
                      <a:schemeClr val="bg1"/>
                    </a:solidFill>
                  </a:rPr>
                  <a:t>Produksjonsfunksjon på formen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𝑚𝑖𝑛</m:t>
                    </m:r>
                    <m:d>
                      <m:dPr>
                        <m:begChr m:val="{"/>
                        <m:endChr m:val="}"/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nb-NO" dirty="0">
                    <a:solidFill>
                      <a:schemeClr val="bg1"/>
                    </a:solidFill>
                  </a:rPr>
                  <a:t> </a:t>
                </a:r>
                <a:endParaRPr lang="nb-NO" i="1" dirty="0">
                  <a:solidFill>
                    <a:schemeClr val="bg1"/>
                  </a:solidFill>
                </a:endParaRPr>
              </a:p>
              <a:p>
                <a:r>
                  <a:rPr lang="nb-NO" dirty="0">
                    <a:solidFill>
                      <a:schemeClr val="bg1"/>
                    </a:solidFill>
                  </a:rPr>
                  <a:t>Denne gir oss alltid den minste av K og L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88ADDB1-4CF0-1247-A842-8D4F4D5369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  <a:blipFill>
                <a:blip r:embed="rId3"/>
                <a:stretch>
                  <a:fillRect l="-1128" t="-741" r="-18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113">
            <a:extLst>
              <a:ext uri="{FF2B5EF4-FFF2-40B4-BE49-F238E27FC236}">
                <a16:creationId xmlns:a16="http://schemas.microsoft.com/office/drawing/2014/main" id="{DF3AC959-AB84-B848-8C71-5E1835593DD3}"/>
              </a:ext>
            </a:extLst>
          </p:cNvPr>
          <p:cNvPicPr/>
          <p:nvPr/>
        </p:nvPicPr>
        <p:blipFill rotWithShape="1">
          <a:blip r:embed="rId4" cstate="print"/>
          <a:srcRect l="2080" t="3804" r="1709" b="2264"/>
          <a:stretch/>
        </p:blipFill>
        <p:spPr bwMode="auto">
          <a:xfrm>
            <a:off x="5427784" y="1336431"/>
            <a:ext cx="6013939" cy="4091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57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01789F-9212-8F4A-A9A4-4ED6E3940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Perfekte komplementer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88ADDB1-4CF0-1247-A842-8D4F4D5369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nb-NO" dirty="0">
                    <a:solidFill>
                      <a:schemeClr val="bg1"/>
                    </a:solidFill>
                  </a:rPr>
                  <a:t>Si at Ruter i en bestemt kommune skal kjøre tre bussruter samtidig </a:t>
                </a:r>
              </a:p>
              <a:p>
                <a:r>
                  <a:rPr lang="nb-NO" dirty="0">
                    <a:solidFill>
                      <a:schemeClr val="bg1"/>
                    </a:solidFill>
                  </a:rPr>
                  <a:t>De vil da behøve minst 3 busser og 3 bussjåfører for å kunne levere dette antallet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𝑚𝑖𝑛</m:t>
                    </m:r>
                    <m:d>
                      <m:dPr>
                        <m:begChr m:val="{"/>
                        <m:endChr m:val="}"/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nb-NO" dirty="0">
                    <a:solidFill>
                      <a:schemeClr val="bg1"/>
                    </a:solidFill>
                  </a:rPr>
                  <a:t> vil alltid gi oss 3</a:t>
                </a:r>
              </a:p>
              <a:p>
                <a:r>
                  <a:rPr lang="nb-NO" dirty="0">
                    <a:solidFill>
                      <a:schemeClr val="bg1"/>
                    </a:solidFill>
                  </a:rPr>
                  <a:t>Spiller ingen rolle om vi har 6 busser og 3 sjåfører, eller omvendt 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88ADDB1-4CF0-1247-A842-8D4F4D5369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  <a:blipFill>
                <a:blip r:embed="rId3"/>
                <a:stretch>
                  <a:fillRect l="-1128" t="-14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13">
            <a:extLst>
              <a:ext uri="{FF2B5EF4-FFF2-40B4-BE49-F238E27FC236}">
                <a16:creationId xmlns:a16="http://schemas.microsoft.com/office/drawing/2014/main" id="{FB0B1E14-6047-A341-B0A3-37A57D8C1D09}"/>
              </a:ext>
            </a:extLst>
          </p:cNvPr>
          <p:cNvPicPr/>
          <p:nvPr/>
        </p:nvPicPr>
        <p:blipFill rotWithShape="1">
          <a:blip r:embed="rId4" cstate="print"/>
          <a:srcRect l="1462" t="13076" r="8503" b="1365"/>
          <a:stretch/>
        </p:blipFill>
        <p:spPr bwMode="auto">
          <a:xfrm>
            <a:off x="5389124" y="1740310"/>
            <a:ext cx="5627921" cy="3726635"/>
          </a:xfrm>
          <a:prstGeom prst="rect">
            <a:avLst/>
          </a:prstGeom>
          <a:noFill/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343EB89C-7F1C-DC4D-9322-57B2C45104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6362" y="871942"/>
            <a:ext cx="1038225" cy="103822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F301F7B-DD5D-8E4C-8916-A2896E762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3544" y="4567751"/>
            <a:ext cx="889976" cy="1064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0113F1BD-4194-3441-B80C-8B06DD9C0EAA}"/>
                  </a:ext>
                </a:extLst>
              </p:cNvPr>
              <p:cNvSpPr txBox="1"/>
              <p:nvPr/>
            </p:nvSpPr>
            <p:spPr>
              <a:xfrm>
                <a:off x="6627603" y="4216986"/>
                <a:ext cx="5995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(3, 3)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0113F1BD-4194-3441-B80C-8B06DD9C0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603" y="4216986"/>
                <a:ext cx="599523" cy="276999"/>
              </a:xfrm>
              <a:prstGeom prst="rect">
                <a:avLst/>
              </a:prstGeom>
              <a:blipFill>
                <a:blip r:embed="rId7"/>
                <a:stretch>
                  <a:fillRect l="-10417" r="-125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99669B6E-6CBE-8F4D-9674-52EF5332B0FA}"/>
                  </a:ext>
                </a:extLst>
              </p:cNvPr>
              <p:cNvSpPr txBox="1"/>
              <p:nvPr/>
            </p:nvSpPr>
            <p:spPr>
              <a:xfrm>
                <a:off x="6695522" y="4884243"/>
                <a:ext cx="4636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99669B6E-6CBE-8F4D-9674-52EF5332B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522" y="4884243"/>
                <a:ext cx="463686" cy="276999"/>
              </a:xfrm>
              <a:prstGeom prst="rect">
                <a:avLst/>
              </a:prstGeom>
              <a:blipFill>
                <a:blip r:embed="rId8"/>
                <a:stretch>
                  <a:fillRect b="-363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EB15EE3B-2449-B145-9AA9-35CB012C9DBC}"/>
                  </a:ext>
                </a:extLst>
              </p:cNvPr>
              <p:cNvSpPr txBox="1"/>
              <p:nvPr/>
            </p:nvSpPr>
            <p:spPr>
              <a:xfrm>
                <a:off x="8624440" y="4884243"/>
                <a:ext cx="4636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EB15EE3B-2449-B145-9AA9-35CB012C9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440" y="4884243"/>
                <a:ext cx="463686" cy="276999"/>
              </a:xfrm>
              <a:prstGeom prst="rect">
                <a:avLst/>
              </a:prstGeom>
              <a:blipFill>
                <a:blip r:embed="rId8"/>
                <a:stretch>
                  <a:fillRect b="-363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7903D2A1-0C50-FD4B-9B5C-C6B41E1D103E}"/>
                  </a:ext>
                </a:extLst>
              </p:cNvPr>
              <p:cNvSpPr txBox="1"/>
              <p:nvPr/>
            </p:nvSpPr>
            <p:spPr>
              <a:xfrm>
                <a:off x="8556521" y="4207355"/>
                <a:ext cx="5995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(6, 3)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7903D2A1-0C50-FD4B-9B5C-C6B41E1D1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6521" y="4207355"/>
                <a:ext cx="599523" cy="276999"/>
              </a:xfrm>
              <a:prstGeom prst="rect">
                <a:avLst/>
              </a:prstGeom>
              <a:blipFill>
                <a:blip r:embed="rId9"/>
                <a:stretch>
                  <a:fillRect l="-12500" r="-10417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D568C051-E057-6B45-9090-19068F19304E}"/>
                  </a:ext>
                </a:extLst>
              </p:cNvPr>
              <p:cNvSpPr txBox="1"/>
              <p:nvPr/>
            </p:nvSpPr>
            <p:spPr>
              <a:xfrm rot="5400000">
                <a:off x="5554844" y="4013741"/>
                <a:ext cx="4636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D568C051-E057-6B45-9090-19068F193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5554844" y="4013741"/>
                <a:ext cx="463686" cy="276999"/>
              </a:xfrm>
              <a:prstGeom prst="rect">
                <a:avLst/>
              </a:prstGeom>
              <a:blipFill>
                <a:blip r:embed="rId10"/>
                <a:stretch>
                  <a:fillRect l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60B748B1-5FC4-9145-B2BE-259C6F1DAE4B}"/>
                  </a:ext>
                </a:extLst>
              </p:cNvPr>
              <p:cNvSpPr txBox="1"/>
              <p:nvPr/>
            </p:nvSpPr>
            <p:spPr>
              <a:xfrm rot="5400000">
                <a:off x="5541771" y="2771693"/>
                <a:ext cx="4636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60B748B1-5FC4-9145-B2BE-259C6F1DA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5541771" y="2771693"/>
                <a:ext cx="463686" cy="276999"/>
              </a:xfrm>
              <a:prstGeom prst="rect">
                <a:avLst/>
              </a:prstGeom>
              <a:blipFill>
                <a:blip r:embed="rId11"/>
                <a:stretch>
                  <a:fillRect l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3757BECC-A0E9-1F44-B255-B717456A683E}"/>
                  </a:ext>
                </a:extLst>
              </p:cNvPr>
              <p:cNvSpPr txBox="1"/>
              <p:nvPr/>
            </p:nvSpPr>
            <p:spPr>
              <a:xfrm>
                <a:off x="6325729" y="2771692"/>
                <a:ext cx="5995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(3, 6)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3757BECC-A0E9-1F44-B255-B717456A6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729" y="2771692"/>
                <a:ext cx="599523" cy="276999"/>
              </a:xfrm>
              <a:prstGeom prst="rect">
                <a:avLst/>
              </a:prstGeom>
              <a:blipFill>
                <a:blip r:embed="rId12"/>
                <a:stretch>
                  <a:fillRect l="-10417" r="-12500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096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268BD6-0A48-2E4D-897B-CCCDD040E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Produktivitet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DE8B3169-EF91-A34F-A6AF-1009102E5B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b="1" dirty="0"/>
                  <a:t>Gjennomsnittsproduktivitet</a:t>
                </a:r>
                <a:r>
                  <a:rPr lang="nb-NO" dirty="0"/>
                  <a:t>: forholdet mellom produsert mengde og bruken av innsatsfaktorer</a:t>
                </a:r>
              </a:p>
              <a:p>
                <a:r>
                  <a:rPr lang="nb-NO" dirty="0"/>
                  <a:t>Arbeidsproduktivitet: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nb-NO" dirty="0"/>
              </a:p>
              <a:p>
                <a:r>
                  <a:rPr lang="nb-NO" dirty="0"/>
                  <a:t>Produktiviteten til kapital: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nb-NO" dirty="0">
                    <a:effectLst/>
                  </a:rPr>
                  <a:t> </a:t>
                </a:r>
              </a:p>
              <a:p>
                <a:r>
                  <a:rPr lang="nb-NO" b="1" dirty="0"/>
                  <a:t>Marginalprodukt(-ivitet)</a:t>
                </a:r>
                <a:r>
                  <a:rPr lang="nb-NO" dirty="0"/>
                  <a:t>: hvor mye produsert mengde øker for en enhets økning i innsatsfaktoren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nb-NO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DE8B3169-EF91-A34F-A6AF-1009102E5B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 t="-8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33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B91363-9010-6B4C-8DF0-4C01C34EC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Produktivitet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EDD87BC-94CF-6849-95ED-E01AB973FF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31136" y="2638044"/>
                <a:ext cx="7729728" cy="336812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nb-NO" dirty="0"/>
                  <a:t>Dersom vi har marginalproduktet for arbeid og ganger med endringen i arbeid, får vi en endring i produsert mengde: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𝑑𝐿</m:t>
                    </m:r>
                  </m:oMath>
                </a14:m>
                <a:r>
                  <a:rPr lang="nb-NO" dirty="0"/>
                  <a:t>. Tilsvarende for kapital: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𝑑𝐾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Hvis vi ønsker å finne en kombinasjon av endringer i arbeid og kapital som til sammen ikke endrer total mengde må summen av de to bidragene være null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𝑑𝐿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𝑑𝐾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=0⇒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𝑑𝐾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𝑑𝐿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den>
                    </m:f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𝑑𝐾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𝑑𝐿</m:t>
                        </m:r>
                      </m:den>
                    </m:f>
                  </m:oMath>
                </a14:m>
                <a:r>
                  <a:rPr lang="nb-NO" dirty="0"/>
                  <a:t> er stigningen til isokvanten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𝑀𝑅𝑇𝑆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EDD87BC-94CF-6849-95ED-E01AB973FF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31136" y="2638044"/>
                <a:ext cx="7729728" cy="3368120"/>
              </a:xfrm>
              <a:blipFill>
                <a:blip r:embed="rId2"/>
                <a:stretch>
                  <a:fillRect l="-493" t="-1504" r="-6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72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EDD2E2-68E4-934F-A123-0771FD2B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Kostnadsfunksjonen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16F79C2-5B62-D445-8833-7773AD7EB4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Uttrykker bedriftens kostnader for produksjon</a:t>
                </a:r>
              </a:p>
              <a:p>
                <a:r>
                  <a:rPr lang="nb-NO" sz="2000" dirty="0"/>
                  <a:t>Gitt produksjonsfunksjonen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000" dirty="0"/>
                  <a:t>, og prisene </a:t>
                </a:r>
                <a:r>
                  <a:rPr lang="nb-NO" sz="2000" i="1" dirty="0"/>
                  <a:t>w</a:t>
                </a:r>
                <a:r>
                  <a:rPr lang="nb-NO" sz="2000" dirty="0"/>
                  <a:t> og </a:t>
                </a:r>
                <a:r>
                  <a:rPr lang="nb-NO" sz="2000" i="1" dirty="0"/>
                  <a:t>r </a:t>
                </a:r>
                <a:r>
                  <a:rPr lang="nb-NO" sz="2000" dirty="0"/>
                  <a:t>på innsatsfaktorene, kan den uttrykkes som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𝑤𝐿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𝑟𝐾</m:t>
                    </m:r>
                  </m:oMath>
                </a14:m>
                <a:endParaRPr lang="nb-NO" sz="2000" dirty="0">
                  <a:effectLst/>
                </a:endParaRPr>
              </a:p>
              <a:p>
                <a:r>
                  <a:rPr lang="nb-NO" sz="2000" dirty="0"/>
                  <a:t>Antakelse: bedrifter ønsker å minimere kostnadene for produksjon</a:t>
                </a:r>
              </a:p>
              <a:p>
                <a:pPr lvl="1"/>
                <a:r>
                  <a:rPr lang="nb-NO" sz="1800" dirty="0">
                    <a:effectLst/>
                  </a:rPr>
                  <a:t>Hvordan løser vi dette?</a:t>
                </a:r>
              </a:p>
              <a:p>
                <a:r>
                  <a:rPr lang="nb-NO" sz="2000" dirty="0"/>
                  <a:t>Vi ønsker vi å finne punktet på isokvanten som gir lavest kostnader   </a:t>
                </a:r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16F79C2-5B62-D445-8833-7773AD7EB4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57" t="-12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010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A30D9B9-1406-0345-AEFB-2A3658C29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nb-NO" sz="1800">
                <a:solidFill>
                  <a:schemeClr val="bg1"/>
                </a:solidFill>
              </a:rPr>
              <a:t>Kostnadsminimering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D465B6-6336-1542-ADB0-80F01B32E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chemeClr val="bg1"/>
                </a:solidFill>
              </a:rPr>
              <a:t>Kostnadsnivået er bestemt av </a:t>
            </a:r>
            <a:r>
              <a:rPr lang="nb-NO" sz="2000" b="1" dirty="0">
                <a:solidFill>
                  <a:schemeClr val="bg1"/>
                </a:solidFill>
              </a:rPr>
              <a:t>isokostnadskurven </a:t>
            </a:r>
            <a:r>
              <a:rPr lang="nb-NO" sz="2000" dirty="0">
                <a:solidFill>
                  <a:schemeClr val="bg1"/>
                </a:solidFill>
              </a:rPr>
              <a:t>(kurven til kostnadsfunksjonen)</a:t>
            </a:r>
          </a:p>
          <a:p>
            <a:r>
              <a:rPr lang="nb-NO" sz="2000" dirty="0">
                <a:solidFill>
                  <a:schemeClr val="bg1"/>
                </a:solidFill>
              </a:rPr>
              <a:t>Lavest kostnader når denne er nær origo</a:t>
            </a:r>
          </a:p>
          <a:p>
            <a:r>
              <a:rPr lang="nb-NO" sz="2000" dirty="0">
                <a:solidFill>
                  <a:schemeClr val="bg1"/>
                </a:solidFill>
              </a:rPr>
              <a:t>Tangeringspunket blir beste kombinasjon av kapital og arbeid </a:t>
            </a:r>
          </a:p>
        </p:txBody>
      </p:sp>
      <p:pic>
        <p:nvPicPr>
          <p:cNvPr id="4" name="Picture 130">
            <a:extLst>
              <a:ext uri="{FF2B5EF4-FFF2-40B4-BE49-F238E27FC236}">
                <a16:creationId xmlns:a16="http://schemas.microsoft.com/office/drawing/2014/main" id="{F03EAC6B-1452-DC42-8224-7DF4D5CE02BA}"/>
              </a:ext>
            </a:extLst>
          </p:cNvPr>
          <p:cNvPicPr/>
          <p:nvPr/>
        </p:nvPicPr>
        <p:blipFill rotWithShape="1">
          <a:blip r:embed="rId2" cstate="print"/>
          <a:srcRect l="1892" t="2070" r="3209" b="2425"/>
          <a:stretch/>
        </p:blipFill>
        <p:spPr bwMode="auto">
          <a:xfrm>
            <a:off x="5416062" y="1324707"/>
            <a:ext cx="5931876" cy="40327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40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A30D9B9-1406-0345-AEFB-2A3658C29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nb-NO" sz="1800">
                <a:solidFill>
                  <a:schemeClr val="bg1"/>
                </a:solidFill>
              </a:rPr>
              <a:t>Kostnadsminimering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FD465B6-6336-1542-ADB0-80F01B32E1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/>
                    </a:solidFill>
                  </a:rPr>
                  <a:t>I tangeringspunktet må stigningen til isokostnadskurven, dvs. prisforholdet mellom kapital og arbeid, være lik stigningen til isokvanten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𝑀𝑅𝑇</m:t>
                    </m:r>
                    <m:sSub>
                      <m:sSub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𝐾𝐿</m:t>
                        </m:r>
                      </m:sub>
                    </m:sSub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nb-NO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endParaRPr lang="nb-NO" dirty="0">
                  <a:solidFill>
                    <a:schemeClr val="bg1"/>
                  </a:solidFill>
                </a:endParaRPr>
              </a:p>
              <a:p>
                <a:r>
                  <a:rPr lang="nb-NO" dirty="0">
                    <a:solidFill>
                      <a:schemeClr val="bg1"/>
                    </a:solidFill>
                  </a:rPr>
                  <a:t>Kan også skrive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nb-NO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nb-NO" dirty="0">
                  <a:solidFill>
                    <a:schemeClr val="bg1"/>
                  </a:solidFill>
                </a:endParaRPr>
              </a:p>
              <a:p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FD465B6-6336-1542-ADB0-80F01B32E1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468" y="2638044"/>
                <a:ext cx="3363974" cy="3415622"/>
              </a:xfrm>
              <a:blipFill>
                <a:blip r:embed="rId3"/>
                <a:stretch>
                  <a:fillRect l="-1128" t="-741" r="-15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30">
            <a:extLst>
              <a:ext uri="{FF2B5EF4-FFF2-40B4-BE49-F238E27FC236}">
                <a16:creationId xmlns:a16="http://schemas.microsoft.com/office/drawing/2014/main" id="{712EFEDA-0B91-0847-9262-F95786F5D8B9}"/>
              </a:ext>
            </a:extLst>
          </p:cNvPr>
          <p:cNvPicPr/>
          <p:nvPr/>
        </p:nvPicPr>
        <p:blipFill rotWithShape="1">
          <a:blip r:embed="rId4" cstate="print"/>
          <a:srcRect l="1892" t="2070" r="3209" b="2425"/>
          <a:stretch/>
        </p:blipFill>
        <p:spPr bwMode="auto">
          <a:xfrm>
            <a:off x="5416062" y="1324707"/>
            <a:ext cx="5931876" cy="40327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55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C1C688-1F9F-CB4C-8DE6-21CABA59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Skalaavkastning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25095A6-6A29-314C-9377-16A2E28E64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Uttrykker hvor effektivt det er å endre produksjonsnivået</a:t>
                </a:r>
              </a:p>
              <a:p>
                <a:pPr lvl="0" fontAlgn="base"/>
                <a:r>
                  <a:rPr lang="nb-NO" sz="2000" dirty="0">
                    <a:effectLst>
                      <a:outerShdw sx="0" sy="0">
                        <a:srgbClr val="000000"/>
                      </a:outerShdw>
                    </a:effectLst>
                  </a:rPr>
                  <a:t>Økende skalaavkastning: </a:t>
                </a:r>
                <a14:m>
                  <m:oMath xmlns:m="http://schemas.openxmlformats.org/officeDocument/2006/math"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endParaRPr lang="nb-NO" sz="2000" dirty="0">
                  <a:effectLst>
                    <a:outerShdw sx="0" sy="0">
                      <a:srgbClr val="000000"/>
                    </a:outerShdw>
                  </a:effectLst>
                </a:endParaRPr>
              </a:p>
              <a:p>
                <a:pPr lvl="1" fontAlgn="base"/>
                <a:r>
                  <a:rPr lang="nb-NO" sz="1800" dirty="0"/>
                  <a:t>Økning i alle innsatsfaktorer gir en relativt større økning i produksjon</a:t>
                </a:r>
                <a:endParaRPr lang="nb-NO" sz="1800" dirty="0">
                  <a:effectLst>
                    <a:outerShdw sx="0" sy="0">
                      <a:srgbClr val="000000"/>
                    </a:outerShdw>
                  </a:effectLst>
                </a:endParaRPr>
              </a:p>
              <a:p>
                <a:pPr lvl="0" fontAlgn="base"/>
                <a:r>
                  <a:rPr lang="nb-NO" sz="2000" dirty="0">
                    <a:effectLst>
                      <a:outerShdw sx="0" sy="0">
                        <a:srgbClr val="000000"/>
                      </a:outerShdw>
                    </a:effectLst>
                  </a:rPr>
                  <a:t>Avtagende skalaavkastning: </a:t>
                </a:r>
                <a14:m>
                  <m:oMath xmlns:m="http://schemas.openxmlformats.org/officeDocument/2006/math"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endParaRPr lang="nb-NO" sz="2000" dirty="0">
                  <a:effectLst>
                    <a:outerShdw sx="0" sy="0">
                      <a:srgbClr val="000000"/>
                    </a:outerShdw>
                  </a:effectLst>
                </a:endParaRPr>
              </a:p>
              <a:p>
                <a:pPr lvl="1" fontAlgn="base"/>
                <a:r>
                  <a:rPr lang="nb-NO" sz="1800" dirty="0"/>
                  <a:t>Økning i alle innsatsfaktorer gir en relativt mindre økning i produksjon</a:t>
                </a:r>
                <a:endParaRPr lang="nb-NO" sz="1800" dirty="0">
                  <a:effectLst>
                    <a:outerShdw sx="0" sy="0">
                      <a:srgbClr val="000000"/>
                    </a:outerShdw>
                  </a:effectLst>
                </a:endParaRPr>
              </a:p>
              <a:p>
                <a:pPr lvl="0" fontAlgn="base"/>
                <a:r>
                  <a:rPr lang="nb-NO" sz="2000" dirty="0">
                    <a:effectLst>
                      <a:outerShdw sx="0" sy="0">
                        <a:srgbClr val="000000"/>
                      </a:outerShdw>
                    </a:effectLst>
                  </a:rPr>
                  <a:t>Konstant skalaavkastning: </a:t>
                </a:r>
                <a14:m>
                  <m:oMath xmlns:m="http://schemas.openxmlformats.org/officeDocument/2006/math"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sz="2000" i="1">
                        <a:effectLst>
                          <a:outerShdw sx="0" sy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i="1">
                            <a:effectLst>
                              <a:outerShdw sx="0" sy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endParaRPr lang="nb-NO" sz="2000" dirty="0">
                  <a:effectLst>
                    <a:outerShdw sx="0" sy="0">
                      <a:srgbClr val="000000"/>
                    </a:outerShdw>
                  </a:effectLst>
                </a:endParaRPr>
              </a:p>
              <a:p>
                <a:pPr lvl="1" fontAlgn="base"/>
                <a:r>
                  <a:rPr lang="nb-NO" sz="1800" dirty="0"/>
                  <a:t>Endringen i produksjon er relativt sett den samme som for innsatsfaktorene</a:t>
                </a:r>
                <a:endParaRPr lang="nb-NO" sz="1800" dirty="0">
                  <a:effectLst>
                    <a:outerShdw sx="0" sy="0">
                      <a:srgbClr val="000000"/>
                    </a:outerShdw>
                  </a:effectLst>
                </a:endParaRPr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25095A6-6A29-314C-9377-16A2E28E64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57" t="-12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67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 descr="Gruppe">
            <a:extLst>
              <a:ext uri="{FF2B5EF4-FFF2-40B4-BE49-F238E27FC236}">
                <a16:creationId xmlns:a16="http://schemas.microsoft.com/office/drawing/2014/main" id="{07D29D24-8A8D-4049-860D-3F892D14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5678" y="4193407"/>
            <a:ext cx="914400" cy="914400"/>
          </a:xfrm>
          <a:prstGeom prst="rect">
            <a:avLst/>
          </a:prstGeom>
        </p:spPr>
      </p:pic>
      <p:grpSp>
        <p:nvGrpSpPr>
          <p:cNvPr id="40" name="Gruppe 39">
            <a:extLst>
              <a:ext uri="{FF2B5EF4-FFF2-40B4-BE49-F238E27FC236}">
                <a16:creationId xmlns:a16="http://schemas.microsoft.com/office/drawing/2014/main" id="{8C972AD3-F2A2-E242-A8C6-41C4B59D993A}"/>
              </a:ext>
            </a:extLst>
          </p:cNvPr>
          <p:cNvGrpSpPr/>
          <p:nvPr/>
        </p:nvGrpSpPr>
        <p:grpSpPr>
          <a:xfrm>
            <a:off x="1944159" y="4417971"/>
            <a:ext cx="4151841" cy="1453188"/>
            <a:chOff x="1944159" y="4417971"/>
            <a:chExt cx="4151841" cy="1453188"/>
          </a:xfrm>
        </p:grpSpPr>
        <p:pic>
          <p:nvPicPr>
            <p:cNvPr id="23" name="Grafikk 22" descr="Bygning">
              <a:extLst>
                <a:ext uri="{FF2B5EF4-FFF2-40B4-BE49-F238E27FC236}">
                  <a16:creationId xmlns:a16="http://schemas.microsoft.com/office/drawing/2014/main" id="{6D99D38E-7F5F-C741-A0CA-1E569A847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40871" y="4417971"/>
              <a:ext cx="914400" cy="914400"/>
            </a:xfrm>
            <a:prstGeom prst="rect">
              <a:avLst/>
            </a:prstGeom>
          </p:spPr>
        </p:pic>
        <p:pic>
          <p:nvPicPr>
            <p:cNvPr id="24" name="Grafikk 23" descr="Mynter">
              <a:extLst>
                <a:ext uri="{FF2B5EF4-FFF2-40B4-BE49-F238E27FC236}">
                  <a16:creationId xmlns:a16="http://schemas.microsoft.com/office/drawing/2014/main" id="{D69B9BB0-A2EF-FD4A-AD8E-1E87A9824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944159" y="4930439"/>
              <a:ext cx="577441" cy="577441"/>
            </a:xfrm>
            <a:prstGeom prst="rect">
              <a:avLst/>
            </a:prstGeom>
          </p:spPr>
        </p:pic>
        <p:pic>
          <p:nvPicPr>
            <p:cNvPr id="25" name="Grafikk 24" descr="Penger">
              <a:extLst>
                <a:ext uri="{FF2B5EF4-FFF2-40B4-BE49-F238E27FC236}">
                  <a16:creationId xmlns:a16="http://schemas.microsoft.com/office/drawing/2014/main" id="{5F83062F-C539-5245-8265-C21E65459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274542" y="4417971"/>
              <a:ext cx="821458" cy="821458"/>
            </a:xfrm>
            <a:prstGeom prst="rect">
              <a:avLst/>
            </a:prstGeom>
          </p:spPr>
        </p:pic>
        <p:pic>
          <p:nvPicPr>
            <p:cNvPr id="26" name="Grafikk 25" descr="Linjepil: rett">
              <a:extLst>
                <a:ext uri="{FF2B5EF4-FFF2-40B4-BE49-F238E27FC236}">
                  <a16:creationId xmlns:a16="http://schemas.microsoft.com/office/drawing/2014/main" id="{1FAEEC16-5223-3243-B3AE-1E02A46B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2680614" y="4574549"/>
              <a:ext cx="601244" cy="601244"/>
            </a:xfrm>
            <a:prstGeom prst="rect">
              <a:avLst/>
            </a:prstGeom>
          </p:spPr>
        </p:pic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3F2AE06-7FF5-EC4F-9BD0-A23FBF1C89EA}"/>
                </a:ext>
              </a:extLst>
            </p:cNvPr>
            <p:cNvSpPr txBox="1"/>
            <p:nvPr/>
          </p:nvSpPr>
          <p:spPr>
            <a:xfrm>
              <a:off x="1949788" y="5501827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4 kr</a:t>
              </a:r>
            </a:p>
          </p:txBody>
        </p:sp>
        <p:pic>
          <p:nvPicPr>
            <p:cNvPr id="28" name="Grafikk 27" descr="Linjepil: rett">
              <a:extLst>
                <a:ext uri="{FF2B5EF4-FFF2-40B4-BE49-F238E27FC236}">
                  <a16:creationId xmlns:a16="http://schemas.microsoft.com/office/drawing/2014/main" id="{C3783328-EA06-0041-A282-0651F0A5B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4428346" y="4561633"/>
              <a:ext cx="601244" cy="601244"/>
            </a:xfrm>
            <a:prstGeom prst="rect">
              <a:avLst/>
            </a:prstGeom>
          </p:spPr>
        </p:pic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DBDC0842-FBB1-F343-821E-2D74D6D982AA}"/>
              </a:ext>
            </a:extLst>
          </p:cNvPr>
          <p:cNvGrpSpPr/>
          <p:nvPr/>
        </p:nvGrpSpPr>
        <p:grpSpPr>
          <a:xfrm>
            <a:off x="1851651" y="1013020"/>
            <a:ext cx="5116396" cy="2241011"/>
            <a:chOff x="1851651" y="1013020"/>
            <a:chExt cx="5116396" cy="2241011"/>
          </a:xfrm>
        </p:grpSpPr>
        <p:pic>
          <p:nvPicPr>
            <p:cNvPr id="9" name="Grafikk 8" descr="Mann og kvinne">
              <a:extLst>
                <a:ext uri="{FF2B5EF4-FFF2-40B4-BE49-F238E27FC236}">
                  <a16:creationId xmlns:a16="http://schemas.microsoft.com/office/drawing/2014/main" id="{C7C2E703-506C-A74A-A698-E06344086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871261" y="1608020"/>
              <a:ext cx="679247" cy="679247"/>
            </a:xfrm>
            <a:prstGeom prst="rect">
              <a:avLst/>
            </a:prstGeom>
          </p:spPr>
        </p:pic>
        <p:pic>
          <p:nvPicPr>
            <p:cNvPr id="11" name="Grafikk 10" descr="Bygning">
              <a:extLst>
                <a:ext uri="{FF2B5EF4-FFF2-40B4-BE49-F238E27FC236}">
                  <a16:creationId xmlns:a16="http://schemas.microsoft.com/office/drawing/2014/main" id="{36DB8FAE-F239-6E4B-BE57-6D3BA51C3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40871" y="1800843"/>
              <a:ext cx="914400" cy="914400"/>
            </a:xfrm>
            <a:prstGeom prst="rect">
              <a:avLst/>
            </a:prstGeom>
          </p:spPr>
        </p:pic>
        <p:pic>
          <p:nvPicPr>
            <p:cNvPr id="13" name="Grafikk 12" descr="Mynter">
              <a:extLst>
                <a:ext uri="{FF2B5EF4-FFF2-40B4-BE49-F238E27FC236}">
                  <a16:creationId xmlns:a16="http://schemas.microsoft.com/office/drawing/2014/main" id="{4230B9AE-2943-0848-ACB5-EBDED380C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944159" y="2313311"/>
              <a:ext cx="577441" cy="577441"/>
            </a:xfrm>
            <a:prstGeom prst="rect">
              <a:avLst/>
            </a:prstGeom>
          </p:spPr>
        </p:pic>
        <p:pic>
          <p:nvPicPr>
            <p:cNvPr id="15" name="Grafikk 14" descr="Penger">
              <a:extLst>
                <a:ext uri="{FF2B5EF4-FFF2-40B4-BE49-F238E27FC236}">
                  <a16:creationId xmlns:a16="http://schemas.microsoft.com/office/drawing/2014/main" id="{8B821CE6-ED2D-894F-B31F-6FDBEEF2A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274542" y="1800843"/>
              <a:ext cx="821458" cy="821458"/>
            </a:xfrm>
            <a:prstGeom prst="rect">
              <a:avLst/>
            </a:prstGeom>
          </p:spPr>
        </p:pic>
        <p:pic>
          <p:nvPicPr>
            <p:cNvPr id="17" name="Grafikk 16" descr="Linjepil: rett">
              <a:extLst>
                <a:ext uri="{FF2B5EF4-FFF2-40B4-BE49-F238E27FC236}">
                  <a16:creationId xmlns:a16="http://schemas.microsoft.com/office/drawing/2014/main" id="{3983485B-1F69-F943-B497-DED184033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2680614" y="1957421"/>
              <a:ext cx="601244" cy="601244"/>
            </a:xfrm>
            <a:prstGeom prst="rect">
              <a:avLst/>
            </a:prstGeom>
          </p:spPr>
        </p:pic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59B4F8F6-0109-E841-89E7-7BEFB15B3517}"/>
                </a:ext>
              </a:extLst>
            </p:cNvPr>
            <p:cNvSpPr txBox="1"/>
            <p:nvPr/>
          </p:nvSpPr>
          <p:spPr>
            <a:xfrm>
              <a:off x="1949788" y="2884699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 kr</a:t>
              </a:r>
            </a:p>
          </p:txBody>
        </p:sp>
        <p:pic>
          <p:nvPicPr>
            <p:cNvPr id="22" name="Grafikk 21" descr="Linjepil: rett">
              <a:extLst>
                <a:ext uri="{FF2B5EF4-FFF2-40B4-BE49-F238E27FC236}">
                  <a16:creationId xmlns:a16="http://schemas.microsoft.com/office/drawing/2014/main" id="{D808C98D-2116-604D-8FFB-3A289FAB6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4428346" y="1944505"/>
              <a:ext cx="601244" cy="601244"/>
            </a:xfrm>
            <a:prstGeom prst="rect">
              <a:avLst/>
            </a:prstGeom>
          </p:spPr>
        </p:pic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00D177F-3657-CE4D-8786-75775B9DF2A2}"/>
                </a:ext>
              </a:extLst>
            </p:cNvPr>
            <p:cNvSpPr txBox="1"/>
            <p:nvPr/>
          </p:nvSpPr>
          <p:spPr>
            <a:xfrm>
              <a:off x="1851651" y="1013020"/>
              <a:ext cx="7184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/>
                <a:t>Input</a:t>
              </a:r>
              <a:endParaRPr lang="nb-NO" dirty="0"/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809F2A-80DC-AD43-8FD6-8EA595713D73}"/>
                </a:ext>
              </a:extLst>
            </p:cNvPr>
            <p:cNvSpPr txBox="1"/>
            <p:nvPr/>
          </p:nvSpPr>
          <p:spPr>
            <a:xfrm>
              <a:off x="5145099" y="1013020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/>
                <a:t>Output</a:t>
              </a:r>
              <a:endParaRPr lang="nb-NO" dirty="0"/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FEB9003B-98BD-054A-BFE2-D6BCBE66DADB}"/>
                </a:ext>
              </a:extLst>
            </p:cNvPr>
            <p:cNvSpPr txBox="1"/>
            <p:nvPr/>
          </p:nvSpPr>
          <p:spPr>
            <a:xfrm>
              <a:off x="6340952" y="2060461"/>
              <a:ext cx="6270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20 kr</a:t>
              </a:r>
            </a:p>
          </p:txBody>
        </p:sp>
      </p:grpSp>
      <p:graphicFrame>
        <p:nvGraphicFramePr>
          <p:cNvPr id="33" name="Tabell 32">
            <a:extLst>
              <a:ext uri="{FF2B5EF4-FFF2-40B4-BE49-F238E27FC236}">
                <a16:creationId xmlns:a16="http://schemas.microsoft.com/office/drawing/2014/main" id="{10C28DBA-3A4E-2741-B27B-B20E2EA2F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597"/>
              </p:ext>
            </p:extLst>
          </p:nvPr>
        </p:nvGraphicFramePr>
        <p:xfrm>
          <a:off x="6268216" y="4729505"/>
          <a:ext cx="4838244" cy="956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644">
                  <a:extLst>
                    <a:ext uri="{9D8B030D-6E8A-4147-A177-3AD203B41FA5}">
                      <a16:colId xmlns:a16="http://schemas.microsoft.com/office/drawing/2014/main" val="3167660165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53724359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20 kr × 2 =</a:t>
                      </a:r>
                    </a:p>
                  </a:txBody>
                  <a:tcPr marL="75156" marR="75156" marT="37578" marB="37578"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40 kr – konstant skalaavkastning</a:t>
                      </a:r>
                    </a:p>
                  </a:txBody>
                  <a:tcPr marL="75156" marR="75156" marT="37578" marB="37578"/>
                </a:tc>
                <a:extLst>
                  <a:ext uri="{0D108BD9-81ED-4DB2-BD59-A6C34878D82A}">
                    <a16:rowId xmlns:a16="http://schemas.microsoft.com/office/drawing/2014/main" val="360991598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marL="75156" marR="75156" marT="37578" marB="37578"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32 kr – synkende skalaavkastning</a:t>
                      </a:r>
                    </a:p>
                  </a:txBody>
                  <a:tcPr marL="75156" marR="75156" marT="37578" marB="37578"/>
                </a:tc>
                <a:extLst>
                  <a:ext uri="{0D108BD9-81ED-4DB2-BD59-A6C34878D82A}">
                    <a16:rowId xmlns:a16="http://schemas.microsoft.com/office/drawing/2014/main" val="124571076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 marL="75156" marR="75156" marT="37578" marB="37578"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80 kr – økende skalaavkastning</a:t>
                      </a:r>
                    </a:p>
                  </a:txBody>
                  <a:tcPr marL="75156" marR="75156" marT="37578" marB="37578"/>
                </a:tc>
                <a:extLst>
                  <a:ext uri="{0D108BD9-81ED-4DB2-BD59-A6C34878D82A}">
                    <a16:rowId xmlns:a16="http://schemas.microsoft.com/office/drawing/2014/main" val="2355579994"/>
                  </a:ext>
                </a:extLst>
              </a:tr>
            </a:tbl>
          </a:graphicData>
        </a:graphic>
      </p:graphicFrame>
      <p:sp>
        <p:nvSpPr>
          <p:cNvPr id="38" name="TekstSylinder 37">
            <a:extLst>
              <a:ext uri="{FF2B5EF4-FFF2-40B4-BE49-F238E27FC236}">
                <a16:creationId xmlns:a16="http://schemas.microsoft.com/office/drawing/2014/main" id="{1D6CB176-BE3D-AA4D-A76A-C6419EB1C56F}"/>
              </a:ext>
            </a:extLst>
          </p:cNvPr>
          <p:cNvSpPr txBox="1"/>
          <p:nvPr/>
        </p:nvSpPr>
        <p:spPr>
          <a:xfrm>
            <a:off x="1851651" y="3704134"/>
            <a:ext cx="164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3"/>
                </a:solidFill>
              </a:rPr>
              <a:t>Vi dobler input:</a:t>
            </a:r>
          </a:p>
        </p:txBody>
      </p:sp>
    </p:spTree>
    <p:extLst>
      <p:ext uri="{BB962C8B-B14F-4D97-AF65-F5344CB8AC3E}">
        <p14:creationId xmlns:p14="http://schemas.microsoft.com/office/powerpoint/2010/main" val="160354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E61F87-6183-0E42-A79F-A6280AF9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590" y="988741"/>
            <a:ext cx="5888754" cy="4880518"/>
          </a:xfrm>
          <a:noFill/>
          <a:ln>
            <a:noFill/>
          </a:ln>
        </p:spPr>
        <p:txBody>
          <a:bodyPr vert="horz" wrap="square" lIns="274320" tIns="182880" rIns="274320" bIns="182880" rtlCol="0" anchor="ctr" anchorCtr="1">
            <a:normAutofit/>
          </a:bodyPr>
          <a:lstStyle/>
          <a:p>
            <a:pPr algn="l"/>
            <a:r>
              <a:rPr lang="en-US" sz="48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 jobber med oppgavesett III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5BD17F-C95C-40ED-8D04-03295D46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3DEB5-0B19-4F8E-84E2-00F5861C9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35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akke">
  <a:themeElements>
    <a:clrScheme name="Pakk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833</Words>
  <Application>Microsoft Macintosh PowerPoint</Application>
  <PresentationFormat>Widescreen</PresentationFormat>
  <Paragraphs>106</Paragraphs>
  <Slides>16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Gill Sans MT</vt:lpstr>
      <vt:lpstr>Pakke</vt:lpstr>
      <vt:lpstr>Bedriftsøkonomi</vt:lpstr>
      <vt:lpstr>Agenda</vt:lpstr>
      <vt:lpstr>Produktfunksjonen</vt:lpstr>
      <vt:lpstr>Isokvanten</vt:lpstr>
      <vt:lpstr>Marginal teknisk substitusjonsrate </vt:lpstr>
      <vt:lpstr>Isokvanten forts.</vt:lpstr>
      <vt:lpstr>Isokvanten forts.</vt:lpstr>
      <vt:lpstr>Perfekte komplementer</vt:lpstr>
      <vt:lpstr>Produktivitet</vt:lpstr>
      <vt:lpstr>Produktivitet</vt:lpstr>
      <vt:lpstr>Kostnadsfunksjonen</vt:lpstr>
      <vt:lpstr>Kostnadsminimering</vt:lpstr>
      <vt:lpstr>Kostnadsminimering</vt:lpstr>
      <vt:lpstr>Skalaavkastning</vt:lpstr>
      <vt:lpstr>PowerPoint-presentasjon</vt:lpstr>
      <vt:lpstr>Vi jobber med oppgavesett III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Bedriftsøkonomi</dc:title>
  <dc:creator>Frikk Felix Egge Fjuk</dc:creator>
  <cp:lastModifiedBy>Frikk Felix Egge Fjuk</cp:lastModifiedBy>
  <cp:revision>11</cp:revision>
  <dcterms:created xsi:type="dcterms:W3CDTF">2019-10-08T09:06:53Z</dcterms:created>
  <dcterms:modified xsi:type="dcterms:W3CDTF">2019-10-08T12:48:33Z</dcterms:modified>
</cp:coreProperties>
</file>