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31"/>
  </p:notesMasterIdLst>
  <p:handoutMasterIdLst>
    <p:handoutMasterId r:id="rId32"/>
  </p:handoutMasterIdLst>
  <p:sldIdLst>
    <p:sldId id="278" r:id="rId2"/>
    <p:sldId id="364" r:id="rId3"/>
    <p:sldId id="365" r:id="rId4"/>
    <p:sldId id="366" r:id="rId5"/>
    <p:sldId id="367" r:id="rId6"/>
    <p:sldId id="368" r:id="rId7"/>
    <p:sldId id="369" r:id="rId8"/>
    <p:sldId id="370" r:id="rId9"/>
    <p:sldId id="371" r:id="rId10"/>
    <p:sldId id="372" r:id="rId11"/>
    <p:sldId id="373" r:id="rId12"/>
    <p:sldId id="374" r:id="rId13"/>
    <p:sldId id="375" r:id="rId14"/>
    <p:sldId id="376" r:id="rId15"/>
    <p:sldId id="377" r:id="rId16"/>
    <p:sldId id="378" r:id="rId17"/>
    <p:sldId id="379" r:id="rId18"/>
    <p:sldId id="380" r:id="rId19"/>
    <p:sldId id="381" r:id="rId20"/>
    <p:sldId id="382" r:id="rId21"/>
    <p:sldId id="383" r:id="rId22"/>
    <p:sldId id="384" r:id="rId23"/>
    <p:sldId id="385" r:id="rId24"/>
    <p:sldId id="386" r:id="rId25"/>
    <p:sldId id="387" r:id="rId26"/>
    <p:sldId id="388" r:id="rId27"/>
    <p:sldId id="389" r:id="rId28"/>
    <p:sldId id="390" r:id="rId29"/>
    <p:sldId id="391" r:id="rId30"/>
  </p:sldIdLst>
  <p:sldSz cx="9144000" cy="6858000" type="screen4x3"/>
  <p:notesSz cx="6669088"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Christoffersen" initials="LC"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00FF"/>
    <a:srgbClr val="FFCCFF"/>
    <a:srgbClr val="CCCCCC"/>
    <a:srgbClr val="000099"/>
    <a:srgbClr val="277D90"/>
    <a:srgbClr val="F3F3F3"/>
    <a:srgbClr val="663300"/>
    <a:srgbClr val="999999"/>
    <a:srgbClr val="EED0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16" autoAdjust="0"/>
    <p:restoredTop sz="99796" autoAdjust="0"/>
  </p:normalViewPr>
  <p:slideViewPr>
    <p:cSldViewPr>
      <p:cViewPr varScale="1">
        <p:scale>
          <a:sx n="83" d="100"/>
          <a:sy n="83" d="100"/>
        </p:scale>
        <p:origin x="1915"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91" d="100"/>
        <a:sy n="91" d="100"/>
      </p:scale>
      <p:origin x="0" y="0"/>
    </p:cViewPr>
  </p:sorterViewPr>
  <p:notesViewPr>
    <p:cSldViewPr>
      <p:cViewPr varScale="1">
        <p:scale>
          <a:sx n="93" d="100"/>
          <a:sy n="93" d="100"/>
        </p:scale>
        <p:origin x="-2976" y="-12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90665" cy="496332"/>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776866" y="1"/>
            <a:ext cx="2890665" cy="496332"/>
          </a:xfrm>
          <a:prstGeom prst="rect">
            <a:avLst/>
          </a:prstGeom>
        </p:spPr>
        <p:txBody>
          <a:bodyPr vert="horz" lIns="91440" tIns="45720" rIns="91440" bIns="45720" rtlCol="0"/>
          <a:lstStyle>
            <a:lvl1pPr algn="r">
              <a:defRPr sz="1200"/>
            </a:lvl1pPr>
          </a:lstStyle>
          <a:p>
            <a:fld id="{BE0C8D3B-86CF-4321-8590-5794498AFE68}" type="datetimeFigureOut">
              <a:rPr lang="nb-NO" smtClean="0"/>
              <a:t>07.09.2018</a:t>
            </a:fld>
            <a:endParaRPr lang="nb-NO"/>
          </a:p>
        </p:txBody>
      </p:sp>
      <p:sp>
        <p:nvSpPr>
          <p:cNvPr id="4" name="Footer Placeholder 3"/>
          <p:cNvSpPr>
            <a:spLocks noGrp="1"/>
          </p:cNvSpPr>
          <p:nvPr>
            <p:ph type="ftr" sz="quarter" idx="2"/>
          </p:nvPr>
        </p:nvSpPr>
        <p:spPr>
          <a:xfrm>
            <a:off x="0" y="9428711"/>
            <a:ext cx="2890665" cy="496332"/>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776866" y="9428711"/>
            <a:ext cx="2890665" cy="496332"/>
          </a:xfrm>
          <a:prstGeom prst="rect">
            <a:avLst/>
          </a:prstGeom>
        </p:spPr>
        <p:txBody>
          <a:bodyPr vert="horz" lIns="91440" tIns="45720" rIns="91440" bIns="45720" rtlCol="0" anchor="b"/>
          <a:lstStyle>
            <a:lvl1pPr algn="r">
              <a:defRPr sz="1200"/>
            </a:lvl1pPr>
          </a:lstStyle>
          <a:p>
            <a:fld id="{66532C69-52A7-43C6-8F9C-E6042349A495}" type="slidenum">
              <a:rPr lang="nb-NO" smtClean="0"/>
              <a:t>‹#›</a:t>
            </a:fld>
            <a:endParaRPr lang="nb-NO"/>
          </a:p>
        </p:txBody>
      </p:sp>
    </p:spTree>
    <p:extLst>
      <p:ext uri="{BB962C8B-B14F-4D97-AF65-F5344CB8AC3E}">
        <p14:creationId xmlns:p14="http://schemas.microsoft.com/office/powerpoint/2010/main" val="1271678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889938" cy="496332"/>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idx="1"/>
          </p:nvPr>
        </p:nvSpPr>
        <p:spPr>
          <a:xfrm>
            <a:off x="3777609" y="1"/>
            <a:ext cx="2889938" cy="496332"/>
          </a:xfrm>
          <a:prstGeom prst="rect">
            <a:avLst/>
          </a:prstGeom>
        </p:spPr>
        <p:txBody>
          <a:bodyPr vert="horz" lIns="91440" tIns="45720" rIns="91440" bIns="45720" rtlCol="0"/>
          <a:lstStyle>
            <a:lvl1pPr algn="r">
              <a:defRPr sz="1200"/>
            </a:lvl1pPr>
          </a:lstStyle>
          <a:p>
            <a:fld id="{903A3C86-B4E0-494F-92AA-805A31DF5E5E}" type="datetimeFigureOut">
              <a:rPr lang="nb-NO" smtClean="0"/>
              <a:pPr/>
              <a:t>07.09.2018</a:t>
            </a:fld>
            <a:endParaRPr lang="nb-NO"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nb-NO" dirty="0"/>
          </a:p>
        </p:txBody>
      </p:sp>
      <p:sp>
        <p:nvSpPr>
          <p:cNvPr id="5" name="Notes Placehold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6" name="Footer Placeholder 5"/>
          <p:cNvSpPr>
            <a:spLocks noGrp="1"/>
          </p:cNvSpPr>
          <p:nvPr>
            <p:ph type="ftr" sz="quarter" idx="4"/>
          </p:nvPr>
        </p:nvSpPr>
        <p:spPr>
          <a:xfrm>
            <a:off x="2" y="9428583"/>
            <a:ext cx="2889938" cy="496332"/>
          </a:xfrm>
          <a:prstGeom prst="rect">
            <a:avLst/>
          </a:prstGeom>
        </p:spPr>
        <p:txBody>
          <a:bodyPr vert="horz" lIns="91440" tIns="45720" rIns="91440" bIns="45720" rtlCol="0" anchor="b"/>
          <a:lstStyle>
            <a:lvl1pPr algn="l">
              <a:defRPr sz="1200"/>
            </a:lvl1pPr>
          </a:lstStyle>
          <a:p>
            <a:endParaRPr lang="nb-NO" dirty="0"/>
          </a:p>
        </p:txBody>
      </p:sp>
      <p:sp>
        <p:nvSpPr>
          <p:cNvPr id="7" name="Slide Number Placeholder 6"/>
          <p:cNvSpPr>
            <a:spLocks noGrp="1"/>
          </p:cNvSpPr>
          <p:nvPr>
            <p:ph type="sldNum" sz="quarter" idx="5"/>
          </p:nvPr>
        </p:nvSpPr>
        <p:spPr>
          <a:xfrm>
            <a:off x="3777609" y="9428583"/>
            <a:ext cx="2889938" cy="496332"/>
          </a:xfrm>
          <a:prstGeom prst="rect">
            <a:avLst/>
          </a:prstGeom>
        </p:spPr>
        <p:txBody>
          <a:bodyPr vert="horz" lIns="91440" tIns="45720" rIns="91440" bIns="45720" rtlCol="0" anchor="b"/>
          <a:lstStyle>
            <a:lvl1pPr algn="r">
              <a:defRPr sz="1200"/>
            </a:lvl1pPr>
          </a:lstStyle>
          <a:p>
            <a:fld id="{2D82A686-2A50-4B2F-8E37-17632D3B9AE1}" type="slidenum">
              <a:rPr lang="nb-NO" smtClean="0"/>
              <a:pPr/>
              <a:t>‹#›</a:t>
            </a:fld>
            <a:endParaRPr lang="nb-NO" dirty="0"/>
          </a:p>
        </p:txBody>
      </p:sp>
    </p:spTree>
    <p:extLst>
      <p:ext uri="{BB962C8B-B14F-4D97-AF65-F5344CB8AC3E}">
        <p14:creationId xmlns:p14="http://schemas.microsoft.com/office/powerpoint/2010/main" val="222209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nb-NO"/>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endParaRPr lang="nb-NO" dirty="0"/>
          </a:p>
        </p:txBody>
      </p:sp>
      <p:sp>
        <p:nvSpPr>
          <p:cNvPr id="5" name="Footer Placeholder 4"/>
          <p:cNvSpPr>
            <a:spLocks noGrp="1"/>
          </p:cNvSpPr>
          <p:nvPr>
            <p:ph type="ftr" sz="quarter" idx="11"/>
          </p:nvPr>
        </p:nvSpPr>
        <p:spPr/>
        <p:txBody>
          <a:bodyPr/>
          <a:lstStyle/>
          <a:p>
            <a:r>
              <a:rPr lang="nb-NO"/>
              <a:t>Faglærer: Torunn Drage Roti</a:t>
            </a:r>
            <a:endParaRPr lang="nb-NO" dirty="0"/>
          </a:p>
        </p:txBody>
      </p:sp>
      <p:sp>
        <p:nvSpPr>
          <p:cNvPr id="6" name="Slide Number Placeholder 5"/>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3847313912"/>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endParaRPr lang="nb-NO" dirty="0"/>
          </a:p>
        </p:txBody>
      </p:sp>
      <p:sp>
        <p:nvSpPr>
          <p:cNvPr id="5" name="Footer Placeholder 4"/>
          <p:cNvSpPr>
            <a:spLocks noGrp="1"/>
          </p:cNvSpPr>
          <p:nvPr>
            <p:ph type="ftr" sz="quarter" idx="11"/>
          </p:nvPr>
        </p:nvSpPr>
        <p:spPr/>
        <p:txBody>
          <a:bodyPr/>
          <a:lstStyle/>
          <a:p>
            <a:r>
              <a:rPr lang="nb-NO"/>
              <a:t>Faglærer: Torunn Drage Roti</a:t>
            </a:r>
            <a:endParaRPr lang="nb-NO" dirty="0"/>
          </a:p>
        </p:txBody>
      </p:sp>
      <p:sp>
        <p:nvSpPr>
          <p:cNvPr id="6" name="Slide Number Placeholder 5"/>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233990647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nb-NO"/>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nb-NO" dirty="0"/>
          </a:p>
        </p:txBody>
      </p:sp>
      <p:sp>
        <p:nvSpPr>
          <p:cNvPr id="5" name="Footer Placeholder 4"/>
          <p:cNvSpPr>
            <a:spLocks noGrp="1"/>
          </p:cNvSpPr>
          <p:nvPr>
            <p:ph type="ftr" sz="quarter" idx="11"/>
          </p:nvPr>
        </p:nvSpPr>
        <p:spPr/>
        <p:txBody>
          <a:bodyPr/>
          <a:lstStyle/>
          <a:p>
            <a:r>
              <a:rPr lang="nb-NO"/>
              <a:t>Faglærer: Torunn Drage Roti</a:t>
            </a:r>
            <a:endParaRPr lang="nb-NO" dirty="0"/>
          </a:p>
        </p:txBody>
      </p:sp>
      <p:sp>
        <p:nvSpPr>
          <p:cNvPr id="6" name="Slide Number Placeholder 5"/>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113218473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r>
              <a:rPr lang="nb-NO"/>
              <a:t>Faglærer: Torunn Drage Roti</a:t>
            </a:r>
            <a:endParaRPr lang="nb-NO" dirty="0"/>
          </a:p>
        </p:txBody>
      </p:sp>
      <p:sp>
        <p:nvSpPr>
          <p:cNvPr id="7" name="Slide Number Placeholder 6"/>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281192073"/>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endParaRPr lang="nb-NO" dirty="0"/>
          </a:p>
        </p:txBody>
      </p:sp>
      <p:sp>
        <p:nvSpPr>
          <p:cNvPr id="8" name="Footer Placeholder 7"/>
          <p:cNvSpPr>
            <a:spLocks noGrp="1"/>
          </p:cNvSpPr>
          <p:nvPr>
            <p:ph type="ftr" sz="quarter" idx="11"/>
          </p:nvPr>
        </p:nvSpPr>
        <p:spPr/>
        <p:txBody>
          <a:bodyPr/>
          <a:lstStyle/>
          <a:p>
            <a:r>
              <a:rPr lang="nb-NO"/>
              <a:t>Faglærer: Torunn Drage Roti</a:t>
            </a:r>
            <a:endParaRPr lang="nb-NO" dirty="0"/>
          </a:p>
        </p:txBody>
      </p:sp>
      <p:sp>
        <p:nvSpPr>
          <p:cNvPr id="9" name="Slide Number Placeholder 8"/>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1407198396"/>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endParaRPr lang="nb-NO" dirty="0"/>
          </a:p>
        </p:txBody>
      </p:sp>
      <p:sp>
        <p:nvSpPr>
          <p:cNvPr id="4" name="Footer Placeholder 3"/>
          <p:cNvSpPr>
            <a:spLocks noGrp="1"/>
          </p:cNvSpPr>
          <p:nvPr>
            <p:ph type="ftr" sz="quarter" idx="11"/>
          </p:nvPr>
        </p:nvSpPr>
        <p:spPr/>
        <p:txBody>
          <a:bodyPr/>
          <a:lstStyle/>
          <a:p>
            <a:r>
              <a:rPr lang="nb-NO"/>
              <a:t>Faglærer: Torunn Drage Roti</a:t>
            </a:r>
            <a:endParaRPr lang="nb-NO" dirty="0"/>
          </a:p>
        </p:txBody>
      </p:sp>
      <p:sp>
        <p:nvSpPr>
          <p:cNvPr id="5" name="Slide Number Placeholder 4"/>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3935930618"/>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nb-NO" dirty="0"/>
          </a:p>
        </p:txBody>
      </p:sp>
      <p:sp>
        <p:nvSpPr>
          <p:cNvPr id="3" name="Footer Placeholder 2"/>
          <p:cNvSpPr>
            <a:spLocks noGrp="1"/>
          </p:cNvSpPr>
          <p:nvPr>
            <p:ph type="ftr" sz="quarter" idx="11"/>
          </p:nvPr>
        </p:nvSpPr>
        <p:spPr/>
        <p:txBody>
          <a:bodyPr/>
          <a:lstStyle/>
          <a:p>
            <a:r>
              <a:rPr lang="nb-NO"/>
              <a:t>Faglærer: Torunn Drage Roti</a:t>
            </a:r>
            <a:endParaRPr lang="nb-NO" dirty="0"/>
          </a:p>
        </p:txBody>
      </p:sp>
      <p:sp>
        <p:nvSpPr>
          <p:cNvPr id="4" name="Slide Number Placeholder 3"/>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390430662"/>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nb-NO"/>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r>
              <a:rPr lang="nb-NO"/>
              <a:t>Faglærer: Torunn Drage Roti</a:t>
            </a:r>
            <a:endParaRPr lang="nb-NO" dirty="0"/>
          </a:p>
        </p:txBody>
      </p:sp>
      <p:sp>
        <p:nvSpPr>
          <p:cNvPr id="7" name="Slide Number Placeholder 6"/>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408553145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nb-NO"/>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r>
              <a:rPr lang="nb-NO"/>
              <a:t>Faglærer: Torunn Drage Roti</a:t>
            </a:r>
            <a:endParaRPr lang="nb-NO" dirty="0"/>
          </a:p>
        </p:txBody>
      </p:sp>
      <p:sp>
        <p:nvSpPr>
          <p:cNvPr id="7" name="Slide Number Placeholder 6"/>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81994945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endParaRPr lang="nb-NO" dirty="0"/>
          </a:p>
        </p:txBody>
      </p:sp>
      <p:sp>
        <p:nvSpPr>
          <p:cNvPr id="5" name="Footer Placeholder 4"/>
          <p:cNvSpPr>
            <a:spLocks noGrp="1"/>
          </p:cNvSpPr>
          <p:nvPr>
            <p:ph type="ftr" sz="quarter" idx="11"/>
          </p:nvPr>
        </p:nvSpPr>
        <p:spPr/>
        <p:txBody>
          <a:bodyPr/>
          <a:lstStyle/>
          <a:p>
            <a:r>
              <a:rPr lang="nb-NO"/>
              <a:t>Faglærer: Torunn Drage Roti</a:t>
            </a:r>
            <a:endParaRPr lang="nb-NO" dirty="0"/>
          </a:p>
        </p:txBody>
      </p:sp>
      <p:sp>
        <p:nvSpPr>
          <p:cNvPr id="6" name="Slide Number Placeholder 5"/>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96104789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endParaRPr lang="nb-NO" dirty="0"/>
          </a:p>
        </p:txBody>
      </p:sp>
      <p:sp>
        <p:nvSpPr>
          <p:cNvPr id="5" name="Footer Placeholder 4"/>
          <p:cNvSpPr>
            <a:spLocks noGrp="1"/>
          </p:cNvSpPr>
          <p:nvPr>
            <p:ph type="ftr" sz="quarter" idx="11"/>
          </p:nvPr>
        </p:nvSpPr>
        <p:spPr/>
        <p:txBody>
          <a:bodyPr/>
          <a:lstStyle/>
          <a:p>
            <a:r>
              <a:rPr lang="nb-NO"/>
              <a:t>Faglærer: Torunn Drage Roti</a:t>
            </a:r>
            <a:endParaRPr lang="nb-NO" dirty="0"/>
          </a:p>
        </p:txBody>
      </p:sp>
      <p:sp>
        <p:nvSpPr>
          <p:cNvPr id="6" name="Slide Number Placeholder 5"/>
          <p:cNvSpPr>
            <a:spLocks noGrp="1"/>
          </p:cNvSpPr>
          <p:nvPr>
            <p:ph type="sldNum" sz="quarter" idx="12"/>
          </p:nvPr>
        </p:nvSpPr>
        <p:spPr/>
        <p:txBody>
          <a:body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204793087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8000" y="216000"/>
            <a:ext cx="7920000" cy="936000"/>
          </a:xfrm>
        </p:spPr>
        <p:txBody>
          <a:bodyPr anchor="t">
            <a:normAutofit/>
          </a:bodyPr>
          <a:lstStyle>
            <a:lvl1pPr algn="l">
              <a:defRPr sz="3200" b="1" baseline="0">
                <a:latin typeface="Arial" pitchFamily="34" charset="0"/>
                <a:cs typeface="Arial" pitchFamily="34" charset="0"/>
              </a:defRPr>
            </a:lvl1pPr>
          </a:lstStyle>
          <a:p>
            <a:r>
              <a:rPr lang="en-US" dirty="0"/>
              <a:t>Click to edit title</a:t>
            </a:r>
            <a:br>
              <a:rPr lang="en-US" dirty="0"/>
            </a:br>
            <a:endParaRPr lang="nb-NO" dirty="0"/>
          </a:p>
        </p:txBody>
      </p:sp>
      <p:cxnSp>
        <p:nvCxnSpPr>
          <p:cNvPr id="8" name="Straight Connector 7"/>
          <p:cNvCxnSpPr/>
          <p:nvPr userDrawn="1"/>
        </p:nvCxnSpPr>
        <p:spPr>
          <a:xfrm>
            <a:off x="0" y="0"/>
            <a:ext cx="9144000" cy="0"/>
          </a:xfrm>
          <a:prstGeom prst="line">
            <a:avLst/>
          </a:prstGeom>
          <a:ln w="107950">
            <a:solidFill>
              <a:srgbClr val="277D9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8960400" y="324000"/>
            <a:ext cx="180000"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8960400" y="396000"/>
            <a:ext cx="180000"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8961344" y="468000"/>
            <a:ext cx="180000"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8961344" y="648000"/>
            <a:ext cx="180000"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8960400" y="1152000"/>
            <a:ext cx="180000" cy="0"/>
          </a:xfrm>
          <a:prstGeom prst="line">
            <a:avLst/>
          </a:prstGeom>
          <a:ln w="12700">
            <a:solidFill>
              <a:srgbClr val="277D90"/>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a:spLocks noGrp="1"/>
          </p:cNvSpPr>
          <p:nvPr>
            <p:ph sz="half" idx="1" hasCustomPrompt="1"/>
          </p:nvPr>
        </p:nvSpPr>
        <p:spPr>
          <a:xfrm>
            <a:off x="457200" y="1600201"/>
            <a:ext cx="4038600" cy="4528184"/>
          </a:xfrm>
        </p:spPr>
        <p:txBody>
          <a:bodyPr vert="horz" lIns="91440" tIns="45720" rIns="91440" bIns="45720" rtlCol="0">
            <a:normAutofit/>
          </a:bodyPr>
          <a:lstStyle>
            <a:lvl1pPr>
              <a:defRPr lang="en-US" sz="2400" dirty="0" smtClean="0">
                <a:latin typeface="Arial" pitchFamily="34" charset="0"/>
                <a:cs typeface="Arial" pitchFamily="34" charset="0"/>
              </a:defRPr>
            </a:lvl1pPr>
            <a:lvl2pPr>
              <a:defRPr lang="en-US" sz="2000" dirty="0" smtClean="0">
                <a:latin typeface="Arial" pitchFamily="34" charset="0"/>
                <a:cs typeface="Arial" pitchFamily="34" charset="0"/>
              </a:defRPr>
            </a:lvl2pPr>
            <a:lvl3pPr>
              <a:defRPr lang="en-US" sz="1600" dirty="0" smtClean="0">
                <a:latin typeface="Arial" pitchFamily="34" charset="0"/>
                <a:cs typeface="Arial" pitchFamily="34" charset="0"/>
              </a:defRPr>
            </a:lvl3pPr>
            <a:lvl4pPr>
              <a:defRPr lang="en-US" sz="1200" dirty="0" smtClean="0">
                <a:latin typeface="Arial" pitchFamily="34" charset="0"/>
                <a:cs typeface="Arial" pitchFamily="34" charset="0"/>
              </a:defRPr>
            </a:lvl4pPr>
            <a:lvl5pPr>
              <a:defRPr lang="nb-NO" sz="800" dirty="0">
                <a:latin typeface="Arial" pitchFamily="34" charset="0"/>
                <a:cs typeface="Arial" pitchFamily="34" charset="0"/>
              </a:defRPr>
            </a:lvl5pPr>
          </a:lstStyle>
          <a:p>
            <a:pPr lvl="0">
              <a:buFont typeface="Calibri" pitchFamily="34" charset="0"/>
              <a:buChar char="—"/>
            </a:pPr>
            <a:r>
              <a:rPr lang="en-US" dirty="0"/>
              <a:t>Click to edit text</a:t>
            </a:r>
          </a:p>
          <a:p>
            <a:pPr lvl="1">
              <a:buFont typeface="Calibri" pitchFamily="34" charset="0"/>
              <a:buChar char="—"/>
            </a:pPr>
            <a:r>
              <a:rPr lang="en-US" dirty="0"/>
              <a:t>Second level</a:t>
            </a:r>
          </a:p>
          <a:p>
            <a:pPr lvl="2">
              <a:buFont typeface="Calibri" pitchFamily="34" charset="0"/>
              <a:buChar char="—"/>
            </a:pPr>
            <a:r>
              <a:rPr lang="en-US" dirty="0"/>
              <a:t>Third level</a:t>
            </a:r>
          </a:p>
          <a:p>
            <a:pPr lvl="3">
              <a:buFont typeface="Calibri" pitchFamily="34" charset="0"/>
              <a:buChar char="—"/>
            </a:pPr>
            <a:r>
              <a:rPr lang="en-US" dirty="0"/>
              <a:t>Fourth level</a:t>
            </a:r>
          </a:p>
          <a:p>
            <a:pPr lvl="4">
              <a:buFont typeface="Calibri" pitchFamily="34" charset="0"/>
              <a:buChar char="—"/>
            </a:pPr>
            <a:r>
              <a:rPr lang="en-US" dirty="0"/>
              <a:t>Fifth level</a:t>
            </a:r>
            <a:endParaRPr lang="nb-NO" dirty="0"/>
          </a:p>
        </p:txBody>
      </p:sp>
      <p:sp>
        <p:nvSpPr>
          <p:cNvPr id="18" name="Content Placeholder 2"/>
          <p:cNvSpPr>
            <a:spLocks noGrp="1"/>
          </p:cNvSpPr>
          <p:nvPr>
            <p:ph sz="half" idx="11" hasCustomPrompt="1"/>
          </p:nvPr>
        </p:nvSpPr>
        <p:spPr>
          <a:xfrm>
            <a:off x="4572000" y="1596192"/>
            <a:ext cx="4038600" cy="4525963"/>
          </a:xfrm>
        </p:spPr>
        <p:txBody>
          <a:bodyPr vert="horz" lIns="91440" tIns="45720" rIns="91440" bIns="45720" rtlCol="0">
            <a:normAutofit/>
          </a:bodyPr>
          <a:lstStyle>
            <a:lvl1pPr>
              <a:defRPr lang="en-US" sz="2400" dirty="0" smtClean="0">
                <a:latin typeface="Arial" pitchFamily="34" charset="0"/>
                <a:cs typeface="Arial" pitchFamily="34" charset="0"/>
              </a:defRPr>
            </a:lvl1pPr>
            <a:lvl2pPr>
              <a:defRPr lang="en-US" sz="2000" dirty="0" smtClean="0">
                <a:latin typeface="Arial" pitchFamily="34" charset="0"/>
                <a:cs typeface="Arial" pitchFamily="34" charset="0"/>
              </a:defRPr>
            </a:lvl2pPr>
            <a:lvl3pPr>
              <a:defRPr lang="en-US" sz="1600" dirty="0" smtClean="0">
                <a:latin typeface="Arial" pitchFamily="34" charset="0"/>
                <a:cs typeface="Arial" pitchFamily="34" charset="0"/>
              </a:defRPr>
            </a:lvl3pPr>
            <a:lvl4pPr>
              <a:defRPr lang="en-US" sz="1200" dirty="0" smtClean="0">
                <a:latin typeface="Arial" pitchFamily="34" charset="0"/>
                <a:cs typeface="Arial" pitchFamily="34" charset="0"/>
              </a:defRPr>
            </a:lvl4pPr>
            <a:lvl5pPr>
              <a:defRPr lang="nb-NO" sz="800" dirty="0">
                <a:latin typeface="Arial" pitchFamily="34" charset="0"/>
                <a:cs typeface="Arial" pitchFamily="34" charset="0"/>
              </a:defRPr>
            </a:lvl5pPr>
          </a:lstStyle>
          <a:p>
            <a:pPr lvl="0">
              <a:buFont typeface="Calibri" pitchFamily="34" charset="0"/>
              <a:buChar char="—"/>
            </a:pPr>
            <a:r>
              <a:rPr lang="en-US" dirty="0"/>
              <a:t>Click to edit text</a:t>
            </a:r>
          </a:p>
          <a:p>
            <a:pPr lvl="1">
              <a:buFont typeface="Calibri" pitchFamily="34" charset="0"/>
              <a:buChar char="—"/>
            </a:pPr>
            <a:r>
              <a:rPr lang="en-US" dirty="0"/>
              <a:t>Second level</a:t>
            </a:r>
          </a:p>
          <a:p>
            <a:pPr lvl="2">
              <a:buFont typeface="Calibri" pitchFamily="34" charset="0"/>
              <a:buChar char="—"/>
            </a:pPr>
            <a:r>
              <a:rPr lang="en-US" dirty="0"/>
              <a:t>Third level</a:t>
            </a:r>
          </a:p>
          <a:p>
            <a:pPr lvl="3">
              <a:buFont typeface="Calibri" pitchFamily="34" charset="0"/>
              <a:buChar char="—"/>
            </a:pPr>
            <a:r>
              <a:rPr lang="en-US" dirty="0"/>
              <a:t>Fourth level</a:t>
            </a:r>
          </a:p>
          <a:p>
            <a:pPr lvl="4">
              <a:buFont typeface="Calibri" pitchFamily="34" charset="0"/>
              <a:buChar char="—"/>
            </a:pPr>
            <a:r>
              <a:rPr lang="en-US" dirty="0"/>
              <a:t>Fifth level</a:t>
            </a:r>
            <a:endParaRPr lang="nb-NO" dirty="0"/>
          </a:p>
        </p:txBody>
      </p:sp>
      <p:cxnSp>
        <p:nvCxnSpPr>
          <p:cNvPr id="21" name="Straight Connector 10"/>
          <p:cNvCxnSpPr/>
          <p:nvPr userDrawn="1"/>
        </p:nvCxnSpPr>
        <p:spPr>
          <a:xfrm>
            <a:off x="468000" y="908720"/>
            <a:ext cx="8153971"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pic>
        <p:nvPicPr>
          <p:cNvPr id="22"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9427" y="6276697"/>
            <a:ext cx="542544" cy="493776"/>
          </a:xfrm>
          <a:prstGeom prst="rect">
            <a:avLst/>
          </a:prstGeom>
        </p:spPr>
      </p:pic>
      <p:cxnSp>
        <p:nvCxnSpPr>
          <p:cNvPr id="23" name="Straight Connector 10"/>
          <p:cNvCxnSpPr/>
          <p:nvPr userDrawn="1"/>
        </p:nvCxnSpPr>
        <p:spPr>
          <a:xfrm>
            <a:off x="468001" y="6228000"/>
            <a:ext cx="8153971" cy="0"/>
          </a:xfrm>
          <a:prstGeom prst="line">
            <a:avLst/>
          </a:prstGeom>
          <a:ln w="12700">
            <a:solidFill>
              <a:srgbClr val="999999"/>
            </a:solidFill>
          </a:ln>
        </p:spPr>
        <p:style>
          <a:lnRef idx="1">
            <a:schemeClr val="accent1"/>
          </a:lnRef>
          <a:fillRef idx="0">
            <a:schemeClr val="accent1"/>
          </a:fillRef>
          <a:effectRef idx="0">
            <a:schemeClr val="accent1"/>
          </a:effectRef>
          <a:fontRef idx="minor">
            <a:schemeClr val="tx1"/>
          </a:fontRef>
        </p:style>
      </p:cxnSp>
      <p:sp>
        <p:nvSpPr>
          <p:cNvPr id="24" name="Plassholder for dato 3"/>
          <p:cNvSpPr>
            <a:spLocks noGrp="1"/>
          </p:cNvSpPr>
          <p:nvPr>
            <p:ph type="dt" sz="half" idx="10"/>
          </p:nvPr>
        </p:nvSpPr>
        <p:spPr>
          <a:xfrm>
            <a:off x="361803" y="6367639"/>
            <a:ext cx="4114800" cy="365125"/>
          </a:xfrm>
        </p:spPr>
        <p:txBody>
          <a:bodyPr/>
          <a:lstStyle/>
          <a:p>
            <a:pPr>
              <a:tabLst>
                <a:tab pos="1435100" algn="l"/>
              </a:tabLst>
            </a:pPr>
            <a:endParaRPr lang="nb-NO" dirty="0"/>
          </a:p>
        </p:txBody>
      </p:sp>
      <p:sp>
        <p:nvSpPr>
          <p:cNvPr id="25" name="Slide Number Placeholder 3"/>
          <p:cNvSpPr txBox="1">
            <a:spLocks noGrp="1"/>
          </p:cNvSpPr>
          <p:nvPr userDrawn="1"/>
        </p:nvSpPr>
        <p:spPr bwMode="auto">
          <a:xfrm>
            <a:off x="4325885" y="6409285"/>
            <a:ext cx="438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rgbClr val="004666"/>
                </a:solidFill>
                <a:latin typeface="Gill Sans MT" pitchFamily="34" charset="0"/>
              </a:defRPr>
            </a:lvl1pPr>
            <a:lvl2pPr marL="742950" indent="-285750">
              <a:defRPr sz="4000" b="1">
                <a:solidFill>
                  <a:srgbClr val="004666"/>
                </a:solidFill>
                <a:latin typeface="Gill Sans MT" pitchFamily="34" charset="0"/>
              </a:defRPr>
            </a:lvl2pPr>
            <a:lvl3pPr marL="1143000" indent="-228600">
              <a:defRPr sz="4000" b="1">
                <a:solidFill>
                  <a:srgbClr val="004666"/>
                </a:solidFill>
                <a:latin typeface="Gill Sans MT" pitchFamily="34" charset="0"/>
              </a:defRPr>
            </a:lvl3pPr>
            <a:lvl4pPr marL="1600200" indent="-228600">
              <a:defRPr sz="4000" b="1">
                <a:solidFill>
                  <a:srgbClr val="004666"/>
                </a:solidFill>
                <a:latin typeface="Gill Sans MT" pitchFamily="34" charset="0"/>
              </a:defRPr>
            </a:lvl4pPr>
            <a:lvl5pPr marL="2057400" indent="-228600">
              <a:defRPr sz="4000" b="1">
                <a:solidFill>
                  <a:srgbClr val="004666"/>
                </a:solidFill>
                <a:latin typeface="Gill Sans MT" pitchFamily="34" charset="0"/>
              </a:defRPr>
            </a:lvl5pPr>
            <a:lvl6pPr marL="2514600" indent="-228600" eaLnBrk="0" fontAlgn="base" hangingPunct="0">
              <a:spcBef>
                <a:spcPct val="0"/>
              </a:spcBef>
              <a:spcAft>
                <a:spcPct val="0"/>
              </a:spcAft>
              <a:defRPr sz="4000" b="1">
                <a:solidFill>
                  <a:srgbClr val="004666"/>
                </a:solidFill>
                <a:latin typeface="Gill Sans MT" pitchFamily="34" charset="0"/>
              </a:defRPr>
            </a:lvl6pPr>
            <a:lvl7pPr marL="2971800" indent="-228600" eaLnBrk="0" fontAlgn="base" hangingPunct="0">
              <a:spcBef>
                <a:spcPct val="0"/>
              </a:spcBef>
              <a:spcAft>
                <a:spcPct val="0"/>
              </a:spcAft>
              <a:defRPr sz="4000" b="1">
                <a:solidFill>
                  <a:srgbClr val="004666"/>
                </a:solidFill>
                <a:latin typeface="Gill Sans MT" pitchFamily="34" charset="0"/>
              </a:defRPr>
            </a:lvl7pPr>
            <a:lvl8pPr marL="3429000" indent="-228600" eaLnBrk="0" fontAlgn="base" hangingPunct="0">
              <a:spcBef>
                <a:spcPct val="0"/>
              </a:spcBef>
              <a:spcAft>
                <a:spcPct val="0"/>
              </a:spcAft>
              <a:defRPr sz="4000" b="1">
                <a:solidFill>
                  <a:srgbClr val="004666"/>
                </a:solidFill>
                <a:latin typeface="Gill Sans MT" pitchFamily="34" charset="0"/>
              </a:defRPr>
            </a:lvl8pPr>
            <a:lvl9pPr marL="3886200" indent="-228600" eaLnBrk="0" fontAlgn="base" hangingPunct="0">
              <a:spcBef>
                <a:spcPct val="0"/>
              </a:spcBef>
              <a:spcAft>
                <a:spcPct val="0"/>
              </a:spcAft>
              <a:defRPr sz="4000" b="1">
                <a:solidFill>
                  <a:srgbClr val="004666"/>
                </a:solidFill>
                <a:latin typeface="Gill Sans MT" pitchFamily="34" charset="0"/>
              </a:defRPr>
            </a:lvl9pPr>
          </a:lstStyle>
          <a:p>
            <a:pPr algn="ctr" eaLnBrk="1" hangingPunct="1"/>
            <a:fld id="{7486D596-8222-46E7-A22E-02F149782808}" type="slidenum">
              <a:rPr lang="nb-NO" sz="1100" b="0">
                <a:solidFill>
                  <a:schemeClr val="tx1">
                    <a:lumMod val="50000"/>
                    <a:lumOff val="50000"/>
                  </a:schemeClr>
                </a:solidFill>
                <a:latin typeface="+mn-lt"/>
              </a:rPr>
              <a:pPr algn="ctr" eaLnBrk="1" hangingPunct="1"/>
              <a:t>‹#›</a:t>
            </a:fld>
            <a:endParaRPr lang="nb-NO" sz="900" b="0" dirty="0">
              <a:solidFill>
                <a:schemeClr val="tx1">
                  <a:lumMod val="50000"/>
                  <a:lumOff val="50000"/>
                </a:schemeClr>
              </a:solidFill>
              <a:latin typeface="+mn-lt"/>
            </a:endParaRPr>
          </a:p>
        </p:txBody>
      </p:sp>
    </p:spTree>
    <p:extLst>
      <p:ext uri="{BB962C8B-B14F-4D97-AF65-F5344CB8AC3E}">
        <p14:creationId xmlns:p14="http://schemas.microsoft.com/office/powerpoint/2010/main" val="1804233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nb-NO"/>
              <a:t>Faglærer: Torunn Drage Roti</a:t>
            </a:r>
            <a:endParaRPr lang="nb-NO"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DAA185-A6F0-44EE-8B79-6F0F9E415D9A}" type="slidenum">
              <a:rPr lang="nb-NO" smtClean="0"/>
              <a:pPr/>
              <a:t>‹#›</a:t>
            </a:fld>
            <a:endParaRPr lang="nb-NO" dirty="0"/>
          </a:p>
        </p:txBody>
      </p:sp>
    </p:spTree>
    <p:extLst>
      <p:ext uri="{BB962C8B-B14F-4D97-AF65-F5344CB8AC3E}">
        <p14:creationId xmlns:p14="http://schemas.microsoft.com/office/powerpoint/2010/main" val="3054836895"/>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52" r:id="rId12"/>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179512" y="1988840"/>
            <a:ext cx="1296144" cy="246221"/>
          </a:xfrm>
          <a:prstGeom prst="rect">
            <a:avLst/>
          </a:prstGeom>
          <a:noFill/>
        </p:spPr>
        <p:txBody>
          <a:bodyPr wrap="square" rtlCol="0">
            <a:spAutoFit/>
          </a:bodyPr>
          <a:lstStyle/>
          <a:p>
            <a:r>
              <a:rPr lang="nb-NO" sz="1000" dirty="0">
                <a:solidFill>
                  <a:schemeClr val="bg1"/>
                </a:solidFill>
                <a:latin typeface="Microsoft Sans Serif" pitchFamily="34" charset="0"/>
                <a:cs typeface="Microsoft Sans Serif" pitchFamily="34" charset="0"/>
              </a:rPr>
              <a:t>Torunn Drage Roti</a:t>
            </a:r>
          </a:p>
        </p:txBody>
      </p:sp>
      <p:sp>
        <p:nvSpPr>
          <p:cNvPr id="18" name="Tittel 17"/>
          <p:cNvSpPr>
            <a:spLocks noGrp="1"/>
          </p:cNvSpPr>
          <p:nvPr>
            <p:ph type="ctrTitle"/>
          </p:nvPr>
        </p:nvSpPr>
        <p:spPr>
          <a:xfrm>
            <a:off x="322276" y="1988840"/>
            <a:ext cx="8280920" cy="4622939"/>
          </a:xfrm>
        </p:spPr>
        <p:txBody>
          <a:bodyPr>
            <a:normAutofit fontScale="90000"/>
          </a:bodyPr>
          <a:lstStyle/>
          <a:p>
            <a:pPr algn="l"/>
            <a:br>
              <a:rPr lang="nb-NO" dirty="0"/>
            </a:br>
            <a:br>
              <a:rPr lang="nb-NO" dirty="0"/>
            </a:br>
            <a:br>
              <a:rPr lang="nb-NO" dirty="0"/>
            </a:br>
            <a:br>
              <a:rPr lang="nb-NO" dirty="0"/>
            </a:br>
            <a:br>
              <a:rPr lang="nb-NO" dirty="0"/>
            </a:br>
            <a:r>
              <a:rPr lang="nb-NO" dirty="0"/>
              <a:t>F4 - INEC1800 - Økonomi, finans og regnskap</a:t>
            </a:r>
            <a:br>
              <a:rPr lang="nb-NO" dirty="0"/>
            </a:br>
            <a:br>
              <a:rPr lang="nb-NO" dirty="0"/>
            </a:br>
            <a:br>
              <a:rPr lang="nb-NO" dirty="0"/>
            </a:br>
            <a:br>
              <a:rPr lang="nb-NO" dirty="0"/>
            </a:br>
            <a:r>
              <a:rPr lang="nb-NO" sz="2700" dirty="0"/>
              <a:t>Foreleser:	Torunn Drage Roti</a:t>
            </a:r>
            <a:br>
              <a:rPr lang="nb-NO" sz="2700" dirty="0"/>
            </a:br>
            <a:r>
              <a:rPr lang="nb-NO" sz="2700" dirty="0"/>
              <a:t>		Universitetslektor</a:t>
            </a:r>
            <a:br>
              <a:rPr lang="nb-NO" dirty="0"/>
            </a:br>
            <a:r>
              <a:rPr lang="nb-NO" dirty="0"/>
              <a:t> </a:t>
            </a:r>
          </a:p>
        </p:txBody>
      </p:sp>
      <p:pic>
        <p:nvPicPr>
          <p:cNvPr id="3" name="Picture 2"/>
          <p:cNvPicPr>
            <a:picLocks noChangeAspect="1"/>
          </p:cNvPicPr>
          <p:nvPr/>
        </p:nvPicPr>
        <p:blipFill>
          <a:blip r:embed="rId2"/>
          <a:stretch>
            <a:fillRect/>
          </a:stretch>
        </p:blipFill>
        <p:spPr>
          <a:xfrm>
            <a:off x="323528" y="332656"/>
            <a:ext cx="3283772" cy="1411957"/>
          </a:xfrm>
          <a:prstGeom prst="rect">
            <a:avLst/>
          </a:prstGeom>
        </p:spPr>
      </p:pic>
    </p:spTree>
    <p:extLst>
      <p:ext uri="{BB962C8B-B14F-4D97-AF65-F5344CB8AC3E}">
        <p14:creationId xmlns:p14="http://schemas.microsoft.com/office/powerpoint/2010/main" val="227053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16632"/>
            <a:ext cx="7886700" cy="1325563"/>
          </a:xfrm>
        </p:spPr>
        <p:txBody>
          <a:bodyPr>
            <a:normAutofit/>
          </a:bodyPr>
          <a:lstStyle/>
          <a:p>
            <a:r>
              <a:rPr lang="nb-NO" sz="3200" dirty="0"/>
              <a:t>Agenda</a:t>
            </a:r>
          </a:p>
        </p:txBody>
      </p:sp>
      <p:sp>
        <p:nvSpPr>
          <p:cNvPr id="3" name="Content Placeholder 2"/>
          <p:cNvSpPr>
            <a:spLocks noGrp="1"/>
          </p:cNvSpPr>
          <p:nvPr>
            <p:ph idx="1"/>
          </p:nvPr>
        </p:nvSpPr>
        <p:spPr>
          <a:xfrm>
            <a:off x="323528" y="1427840"/>
            <a:ext cx="7982272" cy="4928509"/>
          </a:xfrm>
        </p:spPr>
        <p:txBody>
          <a:bodyPr>
            <a:normAutofit/>
          </a:bodyPr>
          <a:lstStyle/>
          <a:p>
            <a:r>
              <a:rPr lang="nb-NO" sz="2800" dirty="0">
                <a:latin typeface="+mj-lt"/>
              </a:rPr>
              <a:t>Bedriftens kostnader</a:t>
            </a:r>
            <a:endParaRPr lang="nb-NO" sz="2400" dirty="0">
              <a:latin typeface="+mj-lt"/>
            </a:endParaRPr>
          </a:p>
        </p:txBody>
      </p:sp>
      <p:sp>
        <p:nvSpPr>
          <p:cNvPr id="6" name="Plassholder for lysbildenummer 5"/>
          <p:cNvSpPr>
            <a:spLocks noGrp="1"/>
          </p:cNvSpPr>
          <p:nvPr>
            <p:ph type="sldNum" sz="quarter" idx="12"/>
          </p:nvPr>
        </p:nvSpPr>
        <p:spPr>
          <a:xfrm>
            <a:off x="7924800" y="6356350"/>
            <a:ext cx="762000" cy="365125"/>
          </a:xfrm>
          <a:prstGeom prst="rect">
            <a:avLst/>
          </a:prstGeom>
        </p:spPr>
        <p:txBody>
          <a:bodyPr/>
          <a:lstStyle/>
          <a:p>
            <a:pPr>
              <a:defRPr/>
            </a:pPr>
            <a:fld id="{C8BA2598-596A-49B6-A12C-A49D37649A74}" type="slidenum">
              <a:rPr lang="nb-NO"/>
              <a:pPr>
                <a:defRPr/>
              </a:pPr>
              <a:t>2</a:t>
            </a:fld>
            <a:endParaRPr lang="nb-NO"/>
          </a:p>
        </p:txBody>
      </p:sp>
    </p:spTree>
    <p:extLst>
      <p:ext uri="{BB962C8B-B14F-4D97-AF65-F5344CB8AC3E}">
        <p14:creationId xmlns:p14="http://schemas.microsoft.com/office/powerpoint/2010/main" val="90936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Bild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6246" y="980729"/>
            <a:ext cx="2463217" cy="4102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ktangel 5"/>
          <p:cNvSpPr>
            <a:spLocks noChangeArrowheads="1"/>
          </p:cNvSpPr>
          <p:nvPr/>
        </p:nvSpPr>
        <p:spPr bwMode="auto">
          <a:xfrm>
            <a:off x="3851920" y="1988840"/>
            <a:ext cx="4752528"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nb-NO" sz="1500" dirty="0">
                <a:solidFill>
                  <a:schemeClr val="accent2"/>
                </a:solidFill>
                <a:latin typeface="Arial" panose="020B0604020202020204" pitchFamily="34" charset="0"/>
              </a:rPr>
              <a:t>To direktører dro sammen på rypejakt en høst, men hadde ikke den helt store jaktlykken. I løpet av tre dagers jakt greide den ene direktøren å skyte en eneste rype. Da de var på vei hjem igjen sa denne: "Når vi tar med reise og hotell, har denne rypa kostet oss tre tusen kroner". "Da var det godt at vi ikke fikk flere ryper", svarte den andre.</a:t>
            </a:r>
          </a:p>
        </p:txBody>
      </p:sp>
    </p:spTree>
    <p:extLst>
      <p:ext uri="{BB962C8B-B14F-4D97-AF65-F5344CB8AC3E}">
        <p14:creationId xmlns:p14="http://schemas.microsoft.com/office/powerpoint/2010/main" val="289423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Agenda: Bedriftens kostnader</a:t>
            </a:r>
          </a:p>
        </p:txBody>
      </p:sp>
      <p:sp>
        <p:nvSpPr>
          <p:cNvPr id="3" name="Content Placeholder 2"/>
          <p:cNvSpPr>
            <a:spLocks noGrp="1"/>
          </p:cNvSpPr>
          <p:nvPr>
            <p:ph idx="1"/>
          </p:nvPr>
        </p:nvSpPr>
        <p:spPr>
          <a:xfrm>
            <a:off x="251520" y="1340768"/>
            <a:ext cx="8263830" cy="4836195"/>
          </a:xfrm>
        </p:spPr>
        <p:txBody>
          <a:bodyPr>
            <a:normAutofit/>
          </a:bodyPr>
          <a:lstStyle/>
          <a:p>
            <a:pPr lvl="1"/>
            <a:endParaRPr lang="nb-NO" dirty="0"/>
          </a:p>
          <a:p>
            <a:pPr lvl="1"/>
            <a:r>
              <a:rPr lang="nb-NO" sz="2800" dirty="0">
                <a:latin typeface="+mj-lt"/>
              </a:rPr>
              <a:t>Skille mellom ulike kostnadsinndelinger og forstå betydningen av dette i et produksjons- og økonomisk perspektiv</a:t>
            </a:r>
          </a:p>
          <a:p>
            <a:pPr lvl="2"/>
            <a:r>
              <a:rPr lang="nb-NO" sz="2000" dirty="0">
                <a:latin typeface="+mj-lt"/>
              </a:rPr>
              <a:t>Faste </a:t>
            </a:r>
            <a:r>
              <a:rPr lang="nb-NO" sz="2000" dirty="0" err="1">
                <a:latin typeface="+mj-lt"/>
              </a:rPr>
              <a:t>vs</a:t>
            </a:r>
            <a:r>
              <a:rPr lang="nb-NO" sz="2000" dirty="0">
                <a:latin typeface="+mj-lt"/>
              </a:rPr>
              <a:t> variable kostnader</a:t>
            </a:r>
          </a:p>
          <a:p>
            <a:pPr lvl="2"/>
            <a:r>
              <a:rPr lang="nb-NO" sz="2000" dirty="0">
                <a:latin typeface="+mj-lt"/>
              </a:rPr>
              <a:t>Totale- </a:t>
            </a:r>
            <a:r>
              <a:rPr lang="nb-NO" sz="2000" dirty="0" err="1">
                <a:latin typeface="+mj-lt"/>
              </a:rPr>
              <a:t>vs</a:t>
            </a:r>
            <a:r>
              <a:rPr lang="nb-NO" sz="2000" dirty="0">
                <a:latin typeface="+mj-lt"/>
              </a:rPr>
              <a:t> enhetskostnader</a:t>
            </a:r>
          </a:p>
          <a:p>
            <a:pPr lvl="2"/>
            <a:r>
              <a:rPr lang="nb-NO" sz="2000" dirty="0">
                <a:latin typeface="+mj-lt"/>
              </a:rPr>
              <a:t>Proporsjonale </a:t>
            </a:r>
            <a:r>
              <a:rPr lang="nb-NO" sz="2000" dirty="0" err="1">
                <a:latin typeface="+mj-lt"/>
              </a:rPr>
              <a:t>vs</a:t>
            </a:r>
            <a:r>
              <a:rPr lang="nb-NO" sz="2000" dirty="0">
                <a:latin typeface="+mj-lt"/>
              </a:rPr>
              <a:t> over- </a:t>
            </a:r>
            <a:r>
              <a:rPr lang="nb-NO" sz="2000" dirty="0" err="1">
                <a:latin typeface="+mj-lt"/>
              </a:rPr>
              <a:t>underproposjonale</a:t>
            </a:r>
            <a:r>
              <a:rPr lang="nb-NO" sz="2000" dirty="0">
                <a:latin typeface="+mj-lt"/>
              </a:rPr>
              <a:t> kostnader</a:t>
            </a:r>
          </a:p>
          <a:p>
            <a:pPr lvl="2"/>
            <a:r>
              <a:rPr lang="nb-NO" sz="2000" dirty="0">
                <a:latin typeface="+mj-lt"/>
              </a:rPr>
              <a:t>Reversible </a:t>
            </a:r>
            <a:r>
              <a:rPr lang="nb-NO" sz="2000" dirty="0" err="1">
                <a:latin typeface="+mj-lt"/>
              </a:rPr>
              <a:t>vs</a:t>
            </a:r>
            <a:r>
              <a:rPr lang="nb-NO" sz="2000" dirty="0">
                <a:latin typeface="+mj-lt"/>
              </a:rPr>
              <a:t> ikke-reversible kostnader</a:t>
            </a:r>
          </a:p>
          <a:p>
            <a:pPr lvl="2"/>
            <a:r>
              <a:rPr lang="nb-NO" sz="2000" dirty="0">
                <a:latin typeface="+mj-lt"/>
              </a:rPr>
              <a:t>Driftsavhengige </a:t>
            </a:r>
            <a:r>
              <a:rPr lang="nb-NO" sz="2000" dirty="0" err="1">
                <a:latin typeface="+mj-lt"/>
              </a:rPr>
              <a:t>vs</a:t>
            </a:r>
            <a:r>
              <a:rPr lang="nb-NO" sz="2000" dirty="0">
                <a:latin typeface="+mj-lt"/>
              </a:rPr>
              <a:t> driftsuavhengige kostnader</a:t>
            </a:r>
          </a:p>
          <a:p>
            <a:pPr marL="914400" lvl="2" indent="0">
              <a:buNone/>
            </a:pPr>
            <a:endParaRPr lang="nb-NO" sz="1400" dirty="0">
              <a:latin typeface="+mj-lt"/>
            </a:endParaRPr>
          </a:p>
        </p:txBody>
      </p:sp>
      <p:sp>
        <p:nvSpPr>
          <p:cNvPr id="6" name="Plassholder for lysbildenummer 5"/>
          <p:cNvSpPr>
            <a:spLocks noGrp="1"/>
          </p:cNvSpPr>
          <p:nvPr>
            <p:ph type="sldNum" sz="quarter" idx="4294967295"/>
          </p:nvPr>
        </p:nvSpPr>
        <p:spPr>
          <a:xfrm>
            <a:off x="8382000" y="6356350"/>
            <a:ext cx="762000" cy="365125"/>
          </a:xfrm>
          <a:prstGeom prst="rect">
            <a:avLst/>
          </a:prstGeom>
        </p:spPr>
        <p:txBody>
          <a:bodyPr/>
          <a:lstStyle/>
          <a:p>
            <a:pPr>
              <a:defRPr/>
            </a:pPr>
            <a:fld id="{C8BA2598-596A-49B6-A12C-A49D37649A74}" type="slidenum">
              <a:rPr lang="nb-NO"/>
              <a:pPr>
                <a:defRPr/>
              </a:pPr>
              <a:t>4</a:t>
            </a:fld>
            <a:endParaRPr lang="nb-NO"/>
          </a:p>
        </p:txBody>
      </p:sp>
    </p:spTree>
    <p:extLst>
      <p:ext uri="{BB962C8B-B14F-4D97-AF65-F5344CB8AC3E}">
        <p14:creationId xmlns:p14="http://schemas.microsoft.com/office/powerpoint/2010/main" val="74630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Kostnadsforståelse</a:t>
            </a:r>
          </a:p>
        </p:txBody>
      </p:sp>
      <p:sp>
        <p:nvSpPr>
          <p:cNvPr id="3" name="Content Placeholder 2"/>
          <p:cNvSpPr>
            <a:spLocks noGrp="1"/>
          </p:cNvSpPr>
          <p:nvPr>
            <p:ph idx="1"/>
          </p:nvPr>
        </p:nvSpPr>
        <p:spPr>
          <a:xfrm>
            <a:off x="755804" y="1484784"/>
            <a:ext cx="7632392" cy="1881047"/>
          </a:xfrm>
        </p:spPr>
        <p:txBody>
          <a:bodyPr>
            <a:normAutofit/>
          </a:bodyPr>
          <a:lstStyle/>
          <a:p>
            <a:r>
              <a:rPr lang="nb-NO" dirty="0">
                <a:latin typeface="+mj-lt"/>
              </a:rPr>
              <a:t>Avgjørende konkurransefaktor</a:t>
            </a:r>
          </a:p>
          <a:p>
            <a:r>
              <a:rPr lang="nb-NO" dirty="0">
                <a:latin typeface="+mj-lt"/>
              </a:rPr>
              <a:t>Kan beskrives og klassifiserer etter ulike kriterier</a:t>
            </a:r>
          </a:p>
          <a:p>
            <a:r>
              <a:rPr lang="nb-NO" dirty="0">
                <a:latin typeface="+mj-lt"/>
              </a:rPr>
              <a:t>Tradisjonell </a:t>
            </a:r>
            <a:r>
              <a:rPr lang="nb-NO" dirty="0" err="1">
                <a:latin typeface="+mj-lt"/>
              </a:rPr>
              <a:t>vs</a:t>
            </a:r>
            <a:r>
              <a:rPr lang="nb-NO" dirty="0">
                <a:latin typeface="+mj-lt"/>
              </a:rPr>
              <a:t> aktivitetsbasert kostnadsforståelse</a:t>
            </a:r>
          </a:p>
          <a:p>
            <a:r>
              <a:rPr lang="nb-NO" dirty="0">
                <a:latin typeface="+mj-lt"/>
              </a:rPr>
              <a:t>Relevante kostnader avhenger av formålet</a:t>
            </a:r>
          </a:p>
          <a:p>
            <a:endParaRPr lang="nb-NO" dirty="0"/>
          </a:p>
          <a:p>
            <a:pPr marL="0" indent="0">
              <a:buNone/>
            </a:pPr>
            <a:endParaRPr lang="nb-NO" dirty="0"/>
          </a:p>
        </p:txBody>
      </p:sp>
      <p:sp>
        <p:nvSpPr>
          <p:cNvPr id="4" name="TextBox 3"/>
          <p:cNvSpPr txBox="1"/>
          <p:nvPr/>
        </p:nvSpPr>
        <p:spPr>
          <a:xfrm>
            <a:off x="1636810" y="4077072"/>
            <a:ext cx="5870380" cy="1323439"/>
          </a:xfrm>
          <a:prstGeom prst="rect">
            <a:avLst/>
          </a:prstGeom>
          <a:solidFill>
            <a:schemeClr val="accent5">
              <a:lumMod val="60000"/>
              <a:lumOff val="40000"/>
            </a:schemeClr>
          </a:solidFill>
          <a:ln>
            <a:solidFill>
              <a:schemeClr val="tx2">
                <a:lumMod val="50000"/>
              </a:schemeClr>
            </a:solidFill>
          </a:ln>
        </p:spPr>
        <p:txBody>
          <a:bodyPr wrap="square" rtlCol="0">
            <a:spAutoFit/>
          </a:bodyPr>
          <a:lstStyle/>
          <a:p>
            <a:r>
              <a:rPr lang="nb-NO" sz="2000" b="1" i="1" dirty="0"/>
              <a:t>Kostnader fordeles i bedriftene gjennom den </a:t>
            </a:r>
          </a:p>
          <a:p>
            <a:r>
              <a:rPr lang="nb-NO" sz="2000" b="1" i="1" dirty="0"/>
              <a:t>periodiske rapporteringen, </a:t>
            </a:r>
          </a:p>
          <a:p>
            <a:r>
              <a:rPr lang="nb-NO" sz="2000" b="1" i="1" dirty="0"/>
              <a:t>ved </a:t>
            </a:r>
            <a:r>
              <a:rPr lang="nb-NO" sz="2000" b="1" i="1" dirty="0">
                <a:solidFill>
                  <a:srgbClr val="FF0000"/>
                </a:solidFill>
              </a:rPr>
              <a:t>utarbeidelse av produktkalkyler </a:t>
            </a:r>
            <a:r>
              <a:rPr lang="nb-NO" sz="2000" b="1" i="1" dirty="0"/>
              <a:t>og </a:t>
            </a:r>
            <a:r>
              <a:rPr lang="nb-NO" sz="2000" b="1" i="1" dirty="0" err="1"/>
              <a:t>ifm</a:t>
            </a:r>
            <a:r>
              <a:rPr lang="nb-NO" sz="2000" b="1" i="1" dirty="0"/>
              <a:t> </a:t>
            </a:r>
          </a:p>
          <a:p>
            <a:r>
              <a:rPr lang="nb-NO" sz="2000" b="1" i="1" dirty="0"/>
              <a:t>ulike beslutningskalkyler.</a:t>
            </a:r>
          </a:p>
        </p:txBody>
      </p:sp>
    </p:spTree>
    <p:extLst>
      <p:ext uri="{BB962C8B-B14F-4D97-AF65-F5344CB8AC3E}">
        <p14:creationId xmlns:p14="http://schemas.microsoft.com/office/powerpoint/2010/main" val="2019805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9572"/>
            <a:ext cx="9144000" cy="952428"/>
          </a:xfrm>
        </p:spPr>
        <p:txBody>
          <a:bodyPr>
            <a:noAutofit/>
          </a:bodyPr>
          <a:lstStyle/>
          <a:p>
            <a:r>
              <a:rPr lang="nb-NO" sz="2600" dirty="0"/>
              <a:t>Kostnadsforståelse =&gt; Noen sentrale kostnadsbegreper</a:t>
            </a:r>
            <a:br>
              <a:rPr lang="nb-NO" sz="2400" dirty="0"/>
            </a:br>
            <a:endParaRPr lang="nb-NO" sz="2400" dirty="0"/>
          </a:p>
        </p:txBody>
      </p:sp>
      <p:sp>
        <p:nvSpPr>
          <p:cNvPr id="3" name="Content Placeholder 2"/>
          <p:cNvSpPr>
            <a:spLocks noGrp="1"/>
          </p:cNvSpPr>
          <p:nvPr>
            <p:ph idx="1"/>
          </p:nvPr>
        </p:nvSpPr>
        <p:spPr>
          <a:xfrm rot="-360000">
            <a:off x="3581778" y="2653552"/>
            <a:ext cx="4001115" cy="552004"/>
          </a:xfrm>
        </p:spPr>
        <p:txBody>
          <a:bodyPr>
            <a:noAutofit/>
            <a:scene3d>
              <a:camera prst="perspectiveContrastingRightFacing"/>
              <a:lightRig rig="harsh" dir="t"/>
            </a:scene3d>
            <a:sp3d extrusionH="57150" prstMaterial="matte">
              <a:bevelT w="63500" h="12700" prst="angle"/>
              <a:contourClr>
                <a:schemeClr val="bg1">
                  <a:lumMod val="65000"/>
                </a:schemeClr>
              </a:contourClr>
            </a:sp3d>
          </a:bodyPr>
          <a:lstStyle/>
          <a:p>
            <a:pPr lvl="1"/>
            <a:r>
              <a:rPr lang="nb-NO"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Periodekostnader</a:t>
            </a:r>
          </a:p>
        </p:txBody>
      </p:sp>
      <p:sp>
        <p:nvSpPr>
          <p:cNvPr id="4" name="Rectangle 3"/>
          <p:cNvSpPr/>
          <p:nvPr/>
        </p:nvSpPr>
        <p:spPr>
          <a:xfrm rot="2160000">
            <a:off x="5724128" y="1407841"/>
            <a:ext cx="4087835" cy="523220"/>
          </a:xfrm>
          <a:prstGeom prst="rect">
            <a:avLst/>
          </a:prstGeom>
          <a:noFill/>
        </p:spPr>
        <p:txBody>
          <a:bodyPr wrap="square" lIns="91440" tIns="45720" rIns="91440" bIns="45720">
            <a:spAutoFit/>
          </a:bodyPr>
          <a:lstStyle/>
          <a:p>
            <a:pPr lvl="1"/>
            <a:r>
              <a:rPr lang="nb-NO" sz="2800" b="1" dirty="0">
                <a:ln w="22225">
                  <a:solidFill>
                    <a:schemeClr val="accent2"/>
                  </a:solidFill>
                  <a:prstDash val="solid"/>
                </a:ln>
                <a:solidFill>
                  <a:schemeClr val="accent2">
                    <a:lumMod val="40000"/>
                    <a:lumOff val="60000"/>
                  </a:schemeClr>
                </a:solidFill>
              </a:rPr>
              <a:t>Tilvirkningskostnader</a:t>
            </a:r>
          </a:p>
        </p:txBody>
      </p:sp>
      <p:sp>
        <p:nvSpPr>
          <p:cNvPr id="5" name="Rectangle 4"/>
          <p:cNvSpPr/>
          <p:nvPr/>
        </p:nvSpPr>
        <p:spPr>
          <a:xfrm>
            <a:off x="827583" y="5229042"/>
            <a:ext cx="7560417" cy="584775"/>
          </a:xfrm>
          <a:prstGeom prst="rect">
            <a:avLst/>
          </a:prstGeom>
          <a:noFill/>
        </p:spPr>
        <p:txBody>
          <a:bodyPr wrap="square" lIns="91440" tIns="45720" rIns="91440" bIns="45720">
            <a:spAutoFit/>
          </a:bodyPr>
          <a:lstStyle/>
          <a:p>
            <a:pPr algn="ctr"/>
            <a:r>
              <a:rPr lang="nb-NO"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Salgs- og administrasjonskostnader</a:t>
            </a:r>
          </a:p>
        </p:txBody>
      </p:sp>
      <p:sp>
        <p:nvSpPr>
          <p:cNvPr id="6" name="TextBox 5"/>
          <p:cNvSpPr txBox="1"/>
          <p:nvPr/>
        </p:nvSpPr>
        <p:spPr>
          <a:xfrm>
            <a:off x="-417346" y="1213555"/>
            <a:ext cx="7796943" cy="1107996"/>
          </a:xfrm>
          <a:prstGeom prst="rect">
            <a:avLst/>
          </a:prstGeom>
          <a:noFill/>
        </p:spPr>
        <p:txBody>
          <a:bodyPr wrap="none" rtlCol="0">
            <a:spAutoFit/>
          </a:bodyPr>
          <a:lstStyle/>
          <a:p>
            <a:pPr lvl="1"/>
            <a:r>
              <a:rPr lang="nb-NO"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Variable kostnader</a:t>
            </a:r>
          </a:p>
          <a:p>
            <a:pPr lvl="2"/>
            <a:r>
              <a:rPr lang="nb-NO" sz="24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Proposjonale</a:t>
            </a:r>
            <a:r>
              <a:rPr lang="nb-NO"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nb-NO" sz="24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vs</a:t>
            </a:r>
            <a:r>
              <a:rPr lang="nb-NO"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over- </a:t>
            </a:r>
            <a:r>
              <a:rPr lang="nb-NO" sz="24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underproposjonale</a:t>
            </a:r>
            <a:r>
              <a:rPr lang="nb-NO"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kostnader</a:t>
            </a:r>
          </a:p>
          <a:p>
            <a:endParaRPr lang="nb-NO" dirty="0"/>
          </a:p>
        </p:txBody>
      </p:sp>
      <p:sp>
        <p:nvSpPr>
          <p:cNvPr id="8" name="TextBox 7"/>
          <p:cNvSpPr txBox="1"/>
          <p:nvPr/>
        </p:nvSpPr>
        <p:spPr>
          <a:xfrm>
            <a:off x="5953815" y="3214243"/>
            <a:ext cx="2851564" cy="800219"/>
          </a:xfrm>
          <a:prstGeom prst="rect">
            <a:avLst/>
          </a:prstGeom>
          <a:noFill/>
        </p:spPr>
        <p:txBody>
          <a:bodyPr wrap="square" rtlCol="0">
            <a:spAutoFit/>
            <a:scene3d>
              <a:camera prst="orthographicFront">
                <a:rot lat="1200000" lon="0" rev="1200000"/>
              </a:camera>
              <a:lightRig rig="threePt" dir="t"/>
            </a:scene3d>
          </a:bodyPr>
          <a:lstStyle/>
          <a:p>
            <a:pPr marL="0" lvl="1"/>
            <a:r>
              <a:rPr lang="nb-NO" sz="3200" b="1" dirty="0">
                <a:ln w="9525">
                  <a:solidFill>
                    <a:schemeClr val="accent1">
                      <a:lumMod val="75000"/>
                    </a:schemeClr>
                  </a:solidFill>
                  <a:prstDash val="solid"/>
                </a:ln>
                <a:solidFill>
                  <a:schemeClr val="accent5"/>
                </a:solidFill>
                <a:effectLst>
                  <a:outerShdw blurRad="12700" dist="38100" dir="2700000" algn="tl" rotWithShape="0">
                    <a:schemeClr val="accent5">
                      <a:lumMod val="60000"/>
                      <a:lumOff val="40000"/>
                    </a:schemeClr>
                  </a:outerShdw>
                </a:effectLst>
              </a:rPr>
              <a:t>Faste kostnader</a:t>
            </a:r>
          </a:p>
          <a:p>
            <a:endParaRPr lang="nb-NO" sz="1400" dirty="0"/>
          </a:p>
        </p:txBody>
      </p:sp>
      <p:sp>
        <p:nvSpPr>
          <p:cNvPr id="9" name="TextBox 8"/>
          <p:cNvSpPr txBox="1"/>
          <p:nvPr/>
        </p:nvSpPr>
        <p:spPr>
          <a:xfrm>
            <a:off x="1835697" y="4455949"/>
            <a:ext cx="6969682" cy="830997"/>
          </a:xfrm>
          <a:prstGeom prst="rect">
            <a:avLst/>
          </a:prstGeom>
          <a:noFill/>
        </p:spPr>
        <p:txBody>
          <a:bodyPr wrap="square" rtlCol="0">
            <a:spAutoFit/>
          </a:bodyPr>
          <a:lstStyle/>
          <a:p>
            <a:pPr lvl="1"/>
            <a:r>
              <a:rPr lang="nb-NO" sz="2400" b="1" dirty="0" err="1">
                <a:ln w="6600">
                  <a:solidFill>
                    <a:schemeClr val="accent2"/>
                  </a:solidFill>
                  <a:prstDash val="solid"/>
                </a:ln>
                <a:solidFill>
                  <a:srgbClr val="FF3399"/>
                </a:solidFill>
                <a:effectLst>
                  <a:outerShdw dist="38100" dir="2700000" algn="tl" rotWithShape="0">
                    <a:schemeClr val="accent2"/>
                  </a:outerShdw>
                </a:effectLst>
              </a:rPr>
              <a:t>Semi</a:t>
            </a:r>
            <a:r>
              <a:rPr lang="nb-NO" sz="2400" b="1" dirty="0">
                <a:ln w="6600">
                  <a:solidFill>
                    <a:schemeClr val="accent2"/>
                  </a:solidFill>
                  <a:prstDash val="solid"/>
                </a:ln>
                <a:solidFill>
                  <a:srgbClr val="FF3399"/>
                </a:solidFill>
                <a:effectLst>
                  <a:outerShdw dist="38100" dir="2700000" algn="tl" rotWithShape="0">
                    <a:schemeClr val="accent2"/>
                  </a:outerShdw>
                </a:effectLst>
              </a:rPr>
              <a:t>-variable kostnader (sammensatte kostnader)</a:t>
            </a:r>
          </a:p>
        </p:txBody>
      </p:sp>
      <p:sp>
        <p:nvSpPr>
          <p:cNvPr id="11" name="TextBox 10"/>
          <p:cNvSpPr txBox="1"/>
          <p:nvPr/>
        </p:nvSpPr>
        <p:spPr>
          <a:xfrm>
            <a:off x="1731075" y="2207029"/>
            <a:ext cx="3335593" cy="1077218"/>
          </a:xfrm>
          <a:prstGeom prst="rect">
            <a:avLst/>
          </a:prstGeom>
          <a:noFill/>
        </p:spPr>
        <p:txBody>
          <a:bodyPr wrap="none" rtlCol="0">
            <a:spAutoFit/>
          </a:bodyPr>
          <a:lstStyle/>
          <a:p>
            <a:pPr marL="0" lvl="1"/>
            <a:r>
              <a:rPr lang="nb-NO" sz="3200" b="1" spc="50" dirty="0">
                <a:ln w="0">
                  <a:solidFill>
                    <a:srgbClr val="00B050"/>
                  </a:solidFill>
                </a:ln>
                <a:solidFill>
                  <a:srgbClr val="00B050"/>
                </a:solidFill>
                <a:effectLst>
                  <a:innerShdw blurRad="63500" dist="50800" dir="13500000">
                    <a:srgbClr val="000000">
                      <a:alpha val="50000"/>
                    </a:srgbClr>
                  </a:innerShdw>
                </a:effectLst>
              </a:rPr>
              <a:t>Direkte kostnader</a:t>
            </a:r>
          </a:p>
          <a:p>
            <a:endParaRPr lang="nb-NO" sz="3200" dirty="0"/>
          </a:p>
        </p:txBody>
      </p:sp>
      <p:sp>
        <p:nvSpPr>
          <p:cNvPr id="12" name="TextBox 11"/>
          <p:cNvSpPr txBox="1"/>
          <p:nvPr/>
        </p:nvSpPr>
        <p:spPr>
          <a:xfrm>
            <a:off x="298931" y="3855784"/>
            <a:ext cx="4178456" cy="1015663"/>
          </a:xfrm>
          <a:prstGeom prst="rect">
            <a:avLst/>
          </a:prstGeom>
          <a:noFill/>
        </p:spPr>
        <p:txBody>
          <a:bodyPr wrap="square" rtlCol="0">
            <a:spAutoFit/>
            <a:scene3d>
              <a:camera prst="orthographicFront">
                <a:rot lat="0" lon="600000" rev="0"/>
              </a:camera>
              <a:lightRig rig="threePt" dir="t"/>
            </a:scene3d>
          </a:bodyPr>
          <a:lstStyle/>
          <a:p>
            <a:pPr lvl="1"/>
            <a:r>
              <a:rPr lang="nb-NO" sz="3600" b="1" i="1" dirty="0">
                <a:solidFill>
                  <a:schemeClr val="tx2">
                    <a:lumMod val="50000"/>
                  </a:schemeClr>
                </a:solidFill>
              </a:rPr>
              <a:t>Produktkostnader</a:t>
            </a:r>
          </a:p>
          <a:p>
            <a:endParaRPr lang="nb-NO" sz="2400" b="1" i="1" dirty="0">
              <a:solidFill>
                <a:schemeClr val="tx2">
                  <a:lumMod val="50000"/>
                </a:schemeClr>
              </a:solidFill>
            </a:endParaRPr>
          </a:p>
        </p:txBody>
      </p:sp>
      <p:sp>
        <p:nvSpPr>
          <p:cNvPr id="13" name="Rectangle 12"/>
          <p:cNvSpPr/>
          <p:nvPr/>
        </p:nvSpPr>
        <p:spPr>
          <a:xfrm>
            <a:off x="185184" y="3151549"/>
            <a:ext cx="3863109" cy="646331"/>
          </a:xfrm>
          <a:prstGeom prst="rect">
            <a:avLst/>
          </a:prstGeom>
          <a:noFill/>
        </p:spPr>
        <p:txBody>
          <a:bodyPr wrap="none" lIns="91440" tIns="45720" rIns="91440" bIns="45720">
            <a:spAutoFit/>
            <a:scene3d>
              <a:camera prst="orthographicFront">
                <a:rot lat="300000" lon="0" rev="20999999"/>
              </a:camera>
              <a:lightRig rig="threePt" dir="t"/>
            </a:scene3d>
          </a:bodyPr>
          <a:lstStyle/>
          <a:p>
            <a:pPr algn="ctr"/>
            <a:r>
              <a:rPr lang="nb-NO" sz="3600" b="0" cap="none" spc="0" dirty="0">
                <a:ln w="0"/>
                <a:solidFill>
                  <a:schemeClr val="accent1"/>
                </a:solidFill>
                <a:effectLst>
                  <a:outerShdw blurRad="38100" dist="25400" dir="5400000" algn="ctr" rotWithShape="0">
                    <a:srgbClr val="6E747A">
                      <a:alpha val="43000"/>
                    </a:srgbClr>
                  </a:outerShdw>
                </a:effectLst>
              </a:rPr>
              <a:t>In</a:t>
            </a:r>
            <a:r>
              <a:rPr lang="nb-NO" sz="3600" b="1" cap="none" spc="0" dirty="0">
                <a:ln w="0"/>
                <a:solidFill>
                  <a:schemeClr val="accent1"/>
                </a:solidFill>
                <a:effectLst>
                  <a:outerShdw blurRad="38100" dist="25400" dir="5400000" algn="ctr" rotWithShape="0">
                    <a:srgbClr val="6E747A">
                      <a:alpha val="43000"/>
                    </a:srgbClr>
                  </a:outerShdw>
                </a:effectLst>
              </a:rPr>
              <a:t>direk</a:t>
            </a:r>
            <a:r>
              <a:rPr lang="nb-NO" sz="3600" b="0" cap="none" spc="0" dirty="0">
                <a:ln w="0"/>
                <a:solidFill>
                  <a:schemeClr val="accent1"/>
                </a:solidFill>
                <a:effectLst>
                  <a:outerShdw blurRad="38100" dist="25400" dir="5400000" algn="ctr" rotWithShape="0">
                    <a:srgbClr val="6E747A">
                      <a:alpha val="43000"/>
                    </a:srgbClr>
                  </a:outerShdw>
                </a:effectLst>
              </a:rPr>
              <a:t>te kostnader</a:t>
            </a:r>
          </a:p>
        </p:txBody>
      </p:sp>
      <p:pic>
        <p:nvPicPr>
          <p:cNvPr id="14" name="Picture 13"/>
          <p:cNvPicPr>
            <a:picLocks noChangeAspect="1"/>
          </p:cNvPicPr>
          <p:nvPr/>
        </p:nvPicPr>
        <p:blipFill>
          <a:blip r:embed="rId2"/>
          <a:stretch>
            <a:fillRect/>
          </a:stretch>
        </p:blipFill>
        <p:spPr>
          <a:xfrm>
            <a:off x="242347" y="4610876"/>
            <a:ext cx="1223328" cy="1331436"/>
          </a:xfrm>
          <a:prstGeom prst="rect">
            <a:avLst/>
          </a:prstGeom>
        </p:spPr>
      </p:pic>
      <p:pic>
        <p:nvPicPr>
          <p:cNvPr id="15" name="Picture 14"/>
          <p:cNvPicPr>
            <a:picLocks noChangeAspect="1"/>
          </p:cNvPicPr>
          <p:nvPr/>
        </p:nvPicPr>
        <p:blipFill>
          <a:blip r:embed="rId3"/>
          <a:stretch>
            <a:fillRect/>
          </a:stretch>
        </p:blipFill>
        <p:spPr>
          <a:xfrm>
            <a:off x="7696528" y="3636594"/>
            <a:ext cx="1194522" cy="1948564"/>
          </a:xfrm>
          <a:prstGeom prst="rect">
            <a:avLst/>
          </a:prstGeom>
        </p:spPr>
      </p:pic>
      <p:sp>
        <p:nvSpPr>
          <p:cNvPr id="16" name="TextBox 15"/>
          <p:cNvSpPr txBox="1"/>
          <p:nvPr/>
        </p:nvSpPr>
        <p:spPr>
          <a:xfrm>
            <a:off x="4607791" y="4035150"/>
            <a:ext cx="2806025" cy="400110"/>
          </a:xfrm>
          <a:prstGeom prst="rect">
            <a:avLst/>
          </a:prstGeom>
          <a:noFill/>
        </p:spPr>
        <p:txBody>
          <a:bodyPr wrap="none" rtlCol="0">
            <a:spAutoFit/>
          </a:bodyPr>
          <a:lstStyle/>
          <a:p>
            <a:r>
              <a:rPr lang="nb-NO" sz="2000" b="1" i="1" dirty="0">
                <a:solidFill>
                  <a:srgbClr val="00B050"/>
                </a:solidFill>
                <a:effectLst>
                  <a:outerShdw blurRad="38100" dist="38100" dir="2700000" algn="tl">
                    <a:srgbClr val="000000">
                      <a:alpha val="43137"/>
                    </a:srgbClr>
                  </a:outerShdw>
                </a:effectLst>
              </a:rPr>
              <a:t>Kalkulatoriske kostnader</a:t>
            </a:r>
          </a:p>
        </p:txBody>
      </p:sp>
      <p:sp>
        <p:nvSpPr>
          <p:cNvPr id="18" name="Rectangle 17"/>
          <p:cNvSpPr/>
          <p:nvPr/>
        </p:nvSpPr>
        <p:spPr>
          <a:xfrm>
            <a:off x="6606320" y="2582673"/>
            <a:ext cx="2463302" cy="461665"/>
          </a:xfrm>
          <a:prstGeom prst="rect">
            <a:avLst/>
          </a:prstGeom>
          <a:noFill/>
        </p:spPr>
        <p:txBody>
          <a:bodyPr wrap="none" lIns="91440" tIns="45720" rIns="91440" bIns="45720">
            <a:spAutoFit/>
          </a:bodyPr>
          <a:lstStyle/>
          <a:p>
            <a:pPr algn="ctr"/>
            <a:r>
              <a:rPr lang="nb-NO" sz="2400" b="0" cap="none" spc="0" dirty="0">
                <a:ln w="0"/>
                <a:solidFill>
                  <a:schemeClr val="accent6">
                    <a:lumMod val="75000"/>
                  </a:schemeClr>
                </a:solidFill>
                <a:effectLst>
                  <a:outerShdw blurRad="38100" dist="19050" dir="2700000" algn="tl" rotWithShape="0">
                    <a:schemeClr val="dk1">
                      <a:alpha val="40000"/>
                    </a:schemeClr>
                  </a:outerShdw>
                </a:effectLst>
              </a:rPr>
              <a:t>Alternativ kostnad</a:t>
            </a:r>
          </a:p>
        </p:txBody>
      </p:sp>
      <p:sp>
        <p:nvSpPr>
          <p:cNvPr id="19" name="TextBox 18"/>
          <p:cNvSpPr txBox="1"/>
          <p:nvPr/>
        </p:nvSpPr>
        <p:spPr>
          <a:xfrm>
            <a:off x="5268179" y="5813817"/>
            <a:ext cx="2795830" cy="523220"/>
          </a:xfrm>
          <a:prstGeom prst="rect">
            <a:avLst/>
          </a:prstGeom>
          <a:noFill/>
        </p:spPr>
        <p:txBody>
          <a:bodyPr wrap="none" rtlCol="0">
            <a:spAutoFit/>
          </a:bodyPr>
          <a:lstStyle/>
          <a:p>
            <a:r>
              <a:rPr lang="nb-NO" sz="2800" b="1" i="1" dirty="0">
                <a:solidFill>
                  <a:srgbClr val="FF3399"/>
                </a:solidFill>
                <a:effectLst>
                  <a:outerShdw blurRad="38100" dist="38100" dir="2700000" algn="tl">
                    <a:srgbClr val="000000">
                      <a:alpha val="43137"/>
                    </a:srgbClr>
                  </a:outerShdw>
                </a:effectLst>
              </a:rPr>
              <a:t>Grensekostnader</a:t>
            </a:r>
          </a:p>
        </p:txBody>
      </p:sp>
      <p:sp>
        <p:nvSpPr>
          <p:cNvPr id="20" name="TextBox 19"/>
          <p:cNvSpPr txBox="1"/>
          <p:nvPr/>
        </p:nvSpPr>
        <p:spPr>
          <a:xfrm>
            <a:off x="728025" y="5875372"/>
            <a:ext cx="3320268" cy="461665"/>
          </a:xfrm>
          <a:prstGeom prst="rect">
            <a:avLst/>
          </a:prstGeom>
          <a:noFill/>
        </p:spPr>
        <p:txBody>
          <a:bodyPr wrap="none" rtlCol="0">
            <a:spAutoFit/>
          </a:bodyPr>
          <a:lstStyle/>
          <a:p>
            <a:r>
              <a:rPr lang="nb-NO" sz="2400" b="1" dirty="0">
                <a:solidFill>
                  <a:schemeClr val="accent6">
                    <a:lumMod val="75000"/>
                  </a:schemeClr>
                </a:solidFill>
                <a:effectLst>
                  <a:outerShdw blurRad="38100" dist="38100" dir="2700000" algn="tl">
                    <a:srgbClr val="000000">
                      <a:alpha val="43137"/>
                    </a:srgbClr>
                  </a:outerShdw>
                </a:effectLst>
              </a:rPr>
              <a:t>Inkrementelle kostnader</a:t>
            </a:r>
          </a:p>
        </p:txBody>
      </p:sp>
      <p:sp>
        <p:nvSpPr>
          <p:cNvPr id="21" name="Rectangle 20"/>
          <p:cNvSpPr/>
          <p:nvPr/>
        </p:nvSpPr>
        <p:spPr>
          <a:xfrm>
            <a:off x="2332727" y="944759"/>
            <a:ext cx="3992375" cy="523220"/>
          </a:xfrm>
          <a:prstGeom prst="rect">
            <a:avLst/>
          </a:prstGeom>
          <a:noFill/>
        </p:spPr>
        <p:txBody>
          <a:bodyPr wrap="none" lIns="91440" tIns="45720" rIns="91440" bIns="45720">
            <a:spAutoFit/>
            <a:scene3d>
              <a:camera prst="orthographicFront">
                <a:rot lat="300000" lon="0" rev="20999999"/>
              </a:camera>
              <a:lightRig rig="threePt" dir="t"/>
            </a:scene3d>
          </a:bodyPr>
          <a:lstStyle/>
          <a:p>
            <a:pPr algn="ctr"/>
            <a:r>
              <a:rPr lang="nb-NO" sz="2800" b="0" cap="none" spc="0" dirty="0">
                <a:ln w="0"/>
                <a:solidFill>
                  <a:schemeClr val="accent1"/>
                </a:solidFill>
                <a:effectLst>
                  <a:outerShdw blurRad="38100" dist="25400" dir="5400000" algn="ctr" rotWithShape="0">
                    <a:srgbClr val="6E747A">
                      <a:alpha val="43000"/>
                    </a:srgbClr>
                  </a:outerShdw>
                </a:effectLst>
              </a:rPr>
              <a:t>Driftsavhengige kostnader</a:t>
            </a:r>
          </a:p>
        </p:txBody>
      </p:sp>
      <p:sp>
        <p:nvSpPr>
          <p:cNvPr id="7" name="Rectangle 6"/>
          <p:cNvSpPr/>
          <p:nvPr/>
        </p:nvSpPr>
        <p:spPr>
          <a:xfrm>
            <a:off x="115452" y="2729495"/>
            <a:ext cx="6168063" cy="369332"/>
          </a:xfrm>
          <a:prstGeom prst="rect">
            <a:avLst/>
          </a:prstGeom>
          <a:noFill/>
        </p:spPr>
        <p:txBody>
          <a:bodyPr wrap="square" lIns="91440" tIns="45720" rIns="91440" bIns="45720">
            <a:spAutoFit/>
          </a:bodyPr>
          <a:lstStyle/>
          <a:p>
            <a:pPr algn="ctr"/>
            <a:r>
              <a:rPr lang="nb-NO" b="1" cap="none" spc="50" dirty="0">
                <a:ln w="9525" cmpd="sng">
                  <a:solidFill>
                    <a:schemeClr val="accent1"/>
                  </a:solidFill>
                  <a:prstDash val="solid"/>
                </a:ln>
                <a:solidFill>
                  <a:srgbClr val="70AD47">
                    <a:tint val="1000"/>
                  </a:srgbClr>
                </a:solidFill>
                <a:effectLst>
                  <a:glow rad="38100">
                    <a:schemeClr val="accent1">
                      <a:alpha val="40000"/>
                    </a:schemeClr>
                  </a:glow>
                </a:effectLst>
              </a:rPr>
              <a:t>Driftsuavhengige kostnader</a:t>
            </a:r>
          </a:p>
        </p:txBody>
      </p:sp>
      <p:sp>
        <p:nvSpPr>
          <p:cNvPr id="10" name="Rectangle 9"/>
          <p:cNvSpPr/>
          <p:nvPr/>
        </p:nvSpPr>
        <p:spPr>
          <a:xfrm>
            <a:off x="3975762" y="3485867"/>
            <a:ext cx="2388539" cy="400110"/>
          </a:xfrm>
          <a:prstGeom prst="rect">
            <a:avLst/>
          </a:prstGeom>
          <a:noFill/>
        </p:spPr>
        <p:txBody>
          <a:bodyPr wrap="none" lIns="91440" tIns="45720" rIns="91440" bIns="45720">
            <a:spAutoFit/>
          </a:bodyPr>
          <a:lstStyle/>
          <a:p>
            <a:pPr algn="ctr"/>
            <a:r>
              <a:rPr lang="nb-NO" sz="2000" b="1" i="1" dirty="0"/>
              <a:t>Reversible kostnader</a:t>
            </a:r>
            <a:endParaRPr lang="en-US" sz="2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2" name="Rectangle 21"/>
          <p:cNvSpPr/>
          <p:nvPr/>
        </p:nvSpPr>
        <p:spPr>
          <a:xfrm>
            <a:off x="128806" y="2015624"/>
            <a:ext cx="2851550" cy="400110"/>
          </a:xfrm>
          <a:prstGeom prst="rect">
            <a:avLst/>
          </a:prstGeom>
          <a:noFill/>
        </p:spPr>
        <p:txBody>
          <a:bodyPr wrap="none" lIns="91440" tIns="45720" rIns="91440" bIns="45720">
            <a:spAutoFit/>
          </a:bodyPr>
          <a:lstStyle/>
          <a:p>
            <a:pPr algn="ctr"/>
            <a:r>
              <a:rPr lang="nb-NO" sz="2000" b="1" i="1" dirty="0">
                <a:solidFill>
                  <a:srgbClr val="FF00FF"/>
                </a:solidFill>
              </a:rPr>
              <a:t>Ikke-reversible kostnader</a:t>
            </a:r>
            <a:endParaRPr lang="en-US" sz="2000" b="1" cap="none" spc="0" dirty="0">
              <a:ln w="9525">
                <a:solidFill>
                  <a:schemeClr val="bg1"/>
                </a:solidFill>
                <a:prstDash val="solid"/>
              </a:ln>
              <a:solidFill>
                <a:srgbClr val="FF00FF"/>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3105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lstStyle/>
          <a:p>
            <a:r>
              <a:rPr lang="nb-NO" dirty="0"/>
              <a:t>Variable kostnader varierer med aktiviteten i bedriften, med produksjonen eller salget.  </a:t>
            </a:r>
          </a:p>
          <a:p>
            <a:pPr marL="0" indent="0">
              <a:buNone/>
            </a:pPr>
            <a:r>
              <a:rPr lang="nb-NO" dirty="0"/>
              <a:t> </a:t>
            </a:r>
          </a:p>
          <a:p>
            <a:pPr marL="0" indent="0">
              <a:buNone/>
            </a:pPr>
            <a:r>
              <a:rPr lang="nb-NO" b="1" i="1" dirty="0"/>
              <a:t>Eksempel:</a:t>
            </a:r>
          </a:p>
          <a:p>
            <a:r>
              <a:rPr lang="nb-NO" dirty="0"/>
              <a:t>For en handelsbedrift er varekostnaden helt klart variabel. </a:t>
            </a:r>
          </a:p>
          <a:p>
            <a:r>
              <a:rPr lang="nb-NO" dirty="0"/>
              <a:t>For en produksjonsbedrift er det innsatsvarer og råvarer.  </a:t>
            </a:r>
          </a:p>
          <a:p>
            <a:r>
              <a:rPr lang="nb-NO" dirty="0"/>
              <a:t>For en tjenesteproduserende vil lønn og eventuelt materiell som medgår, være variable. </a:t>
            </a:r>
          </a:p>
          <a:p>
            <a:endParaRPr lang="nb-NO" dirty="0"/>
          </a:p>
        </p:txBody>
      </p:sp>
    </p:spTree>
    <p:extLst>
      <p:ext uri="{BB962C8B-B14F-4D97-AF65-F5344CB8AC3E}">
        <p14:creationId xmlns:p14="http://schemas.microsoft.com/office/powerpoint/2010/main" val="56289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u="sng" dirty="0"/>
              <a:t>Variable kostnader</a:t>
            </a:r>
            <a:br>
              <a:rPr lang="nb-NO" dirty="0"/>
            </a:br>
            <a:endParaRPr lang="nb-NO" dirty="0"/>
          </a:p>
        </p:txBody>
      </p:sp>
      <p:sp>
        <p:nvSpPr>
          <p:cNvPr id="3" name="Content Placeholder 2"/>
          <p:cNvSpPr>
            <a:spLocks noGrp="1"/>
          </p:cNvSpPr>
          <p:nvPr>
            <p:ph idx="1"/>
          </p:nvPr>
        </p:nvSpPr>
        <p:spPr/>
        <p:txBody>
          <a:bodyPr>
            <a:normAutofit/>
          </a:bodyPr>
          <a:lstStyle/>
          <a:p>
            <a:r>
              <a:rPr lang="nb-NO" dirty="0"/>
              <a:t>Vi skiller mellom kostnader som øker proporsjonalt med produksjonsøkningen og kostnader som øker over- og </a:t>
            </a:r>
            <a:r>
              <a:rPr lang="nb-NO" dirty="0" err="1"/>
              <a:t>underproprosjonalt</a:t>
            </a:r>
            <a:r>
              <a:rPr lang="nb-NO" dirty="0"/>
              <a:t>.</a:t>
            </a:r>
          </a:p>
          <a:p>
            <a:pPr marL="0" indent="0">
              <a:buNone/>
            </a:pPr>
            <a:endParaRPr lang="nb-NO" dirty="0"/>
          </a:p>
          <a:p>
            <a:r>
              <a:rPr lang="nb-NO" b="1" i="1" dirty="0"/>
              <a:t>Proporsjonale variable kostnader:</a:t>
            </a:r>
            <a:endParaRPr lang="nb-NO" dirty="0"/>
          </a:p>
          <a:p>
            <a:pPr lvl="1"/>
            <a:r>
              <a:rPr lang="nb-NO" dirty="0"/>
              <a:t>Når den variable kostnaden er proporsjonal, da øker den i samme takt som produksjonen.  </a:t>
            </a:r>
          </a:p>
          <a:p>
            <a:pPr lvl="1"/>
            <a:r>
              <a:rPr lang="nb-NO" dirty="0"/>
              <a:t>En fordobling av produksjonen medfører altså en fordobling av kostnadene.</a:t>
            </a:r>
          </a:p>
          <a:p>
            <a:pPr marL="0" indent="0">
              <a:buNone/>
            </a:pPr>
            <a:r>
              <a:rPr lang="nb-NO" dirty="0"/>
              <a:t> </a:t>
            </a:r>
          </a:p>
          <a:p>
            <a:endParaRPr lang="nb-NO" dirty="0"/>
          </a:p>
        </p:txBody>
      </p:sp>
    </p:spTree>
    <p:extLst>
      <p:ext uri="{BB962C8B-B14F-4D97-AF65-F5344CB8AC3E}">
        <p14:creationId xmlns:p14="http://schemas.microsoft.com/office/powerpoint/2010/main" val="389829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lstStyle/>
          <a:p>
            <a:pPr marL="0" indent="0">
              <a:buNone/>
            </a:pPr>
            <a:r>
              <a:rPr lang="nb-NO" b="1" i="1" dirty="0"/>
              <a:t>Eksempel</a:t>
            </a:r>
            <a:endParaRPr lang="nb-NO" b="1" dirty="0"/>
          </a:p>
          <a:p>
            <a:r>
              <a:rPr lang="nb-NO" dirty="0"/>
              <a:t>Vi tenker oss at en bedrift har funnet følgende sammenheng mellom antall enheter produsert i en periode og periodens variable kostnad:</a:t>
            </a:r>
          </a:p>
          <a:p>
            <a:endParaRPr lang="nb-NO" dirty="0"/>
          </a:p>
        </p:txBody>
      </p:sp>
      <p:pic>
        <p:nvPicPr>
          <p:cNvPr id="4" name="Picture 3"/>
          <p:cNvPicPr>
            <a:picLocks noChangeAspect="1"/>
          </p:cNvPicPr>
          <p:nvPr/>
        </p:nvPicPr>
        <p:blipFill>
          <a:blip r:embed="rId2"/>
          <a:stretch>
            <a:fillRect/>
          </a:stretch>
        </p:blipFill>
        <p:spPr>
          <a:xfrm>
            <a:off x="539552" y="3284984"/>
            <a:ext cx="8619529" cy="2321309"/>
          </a:xfrm>
          <a:prstGeom prst="rect">
            <a:avLst/>
          </a:prstGeom>
        </p:spPr>
      </p:pic>
    </p:spTree>
    <p:extLst>
      <p:ext uri="{BB962C8B-B14F-4D97-AF65-F5344CB8AC3E}">
        <p14:creationId xmlns:p14="http://schemas.microsoft.com/office/powerpoint/2010/main" val="299855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normAutofit/>
          </a:bodyPr>
          <a:lstStyle/>
          <a:p>
            <a:r>
              <a:rPr lang="nb-NO" dirty="0"/>
              <a:t>VTK står for variable totalkostnader og VEK står for variable enhetskostnader. Variable enhetskostnader er beregnet ved å dele sum variable totalkostnader på mengden(VEK = VTK/Mengde)</a:t>
            </a:r>
          </a:p>
          <a:p>
            <a:pPr marL="0" indent="0">
              <a:buNone/>
            </a:pPr>
            <a:r>
              <a:rPr lang="nb-NO" sz="2000" b="1" i="1" dirty="0"/>
              <a:t>Dette kan også vises grafisk slik når det gjelder variable totalkostnader:</a:t>
            </a:r>
          </a:p>
          <a:p>
            <a:endParaRPr lang="nb-NO" dirty="0"/>
          </a:p>
        </p:txBody>
      </p:sp>
      <p:pic>
        <p:nvPicPr>
          <p:cNvPr id="4" name="Picture 3"/>
          <p:cNvPicPr>
            <a:picLocks noChangeAspect="1"/>
          </p:cNvPicPr>
          <p:nvPr/>
        </p:nvPicPr>
        <p:blipFill>
          <a:blip r:embed="rId2"/>
          <a:stretch>
            <a:fillRect/>
          </a:stretch>
        </p:blipFill>
        <p:spPr>
          <a:xfrm>
            <a:off x="2123728" y="3284984"/>
            <a:ext cx="4352381" cy="2647619"/>
          </a:xfrm>
          <a:prstGeom prst="rect">
            <a:avLst/>
          </a:prstGeom>
        </p:spPr>
      </p:pic>
    </p:spTree>
    <p:extLst>
      <p:ext uri="{BB962C8B-B14F-4D97-AF65-F5344CB8AC3E}">
        <p14:creationId xmlns:p14="http://schemas.microsoft.com/office/powerpoint/2010/main" val="419028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normAutofit lnSpcReduction="10000"/>
          </a:bodyPr>
          <a:lstStyle/>
          <a:p>
            <a:r>
              <a:rPr lang="nb-NO" dirty="0"/>
              <a:t>Enhetskostnadene (VEK) er konstante i dette tilfelle, kr 50.  Grafen blir da seende ut slik:</a:t>
            </a:r>
          </a:p>
          <a:p>
            <a:endParaRPr lang="nb-NO" b="1" dirty="0"/>
          </a:p>
          <a:p>
            <a:endParaRPr lang="nb-NO" b="1" dirty="0"/>
          </a:p>
          <a:p>
            <a:endParaRPr lang="nb-NO" b="1" dirty="0"/>
          </a:p>
          <a:p>
            <a:endParaRPr lang="nb-NO" b="1" dirty="0"/>
          </a:p>
          <a:p>
            <a:endParaRPr lang="nb-NO" b="1" dirty="0"/>
          </a:p>
          <a:p>
            <a:endParaRPr lang="nb-NO" b="1" dirty="0"/>
          </a:p>
          <a:p>
            <a:endParaRPr lang="nb-NO" b="1" dirty="0"/>
          </a:p>
          <a:p>
            <a:r>
              <a:rPr lang="nb-NO" dirty="0"/>
              <a:t>Typisk eksempel på proporsjonale variable kostnader er forbruk av råvarer i forbindelse med produksjon.</a:t>
            </a:r>
          </a:p>
          <a:p>
            <a:pPr marL="0" indent="0">
              <a:buNone/>
            </a:pPr>
            <a:r>
              <a:rPr lang="nb-NO" b="1" dirty="0"/>
              <a:t> </a:t>
            </a:r>
            <a:endParaRPr lang="nb-NO" dirty="0"/>
          </a:p>
          <a:p>
            <a:pPr marL="0" indent="0">
              <a:buNone/>
            </a:pPr>
            <a:endParaRPr lang="nb-NO" dirty="0"/>
          </a:p>
          <a:p>
            <a:endParaRPr lang="nb-NO" dirty="0"/>
          </a:p>
        </p:txBody>
      </p:sp>
      <p:pic>
        <p:nvPicPr>
          <p:cNvPr id="4" name="Picture 3"/>
          <p:cNvPicPr>
            <a:picLocks noChangeAspect="1"/>
          </p:cNvPicPr>
          <p:nvPr/>
        </p:nvPicPr>
        <p:blipFill>
          <a:blip r:embed="rId2"/>
          <a:stretch>
            <a:fillRect/>
          </a:stretch>
        </p:blipFill>
        <p:spPr>
          <a:xfrm>
            <a:off x="3347864" y="2348880"/>
            <a:ext cx="3688208" cy="2088232"/>
          </a:xfrm>
          <a:prstGeom prst="rect">
            <a:avLst/>
          </a:prstGeom>
        </p:spPr>
      </p:pic>
    </p:spTree>
    <p:extLst>
      <p:ext uri="{BB962C8B-B14F-4D97-AF65-F5344CB8AC3E}">
        <p14:creationId xmlns:p14="http://schemas.microsoft.com/office/powerpoint/2010/main" val="2766997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normAutofit/>
          </a:bodyPr>
          <a:lstStyle/>
          <a:p>
            <a:r>
              <a:rPr lang="nb-NO" b="1" i="1" dirty="0"/>
              <a:t>Underproporsjonale kostnader</a:t>
            </a:r>
            <a:r>
              <a:rPr lang="nb-NO" dirty="0"/>
              <a:t> </a:t>
            </a:r>
          </a:p>
          <a:p>
            <a:pPr lvl="1"/>
            <a:r>
              <a:rPr lang="nb-NO" dirty="0"/>
              <a:t>Når kostnaden er underproporsjonal, øker den relativt mindre enn produksjonen. </a:t>
            </a:r>
          </a:p>
          <a:p>
            <a:pPr lvl="1"/>
            <a:r>
              <a:rPr lang="nb-NO" dirty="0"/>
              <a:t>Fordobles produksjonen blir kostnadene ikke fordoblet.  </a:t>
            </a:r>
          </a:p>
          <a:p>
            <a:pPr lvl="1"/>
            <a:r>
              <a:rPr lang="nb-NO" dirty="0"/>
              <a:t>Årsaken kan være at de første enhetene er urasjonelt produsert. </a:t>
            </a:r>
          </a:p>
          <a:p>
            <a:pPr marL="0" indent="0">
              <a:buNone/>
            </a:pPr>
            <a:r>
              <a:rPr lang="nb-NO" i="1" dirty="0"/>
              <a:t> </a:t>
            </a:r>
            <a:endParaRPr lang="nb-NO" dirty="0"/>
          </a:p>
          <a:p>
            <a:endParaRPr lang="nb-NO" dirty="0"/>
          </a:p>
        </p:txBody>
      </p:sp>
    </p:spTree>
    <p:extLst>
      <p:ext uri="{BB962C8B-B14F-4D97-AF65-F5344CB8AC3E}">
        <p14:creationId xmlns:p14="http://schemas.microsoft.com/office/powerpoint/2010/main" val="740815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normAutofit/>
          </a:bodyPr>
          <a:lstStyle/>
          <a:p>
            <a:pPr marL="342900" lvl="1" indent="-342900"/>
            <a:r>
              <a:rPr lang="nb-NO" b="1" i="1" dirty="0"/>
              <a:t>Eksempel:</a:t>
            </a:r>
          </a:p>
          <a:p>
            <a:pPr marL="342900" lvl="1" indent="-342900"/>
            <a:endParaRPr lang="nb-NO" i="1" dirty="0"/>
          </a:p>
          <a:p>
            <a:pPr marL="342900" lvl="1" indent="-342900"/>
            <a:endParaRPr lang="nb-NO" i="1" dirty="0"/>
          </a:p>
          <a:p>
            <a:pPr marL="0" lvl="1" indent="0">
              <a:buNone/>
            </a:pPr>
            <a:endParaRPr lang="nb-NO" i="1" dirty="0"/>
          </a:p>
          <a:p>
            <a:pPr marL="342900" lvl="1" indent="-342900"/>
            <a:r>
              <a:rPr lang="nb-NO" dirty="0"/>
              <a:t>Summen av variable totalkostnader kan vises grafisk slik:</a:t>
            </a:r>
          </a:p>
          <a:p>
            <a:pPr marL="342900" lvl="1" indent="-342900"/>
            <a:endParaRPr lang="nb-NO" dirty="0"/>
          </a:p>
          <a:p>
            <a:pPr marL="342900" lvl="1" indent="-342900"/>
            <a:endParaRPr lang="nb-NO" dirty="0"/>
          </a:p>
          <a:p>
            <a:pPr marL="0" lvl="1" indent="0">
              <a:buNone/>
            </a:pPr>
            <a:endParaRPr lang="nb-NO" dirty="0"/>
          </a:p>
          <a:p>
            <a:pPr marL="342900" lvl="1" indent="-342900"/>
            <a:endParaRPr lang="nb-NO" dirty="0"/>
          </a:p>
          <a:p>
            <a:pPr marL="342900" lvl="1" indent="-342900"/>
            <a:endParaRPr lang="nb-NO" dirty="0"/>
          </a:p>
          <a:p>
            <a:pPr marL="342900" lvl="1" indent="-342900"/>
            <a:r>
              <a:rPr lang="nb-NO" dirty="0"/>
              <a:t>Kostnaden pr. enhet kan vises slik:</a:t>
            </a:r>
          </a:p>
          <a:p>
            <a:pPr marL="0" lvl="1" indent="0">
              <a:buNone/>
            </a:pPr>
            <a:endParaRPr lang="nb-NO" dirty="0"/>
          </a:p>
          <a:p>
            <a:pPr marL="0" indent="0">
              <a:buNone/>
            </a:pPr>
            <a:endParaRPr lang="nb-NO" dirty="0"/>
          </a:p>
        </p:txBody>
      </p:sp>
      <p:pic>
        <p:nvPicPr>
          <p:cNvPr id="4" name="Picture 3"/>
          <p:cNvPicPr>
            <a:picLocks noChangeAspect="1"/>
          </p:cNvPicPr>
          <p:nvPr/>
        </p:nvPicPr>
        <p:blipFill>
          <a:blip r:embed="rId2"/>
          <a:stretch>
            <a:fillRect/>
          </a:stretch>
        </p:blipFill>
        <p:spPr>
          <a:xfrm>
            <a:off x="2267744" y="1268760"/>
            <a:ext cx="1993565" cy="1615580"/>
          </a:xfrm>
          <a:prstGeom prst="rect">
            <a:avLst/>
          </a:prstGeom>
        </p:spPr>
      </p:pic>
      <p:pic>
        <p:nvPicPr>
          <p:cNvPr id="5" name="Picture 4"/>
          <p:cNvPicPr>
            <a:picLocks noChangeAspect="1"/>
          </p:cNvPicPr>
          <p:nvPr/>
        </p:nvPicPr>
        <p:blipFill>
          <a:blip r:embed="rId3"/>
          <a:stretch>
            <a:fillRect/>
          </a:stretch>
        </p:blipFill>
        <p:spPr>
          <a:xfrm>
            <a:off x="6732240" y="2204864"/>
            <a:ext cx="2306328" cy="1728192"/>
          </a:xfrm>
          <a:prstGeom prst="rect">
            <a:avLst/>
          </a:prstGeom>
        </p:spPr>
      </p:pic>
      <p:pic>
        <p:nvPicPr>
          <p:cNvPr id="6" name="Picture 5"/>
          <p:cNvPicPr>
            <a:picLocks noChangeAspect="1"/>
          </p:cNvPicPr>
          <p:nvPr/>
        </p:nvPicPr>
        <p:blipFill>
          <a:blip r:embed="rId4"/>
          <a:stretch>
            <a:fillRect/>
          </a:stretch>
        </p:blipFill>
        <p:spPr>
          <a:xfrm>
            <a:off x="4545071" y="4365835"/>
            <a:ext cx="3695743" cy="1829055"/>
          </a:xfrm>
          <a:prstGeom prst="rect">
            <a:avLst/>
          </a:prstGeom>
        </p:spPr>
      </p:pic>
    </p:spTree>
    <p:extLst>
      <p:ext uri="{BB962C8B-B14F-4D97-AF65-F5344CB8AC3E}">
        <p14:creationId xmlns:p14="http://schemas.microsoft.com/office/powerpoint/2010/main" val="3176891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5" name="Content Placeholder 4"/>
          <p:cNvSpPr>
            <a:spLocks noGrp="1"/>
          </p:cNvSpPr>
          <p:nvPr>
            <p:ph idx="1"/>
          </p:nvPr>
        </p:nvSpPr>
        <p:spPr/>
        <p:txBody>
          <a:bodyPr>
            <a:normAutofit/>
          </a:bodyPr>
          <a:lstStyle/>
          <a:p>
            <a:r>
              <a:rPr lang="nb-NO" b="1" i="1" dirty="0" err="1"/>
              <a:t>Overproporsjonale</a:t>
            </a:r>
            <a:r>
              <a:rPr lang="nb-NO" b="1" i="1" dirty="0"/>
              <a:t> kostnader </a:t>
            </a:r>
          </a:p>
          <a:p>
            <a:pPr lvl="1"/>
            <a:r>
              <a:rPr lang="nb-NO" dirty="0"/>
              <a:t>Når kostnaden er </a:t>
            </a:r>
            <a:r>
              <a:rPr lang="nb-NO" dirty="0" err="1"/>
              <a:t>overproporsjonal</a:t>
            </a:r>
            <a:r>
              <a:rPr lang="nb-NO" dirty="0"/>
              <a:t> øker kostnaden relativt mer enn hva produksjonsøkningen skulle tilsi.   </a:t>
            </a:r>
          </a:p>
          <a:p>
            <a:pPr lvl="1"/>
            <a:r>
              <a:rPr lang="nb-NO" dirty="0"/>
              <a:t>Fordobler vi produksjonen, blir kostnaden mer enn fordoblet.   </a:t>
            </a:r>
          </a:p>
          <a:p>
            <a:pPr lvl="1"/>
            <a:r>
              <a:rPr lang="nb-NO" dirty="0"/>
              <a:t>Det er vanlig å tenke seg at kostnadene blir </a:t>
            </a:r>
            <a:r>
              <a:rPr lang="nb-NO" dirty="0" err="1"/>
              <a:t>overproporsjonale</a:t>
            </a:r>
            <a:r>
              <a:rPr lang="nb-NO" dirty="0"/>
              <a:t> når man nærmer seg kapasitetsgrensen.  Eksempler på hva som skjer i den forbindelse: </a:t>
            </a:r>
          </a:p>
          <a:p>
            <a:pPr lvl="2"/>
            <a:r>
              <a:rPr lang="nb-NO" dirty="0"/>
              <a:t>lønnskostnader inkludert overtidsbetaling kan øke sterkt</a:t>
            </a:r>
          </a:p>
          <a:p>
            <a:pPr lvl="2"/>
            <a:r>
              <a:rPr lang="nb-NO" dirty="0"/>
              <a:t>Innleiing av dyr ekstrahjelp. </a:t>
            </a:r>
          </a:p>
          <a:p>
            <a:pPr lvl="2"/>
            <a:r>
              <a:rPr lang="nb-NO" dirty="0"/>
              <a:t>Bruk av ekstralokaler som kan være dyrt og ineffektivt.</a:t>
            </a:r>
          </a:p>
          <a:p>
            <a:pPr lvl="2"/>
            <a:r>
              <a:rPr lang="nb-NO" dirty="0"/>
              <a:t>innkjøp av råvarer av dårligere kvalitet</a:t>
            </a:r>
          </a:p>
          <a:p>
            <a:pPr lvl="2"/>
            <a:r>
              <a:rPr lang="nb-NO" dirty="0"/>
              <a:t>sterk slitasje på maskiner</a:t>
            </a:r>
          </a:p>
          <a:p>
            <a:pPr lvl="2"/>
            <a:r>
              <a:rPr lang="nb-NO" dirty="0"/>
              <a:t>sterk slitasje på de ansatte, mer sykdom og fravær.   </a:t>
            </a:r>
          </a:p>
          <a:p>
            <a:endParaRPr lang="nb-NO" dirty="0"/>
          </a:p>
        </p:txBody>
      </p:sp>
    </p:spTree>
    <p:extLst>
      <p:ext uri="{BB962C8B-B14F-4D97-AF65-F5344CB8AC3E}">
        <p14:creationId xmlns:p14="http://schemas.microsoft.com/office/powerpoint/2010/main" val="2003245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Variable kostnader</a:t>
            </a:r>
            <a:endParaRPr lang="nb-NO" dirty="0"/>
          </a:p>
        </p:txBody>
      </p:sp>
      <p:sp>
        <p:nvSpPr>
          <p:cNvPr id="3" name="Content Placeholder 2"/>
          <p:cNvSpPr>
            <a:spLocks noGrp="1"/>
          </p:cNvSpPr>
          <p:nvPr>
            <p:ph idx="1"/>
          </p:nvPr>
        </p:nvSpPr>
        <p:spPr/>
        <p:txBody>
          <a:bodyPr>
            <a:normAutofit/>
          </a:bodyPr>
          <a:lstStyle/>
          <a:p>
            <a:r>
              <a:rPr lang="nb-NO" sz="2000" b="1" i="1" dirty="0"/>
              <a:t>Eksempel:</a:t>
            </a:r>
          </a:p>
          <a:p>
            <a:endParaRPr lang="nb-NO" i="1" dirty="0"/>
          </a:p>
          <a:p>
            <a:pPr marL="0" indent="0">
              <a:buNone/>
            </a:pPr>
            <a:endParaRPr lang="nb-NO" i="1" dirty="0"/>
          </a:p>
          <a:p>
            <a:endParaRPr lang="nb-NO" sz="2000" dirty="0"/>
          </a:p>
          <a:p>
            <a:r>
              <a:rPr lang="nb-NO" sz="2000" dirty="0"/>
              <a:t>Grafen for variable totalkostnader blir slik:</a:t>
            </a:r>
          </a:p>
          <a:p>
            <a:endParaRPr lang="nb-NO" dirty="0"/>
          </a:p>
          <a:p>
            <a:endParaRPr lang="nb-NO" dirty="0"/>
          </a:p>
          <a:p>
            <a:endParaRPr lang="nb-NO" dirty="0"/>
          </a:p>
          <a:p>
            <a:pPr marL="0" indent="0">
              <a:buNone/>
            </a:pPr>
            <a:endParaRPr lang="nb-NO" dirty="0"/>
          </a:p>
          <a:p>
            <a:r>
              <a:rPr lang="nb-NO" sz="2000" dirty="0"/>
              <a:t>Grafen for variable enhetskostnader blir slik:</a:t>
            </a:r>
          </a:p>
          <a:p>
            <a:endParaRPr lang="nb-NO" dirty="0"/>
          </a:p>
          <a:p>
            <a:pPr marL="0" indent="0">
              <a:buNone/>
            </a:pPr>
            <a:endParaRPr lang="nb-NO" dirty="0"/>
          </a:p>
          <a:p>
            <a:endParaRPr lang="nb-NO" dirty="0"/>
          </a:p>
        </p:txBody>
      </p:sp>
      <p:graphicFrame>
        <p:nvGraphicFramePr>
          <p:cNvPr id="4" name="Table 3"/>
          <p:cNvGraphicFramePr>
            <a:graphicFrameLocks noGrp="1"/>
          </p:cNvGraphicFramePr>
          <p:nvPr>
            <p:extLst>
              <p:ext uri="{D42A27DB-BD31-4B8C-83A1-F6EECF244321}">
                <p14:modId xmlns:p14="http://schemas.microsoft.com/office/powerpoint/2010/main" val="770446062"/>
              </p:ext>
            </p:extLst>
          </p:nvPr>
        </p:nvGraphicFramePr>
        <p:xfrm>
          <a:off x="2267744" y="1484784"/>
          <a:ext cx="1968500" cy="1524000"/>
        </p:xfrm>
        <a:graphic>
          <a:graphicData uri="http://schemas.openxmlformats.org/drawingml/2006/table">
            <a:tbl>
              <a:tblPr>
                <a:tableStyleId>{5C22544A-7EE6-4342-B048-85BDC9FD1C3A}</a:tableStyleId>
              </a:tblPr>
              <a:tblGrid>
                <a:gridCol w="6477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596900">
                  <a:extLst>
                    <a:ext uri="{9D8B030D-6E8A-4147-A177-3AD203B41FA5}">
                      <a16:colId xmlns:a16="http://schemas.microsoft.com/office/drawing/2014/main" val="20002"/>
                    </a:ext>
                  </a:extLst>
                </a:gridCol>
              </a:tblGrid>
              <a:tr h="190500">
                <a:tc>
                  <a:txBody>
                    <a:bodyPr/>
                    <a:lstStyle/>
                    <a:p>
                      <a:pPr algn="r">
                        <a:spcAft>
                          <a:spcPts val="0"/>
                        </a:spcAft>
                      </a:pPr>
                      <a:r>
                        <a:rPr lang="nb-NO" sz="1000" dirty="0">
                          <a:effectLst/>
                        </a:rPr>
                        <a:t>Mengde</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VTK</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VEK</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0"/>
                  </a:ext>
                </a:extLst>
              </a:tr>
              <a:tr h="190500">
                <a:tc>
                  <a:txBody>
                    <a:bodyPr/>
                    <a:lstStyle/>
                    <a:p>
                      <a:pPr algn="r">
                        <a:spcAft>
                          <a:spcPts val="0"/>
                        </a:spcAft>
                      </a:pPr>
                      <a:r>
                        <a:rPr lang="nb-NO" sz="1000">
                          <a:effectLst/>
                        </a:rPr>
                        <a:t>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1"/>
                  </a:ext>
                </a:extLst>
              </a:tr>
              <a:tr h="190500">
                <a:tc>
                  <a:txBody>
                    <a:bodyPr/>
                    <a:lstStyle/>
                    <a:p>
                      <a:pPr algn="r">
                        <a:spcAft>
                          <a:spcPts val="0"/>
                        </a:spcAft>
                      </a:pPr>
                      <a:r>
                        <a:rPr lang="nb-NO" sz="1000">
                          <a:effectLst/>
                        </a:rPr>
                        <a:t>100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1 800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18</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2"/>
                  </a:ext>
                </a:extLst>
              </a:tr>
              <a:tr h="190500">
                <a:tc>
                  <a:txBody>
                    <a:bodyPr/>
                    <a:lstStyle/>
                    <a:p>
                      <a:pPr algn="r">
                        <a:spcAft>
                          <a:spcPts val="0"/>
                        </a:spcAft>
                      </a:pPr>
                      <a:r>
                        <a:rPr lang="nb-NO" sz="1000">
                          <a:effectLst/>
                        </a:rPr>
                        <a:t>200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3 800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19</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3"/>
                  </a:ext>
                </a:extLst>
              </a:tr>
              <a:tr h="190500">
                <a:tc>
                  <a:txBody>
                    <a:bodyPr/>
                    <a:lstStyle/>
                    <a:p>
                      <a:pPr algn="r">
                        <a:spcAft>
                          <a:spcPts val="0"/>
                        </a:spcAft>
                      </a:pPr>
                      <a:r>
                        <a:rPr lang="nb-NO" sz="1000" dirty="0">
                          <a:effectLst/>
                        </a:rPr>
                        <a:t>300</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6 300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dirty="0">
                          <a:effectLst/>
                        </a:rPr>
                        <a:t>21</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4"/>
                  </a:ext>
                </a:extLst>
              </a:tr>
              <a:tr h="190500">
                <a:tc>
                  <a:txBody>
                    <a:bodyPr/>
                    <a:lstStyle/>
                    <a:p>
                      <a:pPr algn="r">
                        <a:spcAft>
                          <a:spcPts val="0"/>
                        </a:spcAft>
                      </a:pPr>
                      <a:r>
                        <a:rPr lang="nb-NO" sz="1000">
                          <a:effectLst/>
                        </a:rPr>
                        <a:t>400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10 000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dirty="0">
                          <a:effectLst/>
                        </a:rPr>
                        <a:t>25</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5"/>
                  </a:ext>
                </a:extLst>
              </a:tr>
              <a:tr h="190500">
                <a:tc>
                  <a:txBody>
                    <a:bodyPr/>
                    <a:lstStyle/>
                    <a:p>
                      <a:pPr algn="r">
                        <a:spcAft>
                          <a:spcPts val="0"/>
                        </a:spcAft>
                      </a:pPr>
                      <a:r>
                        <a:rPr lang="nb-NO" sz="1000">
                          <a:effectLst/>
                        </a:rPr>
                        <a:t>500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15 000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dirty="0">
                          <a:effectLst/>
                        </a:rPr>
                        <a:t>30</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6"/>
                  </a:ext>
                </a:extLst>
              </a:tr>
              <a:tr h="190500">
                <a:tc>
                  <a:txBody>
                    <a:bodyPr/>
                    <a:lstStyle/>
                    <a:p>
                      <a:pPr algn="r">
                        <a:spcAft>
                          <a:spcPts val="0"/>
                        </a:spcAft>
                      </a:pPr>
                      <a:r>
                        <a:rPr lang="nb-NO" sz="1000">
                          <a:effectLst/>
                        </a:rPr>
                        <a:t>600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a:effectLst/>
                        </a:rPr>
                        <a:t>22 000</a:t>
                      </a:r>
                      <a:endParaRPr lang="nb-NO" sz="1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spcAft>
                          <a:spcPts val="0"/>
                        </a:spcAft>
                      </a:pPr>
                      <a:r>
                        <a:rPr lang="nb-NO" sz="1000" dirty="0">
                          <a:effectLst/>
                        </a:rPr>
                        <a:t>37</a:t>
                      </a:r>
                      <a:endParaRPr lang="nb-NO" sz="11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007"/>
                  </a:ext>
                </a:extLst>
              </a:tr>
            </a:tbl>
          </a:graphicData>
        </a:graphic>
      </p:graphicFrame>
      <p:pic>
        <p:nvPicPr>
          <p:cNvPr id="5" name="Picture 4"/>
          <p:cNvPicPr>
            <a:picLocks noChangeAspect="1"/>
          </p:cNvPicPr>
          <p:nvPr/>
        </p:nvPicPr>
        <p:blipFill>
          <a:blip r:embed="rId2"/>
          <a:stretch>
            <a:fillRect/>
          </a:stretch>
        </p:blipFill>
        <p:spPr>
          <a:xfrm>
            <a:off x="5364088" y="1849890"/>
            <a:ext cx="2952328" cy="1992105"/>
          </a:xfrm>
          <a:prstGeom prst="rect">
            <a:avLst/>
          </a:prstGeom>
        </p:spPr>
      </p:pic>
      <p:pic>
        <p:nvPicPr>
          <p:cNvPr id="6" name="Picture 5"/>
          <p:cNvPicPr>
            <a:picLocks noChangeAspect="1"/>
          </p:cNvPicPr>
          <p:nvPr/>
        </p:nvPicPr>
        <p:blipFill>
          <a:blip r:embed="rId3"/>
          <a:stretch>
            <a:fillRect/>
          </a:stretch>
        </p:blipFill>
        <p:spPr>
          <a:xfrm>
            <a:off x="5656292" y="4365104"/>
            <a:ext cx="2660124" cy="1696135"/>
          </a:xfrm>
          <a:prstGeom prst="rect">
            <a:avLst/>
          </a:prstGeom>
        </p:spPr>
      </p:pic>
    </p:spTree>
    <p:extLst>
      <p:ext uri="{BB962C8B-B14F-4D97-AF65-F5344CB8AC3E}">
        <p14:creationId xmlns:p14="http://schemas.microsoft.com/office/powerpoint/2010/main" val="1651893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Faste kostnader</a:t>
            </a:r>
            <a:endParaRPr lang="nb-NO" dirty="0"/>
          </a:p>
        </p:txBody>
      </p:sp>
      <p:sp>
        <p:nvSpPr>
          <p:cNvPr id="3" name="Content Placeholder 2"/>
          <p:cNvSpPr>
            <a:spLocks noGrp="1"/>
          </p:cNvSpPr>
          <p:nvPr>
            <p:ph idx="1"/>
          </p:nvPr>
        </p:nvSpPr>
        <p:spPr/>
        <p:txBody>
          <a:bodyPr/>
          <a:lstStyle/>
          <a:p>
            <a:r>
              <a:rPr lang="nb-NO" dirty="0"/>
              <a:t>Faste kostnader er som nevnt innledningsvis uavhengig av aktiviteten i bedriften </a:t>
            </a:r>
          </a:p>
          <a:p>
            <a:pPr lvl="1"/>
            <a:r>
              <a:rPr lang="nb-NO" dirty="0"/>
              <a:t>Eksempler er husleie og avskrivninger.  </a:t>
            </a:r>
          </a:p>
          <a:p>
            <a:pPr lvl="1"/>
            <a:r>
              <a:rPr lang="nb-NO" dirty="0"/>
              <a:t>En del av lønnskostnadene vil ofte være faste.</a:t>
            </a:r>
          </a:p>
          <a:p>
            <a:endParaRPr lang="nb-NO" dirty="0"/>
          </a:p>
        </p:txBody>
      </p:sp>
    </p:spTree>
    <p:extLst>
      <p:ext uri="{BB962C8B-B14F-4D97-AF65-F5344CB8AC3E}">
        <p14:creationId xmlns:p14="http://schemas.microsoft.com/office/powerpoint/2010/main" val="912951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Faste kostnader</a:t>
            </a:r>
            <a:endParaRPr lang="nb-NO" dirty="0"/>
          </a:p>
        </p:txBody>
      </p:sp>
      <p:sp>
        <p:nvSpPr>
          <p:cNvPr id="3" name="Content Placeholder 2"/>
          <p:cNvSpPr>
            <a:spLocks noGrp="1"/>
          </p:cNvSpPr>
          <p:nvPr>
            <p:ph idx="1"/>
          </p:nvPr>
        </p:nvSpPr>
        <p:spPr>
          <a:xfrm>
            <a:off x="393376" y="1340768"/>
            <a:ext cx="8121974" cy="4906663"/>
          </a:xfrm>
        </p:spPr>
        <p:txBody>
          <a:bodyPr>
            <a:normAutofit lnSpcReduction="10000"/>
          </a:bodyPr>
          <a:lstStyle/>
          <a:p>
            <a:pPr marL="0" indent="0">
              <a:buNone/>
            </a:pPr>
            <a:r>
              <a:rPr lang="nb-NO" b="1" i="1" dirty="0"/>
              <a:t>Eksempel</a:t>
            </a:r>
          </a:p>
          <a:p>
            <a:r>
              <a:rPr lang="nb-NO" dirty="0"/>
              <a:t>Vi tenker oss at en bedrift har 1 mill. kroner pr. år i faste kostnader og at produksjonen er i intervallet 0 – 600.  Da kan vi stille opp følgende tabell: </a:t>
            </a:r>
          </a:p>
          <a:p>
            <a:endParaRPr lang="nb-NO" dirty="0"/>
          </a:p>
          <a:p>
            <a:endParaRPr lang="nb-NO" dirty="0"/>
          </a:p>
          <a:p>
            <a:endParaRPr lang="nb-NO" dirty="0"/>
          </a:p>
          <a:p>
            <a:endParaRPr lang="nb-NO" dirty="0"/>
          </a:p>
          <a:p>
            <a:endParaRPr lang="nb-NO" dirty="0"/>
          </a:p>
          <a:p>
            <a:pPr marL="0" indent="0">
              <a:buNone/>
            </a:pPr>
            <a:endParaRPr lang="nb-NO" dirty="0"/>
          </a:p>
          <a:p>
            <a:r>
              <a:rPr lang="nb-NO" dirty="0"/>
              <a:t>FTK står for faste totalkostnader og FEK står for faste enhetskostnader. </a:t>
            </a:r>
          </a:p>
          <a:p>
            <a:r>
              <a:rPr lang="nb-NO" dirty="0"/>
              <a:t>Som vi ser så faller kostnaden pr. enhet kraftig.  Slik sett er det viktig å utnytte kapasiteten i bedriften så godt som mulig. Å bygge opp stor kapasitet med tilhørende høye faste kostnader uten å benytte denne kapasiteten, vil ikke være særlig lønnsomt.  </a:t>
            </a:r>
          </a:p>
          <a:p>
            <a:endParaRPr lang="nb-NO" dirty="0"/>
          </a:p>
          <a:p>
            <a:endParaRPr lang="nb-NO" dirty="0"/>
          </a:p>
        </p:txBody>
      </p:sp>
      <p:pic>
        <p:nvPicPr>
          <p:cNvPr id="4" name="Picture 3"/>
          <p:cNvPicPr>
            <a:picLocks noChangeAspect="1"/>
          </p:cNvPicPr>
          <p:nvPr/>
        </p:nvPicPr>
        <p:blipFill>
          <a:blip r:embed="rId2"/>
          <a:stretch>
            <a:fillRect/>
          </a:stretch>
        </p:blipFill>
        <p:spPr>
          <a:xfrm>
            <a:off x="899592" y="2564904"/>
            <a:ext cx="6480477" cy="1745245"/>
          </a:xfrm>
          <a:prstGeom prst="rect">
            <a:avLst/>
          </a:prstGeom>
        </p:spPr>
      </p:pic>
    </p:spTree>
    <p:extLst>
      <p:ext uri="{BB962C8B-B14F-4D97-AF65-F5344CB8AC3E}">
        <p14:creationId xmlns:p14="http://schemas.microsoft.com/office/powerpoint/2010/main" val="297046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u="sng" dirty="0"/>
              <a:t>Faste kostnader</a:t>
            </a:r>
            <a:endParaRPr lang="nb-NO" dirty="0"/>
          </a:p>
        </p:txBody>
      </p:sp>
      <p:sp>
        <p:nvSpPr>
          <p:cNvPr id="3" name="Content Placeholder 2"/>
          <p:cNvSpPr>
            <a:spLocks noGrp="1"/>
          </p:cNvSpPr>
          <p:nvPr>
            <p:ph idx="1"/>
          </p:nvPr>
        </p:nvSpPr>
        <p:spPr/>
        <p:txBody>
          <a:bodyPr/>
          <a:lstStyle/>
          <a:p>
            <a:r>
              <a:rPr lang="nb-NO" dirty="0"/>
              <a:t>Dette kan fremstilles grafisk slik:</a:t>
            </a:r>
          </a:p>
        </p:txBody>
      </p:sp>
      <p:pic>
        <p:nvPicPr>
          <p:cNvPr id="4" name="Picture 3"/>
          <p:cNvPicPr>
            <a:picLocks noChangeAspect="1"/>
          </p:cNvPicPr>
          <p:nvPr/>
        </p:nvPicPr>
        <p:blipFill>
          <a:blip r:embed="rId2"/>
          <a:stretch>
            <a:fillRect/>
          </a:stretch>
        </p:blipFill>
        <p:spPr>
          <a:xfrm>
            <a:off x="1979712" y="2501294"/>
            <a:ext cx="4676190" cy="3000000"/>
          </a:xfrm>
          <a:prstGeom prst="rect">
            <a:avLst/>
          </a:prstGeom>
        </p:spPr>
      </p:pic>
    </p:spTree>
    <p:extLst>
      <p:ext uri="{BB962C8B-B14F-4D97-AF65-F5344CB8AC3E}">
        <p14:creationId xmlns:p14="http://schemas.microsoft.com/office/powerpoint/2010/main" val="658092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014" y="254910"/>
            <a:ext cx="8153971" cy="692720"/>
          </a:xfrm>
        </p:spPr>
        <p:txBody>
          <a:bodyPr/>
          <a:lstStyle/>
          <a:p>
            <a:r>
              <a:rPr lang="nb-NO" dirty="0"/>
              <a:t>Faste </a:t>
            </a:r>
            <a:r>
              <a:rPr lang="nb-NO" dirty="0" err="1"/>
              <a:t>vs</a:t>
            </a:r>
            <a:r>
              <a:rPr lang="nb-NO" dirty="0"/>
              <a:t> variable kostnader</a:t>
            </a:r>
          </a:p>
        </p:txBody>
      </p:sp>
      <p:sp>
        <p:nvSpPr>
          <p:cNvPr id="3" name="Content Placeholder 2"/>
          <p:cNvSpPr>
            <a:spLocks noGrp="1"/>
          </p:cNvSpPr>
          <p:nvPr>
            <p:ph idx="1"/>
          </p:nvPr>
        </p:nvSpPr>
        <p:spPr>
          <a:xfrm>
            <a:off x="395535" y="1052736"/>
            <a:ext cx="8253450" cy="3024336"/>
          </a:xfrm>
          <a:solidFill>
            <a:schemeClr val="accent5">
              <a:lumMod val="20000"/>
              <a:lumOff val="80000"/>
            </a:schemeClr>
          </a:solidFill>
          <a:ln w="19050">
            <a:solidFill>
              <a:schemeClr val="tx1"/>
            </a:solidFill>
          </a:ln>
        </p:spPr>
        <p:txBody>
          <a:bodyPr>
            <a:normAutofit/>
          </a:bodyPr>
          <a:lstStyle/>
          <a:p>
            <a:pPr marL="0" indent="0">
              <a:buNone/>
            </a:pPr>
            <a:r>
              <a:rPr lang="nb-NO" b="1" dirty="0"/>
              <a:t>Skillet mellom faste og variable kostnader kan være vanskelig. Jo lengre tidsperspektiv som legges til grunn, jo flere av kostnadene er variable.  Mange kostnader anses for faste på kort sikt, men over litt tid viser det seg at de varierer med produksjonsomfanget.  På kort sikt er mange kostnader vanskelig å fjerne, men over noe tid kan de absolutt fjernes.  Folk kan sies opp, bygninger og produksjonsutstyr kan selges, lokaler kan selges osv. </a:t>
            </a:r>
            <a:endParaRPr lang="nb-NO" dirty="0"/>
          </a:p>
        </p:txBody>
      </p:sp>
    </p:spTree>
    <p:extLst>
      <p:ext uri="{BB962C8B-B14F-4D97-AF65-F5344CB8AC3E}">
        <p14:creationId xmlns:p14="http://schemas.microsoft.com/office/powerpoint/2010/main" val="3224759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i="1" dirty="0"/>
              <a:t>Sprangvise faste kostnader</a:t>
            </a:r>
            <a:br>
              <a:rPr lang="nb-NO" dirty="0"/>
            </a:br>
            <a:endParaRPr lang="nb-NO" dirty="0"/>
          </a:p>
        </p:txBody>
      </p:sp>
      <p:sp>
        <p:nvSpPr>
          <p:cNvPr id="3" name="Content Placeholder 2"/>
          <p:cNvSpPr>
            <a:spLocks noGrp="1"/>
          </p:cNvSpPr>
          <p:nvPr>
            <p:ph idx="1"/>
          </p:nvPr>
        </p:nvSpPr>
        <p:spPr/>
        <p:txBody>
          <a:bodyPr/>
          <a:lstStyle/>
          <a:p>
            <a:r>
              <a:rPr lang="nb-NO" dirty="0"/>
              <a:t>Når man nærmer seg kapasitetsgrensen, er det ofte nødvendig å utvide denne. Det medfører gjerne en investering i for eksempel nytt produksjonsutstyr. Dermed gjør de faste kostnadene et sprang.</a:t>
            </a:r>
          </a:p>
          <a:p>
            <a:pPr marL="0" indent="0">
              <a:buNone/>
            </a:pPr>
            <a:r>
              <a:rPr lang="nb-NO" sz="2000" b="1" i="1" dirty="0"/>
              <a:t>Eksempel</a:t>
            </a:r>
            <a:endParaRPr lang="nb-NO" sz="2000" b="1" dirty="0"/>
          </a:p>
          <a:p>
            <a:endParaRPr lang="nb-NO" dirty="0"/>
          </a:p>
        </p:txBody>
      </p:sp>
      <p:pic>
        <p:nvPicPr>
          <p:cNvPr id="4" name="Picture 3"/>
          <p:cNvPicPr>
            <a:picLocks noChangeAspect="1"/>
          </p:cNvPicPr>
          <p:nvPr/>
        </p:nvPicPr>
        <p:blipFill>
          <a:blip r:embed="rId2"/>
          <a:stretch>
            <a:fillRect/>
          </a:stretch>
        </p:blipFill>
        <p:spPr>
          <a:xfrm>
            <a:off x="755576" y="3356992"/>
            <a:ext cx="6480477" cy="1941528"/>
          </a:xfrm>
          <a:prstGeom prst="rect">
            <a:avLst/>
          </a:prstGeom>
        </p:spPr>
      </p:pic>
    </p:spTree>
    <p:extLst>
      <p:ext uri="{BB962C8B-B14F-4D97-AF65-F5344CB8AC3E}">
        <p14:creationId xmlns:p14="http://schemas.microsoft.com/office/powerpoint/2010/main" val="4185199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i="1" dirty="0"/>
              <a:t>Sprangvise faste kostnader</a:t>
            </a:r>
            <a:endParaRPr lang="nb-NO" dirty="0"/>
          </a:p>
        </p:txBody>
      </p:sp>
      <p:sp>
        <p:nvSpPr>
          <p:cNvPr id="3" name="Content Placeholder 2"/>
          <p:cNvSpPr>
            <a:spLocks noGrp="1"/>
          </p:cNvSpPr>
          <p:nvPr>
            <p:ph idx="1"/>
          </p:nvPr>
        </p:nvSpPr>
        <p:spPr/>
        <p:txBody>
          <a:bodyPr/>
          <a:lstStyle/>
          <a:p>
            <a:r>
              <a:rPr lang="nb-NO" dirty="0"/>
              <a:t>De faste kostnadene (FTK) kan fremstilles slik:</a:t>
            </a:r>
          </a:p>
          <a:p>
            <a:endParaRPr lang="nb-NO" dirty="0"/>
          </a:p>
        </p:txBody>
      </p:sp>
      <p:pic>
        <p:nvPicPr>
          <p:cNvPr id="4" name="Picture 3"/>
          <p:cNvPicPr>
            <a:picLocks noChangeAspect="1"/>
          </p:cNvPicPr>
          <p:nvPr/>
        </p:nvPicPr>
        <p:blipFill>
          <a:blip r:embed="rId2"/>
          <a:stretch>
            <a:fillRect/>
          </a:stretch>
        </p:blipFill>
        <p:spPr>
          <a:xfrm>
            <a:off x="1857714" y="2119476"/>
            <a:ext cx="5428571" cy="2619048"/>
          </a:xfrm>
          <a:prstGeom prst="rect">
            <a:avLst/>
          </a:prstGeom>
        </p:spPr>
      </p:pic>
    </p:spTree>
    <p:extLst>
      <p:ext uri="{BB962C8B-B14F-4D97-AF65-F5344CB8AC3E}">
        <p14:creationId xmlns:p14="http://schemas.microsoft.com/office/powerpoint/2010/main" val="118963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r>
              <a:rPr lang="nb-NO" dirty="0"/>
              <a:t>Det er vanlig å forstille seg at de variable kostnadene er først underproporsjonale, deretter proporsjonale og til sist </a:t>
            </a:r>
            <a:r>
              <a:rPr lang="nb-NO" dirty="0" err="1"/>
              <a:t>overproporsjonale</a:t>
            </a:r>
            <a:r>
              <a:rPr lang="nb-NO" dirty="0"/>
              <a:t>. Det handler om at de første enhetene vanligvis er produsert urasjonelt, deretter normaliserer det hele seg, men når man nærmer seg kapasitetsgrensen, kan de variable kostnadene bli kraftig </a:t>
            </a:r>
            <a:r>
              <a:rPr lang="nb-NO" dirty="0" err="1"/>
              <a:t>overproporsjonale</a:t>
            </a:r>
            <a:r>
              <a:rPr lang="nb-NO" dirty="0"/>
              <a:t>.  </a:t>
            </a:r>
          </a:p>
          <a:p>
            <a:endParaRPr lang="nb-NO" dirty="0"/>
          </a:p>
        </p:txBody>
      </p:sp>
    </p:spTree>
    <p:extLst>
      <p:ext uri="{BB962C8B-B14F-4D97-AF65-F5344CB8AC3E}">
        <p14:creationId xmlns:p14="http://schemas.microsoft.com/office/powerpoint/2010/main" val="3980776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r>
              <a:rPr lang="nb-NO" dirty="0"/>
              <a:t>Dette kan fremstilles grafisk slik:</a:t>
            </a:r>
          </a:p>
        </p:txBody>
      </p:sp>
      <p:pic>
        <p:nvPicPr>
          <p:cNvPr id="4" name="Picture 3"/>
          <p:cNvPicPr>
            <a:picLocks noChangeAspect="1"/>
          </p:cNvPicPr>
          <p:nvPr/>
        </p:nvPicPr>
        <p:blipFill>
          <a:blip r:embed="rId2"/>
          <a:stretch>
            <a:fillRect/>
          </a:stretch>
        </p:blipFill>
        <p:spPr>
          <a:xfrm>
            <a:off x="468000" y="1671817"/>
            <a:ext cx="6581858" cy="4518356"/>
          </a:xfrm>
          <a:prstGeom prst="rect">
            <a:avLst/>
          </a:prstGeom>
        </p:spPr>
      </p:pic>
      <p:sp>
        <p:nvSpPr>
          <p:cNvPr id="5" name="TextBox 4"/>
          <p:cNvSpPr txBox="1"/>
          <p:nvPr/>
        </p:nvSpPr>
        <p:spPr>
          <a:xfrm>
            <a:off x="6634527" y="3068960"/>
            <a:ext cx="2016224" cy="2031325"/>
          </a:xfrm>
          <a:prstGeom prst="rect">
            <a:avLst/>
          </a:prstGeom>
          <a:noFill/>
        </p:spPr>
        <p:txBody>
          <a:bodyPr wrap="square" rtlCol="0">
            <a:spAutoFit/>
          </a:bodyPr>
          <a:lstStyle/>
          <a:p>
            <a:r>
              <a:rPr lang="nb-NO" dirty="0"/>
              <a:t>Kostnadsoptimum kaller vi det punktet hvor kostnaden pr. enhet er lavest. </a:t>
            </a:r>
          </a:p>
          <a:p>
            <a:br>
              <a:rPr lang="nb-NO" i="1" dirty="0"/>
            </a:br>
            <a:endParaRPr lang="nb-NO" dirty="0"/>
          </a:p>
        </p:txBody>
      </p:sp>
    </p:spTree>
    <p:extLst>
      <p:ext uri="{BB962C8B-B14F-4D97-AF65-F5344CB8AC3E}">
        <p14:creationId xmlns:p14="http://schemas.microsoft.com/office/powerpoint/2010/main" val="3723552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pPr marL="0" indent="0">
              <a:buNone/>
            </a:pPr>
            <a:r>
              <a:rPr lang="nb-NO" b="1" i="1" dirty="0"/>
              <a:t>Eksempel:</a:t>
            </a:r>
            <a:r>
              <a:rPr lang="nb-NO" b="1" dirty="0"/>
              <a:t> </a:t>
            </a:r>
            <a:r>
              <a:rPr lang="nb-NO" dirty="0"/>
              <a:t> </a:t>
            </a:r>
          </a:p>
          <a:p>
            <a:pPr marL="0" indent="0">
              <a:buNone/>
            </a:pPr>
            <a:r>
              <a:rPr lang="nb-NO" dirty="0"/>
              <a:t>Vi tenker oss at en bedrift har følgende sammenheng mellom mengde og kostnader:</a:t>
            </a:r>
          </a:p>
          <a:p>
            <a:pPr marL="0" indent="0">
              <a:buNone/>
            </a:pPr>
            <a:endParaRPr lang="nb-NO" dirty="0"/>
          </a:p>
        </p:txBody>
      </p:sp>
      <p:pic>
        <p:nvPicPr>
          <p:cNvPr id="4" name="Picture 3"/>
          <p:cNvPicPr>
            <a:picLocks noChangeAspect="1"/>
          </p:cNvPicPr>
          <p:nvPr/>
        </p:nvPicPr>
        <p:blipFill>
          <a:blip r:embed="rId2"/>
          <a:stretch>
            <a:fillRect/>
          </a:stretch>
        </p:blipFill>
        <p:spPr>
          <a:xfrm>
            <a:off x="1691680" y="3356992"/>
            <a:ext cx="6480477" cy="2338916"/>
          </a:xfrm>
          <a:prstGeom prst="rect">
            <a:avLst/>
          </a:prstGeom>
        </p:spPr>
      </p:pic>
    </p:spTree>
    <p:extLst>
      <p:ext uri="{BB962C8B-B14F-4D97-AF65-F5344CB8AC3E}">
        <p14:creationId xmlns:p14="http://schemas.microsoft.com/office/powerpoint/2010/main" val="2980033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r>
              <a:rPr lang="nb-NO" dirty="0"/>
              <a:t>Grafen for totalkostnadene blir slik:</a:t>
            </a:r>
          </a:p>
          <a:p>
            <a:endParaRPr lang="nb-NO" dirty="0"/>
          </a:p>
        </p:txBody>
      </p:sp>
      <p:pic>
        <p:nvPicPr>
          <p:cNvPr id="4" name="Picture 3"/>
          <p:cNvPicPr>
            <a:picLocks noChangeAspect="1"/>
          </p:cNvPicPr>
          <p:nvPr/>
        </p:nvPicPr>
        <p:blipFill>
          <a:blip r:embed="rId2"/>
          <a:stretch>
            <a:fillRect/>
          </a:stretch>
        </p:blipFill>
        <p:spPr>
          <a:xfrm>
            <a:off x="2123728" y="2564904"/>
            <a:ext cx="4409524" cy="2361905"/>
          </a:xfrm>
          <a:prstGeom prst="rect">
            <a:avLst/>
          </a:prstGeom>
        </p:spPr>
      </p:pic>
    </p:spTree>
    <p:extLst>
      <p:ext uri="{BB962C8B-B14F-4D97-AF65-F5344CB8AC3E}">
        <p14:creationId xmlns:p14="http://schemas.microsoft.com/office/powerpoint/2010/main" val="3676388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r>
              <a:rPr lang="nb-NO" dirty="0"/>
              <a:t>Grafen for enhetskostnadene blir slik:</a:t>
            </a:r>
          </a:p>
          <a:p>
            <a:endParaRPr lang="nb-NO" dirty="0"/>
          </a:p>
        </p:txBody>
      </p:sp>
      <p:pic>
        <p:nvPicPr>
          <p:cNvPr id="4" name="Picture 3"/>
          <p:cNvPicPr>
            <a:picLocks noChangeAspect="1"/>
          </p:cNvPicPr>
          <p:nvPr/>
        </p:nvPicPr>
        <p:blipFill>
          <a:blip r:embed="rId2"/>
          <a:stretch>
            <a:fillRect/>
          </a:stretch>
        </p:blipFill>
        <p:spPr>
          <a:xfrm>
            <a:off x="2051720" y="2564904"/>
            <a:ext cx="4409524" cy="2619048"/>
          </a:xfrm>
          <a:prstGeom prst="rect">
            <a:avLst/>
          </a:prstGeom>
        </p:spPr>
      </p:pic>
    </p:spTree>
    <p:extLst>
      <p:ext uri="{BB962C8B-B14F-4D97-AF65-F5344CB8AC3E}">
        <p14:creationId xmlns:p14="http://schemas.microsoft.com/office/powerpoint/2010/main" val="1121351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Det totale kostnadsforløpet</a:t>
            </a:r>
            <a:br>
              <a:rPr lang="nb-NO" dirty="0"/>
            </a:br>
            <a:endParaRPr lang="nb-NO" dirty="0"/>
          </a:p>
        </p:txBody>
      </p:sp>
      <p:sp>
        <p:nvSpPr>
          <p:cNvPr id="3" name="Content Placeholder 2"/>
          <p:cNvSpPr>
            <a:spLocks noGrp="1"/>
          </p:cNvSpPr>
          <p:nvPr>
            <p:ph idx="1"/>
          </p:nvPr>
        </p:nvSpPr>
        <p:spPr/>
        <p:txBody>
          <a:bodyPr/>
          <a:lstStyle/>
          <a:p>
            <a:r>
              <a:rPr lang="nb-NO" dirty="0"/>
              <a:t>Som man ser av grafen, synker enhetskostnadene relativt mye til å begynne med. Det har sammenheng med at faste enhetskostnader, samt at variable enhetskostnader også synker til å begynne med. Men etter hvert stiger de variable enhetskostnadene og da løftes også de totale enhetskostnadene. </a:t>
            </a:r>
          </a:p>
        </p:txBody>
      </p:sp>
    </p:spTree>
    <p:extLst>
      <p:ext uri="{BB962C8B-B14F-4D97-AF65-F5344CB8AC3E}">
        <p14:creationId xmlns:p14="http://schemas.microsoft.com/office/powerpoint/2010/main" val="3310541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Faste kostnader</a:t>
            </a:r>
            <a:br>
              <a:rPr lang="nb-NO" dirty="0"/>
            </a:br>
            <a:endParaRPr lang="nb-NO" dirty="0"/>
          </a:p>
        </p:txBody>
      </p:sp>
      <p:sp>
        <p:nvSpPr>
          <p:cNvPr id="3" name="Content Placeholder 2"/>
          <p:cNvSpPr>
            <a:spLocks noGrp="1"/>
          </p:cNvSpPr>
          <p:nvPr>
            <p:ph idx="1"/>
          </p:nvPr>
        </p:nvSpPr>
        <p:spPr/>
        <p:txBody>
          <a:bodyPr/>
          <a:lstStyle/>
          <a:p>
            <a:r>
              <a:rPr lang="nb-NO" dirty="0"/>
              <a:t>Reversible/irreversible faste kostnader</a:t>
            </a:r>
          </a:p>
          <a:p>
            <a:r>
              <a:rPr lang="nb-NO" dirty="0"/>
              <a:t>Driftsavhengige </a:t>
            </a:r>
            <a:r>
              <a:rPr lang="nb-NO" dirty="0" err="1"/>
              <a:t>vs</a:t>
            </a:r>
            <a:r>
              <a:rPr lang="nb-NO" dirty="0"/>
              <a:t> driftsuavhengige faste kostnader</a:t>
            </a:r>
          </a:p>
        </p:txBody>
      </p:sp>
    </p:spTree>
    <p:extLst>
      <p:ext uri="{BB962C8B-B14F-4D97-AF65-F5344CB8AC3E}">
        <p14:creationId xmlns:p14="http://schemas.microsoft.com/office/powerpoint/2010/main" val="2815601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514467" cy="720080"/>
          </a:xfrm>
        </p:spPr>
        <p:txBody>
          <a:bodyPr>
            <a:normAutofit fontScale="90000"/>
          </a:bodyPr>
          <a:lstStyle/>
          <a:p>
            <a:r>
              <a:rPr lang="nb-NO" dirty="0"/>
              <a:t>Kostnadsøkning ved økt produksjon – grensekostnad</a:t>
            </a:r>
            <a:br>
              <a:rPr lang="nb-NO" dirty="0"/>
            </a:br>
            <a:endParaRPr lang="nb-NO" dirty="0"/>
          </a:p>
        </p:txBody>
      </p:sp>
      <p:sp>
        <p:nvSpPr>
          <p:cNvPr id="3" name="Content Placeholder 2"/>
          <p:cNvSpPr>
            <a:spLocks noGrp="1"/>
          </p:cNvSpPr>
          <p:nvPr>
            <p:ph idx="1"/>
          </p:nvPr>
        </p:nvSpPr>
        <p:spPr/>
        <p:txBody>
          <a:bodyPr/>
          <a:lstStyle/>
          <a:p>
            <a:r>
              <a:rPr lang="nb-NO" dirty="0"/>
              <a:t>Hva skjer med kostnadene når vi øker produksjonen med kun én enhet. Den kostnadsøkningen som da inntreffer kalles for </a:t>
            </a:r>
            <a:r>
              <a:rPr lang="nb-NO" i="1" dirty="0"/>
              <a:t>grensekostnaden,</a:t>
            </a:r>
            <a:r>
              <a:rPr lang="nb-NO" dirty="0"/>
              <a:t> forkortet til GK.</a:t>
            </a:r>
          </a:p>
          <a:p>
            <a:pPr marL="0" indent="0">
              <a:buNone/>
            </a:pPr>
            <a:endParaRPr lang="nb-NO" dirty="0"/>
          </a:p>
        </p:txBody>
      </p:sp>
    </p:spTree>
    <p:extLst>
      <p:ext uri="{BB962C8B-B14F-4D97-AF65-F5344CB8AC3E}">
        <p14:creationId xmlns:p14="http://schemas.microsoft.com/office/powerpoint/2010/main" val="9997422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15887</TotalTime>
  <Words>879</Words>
  <Application>Microsoft Office PowerPoint</Application>
  <PresentationFormat>On-screen Show (4:3)</PresentationFormat>
  <Paragraphs>183</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Calibri Light</vt:lpstr>
      <vt:lpstr>Microsoft Sans Serif</vt:lpstr>
      <vt:lpstr>Times New Roman</vt:lpstr>
      <vt:lpstr>Trebuchet MS</vt:lpstr>
      <vt:lpstr>Office Theme</vt:lpstr>
      <vt:lpstr>     F4 - INEC1800 - Økonomi, finans og regnskap    Foreleser: Torunn Drage Roti   Universitetslektor  </vt:lpstr>
      <vt:lpstr>Agenda</vt:lpstr>
      <vt:lpstr>PowerPoint Presentation</vt:lpstr>
      <vt:lpstr>Agenda: Bedriftens kostnader</vt:lpstr>
      <vt:lpstr>Kostnadsforståelse</vt:lpstr>
      <vt:lpstr>Kostnadsforståelse =&gt; Noen sentrale kostnadsbegreper </vt:lpstr>
      <vt:lpstr>Variable kostnader</vt:lpstr>
      <vt:lpstr>Variable kostnader </vt:lpstr>
      <vt:lpstr>Variable kostnader</vt:lpstr>
      <vt:lpstr>Variable kostnader</vt:lpstr>
      <vt:lpstr>Variable kostnader</vt:lpstr>
      <vt:lpstr>Variable kostnader</vt:lpstr>
      <vt:lpstr>Variable kostnader</vt:lpstr>
      <vt:lpstr>Variable kostnader</vt:lpstr>
      <vt:lpstr>Variable kostnader</vt:lpstr>
      <vt:lpstr>Faste kostnader</vt:lpstr>
      <vt:lpstr>Faste kostnader</vt:lpstr>
      <vt:lpstr>Faste kostnader</vt:lpstr>
      <vt:lpstr>Faste vs variable kostnader</vt:lpstr>
      <vt:lpstr>Sprangvise faste kostnader </vt:lpstr>
      <vt:lpstr>Sprangvise faste kostnader</vt:lpstr>
      <vt:lpstr>Det totale kostnadsforløpet </vt:lpstr>
      <vt:lpstr>Det totale kostnadsforløpet </vt:lpstr>
      <vt:lpstr>Det totale kostnadsforløpet </vt:lpstr>
      <vt:lpstr>Det totale kostnadsforløpet </vt:lpstr>
      <vt:lpstr>Det totale kostnadsforløpet </vt:lpstr>
      <vt:lpstr>Det totale kostnadsforløpet </vt:lpstr>
      <vt:lpstr>Faste kostnader </vt:lpstr>
      <vt:lpstr>Kostnadsøkning ved økt produksjon – grensekostnad </vt:lpstr>
    </vt:vector>
  </TitlesOfParts>
  <Company>Høgksolen i Oslo og Akershus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Torunn Drage Roti</dc:creator>
  <cp:lastModifiedBy>Torunn Drage Roti</cp:lastModifiedBy>
  <cp:revision>784</cp:revision>
  <cp:lastPrinted>2014-08-15T16:15:15Z</cp:lastPrinted>
  <dcterms:created xsi:type="dcterms:W3CDTF">2012-08-15T11:01:00Z</dcterms:created>
  <dcterms:modified xsi:type="dcterms:W3CDTF">2018-09-07T09:35:24Z</dcterms:modified>
</cp:coreProperties>
</file>