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30"/>
  </p:notesMasterIdLst>
  <p:handoutMasterIdLst>
    <p:handoutMasterId r:id="rId31"/>
  </p:handoutMasterIdLst>
  <p:sldIdLst>
    <p:sldId id="278" r:id="rId2"/>
    <p:sldId id="364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91" r:id="rId12"/>
    <p:sldId id="392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Christoffersen" initials="L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  <a:srgbClr val="FFCCFF"/>
    <a:srgbClr val="CCCCCC"/>
    <a:srgbClr val="000099"/>
    <a:srgbClr val="277D90"/>
    <a:srgbClr val="F3F3F3"/>
    <a:srgbClr val="663300"/>
    <a:srgbClr val="999999"/>
    <a:srgbClr val="EE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16" autoAdjust="0"/>
    <p:restoredTop sz="99796" autoAdjust="0"/>
  </p:normalViewPr>
  <p:slideViewPr>
    <p:cSldViewPr>
      <p:cViewPr varScale="1">
        <p:scale>
          <a:sx n="134" d="100"/>
          <a:sy n="134" d="100"/>
        </p:scale>
        <p:origin x="-71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2976" y="-12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C8D3B-86CF-4321-8590-5794498AFE68}" type="datetimeFigureOut">
              <a:rPr lang="nb-NO" smtClean="0"/>
              <a:t>05.09.2018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871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32C69-52A7-43C6-8F9C-E6042349A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678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9" y="1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A3C86-B4E0-494F-92AA-805A31DF5E5E}" type="datetimeFigureOut">
              <a:rPr lang="nb-NO" smtClean="0"/>
              <a:pPr/>
              <a:t>05.09.2018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9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2A686-2A50-4B2F-8E37-17632D3B9AE1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20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50008" indent="-288465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53859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15402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76945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38489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3000032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61576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923119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altLang="nb-NO">
                <a:latin typeface="Calibri" pitchFamily="34" charset="0"/>
              </a:rPr>
              <a:t>Økonomiforlaget AS</a:t>
            </a:r>
          </a:p>
        </p:txBody>
      </p:sp>
      <p:sp>
        <p:nvSpPr>
          <p:cNvPr id="194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50008" indent="-288465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53859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15402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76945" indent="-230772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38489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3000032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61576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923119" indent="-23077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8D9B52-AD4E-4911-83E6-D199B3302C1A}" type="slidenum">
              <a:rPr lang="nb-NO" altLang="nb-NO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b-NO" altLang="nb-NO">
              <a:latin typeface="Calibri" pitchFamily="34" charset="0"/>
            </a:endParaRPr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11655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2A686-2A50-4B2F-8E37-17632D3B9AE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817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2A686-2A50-4B2F-8E37-17632D3B9AE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8990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2A686-2A50-4B2F-8E37-17632D3B9AE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173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731391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990647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218473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192073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7198396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593061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43066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553145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994945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104789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793087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216000"/>
            <a:ext cx="7920000" cy="936000"/>
          </a:xfrm>
        </p:spPr>
        <p:txBody>
          <a:bodyPr anchor="t">
            <a:normAutofit/>
          </a:bodyPr>
          <a:lstStyle>
            <a:lvl1pPr algn="l">
              <a:defRPr sz="3200" b="1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  <a:br>
              <a:rPr lang="en-US" dirty="0"/>
            </a:br>
            <a:endParaRPr lang="nb-NO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0"/>
            <a:ext cx="9144000" cy="0"/>
          </a:xfrm>
          <a:prstGeom prst="line">
            <a:avLst/>
          </a:prstGeom>
          <a:ln w="107950">
            <a:solidFill>
              <a:srgbClr val="277D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8960400" y="324000"/>
            <a:ext cx="180000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960400" y="396000"/>
            <a:ext cx="180000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8961344" y="468000"/>
            <a:ext cx="180000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8961344" y="648000"/>
            <a:ext cx="180000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8960400" y="1152000"/>
            <a:ext cx="180000" cy="0"/>
          </a:xfrm>
          <a:prstGeom prst="line">
            <a:avLst/>
          </a:prstGeom>
          <a:ln w="12700">
            <a:solidFill>
              <a:srgbClr val="277D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1"/>
            <a:ext cx="4038600" cy="452818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sz="2000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sz="1600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sz="1200" dirty="0" smtClean="0">
                <a:latin typeface="Arial" pitchFamily="34" charset="0"/>
                <a:cs typeface="Arial" pitchFamily="34" charset="0"/>
              </a:defRPr>
            </a:lvl4pPr>
            <a:lvl5pPr>
              <a:defRPr lang="nb-NO" sz="800" dirty="0">
                <a:latin typeface="Arial" pitchFamily="34" charset="0"/>
                <a:cs typeface="Arial" pitchFamily="34" charset="0"/>
              </a:defRPr>
            </a:lvl5pPr>
          </a:lstStyle>
          <a:p>
            <a:pPr lvl="0">
              <a:buFont typeface="Calibri" pitchFamily="34" charset="0"/>
              <a:buChar char="—"/>
            </a:pPr>
            <a:r>
              <a:rPr lang="en-US" dirty="0"/>
              <a:t>Click to edit text</a:t>
            </a:r>
          </a:p>
          <a:p>
            <a:pPr lvl="1">
              <a:buFont typeface="Calibri" pitchFamily="34" charset="0"/>
              <a:buChar char="—"/>
            </a:pPr>
            <a:r>
              <a:rPr lang="en-US" dirty="0"/>
              <a:t>Second level</a:t>
            </a:r>
          </a:p>
          <a:p>
            <a:pPr lvl="2">
              <a:buFont typeface="Calibri" pitchFamily="34" charset="0"/>
              <a:buChar char="—"/>
            </a:pPr>
            <a:r>
              <a:rPr lang="en-US" dirty="0"/>
              <a:t>Third level</a:t>
            </a:r>
          </a:p>
          <a:p>
            <a:pPr lvl="3">
              <a:buFont typeface="Calibri" pitchFamily="34" charset="0"/>
              <a:buChar char="—"/>
            </a:pPr>
            <a:r>
              <a:rPr lang="en-US" dirty="0"/>
              <a:t>Fourth level</a:t>
            </a:r>
          </a:p>
          <a:p>
            <a:pPr lvl="4">
              <a:buFont typeface="Calibri" pitchFamily="34" charset="0"/>
              <a:buChar char="—"/>
            </a:pPr>
            <a:r>
              <a:rPr lang="en-US" dirty="0"/>
              <a:t>Fifth level</a:t>
            </a:r>
            <a:endParaRPr lang="nb-NO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572000" y="1596192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sz="2000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sz="1600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sz="1200" dirty="0" smtClean="0">
                <a:latin typeface="Arial" pitchFamily="34" charset="0"/>
                <a:cs typeface="Arial" pitchFamily="34" charset="0"/>
              </a:defRPr>
            </a:lvl4pPr>
            <a:lvl5pPr>
              <a:defRPr lang="nb-NO" sz="800" dirty="0">
                <a:latin typeface="Arial" pitchFamily="34" charset="0"/>
                <a:cs typeface="Arial" pitchFamily="34" charset="0"/>
              </a:defRPr>
            </a:lvl5pPr>
          </a:lstStyle>
          <a:p>
            <a:pPr lvl="0">
              <a:buFont typeface="Calibri" pitchFamily="34" charset="0"/>
              <a:buChar char="—"/>
            </a:pPr>
            <a:r>
              <a:rPr lang="en-US" dirty="0"/>
              <a:t>Click to edit text</a:t>
            </a:r>
          </a:p>
          <a:p>
            <a:pPr lvl="1">
              <a:buFont typeface="Calibri" pitchFamily="34" charset="0"/>
              <a:buChar char="—"/>
            </a:pPr>
            <a:r>
              <a:rPr lang="en-US" dirty="0"/>
              <a:t>Second level</a:t>
            </a:r>
          </a:p>
          <a:p>
            <a:pPr lvl="2">
              <a:buFont typeface="Calibri" pitchFamily="34" charset="0"/>
              <a:buChar char="—"/>
            </a:pPr>
            <a:r>
              <a:rPr lang="en-US" dirty="0"/>
              <a:t>Third level</a:t>
            </a:r>
          </a:p>
          <a:p>
            <a:pPr lvl="3">
              <a:buFont typeface="Calibri" pitchFamily="34" charset="0"/>
              <a:buChar char="—"/>
            </a:pPr>
            <a:r>
              <a:rPr lang="en-US" dirty="0"/>
              <a:t>Fourth level</a:t>
            </a:r>
          </a:p>
          <a:p>
            <a:pPr lvl="4">
              <a:buFont typeface="Calibri" pitchFamily="34" charset="0"/>
              <a:buChar char="—"/>
            </a:pPr>
            <a:r>
              <a:rPr lang="en-US" dirty="0"/>
              <a:t>Fifth level</a:t>
            </a:r>
            <a:endParaRPr lang="nb-NO" dirty="0"/>
          </a:p>
        </p:txBody>
      </p:sp>
      <p:cxnSp>
        <p:nvCxnSpPr>
          <p:cNvPr id="21" name="Straight Connector 10"/>
          <p:cNvCxnSpPr/>
          <p:nvPr userDrawn="1"/>
        </p:nvCxnSpPr>
        <p:spPr>
          <a:xfrm>
            <a:off x="468000" y="908720"/>
            <a:ext cx="8153971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27" y="6276697"/>
            <a:ext cx="542544" cy="493776"/>
          </a:xfrm>
          <a:prstGeom prst="rect">
            <a:avLst/>
          </a:prstGeom>
        </p:spPr>
      </p:pic>
      <p:cxnSp>
        <p:nvCxnSpPr>
          <p:cNvPr id="23" name="Straight Connector 10"/>
          <p:cNvCxnSpPr/>
          <p:nvPr userDrawn="1"/>
        </p:nvCxnSpPr>
        <p:spPr>
          <a:xfrm>
            <a:off x="468001" y="6228000"/>
            <a:ext cx="8153971" cy="0"/>
          </a:xfrm>
          <a:prstGeom prst="line">
            <a:avLst/>
          </a:prstGeom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61803" y="6367639"/>
            <a:ext cx="4114800" cy="365125"/>
          </a:xfrm>
        </p:spPr>
        <p:txBody>
          <a:bodyPr/>
          <a:lstStyle/>
          <a:p>
            <a:pPr>
              <a:tabLst>
                <a:tab pos="1435100" algn="l"/>
              </a:tabLst>
            </a:pPr>
            <a:endParaRPr lang="nb-NO" dirty="0"/>
          </a:p>
        </p:txBody>
      </p:sp>
      <p:sp>
        <p:nvSpPr>
          <p:cNvPr id="25" name="Slide Number Placeholder 3"/>
          <p:cNvSpPr txBox="1">
            <a:spLocks noGrp="1"/>
          </p:cNvSpPr>
          <p:nvPr userDrawn="1"/>
        </p:nvSpPr>
        <p:spPr bwMode="auto">
          <a:xfrm>
            <a:off x="4325885" y="6409285"/>
            <a:ext cx="438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 b="1">
                <a:solidFill>
                  <a:srgbClr val="004666"/>
                </a:solidFill>
                <a:latin typeface="Gill Sans MT" pitchFamily="34" charset="0"/>
              </a:defRPr>
            </a:lvl1pPr>
            <a:lvl2pPr marL="742950" indent="-285750">
              <a:defRPr sz="4000" b="1">
                <a:solidFill>
                  <a:srgbClr val="004666"/>
                </a:solidFill>
                <a:latin typeface="Gill Sans MT" pitchFamily="34" charset="0"/>
              </a:defRPr>
            </a:lvl2pPr>
            <a:lvl3pPr marL="1143000" indent="-228600">
              <a:defRPr sz="4000" b="1">
                <a:solidFill>
                  <a:srgbClr val="004666"/>
                </a:solidFill>
                <a:latin typeface="Gill Sans MT" pitchFamily="34" charset="0"/>
              </a:defRPr>
            </a:lvl3pPr>
            <a:lvl4pPr marL="1600200" indent="-228600">
              <a:defRPr sz="4000" b="1">
                <a:solidFill>
                  <a:srgbClr val="004666"/>
                </a:solidFill>
                <a:latin typeface="Gill Sans MT" pitchFamily="34" charset="0"/>
              </a:defRPr>
            </a:lvl4pPr>
            <a:lvl5pPr marL="2057400" indent="-228600">
              <a:defRPr sz="4000" b="1">
                <a:solidFill>
                  <a:srgbClr val="004666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4666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4666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4666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4666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fld id="{7486D596-8222-46E7-A22E-02F149782808}" type="slidenum">
              <a:rPr lang="nb-NO" sz="11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pPr algn="ctr" eaLnBrk="1" hangingPunct="1"/>
              <a:t>‹#›</a:t>
            </a:fld>
            <a:endParaRPr lang="nb-NO" sz="9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23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Faglærer: Torunn Drage Roti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AA185-A6F0-44EE-8B79-6F0F9E415D9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483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52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79512" y="1988840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Torunn Drage Roti</a:t>
            </a:r>
          </a:p>
        </p:txBody>
      </p:sp>
      <p:sp>
        <p:nvSpPr>
          <p:cNvPr id="18" name="Tittel 17"/>
          <p:cNvSpPr>
            <a:spLocks noGrp="1"/>
          </p:cNvSpPr>
          <p:nvPr>
            <p:ph type="ctrTitle"/>
          </p:nvPr>
        </p:nvSpPr>
        <p:spPr>
          <a:xfrm>
            <a:off x="322276" y="1988840"/>
            <a:ext cx="8280920" cy="4622939"/>
          </a:xfrm>
        </p:spPr>
        <p:txBody>
          <a:bodyPr>
            <a:normAutofit fontScale="90000"/>
          </a:bodyPr>
          <a:lstStyle/>
          <a:p>
            <a:pPr algn="l"/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INEC1800 - Økonomi, finans og regnskap</a:t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sz="4000" b="1" dirty="0"/>
              <a:t>Analyse av regnskapet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sz="2700" dirty="0"/>
              <a:t>Foreleser:	Torunn Drage Roti</a:t>
            </a:r>
            <a:br>
              <a:rPr lang="nb-NO" sz="2700" dirty="0"/>
            </a:br>
            <a:r>
              <a:rPr lang="nb-NO" sz="2700" dirty="0"/>
              <a:t>		Universitetslektor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32656"/>
            <a:ext cx="3283772" cy="14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16632"/>
            <a:ext cx="7886700" cy="1325563"/>
          </a:xfrm>
        </p:spPr>
        <p:txBody>
          <a:bodyPr>
            <a:normAutofit/>
          </a:bodyPr>
          <a:lstStyle/>
          <a:p>
            <a:r>
              <a:rPr lang="nb-NO" sz="3200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27840"/>
            <a:ext cx="7982272" cy="4928509"/>
          </a:xfrm>
        </p:spPr>
        <p:txBody>
          <a:bodyPr>
            <a:normAutofit/>
          </a:bodyPr>
          <a:lstStyle/>
          <a:p>
            <a:r>
              <a:rPr lang="nb-NO" sz="2800" dirty="0" err="1">
                <a:latin typeface="+mj-lt"/>
              </a:rPr>
              <a:t>Kap</a:t>
            </a:r>
            <a:r>
              <a:rPr lang="nb-NO" sz="2800" dirty="0">
                <a:latin typeface="+mj-lt"/>
              </a:rPr>
              <a:t>. 3, Regnskapsanalyse</a:t>
            </a:r>
            <a:endParaRPr lang="nb-NO" sz="2400" dirty="0">
              <a:latin typeface="+mj-lt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BA2598-596A-49B6-A12C-A49D37649A74}" type="slidenum">
              <a:rPr lang="nb-NO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93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idx="1"/>
          </p:nvPr>
        </p:nvSpPr>
        <p:spPr>
          <a:xfrm>
            <a:off x="750888" y="431800"/>
            <a:ext cx="8070850" cy="5729288"/>
          </a:xfrm>
        </p:spPr>
        <p:txBody>
          <a:bodyPr/>
          <a:lstStyle/>
          <a:p>
            <a:pPr marL="801688" indent="-801688">
              <a:buFont typeface="Monotype Sorts" pitchFamily="2" charset="2"/>
              <a:buNone/>
            </a:pPr>
            <a:r>
              <a:rPr lang="nb-NO" altLang="nb-NO" sz="3600" b="1" dirty="0">
                <a:latin typeface="+mj-lt"/>
              </a:rPr>
              <a:t>Regnskapsanalyse</a:t>
            </a:r>
          </a:p>
          <a:p>
            <a:pPr marL="801688" indent="-801688">
              <a:buFont typeface="Monotype Sorts" pitchFamily="2" charset="2"/>
              <a:buNone/>
            </a:pPr>
            <a:endParaRPr lang="nb-NO" altLang="nb-NO" b="1" dirty="0">
              <a:latin typeface="+mj-lt"/>
            </a:endParaRPr>
          </a:p>
          <a:p>
            <a:pPr lvl="1"/>
            <a:r>
              <a:rPr lang="nb-NO" altLang="nb-NO" sz="2400" dirty="0">
                <a:latin typeface="+mj-lt"/>
              </a:rPr>
              <a:t>Hva er regnskapsanalyse?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Skjulte reserver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Beregning av forholdstall </a:t>
            </a:r>
            <a:r>
              <a:rPr lang="nb-NO" altLang="nb-NO" sz="2400" dirty="0" err="1">
                <a:latin typeface="+mj-lt"/>
              </a:rPr>
              <a:t>vs</a:t>
            </a:r>
            <a:r>
              <a:rPr lang="nb-NO" altLang="nb-NO" sz="2400" dirty="0">
                <a:latin typeface="+mj-lt"/>
              </a:rPr>
              <a:t> regnskapsrapporter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Rentabilitet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Likviditet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Finansiering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Sammenhengen mellom rentabilitet, finansiering og likviditet</a:t>
            </a:r>
          </a:p>
          <a:p>
            <a:pPr lvl="1">
              <a:lnSpc>
                <a:spcPct val="80000"/>
              </a:lnSpc>
            </a:pPr>
            <a:r>
              <a:rPr lang="nb-NO" altLang="nb-NO" sz="2400" dirty="0">
                <a:latin typeface="+mj-lt"/>
              </a:rPr>
              <a:t>Problemer med nøkkeltallanalyser</a:t>
            </a:r>
          </a:p>
          <a:p>
            <a:pPr marL="0" indent="0">
              <a:lnSpc>
                <a:spcPct val="80000"/>
              </a:lnSpc>
              <a:buNone/>
            </a:pPr>
            <a:endParaRPr lang="nb-NO" alt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400968"/>
            <a:ext cx="1195151" cy="127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1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216000"/>
            <a:ext cx="7920000" cy="764728"/>
          </a:xfrm>
        </p:spPr>
        <p:txBody>
          <a:bodyPr>
            <a:normAutofit/>
          </a:bodyPr>
          <a:lstStyle/>
          <a:p>
            <a:r>
              <a:rPr lang="nb-NO" altLang="nb-NO" dirty="0"/>
              <a:t>Regnskapsanalyse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424847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Hva menes med skjulte reserver i regnskapet og gi eksempler på dette?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Hvordan mener dere dette bør håndteres når man skal analysere bedriftens regnskap?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er forskjell på topplinje og bunnlinje?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er et absolutt tall?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er et forholdstall?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menes med å være likvid?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menes med å være solid?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menes med ikke-finansielle nøkkeltall og gi eksempler på dette?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Hva er den langsiktige kapitalen i en bedrift?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2060848"/>
            <a:ext cx="152413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257720" y="1142307"/>
            <a:ext cx="8424936" cy="5599656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En systematisk undersøkelse av regnskapsdata for å finne ut noe om de økonomiske forholdene i bedriften.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endParaRPr lang="nb-NO" dirty="0"/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Prestasjonsmåling: Prosessen med å vurdere hvor godt ulike enheter forvalter og utvikler sine ressurser slik at bedriften når sine mål.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endParaRPr lang="nb-NO" dirty="0"/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Formålet med analysen er å gi informasjon om den økonomiske tilstanden til bedriften til </a:t>
            </a:r>
            <a:r>
              <a:rPr lang="nb-NO" i="1" dirty="0"/>
              <a:t>interessegruppene</a:t>
            </a:r>
            <a:r>
              <a:rPr lang="nb-NO" dirty="0"/>
              <a:t>, for eksempel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endParaRPr lang="nb-NO" dirty="0"/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Ledelsen 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Långivere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Ansatte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Kunder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Investorer</a:t>
            </a:r>
          </a:p>
          <a:p>
            <a:pPr marL="0" indent="0" fontAlgn="auto">
              <a:spcAft>
                <a:spcPts val="0"/>
              </a:spcAft>
              <a:buFont typeface="Monotype Sorts" pitchFamily="2" charset="2"/>
              <a:buNone/>
              <a:tabLst>
                <a:tab pos="447675" algn="l"/>
              </a:tabLst>
              <a:defRPr/>
            </a:pPr>
            <a:r>
              <a:rPr lang="nb-NO" dirty="0"/>
              <a:t>	Leverandører</a:t>
            </a:r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33363"/>
            <a:ext cx="8172450" cy="6889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Hva er regnskapsanalyse?</a:t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419872" y="4653136"/>
            <a:ext cx="4865251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Vurdering av kredittverdighet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Økonomisk styring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Investoranalyser</a:t>
            </a:r>
          </a:p>
          <a:p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28492"/>
            <a:ext cx="864096" cy="92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59532" y="1916832"/>
            <a:ext cx="8424936" cy="4752528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nb-NO" dirty="0"/>
              <a:t>Vi foretar en regnskapsanalyse ved å:</a:t>
            </a:r>
          </a:p>
          <a:p>
            <a:pPr marL="624078" indent="-514350">
              <a:buFont typeface="+mj-lt"/>
              <a:buAutoNum type="arabicPeriod"/>
              <a:defRPr/>
            </a:pPr>
            <a:r>
              <a:rPr lang="nb-NO" dirty="0"/>
              <a:t>Korrigere analysedataene/regnskapstallene</a:t>
            </a:r>
          </a:p>
          <a:p>
            <a:pPr marL="624078" indent="-514350">
              <a:buFont typeface="+mj-lt"/>
              <a:buAutoNum type="arabicPeriod"/>
              <a:defRPr/>
            </a:pPr>
            <a:r>
              <a:rPr lang="nb-NO" dirty="0"/>
              <a:t>Gruppere analysetallene/regnskapstallene</a:t>
            </a:r>
          </a:p>
          <a:p>
            <a:pPr marL="624078" indent="-514350">
              <a:buFont typeface="+mj-lt"/>
              <a:buAutoNum type="arabicPeriod"/>
              <a:defRPr/>
            </a:pPr>
            <a:r>
              <a:rPr lang="nb-NO" dirty="0"/>
              <a:t>Beregne forholdstall</a:t>
            </a:r>
          </a:p>
          <a:p>
            <a:pPr marL="624078" indent="-514350">
              <a:buFont typeface="+mj-lt"/>
              <a:buAutoNum type="arabicPeriod"/>
              <a:defRPr/>
            </a:pPr>
            <a:r>
              <a:rPr lang="nb-NO" dirty="0"/>
              <a:t>Analysere og vurdere forholdstallene</a:t>
            </a:r>
          </a:p>
          <a:p>
            <a:pPr marL="1401318" lvl="3" indent="-514350">
              <a:defRPr/>
            </a:pPr>
            <a:r>
              <a:rPr lang="nb-NO" sz="2000" dirty="0"/>
              <a:t>Rentabilitet =&gt; lønnsomheten; den avkastningen bedriften får på den investerte kapitalen</a:t>
            </a:r>
          </a:p>
          <a:p>
            <a:pPr marL="1401318" lvl="3" indent="-514350">
              <a:defRPr/>
            </a:pPr>
            <a:r>
              <a:rPr lang="nb-NO" sz="2000" dirty="0"/>
              <a:t>Finansiering =&gt; hvordan bedriften har skaffet og anvendt kapital</a:t>
            </a:r>
          </a:p>
          <a:p>
            <a:pPr marL="1401318" lvl="3" indent="-514350">
              <a:defRPr/>
            </a:pPr>
            <a:r>
              <a:rPr lang="nb-NO" sz="2000" dirty="0"/>
              <a:t>Likviditet =&gt; den evnen bedriften har til å betale regningene sine til rett tid</a:t>
            </a:r>
          </a:p>
          <a:p>
            <a:pPr marL="1401318" lvl="3" indent="-514350" fontAlgn="auto">
              <a:spcAft>
                <a:spcPts val="0"/>
              </a:spcAft>
              <a:buFont typeface="Wingdings 2"/>
              <a:buNone/>
              <a:defRPr/>
            </a:pP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4400" dirty="0"/>
              <a:t>Beregning av forholdstall </a:t>
            </a:r>
            <a:r>
              <a:rPr lang="nb-NO" sz="4400" dirty="0" err="1"/>
              <a:t>vs</a:t>
            </a:r>
            <a:r>
              <a:rPr lang="nb-NO" sz="4400" dirty="0"/>
              <a:t> regnskapsrapporter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630" y="980728"/>
            <a:ext cx="152413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7388" y="1385888"/>
            <a:ext cx="4316660" cy="4995440"/>
          </a:xfrm>
        </p:spPr>
        <p:txBody>
          <a:bodyPr>
            <a:normAutofit lnSpcReduction="10000"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800" b="1" dirty="0"/>
              <a:t>Resultatregnskapet</a:t>
            </a:r>
            <a:r>
              <a:rPr lang="nb-NO" sz="1600" b="1" dirty="0"/>
              <a:t>	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	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	Driftsinntekter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-	varekostnader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Tx/>
              <a:buNone/>
              <a:tabLst>
                <a:tab pos="273050" algn="l"/>
              </a:tabLst>
              <a:defRPr/>
            </a:pPr>
            <a:r>
              <a:rPr lang="nb-NO" sz="1600" b="1" dirty="0"/>
              <a:t>-	lønnskostnader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Tx/>
              <a:buNone/>
              <a:tabLst>
                <a:tab pos="273050" algn="l"/>
              </a:tabLst>
              <a:defRPr/>
            </a:pPr>
            <a:r>
              <a:rPr lang="nb-NO" sz="1600" b="1" dirty="0"/>
              <a:t>-	avskrivninger</a:t>
            </a:r>
            <a:endParaRPr lang="nb-NO" sz="1600" b="1" u="sng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-	</a:t>
            </a:r>
            <a:r>
              <a:rPr lang="nb-NO" sz="1600" b="1" u="sng" dirty="0"/>
              <a:t>andre driftskostnader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endParaRPr lang="nb-NO" sz="16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=	</a:t>
            </a:r>
            <a:r>
              <a:rPr lang="nb-NO" sz="1600" b="1" i="1" dirty="0"/>
              <a:t>Driftsresultat</a:t>
            </a:r>
            <a:r>
              <a:rPr lang="nb-NO" sz="1600" b="1" dirty="0"/>
              <a:t>			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+	renteinntekter	</a:t>
            </a:r>
            <a:endParaRPr lang="nb-NO" sz="1600" b="1" u="sng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-	</a:t>
            </a:r>
            <a:r>
              <a:rPr lang="nb-NO" sz="1600" b="1" u="sng" dirty="0"/>
              <a:t>rentekostnader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endParaRPr lang="nb-NO" sz="16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=	</a:t>
            </a:r>
            <a:r>
              <a:rPr lang="nb-NO" sz="1600" b="1" i="1" dirty="0"/>
              <a:t>Resultat før skattekostnad</a:t>
            </a:r>
            <a:endParaRPr lang="nb-NO" sz="16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endParaRPr lang="nb-NO" sz="16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-	</a:t>
            </a:r>
            <a:r>
              <a:rPr lang="nb-NO" sz="1600" b="1" u="sng" dirty="0"/>
              <a:t>skattekostnad</a:t>
            </a:r>
            <a:r>
              <a:rPr lang="nb-NO" sz="1600" b="1" dirty="0"/>
              <a:t>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			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273050" algn="l"/>
              </a:tabLst>
              <a:defRPr/>
            </a:pPr>
            <a:r>
              <a:rPr lang="nb-NO" sz="1600" b="1" dirty="0"/>
              <a:t>=	</a:t>
            </a:r>
            <a:r>
              <a:rPr lang="nb-NO" sz="1600" b="1" i="1" u="sng" dirty="0"/>
              <a:t>Årsoverskudd</a:t>
            </a:r>
            <a:r>
              <a:rPr lang="nb-NO" sz="1600" b="1" i="1" dirty="0"/>
              <a:t>	</a:t>
            </a:r>
            <a:r>
              <a:rPr lang="nb-NO" sz="1600" b="1" dirty="0"/>
              <a:t>				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27984" y="1385888"/>
            <a:ext cx="4273104" cy="4995440"/>
          </a:xfrm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2000" b="1" dirty="0"/>
              <a:t>Balansen</a:t>
            </a:r>
            <a:endParaRPr lang="nb-NO" altLang="nb-NO" sz="2000" b="1" i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endParaRPr lang="nb-NO" altLang="nb-NO" sz="1600" b="1" i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i="1" dirty="0"/>
              <a:t>Eiendeler</a:t>
            </a:r>
            <a:endParaRPr lang="nb-NO" altLang="nb-NO" sz="1600" b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dirty="0"/>
              <a:t>	Anleggsmidler</a:t>
            </a:r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dirty="0"/>
              <a:t>	Omløpsmidler</a:t>
            </a:r>
            <a:endParaRPr lang="nb-NO" altLang="nb-NO" sz="1600" b="1" i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i="1" dirty="0"/>
              <a:t>	Sum eiendeler</a:t>
            </a:r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endParaRPr lang="nb-NO" altLang="nb-NO" sz="1600" b="1" i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i="1" dirty="0"/>
              <a:t>Egenkapital og gjeld</a:t>
            </a:r>
            <a:endParaRPr lang="nb-NO" altLang="nb-NO" sz="1600" b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dirty="0"/>
              <a:t>	Egenkapital</a:t>
            </a:r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dirty="0"/>
              <a:t>	Langsiktig gjeld</a:t>
            </a:r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dirty="0"/>
              <a:t>	Kortsiktig gjeld</a:t>
            </a:r>
            <a:endParaRPr lang="nb-NO" altLang="nb-NO" sz="1600" b="1" i="1" dirty="0"/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r>
              <a:rPr lang="nb-NO" altLang="nb-NO" sz="1600" b="1" i="1" dirty="0"/>
              <a:t>	Sum egenkapital og gjeld</a:t>
            </a:r>
          </a:p>
          <a:p>
            <a:pPr marL="0" indent="0">
              <a:buFont typeface="Monotype Sorts" pitchFamily="2" charset="2"/>
              <a:buNone/>
              <a:tabLst>
                <a:tab pos="174625" algn="l"/>
              </a:tabLst>
            </a:pPr>
            <a:endParaRPr lang="nb-NO" altLang="nb-NO" sz="2000" b="1" i="1" dirty="0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7838" y="215900"/>
            <a:ext cx="8223250" cy="631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Beregning av forholdstall </a:t>
            </a:r>
            <a:r>
              <a:rPr lang="nb-NO" sz="3600" dirty="0" err="1"/>
              <a:t>vs</a:t>
            </a:r>
            <a:r>
              <a:rPr lang="nb-NO" sz="3600" dirty="0"/>
              <a:t> regnskapsrapporter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225" y="1052736"/>
            <a:ext cx="94392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179512" y="1273610"/>
            <a:ext cx="8712968" cy="5358177"/>
          </a:xfrm>
        </p:spPr>
        <p:txBody>
          <a:bodyPr>
            <a:normAutofit/>
          </a:bodyPr>
          <a:lstStyle/>
          <a:p>
            <a:pPr marL="109728" indent="0">
              <a:buNone/>
              <a:defRPr/>
            </a:pPr>
            <a:r>
              <a:rPr lang="nb-NO" dirty="0"/>
              <a:t/>
            </a:r>
            <a:br>
              <a:rPr lang="nb-NO" dirty="0"/>
            </a:br>
            <a:r>
              <a:rPr lang="nb-NO" sz="2800" b="1" dirty="0"/>
              <a:t>Hvordan håndteres skjulte reserver i regnskapsanalysen?</a:t>
            </a:r>
          </a:p>
          <a:p>
            <a:pPr marL="109728" indent="0">
              <a:buNone/>
              <a:defRPr/>
            </a:pPr>
            <a:r>
              <a:rPr lang="nb-NO" b="1" i="1" u="sng" dirty="0">
                <a:solidFill>
                  <a:srgbClr val="FF0000"/>
                </a:solidFill>
              </a:rPr>
              <a:t>Bokføres IKKE</a:t>
            </a:r>
            <a:r>
              <a:rPr lang="nb-NO" dirty="0"/>
              <a:t>, korrigeres kun for å få riktigere/mer realøkonomiske analysetall</a:t>
            </a:r>
          </a:p>
          <a:p>
            <a:pPr marL="452628">
              <a:defRPr/>
            </a:pPr>
            <a:r>
              <a:rPr lang="nb-NO" sz="2000" dirty="0">
                <a:latin typeface="+mj-lt"/>
              </a:rPr>
              <a:t>Korrigerer balansen (posten hvor den skjulte reserven foreligger) med sitt fulle beløp. </a:t>
            </a:r>
          </a:p>
          <a:p>
            <a:pPr marL="452628">
              <a:defRPr/>
            </a:pPr>
            <a:r>
              <a:rPr lang="nb-NO" sz="2000" dirty="0">
                <a:latin typeface="+mj-lt"/>
              </a:rPr>
              <a:t>Eks 	Debet AM 200,-</a:t>
            </a:r>
          </a:p>
          <a:p>
            <a:pPr marL="566928" lvl="1" indent="0">
              <a:buNone/>
              <a:defRPr/>
            </a:pPr>
            <a:r>
              <a:rPr lang="nb-NO" sz="2000" dirty="0">
                <a:latin typeface="+mj-lt"/>
              </a:rPr>
              <a:t>		Kredit EK 200,-</a:t>
            </a:r>
          </a:p>
          <a:p>
            <a:pPr marL="566928" lvl="1" indent="0">
              <a:buNone/>
              <a:defRPr/>
            </a:pPr>
            <a:r>
              <a:rPr lang="nb-NO" sz="2000" dirty="0">
                <a:latin typeface="+mj-lt"/>
              </a:rPr>
              <a:t>		</a:t>
            </a:r>
          </a:p>
          <a:p>
            <a:pPr marL="566928" lvl="1" indent="0">
              <a:buNone/>
              <a:defRPr/>
            </a:pPr>
            <a:r>
              <a:rPr lang="nb-NO" sz="2000" dirty="0">
                <a:latin typeface="+mj-lt"/>
              </a:rPr>
              <a:t>I resultatregnskapet vil bare periodens endring i reserven slå ut</a:t>
            </a:r>
          </a:p>
          <a:p>
            <a:pPr marL="909828" lvl="1">
              <a:defRPr/>
            </a:pPr>
            <a:r>
              <a:rPr lang="nb-NO" sz="2000" dirty="0">
                <a:latin typeface="+mj-lt"/>
              </a:rPr>
              <a:t>Eks 	Kredit Kostnadskonto</a:t>
            </a:r>
          </a:p>
          <a:p>
            <a:pPr marL="852678" lvl="1">
              <a:defRPr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000" cy="936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4400" dirty="0"/>
              <a:t>Korrigering av analysedata.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241" y="285752"/>
            <a:ext cx="1031759" cy="110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179512" y="1988839"/>
            <a:ext cx="8335838" cy="4188123"/>
          </a:xfrm>
        </p:spPr>
        <p:txBody>
          <a:bodyPr>
            <a:normAutofit/>
          </a:bodyPr>
          <a:lstStyle/>
          <a:p>
            <a:pPr marL="852678" lvl="1">
              <a:defRPr/>
            </a:pPr>
            <a:r>
              <a:rPr lang="nb-NO" sz="2400" dirty="0">
                <a:latin typeface="+mj-lt"/>
              </a:rPr>
              <a:t>En økning i de skjulte reservene gir et reelt bedre resultat og  enn det bokførte resultatet (før korrigeringene)</a:t>
            </a:r>
          </a:p>
          <a:p>
            <a:pPr marL="852678" lvl="1">
              <a:defRPr/>
            </a:pPr>
            <a:r>
              <a:rPr lang="nb-NO" sz="2400" dirty="0">
                <a:latin typeface="+mj-lt"/>
              </a:rPr>
              <a:t>En reduksjon i de skjulte reservene gir et reelt dårligere resultat enn det bokførte resultatet (før korrigeringene)</a:t>
            </a:r>
          </a:p>
          <a:p>
            <a:pPr marL="566928" lvl="1" indent="0">
              <a:buNone/>
              <a:defRPr/>
            </a:pPr>
            <a:endParaRPr lang="nb-NO" sz="2400" dirty="0">
              <a:latin typeface="+mj-lt"/>
            </a:endParaRP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79512" y="365126"/>
            <a:ext cx="8335838" cy="13255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4400" dirty="0"/>
              <a:t>Hvordan håndteres skjulte reserver i regnskapsanalysen?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4567117"/>
            <a:ext cx="1294161" cy="13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38" y="37072"/>
            <a:ext cx="7687766" cy="945151"/>
          </a:xfrm>
        </p:spPr>
        <p:txBody>
          <a:bodyPr/>
          <a:lstStyle/>
          <a:p>
            <a:r>
              <a:rPr lang="nb-NO" altLang="nb-NO" dirty="0"/>
              <a:t>Liten test 1 (maks 20 poeng)</a:t>
            </a:r>
            <a:endParaRPr lang="nb-NO" dirty="0"/>
          </a:p>
        </p:txBody>
      </p:sp>
      <p:sp>
        <p:nvSpPr>
          <p:cNvPr id="4" name="AutoShape 2" descr="data:image/jpeg;base64,/9j/4AAQSkZJRgABAQAAAQABAAD/2wCEAAkGBxIHEhUTEBEVFhUVFRUWGBYXERUSFxkaFxQYGBYXGBUZHCggGBwmGxYUITEtJSk3Li4uGCAzODMsNygtLy0BCgoKDg0OGxAQGzgmICQ1NCw0NC8sLCwsNDIsLCwsLCw0MCwsNCwsLywsNDQsLCwsLCwvLiwsLCwsLCwsLCwsLv/AABEIAJ8BPQMBEQACEQEDEQH/xAAcAAEAAgMBAQEAAAAAAAAAAAAABgcEBQgCAwH/xABKEAABAwIBBwcFDAkDBQAAAAABAAIDBBEFBgcSITFBURMiYXGBkbIyNXKhsRQjMzRCUnN0goOisxYXYpKTwdHS4RVUYyQlQ6Pw/8QAGwEBAAIDAQEAAAAAAAAAAAAAAAQFAQMGAgf/xAA8EQACAQICBgcHAwQBBQEAAAAAAQIDBAUREiExQVFxNGGBkbHB0QYTIjIzoeEUcvAVI0JSJENTgrLxFv/aAAwDAQACEQMRAD8AvFAEAQBAEAQBAEAQBAEAQBAEAQBAEAQBAEAQBAEAQBAEAQBAEAQBAEAQBAEAQBAEAQBAEAQBAEAQBAEAQBAEAQBAEAQBAEAQBAEAQBAEAQBAEAQBAEAQBAEAQBAEAQBAEAQBAEAQBAEAQBAEAQGslxdsdUymt5TC699+0N7g49yiyuoq4VHisyZGzcrZ1+Dy/PfkbNSiGEAQBAEAQBAEAQBAEAQBAEAQBAEAQBAEAQBAEAQBAEAQBAEAQBAEAQBAEAQBAEAQFWV2Jl9Wahu6QOb0tabAdrR61x9W6buvfLc/svwdrRtUrVUHwy7X+S0Y3iUBwNwQCD0HWF16aazRxcouLae49LJgIAgCAIAgCAIAgCAIAgCAIAgCAIAgCAIAgCAIAgCAIAgCAIAgCAIAgCAIAgCA1+P1PuWCQjaRojrdq9W3sUW9q+7oSa27O8lWVP3leKezb3FYyx2XINHZRlmWFkbV+6qZoO2Mlh7PJ/CR3LqcMq+8t0uGr0+xyuK0fd3La2S1+v3N4rArQgCAIAgCAIAgCAIAgCAIAgCAIAgCAIAgCAIAgCAIAgCAIAgCAIAgCAIAgCAICP5VyaQaz7R9g/mqfFZ55Q7S1w2OTcuw0b8K06N8tucHhw9FvNPtJ7FB/S52kqm/PPsWp+ZYq7yu4092WXa9f85n7kHWclM+I7HtuOtv+Ce5e8Hq6NV03v8AL8DGqOlSVRbn9n+SdrozmQgCAIAgCAIAgCAIAgCAIAgCAIAgCAIAgCAIAgCAIAgCAIAgCAIAgCA1mOGqY0OpdAkX0mubcnhom+3bqUW6ddRzo5cmTLNWzlo189e9eZD/ANMKppIcGAg2IMZBB4EX1KieLXKeTy7vyX/9HtWs1n3/AIMiHKyodt0P3D/Veo4rcdXd+TTLCaC2Z9/4M6LKSV23R/d/ytqxOt1dxHlhtNbMzBxCvNWbnWTYWHcAFErVpVZZvaSaFBU1kthMYaJrIREdmhonpuLO9pXSwopUlSezLL1OfnWbq+9W3PP0K4w2jqGVFoG3kieQTbmixIOkdwOvrXLW9GvGvlTWuL7OB11xWoO3zqv4ZLt46iU4nlTFk03/AK6oY6Ui4iiZzu6/rdYLpY1JU1/dkm+CX88igp2MruX/ABoNR4yf87lmQfFM78zyRTU7GjjIS8nsaQB3lapXj/xRcUfZ2ml/dm3y1epjYdnCxfFHaNPEyQ6rhkDnWvsuQbAdaxG4qy2I2VcHsKKzqSy5smeFNx2rsZ3UsI4Fhkf+611vxKRH3z25Ip67wyGqClLtyX3Wf2Jq3UNe3uUgpj9QBAEAQBAEAQBAEAQBAEAQBAEAQBAEAQBAEAQBAEAQBAEAQBAafHcn4sWF/JktqeB6nD5QUG7sKdws9kuPrxJ9niFS2eW2PD04EHlppMClby0YNjcXGkx432JHDtC52dKpa1F7yOfgzpI1Kd3Sfu5eTX8+5YFHTU1Wxr2RRlrhce9t/ptXTUqVvUgpxisn1I5arUuKc3CUnmutn3bh8LSCIo7jWDoN1EbDsWxW1FPNQXcjW7iq1k5PvZkk2W40lUZcZyBEXQYcQLk6c4A1nfyfH0u7cVBq3CWqn3nU4dgrllUueyPr6d/AhGT+S9ZlQ8uiYSC46c0hIZc6yS463G/C51qPClOo9RdXV/b2kcpPklt/BaWT+a2kw+zqgmd/TzYx1MG3tJ6lNhawjt1nMXWPV6uqn8K+/f6E3pqdlK0MjY1jRsa1oa0dQGoKQklqRSznKb0pPN9Z9Vk8hAEAQBAEAQBAEAQBAEAQBAEAQBAEAQBAEAQBAEAQBAEAQBAEAQBAfCspGVzCyRoc07j7QdxWurShVjozWaNlKtOlLSg8mazB8PfgzzGCXwuN2n5THbw7oPHj1qJa28raTgtcHs4p8ORNuriF1FTaymtvBrjzXA3SnlcVNnWy00i6ipnahqneDt4xA8Pnd3FQbmt/hE6nBMMyyuKq/avP07+Bi5AZuTX6NRWtIiNiyLWHP4Ofva3o2noG3FC2z+KRtxTGVTzpUNu98OXX4eFvwQtpmhjGhrWiwa0BoAGwADYFOSy1I5OUpSblJ5tn0WTyEAQBAEAQBAEAQBAEAQFeY5nXpqF5ZTxOn0TYv0hGwkfNNiXDptbhdRZ3cU8lrL+29n61SKlUlo9W1kgyGynOVUL5TFyejIWW09O9mtde9h871LbRq+8WeRAxKx/R1FDSzzWezLeyRraV4QBAEBHcrcsKfJcDldJ0jhdsbbaRGzSJOpov/O17FaqtaNPaWFjhta7b0NSW9kcyeznf63VR04pdASOI0uW0iLNJ8nQ6OK0wutOSjkWF3gf6ehKq555bsvyWKpZz4QBAEAQBAEAQBAEAQBAEAQBAEBGc4OUX6OUjntPvsnvcfQ4jW77Iueuw3rTXqaEc95Y4XZ/qq6i/lWt+naQTNhkX/qThWVbbsveNjtfKOvre6+1oOziega41vRz+OReYziful+novXvfDq5+HhcKnnJBAaTKXKmmybbed/OI5sbec93UNw6TYLXUqxgtZMs7CtdSyprVx3FXY1nXq6skUzGQt3Gwkf3u5vqUKd3J/LqOmt/Z+hDXVbk+5ev3IzUZXV9QburZ/syujHc0gLS603vLKGHWsVkqa7Un4nukyzxCk8msmPpv5Xx3WVWqLeYqYZaT2012avAl2BZ25oSG1kTZG/Pj5jx06J5rvUt8Lt/5Iqbn2eptZ0ZZPg9a9fEtHBcagxyPlKeQPbsO4tPBzTraVNhOM1mjmbi2q289CosmbBejQEAQBAEBjYn8DL9G/wAJWJbGbKX1I80ctqlPppdOZH4nN9YP5UasLT5HzON9oukR/b5ssRSygCAIAgKMzyH/ALgPoY/a5Vt3852uAdF7X5Gqzcecqb03eBy8W/1ESsW6HU5eaOiFanABAEAQBAEAQBAEAQBAEAQBAEAQFU5SUpy2xgUwJ5ClaOUI7DJY7iSWs+zfcoVRe9q6O5HUWlRWGHut/lPZ5d20tOGJsDQxjQ1rQGtAFgABYADcLKatRzEpOTcntZ7QwRfL3KxuS8N22dNJcRtOzpe79kes6uJGmtV92usssMw93dTJ6ora/IoKurJMQkdLM8ve83c4m5P9B0blVyk5PNnd06cKcVCCySNjk7kxVZROtTx3aDZ0jjosb1u3nZqFyvdOlKewj3d9QtV/cevhvJ1SZnXEDlawA7wyIuH7xcL9ykqz4spJ+0i/wp97/HmfLEMz8sYJgqmPPzXsMf4gXexYlZvcz1S9o6beVSDXJ5+hAcZwWfA38nUxOY7dfWHDi1w1OHUos4Sg8mXtvc0riOlTeaPWAY3NgEolgdYjaPkvG9rhvHs2jWswm4PNGLq1p3NNwqL1XWjobJnHosooGzRar6nNvcscNrT/APawQVa06inHNHA3lpO1qunPs61xNqvZFCA8veGC5IA4k2Qyk3qRiS4xTQ+VUQt65WD2ledKPE2xt60tkG+xnipq46yCV0UjHgMeLseHi+gdVwdusI2mnkZjTnCpFTWWtbdW85iVMfSi6cyPxOb6wfyo1YWnyPmcb7RdIj+3zZYillAEAQBAUZnk84fcx+1yrbv5ztcA6L2vyNVm485U3pu8Dl4t/qIlYt0Opy80dEK1OACAx6ytioW6U0rI28Xvawd7isNpbT3TpTqPKCbfUszWfpdQXt7tg/it9t1497DiSf6ddf8AbfcbSkrI61ulDIyRvzmPa8d4K9pp7CNOnOm8ppp9ayPusngIAgCAIAgCAIAgCA8TyiBrnO2NBceoC5R6jMYuTSW8iObHDjDTOqZB77VvdM49BcdAdWsu+0tFvHKOk9r1ltjFZSrKjH5YLRXn6dhMVvKg/HODRc6gN6BLM5tywxw5Q1ckxPNvoxjgxp5o7dZPSSqirPTk2fRbC1VtQjT37Xz3mXkHkwcp6kMNxEyzpXDbbc0dLjq6gTuXqjS95LqNWJ3ytKOkvmepevYdBUdIyhY2OJgYxos1rRYAK0SSWSOCqVJVJOU3m2fZZPAQGux7BYcfhdDO27TsPymO3OadxH+DcFeJwU1kyRa3VS2qKpTev7PqZzrlFg0mAVD4JNZYdTrWDmnW1w6x3G43KqqQcJaLPoFpcxuaSqR3/bqJJmox44VWNicfe6i0ZG4P/wDG7rvzftdC221TRnlxK/G7RVrdzW2Ovs3+vYXZiuIx4TC+aZ1mRi5PqAHEkkAdJVjKSis2cZQozrVFTgtbKWyizm1mJEinPIR7g2xkI6X7j6Nu1V9S6nLZqOxtMDt6STqfE+vZ3epDaqrkrDpSyPeeL3l57yVHcm9pcQpwgsoJLksj4LB7LhzS+bKr6SX8hin2v03/ADccjjvTKfJf+zKeUA64unMj8Tm+sH8qNWFp8j5nG+0XSI/t82TjF8UiweJ007w1jd+8ncAN5PBSZSUVmymoUJ15qFNZtlB5a5XS5Uya7shafe477P2ncXW7tg33rK1Z1H1HdYdh0LSHGT2vyXUYGTWT02Ucwigb0uefJYOLj7BvXinTc3kjdeXlO1p6c+xb2X9kvk3Bk1FycLdZtpyEc55G8nhrNhu71aU6cYLJHCXl7Uup6U3yW5FS55POH3MftcoN3851WAdF7X5Gqzcecqb03eBy8W/1ESsW6HU5eaOiFanAFY5fZyDROdT0JGm24fNYODTvawbCRvJ1e0Q69zk9GJ0mF4KqkVVr7Ny82VPWVclc4vle57jtc5xce8qC2282dVTpwpx0YLJdR8Fg9mRQ10uHPEkMjo3j5TXFp6tW0dCzGTi80a6lKFWOjNZrrLEoM68raWRkrQagNAikA5riXAEvbsDgCXatRtbVvlxu3otPac/V9n6fv4yg/g3rhy8OKK9xDEJsSdpzyvkdr1ucXbeF9g6lElJy1tl/So06UdGEUl1HRWRnxCk+rxeAK2pfIuR8+v8ApVT9z8TcrYRAgCAIAgCAIDWZTxunpJ2M8qSJ8Y65BoD1uXipri0SbOSjXhJ7E0+7WZ1LA2lY2Ngs1jWtaOAaLAdwXpLJZGic3OTk9r1n1WTyaDL2s9w4fUvG3kywW/5CI7/iWqs8qbZOwyn7y7px68+7Wc4qpPoZe2aDDxSUAktzpnveT0NOg0dXNJ7VZWscoZ8TiMdrOd047orLzJupJShAEAQFV58MOFqeoA13dE48RbSZ3Wf3qFeR1KR0/s5Wec6Xb5PyKphlMDg5ps5pDgeBBuD3qCnk8zqJRUk09jL4zlTCpwiV42OEDh2yxn+as7h50mcPhEdG/jHhn4MoRVh3ReGb/JWiqaGCWSmje97SXOe3TudNw2OuBsGxWVGlBwTaOKxS/uY3M4Rm0lw1biVNyeo27KSnH3Ef9q3e7jwKx3lw/wDqPvZ6nooqGCUQxMjBY8kMY1gJ0LXIA1mwHcstJJ5HmNWdSpFzbeza895zGqY+lFs5rsZhwHDZ5qh+i0VBAG1znclHZrRvJ/qTqBU62moU23xOVxm2qXF5CnTWvR7tb1sg2WGVU2VEuk/mxtvycYOpo4ni47yo1Wq6jLuwsKdpDKOtva/5uPnkpkxPlPLoRCzBbTkI5rB/Nx3Df0C5GKVJ1Hkj1e31O0hpT27lvf8AOJf2T2BQ5PQiGBtgNbnHynu3ucd59m5WkIKCyRwl1dVLmo6lR+i6jZr2RijM8nnD7mP2uVbd/OdrgHRe1+Rqs3HnKm9N3gcvFv8AURKxbodTl5otvOZlAcBozyZtLMeTYd7bi739jdQ4FwU64qaENW05XB7NXFwtL5Y635L+bszn9VZ3hb2Q2bSMRtnr2lz3AObCbhrQdY095d0bBvup9G2WWczk8Sxuek6du8kt/Hl1FhU+E09KNGOCJo4NiY0eoKUoxWxFBO4qzecpN9rNNjuQtDjDSDA2N+6SJojcDxIGp3aFrnQhLcS7bFbmg9Us1wev/wCFHZTYDLk5O6GXXva4bHtOxw4bCOggqtqU3CWTO2s7uF1SVSHb1M1K8Eo6UyM+IUn1eLwBW9L5FyPnN/0qp+5+JuVsIgQBAEAQBAEB5kYJBY8Qe0EEesBDKbWw9IYCAimdJhfhlRbdyR7pmXWi4+my0wV5XsO3wZz6qs706FzZSCTDKe24PB6xI66tbd/20cDjCavJ59XgiULcVgQBAEBXWe6QCkhbvM4PYI339oUS7+RHQezq/wCRJ9Xmil1XnYl5ZcxmHA9E7WxUoPWHxAqyrfR7jicNkpYnmt7l4Mo1Vp2x0Rm48203oHxuVtQ+mj5/i3TKnPyRJVtK4xsT+Bl+jf4SsS2M2UvqR5o5bVKfTT0XkgNubAkgX1AmwJA4mze4IYyWeZsMncPZitTHDLKImvdYvPsG652C+rWvdOKlJJsj3daVGjKpGObW46OwfCocFibDAwNY3vJ3ucd5KtoxUVkj57XuKlebqVHm2Zq9GkICjM8nnD7mP2uVbd/OdrgHRe1+Rqs3HnKm9N3gcvFv9RErFuh1OXmiSZ76ovqYItzIi/te8g+qMLbeP4kiv9nKeVGc+Ly7l+SKZCUDcTr6eNwu0yaRHERtMlj0HRstNGOlUSLTE6rpWs5Lbll36jo9Wx88CAICuc9eHialimA50cujf9l7Tf8AE1neol3HOKZ0Hs9Wca8qe5rPtX4zKYVedidKZGfEKT6vF4Arel8i5Hzm/wClVP3PxNythECAIAgCAIAgCAIAgMHHKD/VKeaHZykb2A8CWkA9hsV5nHSi0brar7qrGpwaZzHLGYXFrhZzSQQdoINiCqZrI+lRkpJNbC18yuOgtko3nnXMsd94IAe0dVge08FOtKmrROW9obR5qvHZsfl6FpqacwEAQBAUfnfx1uJ1TYYzdtOC0kHVyjiNMdlmjrBVddVNKWS3HaYDaulQdSW2Xhu7yJ5O4acYqYYACeUkaDbc3a89jQ49i0U46Uki1u66oUZVHuX33fcu7OoLYXPb/h/OYrG5+mzi8F6bDt8GUAqs7w6Izcebab0D43K2ofTR8/xbplTn5Ikq2lcY2J/Ay/Rv8JWJbGbKX1I80ctqlPppusEyXqsdjlkp49JsQ17i46joMHynW12/mQDshSlNNoh3F/Qt5xhUeTl/M3wX84mmIstZMLczZZee6NGkrH8/U2KVx8rhG8/O4Hfs22vPt6+fwyOTxjCdHOvRWreuHWurjw27NloKYc0EBRmeTzh9zH7XKtu/nO1wDova/I1WbjzlTem7wOXi3+oiVi3Q6nLzRIM9tOWVcT9zoA3ta91/EFtu18SZB9nZ50JR4PxSI9m5qm0eJUznGwLyztkY5g9bgtVB5VET8WpudnUS4Z9zTOiVanz8IAgIDnnqxDQtZvkmaLdDWucT3ho7VFu3lDIvfZ+npXLlwX4KQVcdodKZGfEKT6vF4Arel8i5Hzm/6VU/c/E3K2EQIAgCAIAgCAIAgCAICl87mS5oZvdcTfe5T75YeRJxPQ7b134hV91SyekjsMCv1Up+4m9cdnWvx4EBoqt9DI2SJxa9hDmuG0EKKm080X1SnGpFwms0y68ks5NPirQyqc2CYDWXHRjd0tcdTeo95VjSuYy1S1M4y+wStRk5UlpR+67N/YTljw8XBBB2EG4UkpWmtTPFTUMpWl8j2saNrnODWjrJ1BYbS2mYQlN6MVm+orbLbOdHE10NA7SedRm2NbuOhfyndOzhdRK1ylqgdFh2BybVS41LhvfP02lQk6WsqAdZsLhzP5LmjYayZtnSNtEDtDDrL/tWFujrU+1pZLTZyWPX6nL9PDYtvPh2ePI32dXzZP1xfnMW25+myDgvTYdvgzn9VZ3h0Rm48203oHxuVtQ+mj5/i3TKnPyRJVtK4xsT+Bl+jf4SsS2M2UvqR5o5bVKfTS6cyPxOb6wfyo1YWnyPmcb7RdIj+3zZiZzcg/dWlV0befrMsQHlcXsHzuI37du3FxQz+KJuwfFtDKhWerc+HU+rhw5bKiGpQDrC582uXYxMNpap3vwFmPJ+EA3E/P8Ab17bC3r6Xwy2nHYvhPuW61JfDvXD8eBYqlnPlGZ5POH3Mftcq27+c7XAOi9r8jVZuPOVN6bvA5eLf6iJWLdDqcvNFm538EOJUgmYLvpyXHjybhZ/dZruppUy6hpQz4HOYFdKlce7eyWrt3ehR7HmMgtJBBBBGogjYQVWnaNJrJl/5CZZxZSRta9wbUNHPYdWlb5bOIO0gbO4m0o1lNdZwmJYZO1m5JZwex+T/msli3lUfCsq46Fhkle1jGi5c4gAdqw2ks2e6dOVSSjBZtlB5wsqf0nqAWXEMQLYwdRNzznkbr2HYAquvV95LVsO6wqw/SUspfM9b8l2EVWktDpTIz4hSfV4vAFb0vkXI+c3/Sqn7n4m5WwiBAEAQBAEAQBAEAQBAfKrpmVjHRyNDmOBDmkXBBWGk1kz1CcoSUovJopbLPNtNhRdLSB0sO3RA0pGdBHyx0jXxGq6r6ts4647DscPxqnWShW+GX2foQBRS+PvT1stL8HI9l/mvc32FZUmtjNc6UJ/Mk+aPNRUvqTeR7nni5xcfWjbe0zCEYaorI8wxOncGsaXOJsGtBcSeAA2rCWewzKSis5PJFo5D5snEtnxBtgNbYNRJ4GTo/Z794U2jbb59xzWJY4snTt3/wCXp693EtgCynHKkTzq+bJ+uL85i0XP02WuC9Nh2+DOf1VneHRGbjzbTegfG5W1D6aPn+LdMqc/JElW0rjGxP4GX6N/hKxLYzZS+pHmjltUp9NLpzI/E5vrB/KjVhafI+ZxvtF0iP7fNliKWUBU+c7ITR0qykZxdNG0d8jR7R28VBuKH+UTqcHxbZQrPk/J+XcVYx5YQQSCDcEGxBGwgqEdO0msmXbm3y6GONFPUuAqGjmuOoSgDaP2wNo37RvtY0K+n8L2nGYthTt372kvgf2/HDuIVnk84fcx+1yj3fzlxgHRe1+Rqs3HnKm9N3gcvFv9RErFuh1OXmjod7Q8EEXB1EHWCOCtTgU8taKMzgZCSYE901O0vpnEnULmK/yXfs8D2HXtra9Bwea2Ha4Xi0LiKp1HlPx/PFd3VCGOLCCCQQbgg2II2EFRi6aTWTN5BlniFO3RbWS26XaZ73XK2qvUW8hSwy0k83TXh4GuxLFqjFTeomkkts03lwHUNg7F4lOUtrJFG3pUVlTilyRmQ5NVD6SSsc0shZoaJcCDIXPa3mDeBpXvs1W6vSpS0XLcaZX1JV40E85PPsyWev0NMtZMOlMjPiFJ9Xi8AVvS+Rcj5zf9KqfufiblbCIEAQBAEAQBAEAQBAEAQBAaXGclKLGiTPTsLj8sXY/tc2xPatc6UJbUTLfELihqpzeXDau5kanzS0Mhu2SdvQHsI9bCVpdpAsY+0NylrSfY/U90uaighN3umk6HSAD8DQVlWkEYn7QXUtmS7PVkqwjAKXBR/wBPAxm4uAu49bzzj3rdGnGOxFXXu61f6km/Du2GyXsjhAYeLYZFjEToZ26UbrXbpFt9FwcNbSDtAXmUVJZM20K86E1UpvJoj/6uMM/23/ul/uWv9PT4E/8ArV7/AL/ZehIsNoI8LibDC3RYwWaLl1hcnaTc6yVtjFRWSK+tWnWm5zebZlLJrPEsYmaWu2OBB6iLFDKbTzRFf1bYZ/tj/Gm/vWj9NT4Fp/W73/f7L0N3gWBU+AMMdMzQa52mRpOfrsBe7iTsAWyEIwWUSFc3VW5kpVXm9m5eBsl7I4QEWqc3mG1LnPdTa3Ek6MkjRc7bNa4Adi0u3pt55FnDGLyEVFT2dSfkeYs3WGwuDmwOa5pBBE8wIINwQdPUboremtxmWM3klk5auUfQzMZyOosck5WoiL36IbflJG6he2prgN5WZ0YSebRpt8SubeGhTlktuxeaPlhmQtBhcrZoYC17Ddp5WR1tRGwusdRKRoQi80j3WxW6rQdOcs0+pehJFtK4EXQEUxjN7h+KkuMPJuO10R5P8Pk+paZW9OW4tKGMXVFZaWa69f5+5pf1Q0l/h57dcd+/QWr9HDiTP/0Vx/qvv6m6wfN7h+FEOEPKOHypTynbo6m+pbY28I7iHcYxdVllpZLq1fn7m/xbC4sXidDO3Sjdo3bpFvkuDhraQRrAWyUVJZMg0K86FRVIPJoj36tsM/2x/jTf3rV+mp8Cf/W73/f7L0JNRUjKGNkUYsxjQ1ouTYNFgLnWdS3JJLJFbUqSqTc5bXrPusngIAgCAIAgCAIAgCAIAgCAIAgCAIAgCAIAgCAIAgCAIAgCAIAgCAIAgCAIAgCAIAgCAIAgCAIAgCAIAgCAIAgCAIAgCAIAgCAIAgCAIAgCAIAgCAIAgCAIAgCAIAgCAIAgCAIAgCA//9k=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468000" y="2348880"/>
            <a:ext cx="7920000" cy="421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Egenkapitalen er oppdelt i innskutt og opptjent egenkapital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Ubetalt utbytte plasseres normalt som kortsiktig gjeld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Kassekreditt er plassert som langsiktig gjeld i årsregnskapet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Kassekreditlimiten er ikke oppført i balansen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Rentekostnader står blant driftskostnadene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Undervurdering av eiendeler gir skjulte reserver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Når de skjulte reserver øker vil det bokførte resultatet være større enn det virkelige resultatet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Hele den skjulte reserven utgjør egenkapital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Likviditet har med evnen til å tjene penger å gjøre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b-NO" dirty="0">
                <a:solidFill>
                  <a:srgbClr val="7030A0"/>
                </a:solidFill>
              </a:rPr>
              <a:t>En solid bedrift har høy egenkapitalandel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20" y="755482"/>
            <a:ext cx="8892479" cy="15821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436" y="0"/>
            <a:ext cx="74165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Nøkkeltallberegninger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AA185-A6F0-44EE-8B79-6F0F9E415D9A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3018196" y="1960594"/>
            <a:ext cx="240553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Rentabilitet: </a:t>
            </a:r>
          </a:p>
          <a:p>
            <a:pPr algn="ctr"/>
            <a:r>
              <a:rPr lang="nb-NO" dirty="0"/>
              <a:t>Evnen til å tjene penger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9031" y="3966465"/>
            <a:ext cx="19193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Soliditet:</a:t>
            </a:r>
          </a:p>
          <a:p>
            <a:pPr algn="ctr"/>
            <a:r>
              <a:rPr lang="nb-NO" dirty="0"/>
              <a:t>Evnen til å tåle tap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9939" y="3906396"/>
            <a:ext cx="274953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Likviditet:</a:t>
            </a:r>
          </a:p>
          <a:p>
            <a:pPr algn="ctr"/>
            <a:r>
              <a:rPr lang="nb-NO" dirty="0"/>
              <a:t>Evnen til å betale regninger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580112" y="2427624"/>
            <a:ext cx="1316757" cy="13881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657600" y="4293096"/>
            <a:ext cx="2010555" cy="99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934707" y="2427624"/>
            <a:ext cx="927103" cy="13881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0316" y="5112650"/>
            <a:ext cx="623655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Rentabilitet viser en bedrifts eller et prosjekts avkastning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316" y="5649859"/>
            <a:ext cx="623655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Likviditet viser en bedrifts betalingsevne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316" y="6212434"/>
            <a:ext cx="623655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Soliditet viser en bedrifts evne til å tåle tap</a:t>
            </a:r>
          </a:p>
        </p:txBody>
      </p:sp>
    </p:spTree>
    <p:extLst>
      <p:ext uri="{BB962C8B-B14F-4D97-AF65-F5344CB8AC3E}">
        <p14:creationId xmlns:p14="http://schemas.microsoft.com/office/powerpoint/2010/main" val="16700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378478"/>
          </a:xfrm>
        </p:spPr>
        <p:txBody>
          <a:bodyPr>
            <a:normAutofit/>
          </a:bodyPr>
          <a:lstStyle/>
          <a:p>
            <a:pPr marL="909828" lvl="1" indent="-342900">
              <a:defRPr/>
            </a:pPr>
            <a:r>
              <a:rPr lang="nb-NO" sz="2400" dirty="0"/>
              <a:t>Bruttofortjeneste i prosent = BF/Salgsinntekter * 100 %</a:t>
            </a:r>
          </a:p>
          <a:p>
            <a:pPr marL="566928" lvl="1" indent="0">
              <a:buNone/>
              <a:defRPr/>
            </a:pPr>
            <a:endParaRPr lang="nb-NO" sz="2400" dirty="0"/>
          </a:p>
          <a:p>
            <a:pPr marL="909828" lvl="1" indent="-342900">
              <a:defRPr/>
            </a:pPr>
            <a:r>
              <a:rPr lang="nb-NO" sz="2400" dirty="0"/>
              <a:t>EBITDA-margin = Driftsresultat + Avskrivninger + Nedskrivninger/Driftsinntekter * 100 %</a:t>
            </a:r>
          </a:p>
          <a:p>
            <a:pPr marL="566928" lvl="1" indent="0">
              <a:buNone/>
              <a:defRPr/>
            </a:pPr>
            <a:endParaRPr lang="nb-NO" sz="2400" dirty="0"/>
          </a:p>
          <a:p>
            <a:pPr marL="909828" lvl="1" indent="-342900">
              <a:defRPr/>
            </a:pPr>
            <a:r>
              <a:rPr lang="nb-NO" sz="2400" dirty="0"/>
              <a:t>Driftsmargin = Driftsresultat/Driftsinntekter * 100 %</a:t>
            </a:r>
          </a:p>
          <a:p>
            <a:pPr marL="566928" lvl="1" indent="0">
              <a:buNone/>
              <a:defRPr/>
            </a:pPr>
            <a:endParaRPr lang="nb-NO" sz="2400" dirty="0"/>
          </a:p>
          <a:p>
            <a:pPr marL="909828" lvl="1" indent="-342900">
              <a:defRPr/>
            </a:pPr>
            <a:r>
              <a:rPr lang="nb-NO" sz="2400" dirty="0"/>
              <a:t>Resultatmargin = Ordinært res. før skatt/Driftsinntekter * 100 %</a:t>
            </a:r>
          </a:p>
          <a:p>
            <a:pPr marL="338328" indent="0">
              <a:buNone/>
              <a:defRPr/>
            </a:pPr>
            <a:endParaRPr lang="nb-NO" sz="2200" dirty="0"/>
          </a:p>
          <a:p>
            <a:pPr marL="566928" lvl="1" indent="0">
              <a:buNone/>
              <a:defRPr/>
            </a:pPr>
            <a:endParaRPr lang="nb-NO" sz="24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23528" y="189561"/>
            <a:ext cx="7920000" cy="72008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4400" dirty="0"/>
              <a:t>Nøkkeltall for lønnsomhet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9" y="140596"/>
            <a:ext cx="720080" cy="76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3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23528" y="3573016"/>
            <a:ext cx="8568952" cy="1944216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endParaRPr lang="nb-NO" sz="1100" i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509778">
              <a:defRPr/>
            </a:pPr>
            <a:r>
              <a:rPr lang="nb-NO" sz="2200" dirty="0"/>
              <a:t>Totalrentabilitet (TKR) = </a:t>
            </a:r>
            <a:r>
              <a:rPr lang="nb-NO" sz="2200" dirty="0" smtClean="0"/>
              <a:t>Ord. Res før skatt + rentekostnader/</a:t>
            </a:r>
            <a:r>
              <a:rPr lang="nb-NO" sz="2200" dirty="0" err="1" smtClean="0"/>
              <a:t>gj</a:t>
            </a:r>
            <a:r>
              <a:rPr lang="nb-NO" sz="2200" dirty="0" smtClean="0"/>
              <a:t>. </a:t>
            </a:r>
            <a:r>
              <a:rPr lang="nb-NO" sz="2200" dirty="0" err="1" smtClean="0"/>
              <a:t>Sn</a:t>
            </a:r>
            <a:r>
              <a:rPr lang="nb-NO" sz="2200" dirty="0" smtClean="0"/>
              <a:t>. </a:t>
            </a:r>
            <a:r>
              <a:rPr lang="nb-NO" sz="2200" dirty="0" err="1" smtClean="0"/>
              <a:t>tot.kapital</a:t>
            </a:r>
            <a:r>
              <a:rPr lang="nb-NO" sz="2200" dirty="0" smtClean="0"/>
              <a:t> </a:t>
            </a:r>
            <a:r>
              <a:rPr lang="nb-NO" sz="2200" dirty="0"/>
              <a:t>* 100 %</a:t>
            </a:r>
          </a:p>
          <a:p>
            <a:pPr marL="338328" indent="0">
              <a:buNone/>
              <a:defRPr/>
            </a:pPr>
            <a:endParaRPr lang="nb-NO" sz="2200" dirty="0"/>
          </a:p>
          <a:p>
            <a:pPr marL="509778">
              <a:defRPr/>
            </a:pPr>
            <a:r>
              <a:rPr lang="nb-NO" sz="2200" dirty="0"/>
              <a:t>Egenkapitalrentabilitet = Ord. Res før skatt/gj.sn. EK *100 %</a:t>
            </a:r>
          </a:p>
          <a:p>
            <a:pPr marL="338328" indent="0">
              <a:buNone/>
              <a:defRPr/>
            </a:pPr>
            <a:endParaRPr lang="nb-NO" sz="22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23528" y="189561"/>
            <a:ext cx="7920000" cy="72008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4400" dirty="0"/>
              <a:t>Nøkkeltall for lønnsomhet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9" y="140596"/>
            <a:ext cx="720080" cy="769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36" y="1196752"/>
            <a:ext cx="5760640" cy="25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55"/>
          <p:cNvSpPr>
            <a:spLocks noChangeArrowheads="1"/>
          </p:cNvSpPr>
          <p:nvPr/>
        </p:nvSpPr>
        <p:spPr bwMode="auto">
          <a:xfrm>
            <a:off x="1279525" y="746125"/>
            <a:ext cx="2522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nb-NO" altLang="nb-NO"/>
          </a:p>
        </p:txBody>
      </p:sp>
      <p:sp>
        <p:nvSpPr>
          <p:cNvPr id="92165" name="Rectangle 56"/>
          <p:cNvSpPr>
            <a:spLocks noChangeArrowheads="1"/>
          </p:cNvSpPr>
          <p:nvPr/>
        </p:nvSpPr>
        <p:spPr bwMode="auto">
          <a:xfrm>
            <a:off x="432040" y="770355"/>
            <a:ext cx="370077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 b="1" dirty="0">
                <a:solidFill>
                  <a:srgbClr val="003399"/>
                </a:solidFill>
                <a:latin typeface="+mj-lt"/>
              </a:rPr>
              <a:t>Du-pont-modellen:</a:t>
            </a:r>
            <a:endParaRPr lang="nb-NO" altLang="nb-NO" dirty="0">
              <a:solidFill>
                <a:srgbClr val="003399"/>
              </a:solidFill>
              <a:latin typeface="+mj-lt"/>
            </a:endParaRPr>
          </a:p>
        </p:txBody>
      </p:sp>
      <p:sp>
        <p:nvSpPr>
          <p:cNvPr id="92166" name="Text Box 57"/>
          <p:cNvSpPr txBox="1">
            <a:spLocks noChangeArrowheads="1"/>
          </p:cNvSpPr>
          <p:nvPr/>
        </p:nvSpPr>
        <p:spPr bwMode="auto">
          <a:xfrm>
            <a:off x="1371600" y="2743200"/>
            <a:ext cx="838200" cy="12747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Total-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kapital-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renta-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bilitet</a:t>
            </a:r>
          </a:p>
        </p:txBody>
      </p:sp>
      <p:sp>
        <p:nvSpPr>
          <p:cNvPr id="92167" name="Line 58"/>
          <p:cNvSpPr>
            <a:spLocks noChangeShapeType="1"/>
          </p:cNvSpPr>
          <p:nvPr/>
        </p:nvSpPr>
        <p:spPr bwMode="auto">
          <a:xfrm>
            <a:off x="2209800" y="34290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68" name="Line 59"/>
          <p:cNvSpPr>
            <a:spLocks noChangeShapeType="1"/>
          </p:cNvSpPr>
          <p:nvPr/>
        </p:nvSpPr>
        <p:spPr bwMode="auto">
          <a:xfrm flipV="1">
            <a:off x="2438400" y="20574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69" name="Line 60"/>
          <p:cNvSpPr>
            <a:spLocks noChangeShapeType="1"/>
          </p:cNvSpPr>
          <p:nvPr/>
        </p:nvSpPr>
        <p:spPr bwMode="auto">
          <a:xfrm>
            <a:off x="2438400" y="3429000"/>
            <a:ext cx="0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0" name="Line 61"/>
          <p:cNvSpPr>
            <a:spLocks noChangeShapeType="1"/>
          </p:cNvSpPr>
          <p:nvPr/>
        </p:nvSpPr>
        <p:spPr bwMode="auto">
          <a:xfrm>
            <a:off x="2438400" y="49530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1" name="Text Box 62"/>
          <p:cNvSpPr txBox="1">
            <a:spLocks noChangeArrowheads="1"/>
          </p:cNvSpPr>
          <p:nvPr/>
        </p:nvSpPr>
        <p:spPr bwMode="auto">
          <a:xfrm>
            <a:off x="2819400" y="4648200"/>
            <a:ext cx="9144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Resultat-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grad</a:t>
            </a:r>
          </a:p>
        </p:txBody>
      </p:sp>
      <p:sp>
        <p:nvSpPr>
          <p:cNvPr id="92172" name="Line 63"/>
          <p:cNvSpPr>
            <a:spLocks noChangeShapeType="1"/>
          </p:cNvSpPr>
          <p:nvPr/>
        </p:nvSpPr>
        <p:spPr bwMode="auto">
          <a:xfrm>
            <a:off x="3733800" y="495300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3" name="Line 64"/>
          <p:cNvSpPr>
            <a:spLocks noChangeShapeType="1"/>
          </p:cNvSpPr>
          <p:nvPr/>
        </p:nvSpPr>
        <p:spPr bwMode="auto">
          <a:xfrm flipV="1">
            <a:off x="3886200" y="39624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4" name="Line 65"/>
          <p:cNvSpPr>
            <a:spLocks noChangeShapeType="1"/>
          </p:cNvSpPr>
          <p:nvPr/>
        </p:nvSpPr>
        <p:spPr bwMode="auto">
          <a:xfrm>
            <a:off x="3886200" y="49530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5" name="Line 66"/>
          <p:cNvSpPr>
            <a:spLocks noChangeShapeType="1"/>
          </p:cNvSpPr>
          <p:nvPr/>
        </p:nvSpPr>
        <p:spPr bwMode="auto">
          <a:xfrm>
            <a:off x="3886200" y="5638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6" name="Text Box 67"/>
          <p:cNvSpPr txBox="1">
            <a:spLocks noChangeArrowheads="1"/>
          </p:cNvSpPr>
          <p:nvPr/>
        </p:nvSpPr>
        <p:spPr bwMode="auto">
          <a:xfrm>
            <a:off x="4267200" y="5334000"/>
            <a:ext cx="9144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Totale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inntekter</a:t>
            </a:r>
          </a:p>
        </p:txBody>
      </p:sp>
      <p:sp>
        <p:nvSpPr>
          <p:cNvPr id="92177" name="Line 68"/>
          <p:cNvSpPr>
            <a:spLocks noChangeShapeType="1"/>
          </p:cNvSpPr>
          <p:nvPr/>
        </p:nvSpPr>
        <p:spPr bwMode="auto">
          <a:xfrm>
            <a:off x="3886200" y="3962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78" name="Text Box 69"/>
          <p:cNvSpPr txBox="1">
            <a:spLocks noChangeArrowheads="1"/>
          </p:cNvSpPr>
          <p:nvPr/>
        </p:nvSpPr>
        <p:spPr bwMode="auto">
          <a:xfrm>
            <a:off x="4267200" y="3657600"/>
            <a:ext cx="1066800" cy="6254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Ordinært resultat før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skatt</a:t>
            </a:r>
          </a:p>
        </p:txBody>
      </p:sp>
      <p:sp>
        <p:nvSpPr>
          <p:cNvPr id="92179" name="Text Box 71"/>
          <p:cNvSpPr txBox="1">
            <a:spLocks noChangeArrowheads="1"/>
          </p:cNvSpPr>
          <p:nvPr/>
        </p:nvSpPr>
        <p:spPr bwMode="auto">
          <a:xfrm>
            <a:off x="2743200" y="1752600"/>
            <a:ext cx="1066800" cy="742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Kapitalens omløps-hastighet</a:t>
            </a:r>
          </a:p>
        </p:txBody>
      </p:sp>
      <p:sp>
        <p:nvSpPr>
          <p:cNvPr id="92180" name="Line 73"/>
          <p:cNvSpPr>
            <a:spLocks noChangeShapeType="1"/>
          </p:cNvSpPr>
          <p:nvPr/>
        </p:nvSpPr>
        <p:spPr bwMode="auto">
          <a:xfrm flipV="1">
            <a:off x="4038600" y="12954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81" name="Line 74"/>
          <p:cNvSpPr>
            <a:spLocks noChangeShapeType="1"/>
          </p:cNvSpPr>
          <p:nvPr/>
        </p:nvSpPr>
        <p:spPr bwMode="auto">
          <a:xfrm>
            <a:off x="4038600" y="1295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82" name="Text Box 75"/>
          <p:cNvSpPr txBox="1">
            <a:spLocks noChangeArrowheads="1"/>
          </p:cNvSpPr>
          <p:nvPr/>
        </p:nvSpPr>
        <p:spPr bwMode="auto">
          <a:xfrm>
            <a:off x="4419600" y="990600"/>
            <a:ext cx="9144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Totale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inntekter</a:t>
            </a:r>
          </a:p>
        </p:txBody>
      </p:sp>
      <p:sp>
        <p:nvSpPr>
          <p:cNvPr id="92183" name="Line 76"/>
          <p:cNvSpPr>
            <a:spLocks noChangeShapeType="1"/>
          </p:cNvSpPr>
          <p:nvPr/>
        </p:nvSpPr>
        <p:spPr bwMode="auto">
          <a:xfrm>
            <a:off x="4038600" y="20574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84" name="Line 77"/>
          <p:cNvSpPr>
            <a:spLocks noChangeShapeType="1"/>
          </p:cNvSpPr>
          <p:nvPr/>
        </p:nvSpPr>
        <p:spPr bwMode="auto">
          <a:xfrm>
            <a:off x="4038600" y="26670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185" name="Text Box 78"/>
          <p:cNvSpPr txBox="1">
            <a:spLocks noChangeArrowheads="1"/>
          </p:cNvSpPr>
          <p:nvPr/>
        </p:nvSpPr>
        <p:spPr bwMode="auto">
          <a:xfrm>
            <a:off x="4419600" y="2362200"/>
            <a:ext cx="1066800" cy="657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nb-NO" altLang="nb-NO" sz="1400" dirty="0">
                <a:solidFill>
                  <a:srgbClr val="003399"/>
                </a:solidFill>
                <a:latin typeface="Arial" pitchFamily="34" charset="0"/>
              </a:rPr>
              <a:t>Gjennom-</a:t>
            </a:r>
            <a:r>
              <a:rPr lang="nb-NO" altLang="nb-NO" sz="1400" dirty="0" err="1">
                <a:solidFill>
                  <a:srgbClr val="003399"/>
                </a:solidFill>
                <a:latin typeface="Arial" pitchFamily="34" charset="0"/>
              </a:rPr>
              <a:t>snittlig</a:t>
            </a:r>
            <a:r>
              <a:rPr lang="nb-NO" altLang="nb-NO" sz="1400" dirty="0">
                <a:solidFill>
                  <a:srgbClr val="003399"/>
                </a:solidFill>
                <a:latin typeface="Arial" pitchFamily="34" charset="0"/>
              </a:rPr>
              <a:t> total-kapital</a:t>
            </a:r>
          </a:p>
        </p:txBody>
      </p:sp>
      <p:sp>
        <p:nvSpPr>
          <p:cNvPr id="92186" name="Text Box 81"/>
          <p:cNvSpPr txBox="1">
            <a:spLocks noChangeArrowheads="1"/>
          </p:cNvSpPr>
          <p:nvPr/>
        </p:nvSpPr>
        <p:spPr bwMode="auto">
          <a:xfrm>
            <a:off x="6096000" y="2743200"/>
            <a:ext cx="10668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 dirty="0">
                <a:solidFill>
                  <a:srgbClr val="003399"/>
                </a:solidFill>
                <a:latin typeface="Arial" pitchFamily="34" charset="0"/>
              </a:rPr>
              <a:t>Gj.sn. </a:t>
            </a:r>
            <a:r>
              <a:rPr lang="nb-NO" altLang="nb-NO" sz="1400" dirty="0" err="1">
                <a:solidFill>
                  <a:srgbClr val="003399"/>
                </a:solidFill>
                <a:latin typeface="Arial" pitchFamily="34" charset="0"/>
              </a:rPr>
              <a:t>anl</a:t>
            </a:r>
            <a:r>
              <a:rPr lang="nb-NO" altLang="nb-NO" sz="1400" dirty="0">
                <a:solidFill>
                  <a:srgbClr val="003399"/>
                </a:solidFill>
                <a:latin typeface="Arial" pitchFamily="34" charset="0"/>
              </a:rPr>
              <a:t>.-</a:t>
            </a:r>
          </a:p>
          <a:p>
            <a:pPr>
              <a:spcBef>
                <a:spcPct val="50000"/>
              </a:spcBef>
            </a:pPr>
            <a:r>
              <a:rPr lang="nb-NO" altLang="nb-NO" sz="1400" dirty="0">
                <a:solidFill>
                  <a:srgbClr val="003399"/>
                </a:solidFill>
                <a:latin typeface="Arial" pitchFamily="34" charset="0"/>
              </a:rPr>
              <a:t>midler</a:t>
            </a:r>
          </a:p>
        </p:txBody>
      </p:sp>
      <p:sp>
        <p:nvSpPr>
          <p:cNvPr id="92187" name="Text Box 85"/>
          <p:cNvSpPr txBox="1">
            <a:spLocks noChangeArrowheads="1"/>
          </p:cNvSpPr>
          <p:nvPr/>
        </p:nvSpPr>
        <p:spPr bwMode="auto">
          <a:xfrm>
            <a:off x="6096000" y="1600200"/>
            <a:ext cx="1143000" cy="849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Gjennom-snittlige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Oml.midler</a:t>
            </a:r>
          </a:p>
        </p:txBody>
      </p:sp>
      <p:sp>
        <p:nvSpPr>
          <p:cNvPr id="92188" name="Text Box 87"/>
          <p:cNvSpPr txBox="1">
            <a:spLocks noChangeArrowheads="1"/>
          </p:cNvSpPr>
          <p:nvPr/>
        </p:nvSpPr>
        <p:spPr bwMode="auto">
          <a:xfrm>
            <a:off x="7620000" y="2236788"/>
            <a:ext cx="11430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Varer</a:t>
            </a:r>
          </a:p>
        </p:txBody>
      </p:sp>
      <p:sp>
        <p:nvSpPr>
          <p:cNvPr id="92189" name="Text Box 88"/>
          <p:cNvSpPr txBox="1">
            <a:spLocks noChangeArrowheads="1"/>
          </p:cNvSpPr>
          <p:nvPr/>
        </p:nvSpPr>
        <p:spPr bwMode="auto">
          <a:xfrm>
            <a:off x="7620000" y="1627188"/>
            <a:ext cx="11430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Debitorer</a:t>
            </a:r>
          </a:p>
        </p:txBody>
      </p:sp>
      <p:sp>
        <p:nvSpPr>
          <p:cNvPr id="92190" name="Text Box 89"/>
          <p:cNvSpPr txBox="1">
            <a:spLocks noChangeArrowheads="1"/>
          </p:cNvSpPr>
          <p:nvPr/>
        </p:nvSpPr>
        <p:spPr bwMode="auto">
          <a:xfrm>
            <a:off x="7620000" y="1017588"/>
            <a:ext cx="11430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Bet.midler</a:t>
            </a:r>
          </a:p>
        </p:txBody>
      </p:sp>
      <p:sp>
        <p:nvSpPr>
          <p:cNvPr id="92191" name="Text Box 90"/>
          <p:cNvSpPr txBox="1">
            <a:spLocks noChangeArrowheads="1"/>
          </p:cNvSpPr>
          <p:nvPr/>
        </p:nvSpPr>
        <p:spPr bwMode="auto">
          <a:xfrm>
            <a:off x="7924800" y="1246188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92192" name="Text Box 91"/>
          <p:cNvSpPr txBox="1">
            <a:spLocks noChangeArrowheads="1"/>
          </p:cNvSpPr>
          <p:nvPr/>
        </p:nvSpPr>
        <p:spPr bwMode="auto">
          <a:xfrm>
            <a:off x="7924800" y="1855788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92193" name="Text Box 92"/>
          <p:cNvSpPr txBox="1">
            <a:spLocks noChangeArrowheads="1"/>
          </p:cNvSpPr>
          <p:nvPr/>
        </p:nvSpPr>
        <p:spPr bwMode="auto">
          <a:xfrm>
            <a:off x="6477000" y="22860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92194" name="Text Box 93"/>
          <p:cNvSpPr txBox="1">
            <a:spLocks noChangeArrowheads="1"/>
          </p:cNvSpPr>
          <p:nvPr/>
        </p:nvSpPr>
        <p:spPr bwMode="auto">
          <a:xfrm>
            <a:off x="4648200" y="175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/</a:t>
            </a:r>
          </a:p>
        </p:txBody>
      </p:sp>
      <p:sp>
        <p:nvSpPr>
          <p:cNvPr id="92195" name="Text Box 94"/>
          <p:cNvSpPr txBox="1">
            <a:spLocks noChangeArrowheads="1"/>
          </p:cNvSpPr>
          <p:nvPr/>
        </p:nvSpPr>
        <p:spPr bwMode="auto">
          <a:xfrm>
            <a:off x="4648200" y="4572000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/</a:t>
            </a:r>
          </a:p>
        </p:txBody>
      </p:sp>
      <p:sp>
        <p:nvSpPr>
          <p:cNvPr id="92196" name="Text Box 95"/>
          <p:cNvSpPr txBox="1">
            <a:spLocks noChangeArrowheads="1"/>
          </p:cNvSpPr>
          <p:nvPr/>
        </p:nvSpPr>
        <p:spPr bwMode="auto">
          <a:xfrm>
            <a:off x="3048000" y="32004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X</a:t>
            </a:r>
          </a:p>
        </p:txBody>
      </p:sp>
      <p:sp>
        <p:nvSpPr>
          <p:cNvPr id="92197" name="Text Box 99"/>
          <p:cNvSpPr txBox="1">
            <a:spLocks noChangeArrowheads="1"/>
          </p:cNvSpPr>
          <p:nvPr/>
        </p:nvSpPr>
        <p:spPr bwMode="auto">
          <a:xfrm>
            <a:off x="6019800" y="3657600"/>
            <a:ext cx="1066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Inntekter</a:t>
            </a:r>
          </a:p>
        </p:txBody>
      </p:sp>
      <p:sp>
        <p:nvSpPr>
          <p:cNvPr id="92198" name="Text Box 102"/>
          <p:cNvSpPr txBox="1">
            <a:spLocks noChangeArrowheads="1"/>
          </p:cNvSpPr>
          <p:nvPr/>
        </p:nvSpPr>
        <p:spPr bwMode="auto">
          <a:xfrm>
            <a:off x="6019800" y="4267200"/>
            <a:ext cx="1066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Varekost.</a:t>
            </a:r>
          </a:p>
        </p:txBody>
      </p:sp>
      <p:sp>
        <p:nvSpPr>
          <p:cNvPr id="92199" name="Text Box 103"/>
          <p:cNvSpPr txBox="1">
            <a:spLocks noChangeArrowheads="1"/>
          </p:cNvSpPr>
          <p:nvPr/>
        </p:nvSpPr>
        <p:spPr bwMode="auto">
          <a:xfrm>
            <a:off x="6019800" y="4876800"/>
            <a:ext cx="1066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Lønn</a:t>
            </a:r>
          </a:p>
        </p:txBody>
      </p:sp>
      <p:sp>
        <p:nvSpPr>
          <p:cNvPr id="92200" name="Text Box 104"/>
          <p:cNvSpPr txBox="1">
            <a:spLocks noChangeArrowheads="1"/>
          </p:cNvSpPr>
          <p:nvPr/>
        </p:nvSpPr>
        <p:spPr bwMode="auto">
          <a:xfrm>
            <a:off x="6019800" y="5486400"/>
            <a:ext cx="9906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Andre</a:t>
            </a:r>
          </a:p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kostnader</a:t>
            </a:r>
          </a:p>
        </p:txBody>
      </p:sp>
      <p:sp>
        <p:nvSpPr>
          <p:cNvPr id="92201" name="Text Box 105"/>
          <p:cNvSpPr txBox="1">
            <a:spLocks noChangeArrowheads="1"/>
          </p:cNvSpPr>
          <p:nvPr/>
        </p:nvSpPr>
        <p:spPr bwMode="auto">
          <a:xfrm>
            <a:off x="6324600" y="38862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-</a:t>
            </a:r>
          </a:p>
        </p:txBody>
      </p:sp>
      <p:sp>
        <p:nvSpPr>
          <p:cNvPr id="92202" name="Text Box 106"/>
          <p:cNvSpPr txBox="1">
            <a:spLocks noChangeArrowheads="1"/>
          </p:cNvSpPr>
          <p:nvPr/>
        </p:nvSpPr>
        <p:spPr bwMode="auto">
          <a:xfrm>
            <a:off x="6324600" y="44958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-</a:t>
            </a:r>
          </a:p>
        </p:txBody>
      </p:sp>
      <p:sp>
        <p:nvSpPr>
          <p:cNvPr id="92203" name="Text Box 107"/>
          <p:cNvSpPr txBox="1">
            <a:spLocks noChangeArrowheads="1"/>
          </p:cNvSpPr>
          <p:nvPr/>
        </p:nvSpPr>
        <p:spPr bwMode="auto">
          <a:xfrm>
            <a:off x="6324600" y="5105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-</a:t>
            </a:r>
          </a:p>
        </p:txBody>
      </p:sp>
      <p:sp>
        <p:nvSpPr>
          <p:cNvPr id="92204" name="Line 108"/>
          <p:cNvSpPr>
            <a:spLocks noChangeShapeType="1"/>
          </p:cNvSpPr>
          <p:nvPr/>
        </p:nvSpPr>
        <p:spPr bwMode="auto">
          <a:xfrm>
            <a:off x="3810000" y="20701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205" name="Line 110"/>
          <p:cNvSpPr>
            <a:spLocks noChangeShapeType="1"/>
          </p:cNvSpPr>
          <p:nvPr/>
        </p:nvSpPr>
        <p:spPr bwMode="auto">
          <a:xfrm>
            <a:off x="2438400" y="20701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cxnSp>
        <p:nvCxnSpPr>
          <p:cNvPr id="92206" name="AutoShape 117"/>
          <p:cNvCxnSpPr>
            <a:cxnSpLocks noChangeShapeType="1"/>
            <a:stCxn id="92185" idx="3"/>
            <a:endCxn id="92187" idx="1"/>
          </p:cNvCxnSpPr>
          <p:nvPr/>
        </p:nvCxnSpPr>
        <p:spPr bwMode="auto">
          <a:xfrm flipV="1">
            <a:off x="5486400" y="2024857"/>
            <a:ext cx="609600" cy="7239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07" name="AutoShape 118"/>
          <p:cNvCxnSpPr>
            <a:cxnSpLocks noChangeShapeType="1"/>
            <a:stCxn id="92185" idx="3"/>
            <a:endCxn id="92186" idx="1"/>
          </p:cNvCxnSpPr>
          <p:nvPr/>
        </p:nvCxnSpPr>
        <p:spPr bwMode="auto">
          <a:xfrm>
            <a:off x="5486400" y="2748757"/>
            <a:ext cx="609600" cy="3127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08" name="AutoShape 119"/>
          <p:cNvCxnSpPr>
            <a:cxnSpLocks noChangeShapeType="1"/>
            <a:stCxn id="92178" idx="3"/>
            <a:endCxn id="92197" idx="1"/>
          </p:cNvCxnSpPr>
          <p:nvPr/>
        </p:nvCxnSpPr>
        <p:spPr bwMode="auto">
          <a:xfrm flipV="1">
            <a:off x="5334000" y="3816350"/>
            <a:ext cx="685800" cy="1539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09" name="AutoShape 120"/>
          <p:cNvCxnSpPr>
            <a:cxnSpLocks noChangeShapeType="1"/>
            <a:stCxn id="92178" idx="3"/>
            <a:endCxn id="92200" idx="1"/>
          </p:cNvCxnSpPr>
          <p:nvPr/>
        </p:nvCxnSpPr>
        <p:spPr bwMode="auto">
          <a:xfrm>
            <a:off x="5334000" y="3970338"/>
            <a:ext cx="685800" cy="18351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0" name="AutoShape 122"/>
          <p:cNvCxnSpPr>
            <a:cxnSpLocks noChangeShapeType="1"/>
            <a:stCxn id="92187" idx="3"/>
            <a:endCxn id="92190" idx="1"/>
          </p:cNvCxnSpPr>
          <p:nvPr/>
        </p:nvCxnSpPr>
        <p:spPr bwMode="auto">
          <a:xfrm flipV="1">
            <a:off x="7239000" y="1176338"/>
            <a:ext cx="381000" cy="8493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1" name="AutoShape 123"/>
          <p:cNvCxnSpPr>
            <a:cxnSpLocks noChangeShapeType="1"/>
            <a:stCxn id="92187" idx="3"/>
            <a:endCxn id="92188" idx="1"/>
          </p:cNvCxnSpPr>
          <p:nvPr/>
        </p:nvCxnSpPr>
        <p:spPr bwMode="auto">
          <a:xfrm>
            <a:off x="7239000" y="2025650"/>
            <a:ext cx="381000" cy="3698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12" name="Text Box 124"/>
          <p:cNvSpPr txBox="1">
            <a:spLocks noChangeArrowheads="1"/>
          </p:cNvSpPr>
          <p:nvPr/>
        </p:nvSpPr>
        <p:spPr bwMode="auto">
          <a:xfrm>
            <a:off x="7620000" y="4343400"/>
            <a:ext cx="1362075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Finansielle anleggsmidler</a:t>
            </a:r>
          </a:p>
        </p:txBody>
      </p:sp>
      <p:sp>
        <p:nvSpPr>
          <p:cNvPr id="92213" name="Text Box 125"/>
          <p:cNvSpPr txBox="1">
            <a:spLocks noChangeArrowheads="1"/>
          </p:cNvSpPr>
          <p:nvPr/>
        </p:nvSpPr>
        <p:spPr bwMode="auto">
          <a:xfrm>
            <a:off x="7620000" y="3733800"/>
            <a:ext cx="11430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Driftsmidler</a:t>
            </a:r>
          </a:p>
        </p:txBody>
      </p:sp>
      <p:sp>
        <p:nvSpPr>
          <p:cNvPr id="92214" name="Text Box 126"/>
          <p:cNvSpPr txBox="1">
            <a:spLocks noChangeArrowheads="1"/>
          </p:cNvSpPr>
          <p:nvPr/>
        </p:nvSpPr>
        <p:spPr bwMode="auto">
          <a:xfrm>
            <a:off x="7620000" y="2943225"/>
            <a:ext cx="1273175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1400">
                <a:solidFill>
                  <a:srgbClr val="003399"/>
                </a:solidFill>
                <a:latin typeface="Arial" pitchFamily="34" charset="0"/>
              </a:rPr>
              <a:t>Immaterielle eiendeler</a:t>
            </a:r>
          </a:p>
        </p:txBody>
      </p:sp>
      <p:sp>
        <p:nvSpPr>
          <p:cNvPr id="92215" name="Text Box 127"/>
          <p:cNvSpPr txBox="1">
            <a:spLocks noChangeArrowheads="1"/>
          </p:cNvSpPr>
          <p:nvPr/>
        </p:nvSpPr>
        <p:spPr bwMode="auto">
          <a:xfrm>
            <a:off x="7924800" y="33528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92216" name="Text Box 128"/>
          <p:cNvSpPr txBox="1">
            <a:spLocks noChangeArrowheads="1"/>
          </p:cNvSpPr>
          <p:nvPr/>
        </p:nvSpPr>
        <p:spPr bwMode="auto">
          <a:xfrm>
            <a:off x="7924800" y="39624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altLang="nb-NO">
                <a:solidFill>
                  <a:srgbClr val="003399"/>
                </a:solidFill>
                <a:latin typeface="Arial" pitchFamily="34" charset="0"/>
              </a:rPr>
              <a:t>+</a:t>
            </a:r>
          </a:p>
        </p:txBody>
      </p:sp>
      <p:cxnSp>
        <p:nvCxnSpPr>
          <p:cNvPr id="92217" name="AutoShape 131"/>
          <p:cNvCxnSpPr>
            <a:cxnSpLocks noChangeShapeType="1"/>
            <a:stCxn id="92186" idx="3"/>
            <a:endCxn id="92214" idx="1"/>
          </p:cNvCxnSpPr>
          <p:nvPr/>
        </p:nvCxnSpPr>
        <p:spPr bwMode="auto">
          <a:xfrm>
            <a:off x="7162800" y="3062288"/>
            <a:ext cx="457200" cy="1460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8" name="AutoShape 132"/>
          <p:cNvCxnSpPr>
            <a:cxnSpLocks noChangeShapeType="1"/>
            <a:stCxn id="92186" idx="3"/>
            <a:endCxn id="92212" idx="1"/>
          </p:cNvCxnSpPr>
          <p:nvPr/>
        </p:nvCxnSpPr>
        <p:spPr bwMode="auto">
          <a:xfrm>
            <a:off x="7162800" y="3062288"/>
            <a:ext cx="457200" cy="15462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" name="Tittel 2"/>
          <p:cNvSpPr txBox="1">
            <a:spLocks/>
          </p:cNvSpPr>
          <p:nvPr/>
        </p:nvSpPr>
        <p:spPr>
          <a:xfrm>
            <a:off x="468000" y="216000"/>
            <a:ext cx="8514075" cy="6088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nb-NO" sz="3600" b="1" dirty="0">
                <a:cs typeface="Arial" panose="020B0604020202020204" pitchFamily="34" charset="0"/>
              </a:rPr>
              <a:t>Nøkkeltall for lønnsomhet; rentabilitet</a:t>
            </a:r>
            <a:endParaRPr lang="nb-NO" sz="2400" b="1" dirty="0"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38" y="5362277"/>
            <a:ext cx="976933" cy="10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2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Text Box 2"/>
          <p:cNvSpPr txBox="1">
            <a:spLocks noChangeArrowheads="1"/>
          </p:cNvSpPr>
          <p:nvPr/>
        </p:nvSpPr>
        <p:spPr bwMode="auto">
          <a:xfrm>
            <a:off x="539750" y="487025"/>
            <a:ext cx="79432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nb-NO" altLang="nb-NO" sz="3200" b="1" i="1" dirty="0">
              <a:latin typeface="Arial" pitchFamily="34" charset="0"/>
            </a:endParaRPr>
          </a:p>
          <a:p>
            <a:r>
              <a:rPr lang="nb-NO" altLang="nb-NO" sz="3200" b="1" i="1" dirty="0">
                <a:latin typeface="Arial" pitchFamily="34" charset="0"/>
              </a:rPr>
              <a:t>Brekkstangformelen:</a:t>
            </a:r>
          </a:p>
          <a:p>
            <a:endParaRPr lang="nb-NO" altLang="nb-NO" sz="2800" b="1" dirty="0">
              <a:latin typeface="Arial" pitchFamily="34" charset="0"/>
            </a:endParaRPr>
          </a:p>
          <a:p>
            <a:r>
              <a:rPr lang="nb-NO" altLang="nb-NO" sz="2800" dirty="0">
                <a:latin typeface="Arial" pitchFamily="34" charset="0"/>
              </a:rPr>
              <a:t>EKR 	=TKR + (TKR-GGR) * G/EK</a:t>
            </a:r>
          </a:p>
          <a:p>
            <a:endParaRPr lang="nb-NO" altLang="nb-NO" dirty="0">
              <a:latin typeface="Arial" pitchFamily="34" charset="0"/>
            </a:endParaRPr>
          </a:p>
          <a:p>
            <a:r>
              <a:rPr lang="nb-NO" altLang="nb-NO" dirty="0">
                <a:latin typeface="Arial" pitchFamily="34" charset="0"/>
              </a:rPr>
              <a:t>TKR	= totalkapitalrentabiliteten</a:t>
            </a:r>
          </a:p>
          <a:p>
            <a:r>
              <a:rPr lang="nb-NO" altLang="nb-NO" dirty="0">
                <a:latin typeface="Arial" pitchFamily="34" charset="0"/>
              </a:rPr>
              <a:t>GGR	= gjennomsnittlig gjeldsrente</a:t>
            </a:r>
          </a:p>
          <a:p>
            <a:r>
              <a:rPr lang="nb-NO" altLang="nb-NO" dirty="0">
                <a:latin typeface="Arial" pitchFamily="34" charset="0"/>
              </a:rPr>
              <a:t>EKR 	= egenkapitalrentabiliteten før skatt</a:t>
            </a:r>
          </a:p>
          <a:p>
            <a:r>
              <a:rPr lang="nb-NO" altLang="nb-NO" dirty="0">
                <a:latin typeface="Arial" pitchFamily="34" charset="0"/>
              </a:rPr>
              <a:t>Gjeldsgrad: G/EK</a:t>
            </a:r>
          </a:p>
          <a:p>
            <a:endParaRPr lang="nb-NO" altLang="nb-NO" sz="2800" b="1" dirty="0">
              <a:latin typeface="Arial" pitchFamily="34" charset="0"/>
            </a:endParaRPr>
          </a:p>
          <a:p>
            <a:r>
              <a:rPr lang="nb-NO" altLang="nb-NO" sz="2800" dirty="0">
                <a:latin typeface="Arial" pitchFamily="34" charset="0"/>
              </a:rPr>
              <a:t>Egenkapitalrentabiliteten (før skatt) avhenger av:</a:t>
            </a:r>
          </a:p>
          <a:p>
            <a:r>
              <a:rPr lang="nb-NO" altLang="nb-NO" sz="2800" dirty="0">
                <a:latin typeface="Arial" pitchFamily="34" charset="0"/>
              </a:rPr>
              <a:t>- totalrentabiliteten</a:t>
            </a:r>
          </a:p>
          <a:p>
            <a:r>
              <a:rPr lang="nb-NO" altLang="nb-NO" sz="2800" dirty="0">
                <a:latin typeface="Arial" pitchFamily="34" charset="0"/>
              </a:rPr>
              <a:t>- gjeldsrenten</a:t>
            </a:r>
          </a:p>
          <a:p>
            <a:r>
              <a:rPr lang="nb-NO" altLang="nb-NO" sz="2800" dirty="0">
                <a:latin typeface="Arial" pitchFamily="34" charset="0"/>
              </a:rPr>
              <a:t>- gjeldsgraden</a:t>
            </a:r>
            <a:endParaRPr lang="nb-NO" altLang="nb-NO" sz="2800" b="1" dirty="0">
              <a:latin typeface="Arial" pitchFamily="34" charset="0"/>
            </a:endParaRPr>
          </a:p>
          <a:p>
            <a:endParaRPr lang="nb-NO" altLang="nb-NO" sz="2800" b="1" dirty="0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6" name="Tittel 2"/>
          <p:cNvSpPr txBox="1">
            <a:spLocks/>
          </p:cNvSpPr>
          <p:nvPr/>
        </p:nvSpPr>
        <p:spPr>
          <a:xfrm>
            <a:off x="468000" y="216000"/>
            <a:ext cx="7788587" cy="6088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nb-NO" sz="3600" b="1" dirty="0">
                <a:latin typeface="Arial" panose="020B0604020202020204" pitchFamily="34" charset="0"/>
                <a:cs typeface="Arial" panose="020B0604020202020204" pitchFamily="34" charset="0"/>
              </a:rPr>
              <a:t>Nøkkeltall for lønnsomhet; rentabilitet</a:t>
            </a:r>
            <a:endParaRPr lang="nb-N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378" y="1311061"/>
            <a:ext cx="1050322" cy="7340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2628799"/>
            <a:ext cx="205737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9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23528" y="980729"/>
            <a:ext cx="8640960" cy="5688632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140000"/>
              </a:lnSpc>
              <a:spcAft>
                <a:spcPts val="0"/>
              </a:spcAft>
              <a:buFont typeface="Monotype Sorts" pitchFamily="2" charset="2"/>
              <a:buNone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sz="3200" i="1" dirty="0"/>
              <a:t>Krav til vurdering av lønnsomhet:</a:t>
            </a:r>
          </a:p>
          <a:p>
            <a:pPr marL="514350" indent="-51435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Må sammenlikne med andre investeringer (MÅ over bankrente!)</a:t>
            </a:r>
          </a:p>
          <a:p>
            <a:pPr marL="514350" indent="-51435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Må vurdere risiko (høy risiko, høyere krav)</a:t>
            </a:r>
          </a:p>
          <a:p>
            <a:pPr marL="514350" indent="-51435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Må sammenlikne med bransje</a:t>
            </a:r>
          </a:p>
          <a:p>
            <a:pPr marL="514350" indent="-51435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Må sammenlikne med tidligere år</a:t>
            </a:r>
          </a:p>
          <a:p>
            <a:pPr marL="514350" indent="-51435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Høyere enn gjeldsrenten (Finanskostnader/</a:t>
            </a:r>
            <a:r>
              <a:rPr lang="nb-NO" dirty="0" err="1"/>
              <a:t>gj.gjeld</a:t>
            </a:r>
            <a:r>
              <a:rPr lang="nb-NO" dirty="0"/>
              <a:t>)</a:t>
            </a:r>
            <a:endParaRPr lang="nb-NO" sz="2000" dirty="0"/>
          </a:p>
          <a:p>
            <a:pPr marL="514350" indent="-514350" fontAlgn="auto">
              <a:lnSpc>
                <a:spcPct val="140000"/>
              </a:lnSpc>
              <a:spcAft>
                <a:spcPts val="0"/>
              </a:spcAft>
              <a:buFont typeface="Wingdings 3"/>
              <a:buNone/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dirty="0"/>
              <a:t>Tiltak for forbedring: </a:t>
            </a:r>
          </a:p>
          <a:p>
            <a:pPr marL="914400" lvl="1" indent="-514350">
              <a:lnSpc>
                <a:spcPct val="140000"/>
              </a:lnSpc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sz="2400" dirty="0"/>
              <a:t>Høyne inntektene, redusere kostnadene, </a:t>
            </a:r>
          </a:p>
          <a:p>
            <a:pPr marL="914400" lvl="1" indent="-514350">
              <a:lnSpc>
                <a:spcPct val="140000"/>
              </a:lnSpc>
              <a:tabLst>
                <a:tab pos="1343025" algn="l"/>
                <a:tab pos="1789113" algn="l"/>
                <a:tab pos="2335213" algn="l"/>
                <a:tab pos="2606675" algn="l"/>
                <a:tab pos="3228975" algn="l"/>
              </a:tabLst>
              <a:defRPr/>
            </a:pPr>
            <a:r>
              <a:rPr lang="nb-NO" sz="2400" dirty="0"/>
              <a:t>Passe på at investert kapital ikke er for høy </a:t>
            </a:r>
            <a:r>
              <a:rPr lang="nb-NO" dirty="0"/>
              <a:t>(VL, KF, AM)</a:t>
            </a:r>
            <a:endParaRPr lang="nb-NO" sz="2000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nb-NO" dirty="0"/>
          </a:p>
        </p:txBody>
      </p:sp>
      <p:sp>
        <p:nvSpPr>
          <p:cNvPr id="5" name="Tittel 2"/>
          <p:cNvSpPr txBox="1">
            <a:spLocks/>
          </p:cNvSpPr>
          <p:nvPr/>
        </p:nvSpPr>
        <p:spPr>
          <a:xfrm>
            <a:off x="467544" y="404664"/>
            <a:ext cx="8280920" cy="93610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b-NO" sz="4400" dirty="0"/>
              <a:t>Nøkkeltall for lønnsomhet; rentabilitet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138" y="861816"/>
            <a:ext cx="896913" cy="9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1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259" name="Group 203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06400" y="842963"/>
          <a:ext cx="8342313" cy="1951036"/>
        </p:xfrm>
        <a:graphic>
          <a:graphicData uri="http://schemas.openxmlformats.org/drawingml/2006/table">
            <a:tbl>
              <a:tblPr/>
              <a:tblGrid>
                <a:gridCol w="1824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7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4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7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Balanse per 31.12.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Anleggsmidler</a:t>
                      </a:r>
                    </a:p>
                  </a:txBody>
                  <a:tcPr marL="90000" marR="90000" marT="46808" marB="468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Langsiktig</a:t>
                      </a:r>
                    </a:p>
                  </a:txBody>
                  <a:tcPr marL="90000" marR="90000" marT="46808" marB="468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2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Arbeidskapital</a:t>
                      </a:r>
                    </a:p>
                  </a:txBody>
                  <a:tcPr marT="45727" marB="45727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Omløps-</a:t>
                      </a:r>
                    </a:p>
                  </a:txBody>
                  <a:tcPr marL="90000" marR="90000" marT="46808" marB="468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kapital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>
                          <a:tab pos="350838" algn="l"/>
                        </a:tabLst>
                      </a:pPr>
                      <a:r>
                        <a:rPr kumimoji="1" lang="nb-NO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Arbeids- </a:t>
                      </a:r>
                      <a:br>
                        <a:rPr kumimoji="1" lang="nb-NO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1" lang="nb-NO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kapital</a:t>
                      </a: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midler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Kortsiktig gjeld</a:t>
                      </a:r>
                    </a:p>
                  </a:txBody>
                  <a:tcPr marL="90000" marR="90000" marT="46808" marB="468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387" name="Rectangle 11"/>
          <p:cNvSpPr>
            <a:spLocks noGrp="1" noChangeArrowheads="1"/>
          </p:cNvSpPr>
          <p:nvPr>
            <p:ph sz="half" idx="2"/>
          </p:nvPr>
        </p:nvSpPr>
        <p:spPr>
          <a:xfrm>
            <a:off x="285750" y="3286125"/>
            <a:ext cx="8629650" cy="339090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Monotype Sorts" pitchFamily="2" charset="2"/>
              <a:buNone/>
            </a:pPr>
            <a:r>
              <a:rPr lang="nb-NO" altLang="nb-NO" sz="1800" b="1" dirty="0"/>
              <a:t>Arbeidskapital =  omløpsmidler - kortsiktig gjeld</a:t>
            </a:r>
          </a:p>
          <a:p>
            <a:pPr marL="0" indent="0">
              <a:lnSpc>
                <a:spcPct val="80000"/>
              </a:lnSpc>
              <a:buFont typeface="Monotype Sorts" pitchFamily="2" charset="2"/>
              <a:buNone/>
            </a:pPr>
            <a:r>
              <a:rPr lang="nb-NO" altLang="nb-NO" sz="1800" b="1" dirty="0"/>
              <a:t>Arbeidskapital =  langsiktig kapital – anleggsmidler</a:t>
            </a:r>
          </a:p>
          <a:p>
            <a:pPr marL="0" indent="0">
              <a:lnSpc>
                <a:spcPct val="80000"/>
              </a:lnSpc>
              <a:buFont typeface="Monotype Sorts" pitchFamily="2" charset="2"/>
              <a:buNone/>
            </a:pPr>
            <a:endParaRPr lang="nb-NO" altLang="nb-NO" sz="1800" b="1" dirty="0"/>
          </a:p>
          <a:p>
            <a:pPr marL="0" indent="0">
              <a:buFont typeface="Monotype Sorts" pitchFamily="2" charset="2"/>
              <a:buNone/>
            </a:pPr>
            <a:r>
              <a:rPr lang="nb-NO" altLang="nb-NO" sz="1800" b="1" dirty="0"/>
              <a:t>En sunn finansiering innebærer at den langsiktige kapitalen dekker både anleggsmidlene og en del av omløpsmidlene</a:t>
            </a:r>
          </a:p>
          <a:p>
            <a:pPr marL="0" indent="0">
              <a:buFont typeface="Monotype Sorts" pitchFamily="2" charset="2"/>
              <a:buNone/>
            </a:pPr>
            <a:endParaRPr lang="nb-NO" altLang="nb-NO" sz="1800" b="1" dirty="0"/>
          </a:p>
          <a:p>
            <a:pPr marL="0" indent="0">
              <a:buFont typeface="Monotype Sorts" pitchFamily="2" charset="2"/>
              <a:buNone/>
            </a:pPr>
            <a:r>
              <a:rPr lang="nb-NO" altLang="nb-NO" sz="1800" b="1" dirty="0"/>
              <a:t>Det betyr at arbeidskapitalen må være positiv. Den bør helst dekke varebeholdningen</a:t>
            </a:r>
          </a:p>
          <a:p>
            <a:pPr marL="0" indent="0">
              <a:buFont typeface="Monotype Sorts" pitchFamily="2" charset="2"/>
              <a:buNone/>
            </a:pPr>
            <a:endParaRPr lang="nb-NO" altLang="nb-NO" sz="1800" b="1" dirty="0"/>
          </a:p>
          <a:p>
            <a:pPr marL="0" indent="0">
              <a:buFont typeface="Monotype Sorts" pitchFamily="2" charset="2"/>
              <a:buNone/>
            </a:pPr>
            <a:r>
              <a:rPr lang="nb-NO" altLang="nb-NO" sz="1800" b="1" dirty="0" err="1"/>
              <a:t>Arb.kap</a:t>
            </a:r>
            <a:r>
              <a:rPr lang="nb-NO" altLang="nb-NO" sz="1800" b="1" dirty="0"/>
              <a:t> i % av driftsinntektene = AK i kr/Driftsinntekter * 100 %</a:t>
            </a:r>
          </a:p>
          <a:p>
            <a:pPr marL="0" indent="0">
              <a:buFont typeface="Monotype Sorts" pitchFamily="2" charset="2"/>
              <a:buNone/>
            </a:pPr>
            <a:endParaRPr lang="nb-NO" altLang="nb-NO" sz="1800" b="1" dirty="0"/>
          </a:p>
        </p:txBody>
      </p:sp>
      <p:sp>
        <p:nvSpPr>
          <p:cNvPr id="15390" name="AutoShape 168"/>
          <p:cNvSpPr>
            <a:spLocks/>
          </p:cNvSpPr>
          <p:nvPr/>
        </p:nvSpPr>
        <p:spPr bwMode="auto">
          <a:xfrm>
            <a:off x="2071688" y="1785938"/>
            <a:ext cx="117475" cy="438150"/>
          </a:xfrm>
          <a:prstGeom prst="leftBrace">
            <a:avLst>
              <a:gd name="adj1" fmla="val 31081"/>
              <a:gd name="adj2" fmla="val 50000"/>
            </a:avLst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endParaRPr lang="nb-NO" altLang="nb-NO"/>
          </a:p>
        </p:txBody>
      </p:sp>
      <p:sp>
        <p:nvSpPr>
          <p:cNvPr id="15391" name="AutoShape 170"/>
          <p:cNvSpPr>
            <a:spLocks/>
          </p:cNvSpPr>
          <p:nvPr/>
        </p:nvSpPr>
        <p:spPr bwMode="auto">
          <a:xfrm>
            <a:off x="7000875" y="1785938"/>
            <a:ext cx="117475" cy="438150"/>
          </a:xfrm>
          <a:prstGeom prst="rightBrace">
            <a:avLst>
              <a:gd name="adj1" fmla="val 31081"/>
              <a:gd name="adj2" fmla="val 50000"/>
            </a:avLst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endParaRPr lang="nb-NO" altLang="nb-NO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5536" y="188640"/>
            <a:ext cx="849694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nb-NO" sz="3600" dirty="0"/>
              <a:t>Nøkkeltall for likviditet</a:t>
            </a:r>
          </a:p>
        </p:txBody>
      </p:sp>
    </p:spTree>
    <p:extLst>
      <p:ext uri="{BB962C8B-B14F-4D97-AF65-F5344CB8AC3E}">
        <p14:creationId xmlns:p14="http://schemas.microsoft.com/office/powerpoint/2010/main" val="27846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284597" y="956568"/>
            <a:ext cx="8568952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0000"/>
              </a:lnSpc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000" b="1" dirty="0"/>
              <a:t>Med likviditet mener vi bedriftens evne til å betale gjeld ved forfall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0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i="1" dirty="0">
                <a:latin typeface="+mj-lt"/>
              </a:rPr>
              <a:t>Likviditetsgrader</a:t>
            </a:r>
            <a:r>
              <a:rPr lang="nb-NO" sz="2400" b="1" dirty="0">
                <a:latin typeface="+mj-lt"/>
              </a:rPr>
              <a:t> er mål på likviditeten: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000" dirty="0">
                <a:latin typeface="+mj-lt"/>
              </a:rPr>
              <a:t>	</a:t>
            </a:r>
            <a:r>
              <a:rPr lang="nb-NO" sz="2400" b="1" dirty="0">
                <a:latin typeface="+mj-lt"/>
              </a:rPr>
              <a:t>				    Omløpsmidler </a:t>
            </a: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Likviditetsgrad 1 = </a:t>
            </a: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				         Kortsiktig gjeld</a:t>
            </a: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5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				       Omløpsmidler - Varelager</a:t>
            </a: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Likviditetsgrad 2 = </a:t>
            </a: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				               Kortsiktig gjeld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 				Disponible bankinnskudd</a:t>
            </a: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Likviditetsgrad 3 = </a:t>
            </a:r>
          </a:p>
          <a:p>
            <a:pPr marL="0" indent="0" fontAlgn="auto">
              <a:lnSpc>
                <a:spcPct val="6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				               Kortsiktig gjeld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>
              <a:latin typeface="+mj-lt"/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400" b="1" dirty="0">
                <a:latin typeface="+mj-lt"/>
              </a:rPr>
              <a:t>Tradisjonelle krav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000" b="1" dirty="0">
                <a:latin typeface="+mj-lt"/>
              </a:rPr>
              <a:t>	Likviditetskrav 1  </a:t>
            </a:r>
            <a:r>
              <a:rPr lang="nb-NO" sz="2000" b="1" u="sng" dirty="0">
                <a:latin typeface="+mj-lt"/>
              </a:rPr>
              <a:t>&gt;</a:t>
            </a:r>
            <a:r>
              <a:rPr lang="nb-NO" sz="2000" b="1" dirty="0">
                <a:latin typeface="+mj-lt"/>
              </a:rPr>
              <a:t>   2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000" b="1" dirty="0">
                <a:latin typeface="+mj-lt"/>
              </a:rPr>
              <a:t>	Likviditetskrav 2  </a:t>
            </a:r>
            <a:r>
              <a:rPr lang="nb-NO" sz="2000" b="1" u="sng" dirty="0">
                <a:latin typeface="+mj-lt"/>
              </a:rPr>
              <a:t>&gt;</a:t>
            </a:r>
            <a:r>
              <a:rPr lang="nb-NO" sz="2000" b="1" dirty="0">
                <a:latin typeface="+mj-lt"/>
              </a:rPr>
              <a:t>   1</a:t>
            </a:r>
            <a:r>
              <a:rPr lang="nb-NO" sz="2000" dirty="0">
                <a:latin typeface="+mj-lt"/>
              </a:rPr>
              <a:t>	</a:t>
            </a:r>
            <a:r>
              <a:rPr lang="nb-NO" sz="2400" dirty="0">
                <a:latin typeface="+mj-lt"/>
              </a:rPr>
              <a:t>	</a:t>
            </a:r>
            <a:r>
              <a:rPr lang="nb-NO" sz="2400" dirty="0"/>
              <a:t>		</a:t>
            </a:r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347075" cy="393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Nøkkeltall for likviditet</a:t>
            </a: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987824" y="2204864"/>
            <a:ext cx="216024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2555776" y="3429000"/>
            <a:ext cx="3744416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692696"/>
            <a:ext cx="975441" cy="1041771"/>
          </a:xfrm>
          <a:prstGeom prst="rect">
            <a:avLst/>
          </a:prstGeom>
        </p:spPr>
      </p:pic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2411760" y="4725144"/>
            <a:ext cx="3312368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36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764704"/>
            <a:ext cx="8856984" cy="5976664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800" b="1" dirty="0"/>
              <a:t>Grunner til dårlig likviditet: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Nyetableringer undervurderer/neglisjerer driftskapitalbehovet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For store lagre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Dårlige fakturering og inkassorutiner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Nyinvesteringer finansieres over driften </a:t>
            </a:r>
            <a:r>
              <a:rPr lang="nb-NO" dirty="0" err="1"/>
              <a:t>vs</a:t>
            </a:r>
            <a:r>
              <a:rPr lang="nb-NO" dirty="0"/>
              <a:t> LK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For lav EK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For mye KG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Har ikke sørget for </a:t>
            </a:r>
            <a:r>
              <a:rPr lang="nb-NO" dirty="0" err="1"/>
              <a:t>likv.reserve</a:t>
            </a:r>
            <a:endParaRPr lang="nb-NO" dirty="0"/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Manglende eller lav kassekreditt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Kapital bundet i driftsmidler som med fordel kunne vært solgt</a:t>
            </a:r>
          </a:p>
          <a:p>
            <a:pPr>
              <a:lnSpc>
                <a:spcPct val="80000"/>
              </a:lnSpc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DÅRLIG LØNNSOMHET			</a:t>
            </a:r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347075" cy="393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Nøkkeltall for likviditet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208101"/>
            <a:ext cx="864096" cy="92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764704"/>
            <a:ext cx="8856984" cy="5976664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endParaRPr lang="nb-NO" sz="2400" b="1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Monotype Sorts" pitchFamily="2" charset="2"/>
              <a:buNone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sz="2800" b="1" dirty="0"/>
              <a:t>Tiltak for å bedre likviditeten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 bedret lønnsomhet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 økt arbeidskapital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 kortere betalingsfrister for kundene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 kortere lagringstid for varene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tabLst>
                <a:tab pos="622300" algn="l"/>
                <a:tab pos="1343025" algn="l"/>
                <a:tab pos="1789113" algn="l"/>
                <a:tab pos="2236788" algn="l"/>
                <a:tab pos="2606675" algn="l"/>
                <a:tab pos="3228975" algn="l"/>
              </a:tabLst>
              <a:defRPr/>
            </a:pPr>
            <a:r>
              <a:rPr lang="nb-NO" dirty="0"/>
              <a:t> lengre betalingsfrister til leverandørene </a:t>
            </a:r>
            <a:r>
              <a:rPr lang="nb-NO" sz="2000" dirty="0"/>
              <a:t>	</a:t>
            </a:r>
            <a:r>
              <a:rPr lang="nb-NO" dirty="0"/>
              <a:t>			</a:t>
            </a:r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347075" cy="3937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Nøkkeltall for likviditet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386060"/>
            <a:ext cx="152413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6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9778" lvl="1" indent="0">
              <a:buNone/>
              <a:defRPr/>
            </a:pPr>
            <a:r>
              <a:rPr lang="nb-NO" dirty="0"/>
              <a:t>				Egenkapital</a:t>
            </a:r>
          </a:p>
          <a:p>
            <a:pPr marL="509778" lvl="1" indent="0">
              <a:buNone/>
              <a:defRPr/>
            </a:pPr>
            <a:r>
              <a:rPr lang="nb-NO" dirty="0"/>
              <a:t>Egenkapitalprosenten=	Totalkapital	* 100	</a:t>
            </a:r>
          </a:p>
          <a:p>
            <a:pPr marL="509778" lvl="1" indent="0">
              <a:buNone/>
              <a:defRPr/>
            </a:pPr>
            <a:r>
              <a:rPr lang="nb-NO" dirty="0"/>
              <a:t> </a:t>
            </a:r>
          </a:p>
          <a:p>
            <a:pPr marL="765810" lvl="1" indent="-256032">
              <a:buFont typeface="Wingdings 3"/>
              <a:buChar char=""/>
              <a:defRPr/>
            </a:pPr>
            <a:r>
              <a:rPr lang="nb-NO" altLang="nb-NO" b="1" dirty="0"/>
              <a:t>Egenkapitalen i prosent av totalkapitalen bør normalt utgjøre </a:t>
            </a:r>
            <a:r>
              <a:rPr lang="nb-NO" altLang="nb-NO" b="1" dirty="0" err="1"/>
              <a:t>ca</a:t>
            </a:r>
            <a:r>
              <a:rPr lang="nb-NO" altLang="nb-NO" b="1" dirty="0"/>
              <a:t> 30 - 40 %. Jo større egenkapital, desto større er evnen til å tåle tap (større soliditet).</a:t>
            </a:r>
          </a:p>
          <a:p>
            <a:pPr marL="765810" lvl="1" indent="-256032">
              <a:buFont typeface="Wingdings 3"/>
              <a:buChar char=""/>
              <a:defRPr/>
            </a:pPr>
            <a:endParaRPr lang="nb-NO" dirty="0"/>
          </a:p>
          <a:p>
            <a:pPr marL="0" indent="0">
              <a:buFont typeface="Monotype Sorts" pitchFamily="2" charset="2"/>
              <a:buNone/>
            </a:pPr>
            <a:r>
              <a:rPr lang="nb-NO" dirty="0"/>
              <a:t>Langsiktig finansiering</a:t>
            </a:r>
          </a:p>
          <a:p>
            <a:pPr marL="0" indent="0">
              <a:buFont typeface="Monotype Sorts" pitchFamily="2" charset="2"/>
              <a:buNone/>
            </a:pPr>
            <a:r>
              <a:rPr lang="nb-NO" altLang="nb-NO" sz="1800" b="1" dirty="0"/>
              <a:t>	En sunn finansiering innebærer at den langsiktige kapitalen dekker både 	anleggsmidlene og en del av omløpsmidlene</a:t>
            </a:r>
          </a:p>
          <a:p>
            <a:pPr marL="0" indent="0">
              <a:buFont typeface="Monotype Sorts" pitchFamily="2" charset="2"/>
              <a:buNone/>
            </a:pPr>
            <a:endParaRPr lang="nb-NO" altLang="nb-NO" sz="1800" b="1" dirty="0"/>
          </a:p>
          <a:p>
            <a:pPr marL="0" indent="0">
              <a:buFont typeface="Monotype Sorts" pitchFamily="2" charset="2"/>
              <a:buNone/>
            </a:pPr>
            <a:r>
              <a:rPr lang="nb-NO" altLang="nb-NO" sz="1800" b="1" dirty="0"/>
              <a:t>	Det betyr at arbeidskapitalen må være positiv. Den bør helst dekke 	varebeholdningen</a:t>
            </a:r>
          </a:p>
          <a:p>
            <a:pPr marL="0" indent="0">
              <a:buFont typeface="Monotype Sorts" pitchFamily="2" charset="2"/>
              <a:buNone/>
            </a:pPr>
            <a:endParaRPr lang="nb-NO" altLang="nb-NO" sz="1800" b="1" dirty="0"/>
          </a:p>
          <a:p>
            <a:pPr marL="765810" lvl="1" indent="-256032">
              <a:buFont typeface="Wingdings 3"/>
              <a:buChar char=""/>
              <a:defRPr/>
            </a:pPr>
            <a:endParaRPr lang="nb-NO" dirty="0"/>
          </a:p>
          <a:p>
            <a:pPr marL="1165860" lvl="2" indent="-256032">
              <a:buFont typeface="Wingdings 3"/>
              <a:buChar char=""/>
              <a:defRPr/>
            </a:pPr>
            <a:endParaRPr lang="nb-NO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/>
              <a:t>Nøkkeltall for finansiering</a:t>
            </a:r>
            <a:endParaRPr lang="nb-NO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309368" y="2132856"/>
            <a:ext cx="13346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9"/>
          <p:cNvSpPr txBox="1">
            <a:spLocks noChangeArrowheads="1"/>
          </p:cNvSpPr>
          <p:nvPr/>
        </p:nvSpPr>
        <p:spPr>
          <a:xfrm>
            <a:off x="251520" y="1052736"/>
            <a:ext cx="878497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b-NO" sz="2800" dirty="0"/>
              <a:t>Finansiering</a:t>
            </a:r>
            <a:r>
              <a:rPr lang="nb-NO" sz="3600" dirty="0"/>
              <a:t> </a:t>
            </a:r>
            <a:r>
              <a:rPr lang="nb-NO" sz="2000" dirty="0"/>
              <a:t>=&gt; </a:t>
            </a:r>
            <a:r>
              <a:rPr lang="nb-NO" sz="2200" dirty="0">
                <a:solidFill>
                  <a:srgbClr val="FF0000"/>
                </a:solidFill>
              </a:rPr>
              <a:t>Kapitalanskaffelse  </a:t>
            </a:r>
            <a:r>
              <a:rPr lang="nb-NO" sz="2200" dirty="0" err="1">
                <a:solidFill>
                  <a:srgbClr val="FF0000"/>
                </a:solidFill>
              </a:rPr>
              <a:t>vs</a:t>
            </a:r>
            <a:r>
              <a:rPr lang="nb-NO" sz="2200" dirty="0">
                <a:solidFill>
                  <a:srgbClr val="FF0000"/>
                </a:solidFill>
              </a:rPr>
              <a:t> kapitalanvendelse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261685"/>
            <a:ext cx="896913" cy="9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9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i="1" dirty="0"/>
              <a:t>NÆRINGSLIVETS VIKTIGESTE FINANSIERINGSKILDE. </a:t>
            </a:r>
          </a:p>
          <a:p>
            <a:r>
              <a:rPr lang="nb-NO" altLang="nb-NO" dirty="0"/>
              <a:t>Hvor mye midler som er generert gjennom årets drift til styrking av likviditeten.</a:t>
            </a:r>
          </a:p>
          <a:p>
            <a:pPr lvl="1"/>
            <a:r>
              <a:rPr lang="nb-NO" altLang="nb-NO" dirty="0"/>
              <a:t> </a:t>
            </a:r>
            <a:r>
              <a:rPr lang="nb-NO" altLang="nb-NO" dirty="0" err="1"/>
              <a:t>dvs</a:t>
            </a:r>
            <a:r>
              <a:rPr lang="nb-NO" altLang="nb-NO" dirty="0"/>
              <a:t> kan brukes til nyinvesteringer, nedbetaling av gjeld </a:t>
            </a:r>
            <a:r>
              <a:rPr lang="nb-NO" altLang="nb-NO" dirty="0" err="1"/>
              <a:t>osv</a:t>
            </a:r>
            <a:endParaRPr lang="nb-NO" altLang="nb-NO" dirty="0"/>
          </a:p>
          <a:p>
            <a:r>
              <a:rPr lang="nb-NO" altLang="nb-NO" dirty="0"/>
              <a:t>består av årets overskudd etter årets betalte/betalbare skatter, + avskrivninger som ikke har medført utbetalinger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7992888" cy="122413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dirty="0"/>
              <a:t>Selvfinansieringsevnen</a:t>
            </a:r>
            <a:endParaRPr lang="nb-NO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620688"/>
            <a:ext cx="152413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innhold 1"/>
          <p:cNvSpPr>
            <a:spLocks noGrp="1"/>
          </p:cNvSpPr>
          <p:nvPr>
            <p:ph idx="1"/>
          </p:nvPr>
        </p:nvSpPr>
        <p:spPr>
          <a:xfrm>
            <a:off x="251520" y="1844824"/>
            <a:ext cx="8712968" cy="4350065"/>
          </a:xfrm>
        </p:spPr>
        <p:txBody>
          <a:bodyPr/>
          <a:lstStyle/>
          <a:p>
            <a:r>
              <a:rPr lang="nb-NO" altLang="nb-NO" dirty="0" err="1"/>
              <a:t>Gj.sn.kredittid</a:t>
            </a:r>
            <a:r>
              <a:rPr lang="nb-NO" altLang="nb-NO" dirty="0"/>
              <a:t> kunder = </a:t>
            </a:r>
            <a:r>
              <a:rPr lang="nb-NO" altLang="nb-NO" sz="2000" dirty="0"/>
              <a:t>gj.sn KF/salgsinntekter(inkl. </a:t>
            </a:r>
            <a:r>
              <a:rPr lang="nb-NO" altLang="nb-NO" sz="2000" dirty="0" err="1"/>
              <a:t>mva</a:t>
            </a:r>
            <a:r>
              <a:rPr lang="nb-NO" altLang="nb-NO" sz="2000" dirty="0"/>
              <a:t>)*360</a:t>
            </a:r>
          </a:p>
          <a:p>
            <a:pPr marL="0" indent="0">
              <a:buNone/>
            </a:pPr>
            <a:endParaRPr lang="nb-NO" altLang="nb-NO" sz="2000" dirty="0"/>
          </a:p>
          <a:p>
            <a:r>
              <a:rPr lang="nb-NO" altLang="nb-NO" dirty="0" err="1"/>
              <a:t>Gj.sn.kredittid</a:t>
            </a:r>
            <a:r>
              <a:rPr lang="nb-NO" altLang="nb-NO" dirty="0"/>
              <a:t> leverandører = </a:t>
            </a:r>
            <a:r>
              <a:rPr lang="nb-NO" altLang="nb-NO" sz="2000" dirty="0"/>
              <a:t>gn.sn </a:t>
            </a:r>
            <a:r>
              <a:rPr lang="nb-NO" altLang="nb-NO" sz="2000" dirty="0" err="1"/>
              <a:t>lev.gjeld</a:t>
            </a:r>
            <a:r>
              <a:rPr lang="nb-NO" altLang="nb-NO" sz="2000" dirty="0"/>
              <a:t>/innkjøp(</a:t>
            </a:r>
            <a:r>
              <a:rPr lang="nb-NO" altLang="nb-NO" sz="2000" dirty="0" err="1"/>
              <a:t>inkl</a:t>
            </a:r>
            <a:r>
              <a:rPr lang="nb-NO" altLang="nb-NO" sz="2000" dirty="0"/>
              <a:t> </a:t>
            </a:r>
            <a:r>
              <a:rPr lang="nb-NO" altLang="nb-NO" sz="2000" dirty="0" err="1"/>
              <a:t>mva</a:t>
            </a:r>
            <a:r>
              <a:rPr lang="nb-NO" altLang="nb-NO" sz="2000" dirty="0"/>
              <a:t>)*360</a:t>
            </a:r>
          </a:p>
          <a:p>
            <a:pPr marL="0" indent="0">
              <a:buNone/>
            </a:pPr>
            <a:endParaRPr lang="nb-NO" altLang="nb-NO" sz="2000" dirty="0"/>
          </a:p>
          <a:p>
            <a:r>
              <a:rPr lang="nb-NO" altLang="nb-NO" dirty="0"/>
              <a:t>Lagerets omløpshastighet = vareforbruk/</a:t>
            </a:r>
            <a:r>
              <a:rPr lang="nb-NO" altLang="nb-NO" dirty="0" err="1"/>
              <a:t>gj</a:t>
            </a:r>
            <a:r>
              <a:rPr lang="nb-NO" altLang="nb-NO" dirty="0"/>
              <a:t>. </a:t>
            </a:r>
            <a:r>
              <a:rPr lang="nb-NO" altLang="nb-NO" dirty="0" err="1"/>
              <a:t>sn</a:t>
            </a:r>
            <a:r>
              <a:rPr lang="nb-NO" altLang="nb-NO" dirty="0"/>
              <a:t>. Lager</a:t>
            </a:r>
          </a:p>
          <a:p>
            <a:pPr marL="0" indent="0">
              <a:buNone/>
            </a:pPr>
            <a:endParaRPr lang="nb-NO" altLang="nb-NO" dirty="0"/>
          </a:p>
          <a:p>
            <a:r>
              <a:rPr lang="nb-NO" altLang="nb-NO" dirty="0" err="1"/>
              <a:t>Gj.snittlig</a:t>
            </a:r>
            <a:r>
              <a:rPr lang="nb-NO" altLang="nb-NO" dirty="0"/>
              <a:t> lagringstid = 360/lagerets omløpshastighet</a:t>
            </a:r>
          </a:p>
          <a:p>
            <a:pPr marL="338328" indent="0">
              <a:buNone/>
              <a:defRPr/>
            </a:pPr>
            <a:endParaRPr lang="nb-NO" sz="3200" dirty="0"/>
          </a:p>
          <a:p>
            <a:endParaRPr lang="nb-NO" altLang="nb-NO" dirty="0"/>
          </a:p>
          <a:p>
            <a:endParaRPr lang="nb-NO" altLang="nb-NO" dirty="0"/>
          </a:p>
          <a:p>
            <a:pPr marL="0" indent="0">
              <a:buNone/>
            </a:pPr>
            <a:endParaRPr lang="nb-NO" alt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68000" y="216000"/>
            <a:ext cx="8676000" cy="105276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200" dirty="0"/>
              <a:t>Nøkkeltall for effektivitet på kapitalsiden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352" y="620688"/>
            <a:ext cx="762067" cy="8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1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475"/>
            <a:ext cx="9144000" cy="592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07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6775"/>
            <a:ext cx="9144000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52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963"/>
            <a:ext cx="914400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49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/>
              <a:t>Finansiering og likviditet</a:t>
            </a:r>
          </a:p>
          <a:p>
            <a:pPr lvl="1"/>
            <a:r>
              <a:rPr lang="nb-NO" altLang="nb-NO"/>
              <a:t>Med fornuftig finansiering (langsiktig vs kortsiktig gjeld til å finansiere AM) </a:t>
            </a:r>
          </a:p>
          <a:p>
            <a:pPr lvl="1"/>
            <a:endParaRPr lang="nb-NO" altLang="nb-NO"/>
          </a:p>
          <a:p>
            <a:r>
              <a:rPr lang="nb-NO" altLang="nb-NO"/>
              <a:t>Lønnsomhet og likviditet</a:t>
            </a:r>
          </a:p>
          <a:p>
            <a:pPr lvl="1"/>
            <a:r>
              <a:rPr lang="nb-NO" altLang="nb-NO"/>
              <a:t>En bedrift med underskudd vil etter hvert slite på EK og få svak likviditet såfremt eierne ikke tilfører ny EK</a:t>
            </a:r>
          </a:p>
          <a:p>
            <a:endParaRPr lang="nb-NO" altLang="nb-NO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200" dirty="0"/>
              <a:t>Sammenhengen mellom rentabilitet, finansiering og likviditet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875229"/>
            <a:ext cx="1031759" cy="110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09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/>
              <a:t>Skattemotiv bak</a:t>
            </a:r>
          </a:p>
          <a:p>
            <a:r>
              <a:rPr lang="nb-NO" altLang="nb-NO" dirty="0"/>
              <a:t>Skjønnsbaserte posteringer</a:t>
            </a:r>
          </a:p>
          <a:p>
            <a:r>
              <a:rPr lang="nb-NO" altLang="nb-NO" dirty="0"/>
              <a:t>Endringer i regnskapsprinsipper</a:t>
            </a:r>
          </a:p>
          <a:p>
            <a:r>
              <a:rPr lang="nb-NO" altLang="nb-NO" dirty="0"/>
              <a:t>Vanskelig å sammenligne, eks eie </a:t>
            </a:r>
            <a:r>
              <a:rPr lang="nb-NO" altLang="nb-NO" dirty="0" err="1"/>
              <a:t>vs</a:t>
            </a:r>
            <a:r>
              <a:rPr lang="nb-NO" altLang="nb-NO" dirty="0"/>
              <a:t> leie</a:t>
            </a:r>
          </a:p>
          <a:p>
            <a:r>
              <a:rPr lang="nb-NO" altLang="nb-NO" dirty="0"/>
              <a:t>Resultatutjevning forekommer</a:t>
            </a:r>
          </a:p>
          <a:p>
            <a:r>
              <a:rPr lang="nb-NO" altLang="nb-NO" dirty="0"/>
              <a:t>Hvilket tallmateriale skal være med i beregningen?</a:t>
            </a:r>
          </a:p>
          <a:p>
            <a:pPr lvl="1"/>
            <a:r>
              <a:rPr lang="nb-NO" altLang="nb-NO" dirty="0"/>
              <a:t>Skjulte reserver</a:t>
            </a:r>
          </a:p>
          <a:p>
            <a:pPr lvl="1"/>
            <a:r>
              <a:rPr lang="nb-NO" altLang="nb-NO" dirty="0"/>
              <a:t>Vurdering av kassekreditten</a:t>
            </a:r>
          </a:p>
          <a:p>
            <a:pPr lvl="1"/>
            <a:endParaRPr lang="nb-NO" altLang="nb-NO" dirty="0"/>
          </a:p>
          <a:p>
            <a:endParaRPr lang="nb-NO" alt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200" dirty="0"/>
              <a:t>Problemer ved nøkkeltallanalyser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664" y="200001"/>
            <a:ext cx="964336" cy="102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82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15773</TotalTime>
  <Words>979</Words>
  <Application>Microsoft Office PowerPoint</Application>
  <PresentationFormat>On-screen Show (4:3)</PresentationFormat>
  <Paragraphs>305</Paragraphs>
  <Slides>28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    INEC1800 - Økonomi, finans og regnskap  Analyse av regnskapet  Foreleser: Torunn Drage Roti   Universitetslektor  </vt:lpstr>
      <vt:lpstr>Agenda</vt:lpstr>
      <vt:lpstr>PowerPoint Presentation</vt:lpstr>
      <vt:lpstr>Regnskapsanalyse</vt:lpstr>
      <vt:lpstr>Hva er regnskapsanalyse? </vt:lpstr>
      <vt:lpstr>Beregning av forholdstall vs regnskapsrapporter</vt:lpstr>
      <vt:lpstr>Beregning av forholdstall vs regnskapsrapporter</vt:lpstr>
      <vt:lpstr>Korrigering av analysedata.</vt:lpstr>
      <vt:lpstr>Hvordan håndteres skjulte reserver i regnskapsanalysen?</vt:lpstr>
      <vt:lpstr>Liten test 1 (maks 20 poeng)</vt:lpstr>
      <vt:lpstr>Nøkkeltallberegninger</vt:lpstr>
      <vt:lpstr>Nøkkeltall for lønnsomhet</vt:lpstr>
      <vt:lpstr>Nøkkeltall for lønnsomhet</vt:lpstr>
      <vt:lpstr>PowerPoint Presentation</vt:lpstr>
      <vt:lpstr>PowerPoint Presentation</vt:lpstr>
      <vt:lpstr>PowerPoint Presentation</vt:lpstr>
      <vt:lpstr>PowerPoint Presentation</vt:lpstr>
      <vt:lpstr>Nøkkeltall for likviditet</vt:lpstr>
      <vt:lpstr>Nøkkeltall for likviditet</vt:lpstr>
      <vt:lpstr>Nøkkeltall for likviditet</vt:lpstr>
      <vt:lpstr>Nøkkeltall for finansiering</vt:lpstr>
      <vt:lpstr>Selvfinansieringsevnen</vt:lpstr>
      <vt:lpstr>Nøkkeltall for effektivitet på kapitalsiden</vt:lpstr>
      <vt:lpstr>PowerPoint Presentation</vt:lpstr>
      <vt:lpstr>PowerPoint Presentation</vt:lpstr>
      <vt:lpstr>PowerPoint Presentation</vt:lpstr>
      <vt:lpstr>Sammenhengen mellom rentabilitet, finansiering og likviditet</vt:lpstr>
      <vt:lpstr>Problemer ved nøkkeltallanalyser</vt:lpstr>
    </vt:vector>
  </TitlesOfParts>
  <Company>Høgksolen i Oslo og Akershus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Torunn Drage Roti</dc:creator>
  <cp:lastModifiedBy>Torunn Drage Roti</cp:lastModifiedBy>
  <cp:revision>783</cp:revision>
  <cp:lastPrinted>2014-08-15T16:15:15Z</cp:lastPrinted>
  <dcterms:created xsi:type="dcterms:W3CDTF">2012-08-15T11:01:00Z</dcterms:created>
  <dcterms:modified xsi:type="dcterms:W3CDTF">2018-09-05T13:24:57Z</dcterms:modified>
</cp:coreProperties>
</file>