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 id="2147483679" r:id="rId3"/>
  </p:sldMasterIdLst>
  <p:notesMasterIdLst>
    <p:notesMasterId r:id="rId47"/>
  </p:notesMasterIdLst>
  <p:sldIdLst>
    <p:sldId id="273" r:id="rId4"/>
    <p:sldId id="1354" r:id="rId5"/>
    <p:sldId id="954" r:id="rId6"/>
    <p:sldId id="967" r:id="rId7"/>
    <p:sldId id="981" r:id="rId8"/>
    <p:sldId id="1361" r:id="rId9"/>
    <p:sldId id="984" r:id="rId10"/>
    <p:sldId id="1368" r:id="rId11"/>
    <p:sldId id="1373" r:id="rId12"/>
    <p:sldId id="1369" r:id="rId13"/>
    <p:sldId id="1370" r:id="rId14"/>
    <p:sldId id="1371" r:id="rId15"/>
    <p:sldId id="1372" r:id="rId16"/>
    <p:sldId id="1374" r:id="rId17"/>
    <p:sldId id="1375" r:id="rId18"/>
    <p:sldId id="990" r:id="rId19"/>
    <p:sldId id="1362" r:id="rId20"/>
    <p:sldId id="1363" r:id="rId21"/>
    <p:sldId id="1364" r:id="rId22"/>
    <p:sldId id="1358" r:id="rId23"/>
    <p:sldId id="1376" r:id="rId24"/>
    <p:sldId id="1215" r:id="rId25"/>
    <p:sldId id="772" r:id="rId26"/>
    <p:sldId id="1359" r:id="rId27"/>
    <p:sldId id="818" r:id="rId28"/>
    <p:sldId id="948" r:id="rId29"/>
    <p:sldId id="816" r:id="rId30"/>
    <p:sldId id="815" r:id="rId31"/>
    <p:sldId id="662" r:id="rId32"/>
    <p:sldId id="1212" r:id="rId33"/>
    <p:sldId id="856" r:id="rId34"/>
    <p:sldId id="888" r:id="rId35"/>
    <p:sldId id="873" r:id="rId36"/>
    <p:sldId id="889" r:id="rId37"/>
    <p:sldId id="1377" r:id="rId38"/>
    <p:sldId id="875" r:id="rId39"/>
    <p:sldId id="890" r:id="rId40"/>
    <p:sldId id="1348" r:id="rId41"/>
    <p:sldId id="1349" r:id="rId42"/>
    <p:sldId id="1356" r:id="rId43"/>
    <p:sldId id="1352" r:id="rId44"/>
    <p:sldId id="1360" r:id="rId45"/>
    <p:sldId id="973" r:id="rId46"/>
  </p:sldIdLst>
  <p:sldSz cx="12192000" cy="6858000"/>
  <p:notesSz cx="6858000" cy="9144000"/>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DF8525B-F1CE-4B70-B75B-EDF9A3E3AAD2}">
          <p14:sldIdLst>
            <p14:sldId id="273"/>
            <p14:sldId id="1354"/>
            <p14:sldId id="954"/>
            <p14:sldId id="967"/>
            <p14:sldId id="981"/>
            <p14:sldId id="1361"/>
            <p14:sldId id="984"/>
            <p14:sldId id="1368"/>
            <p14:sldId id="1373"/>
            <p14:sldId id="1369"/>
            <p14:sldId id="1370"/>
            <p14:sldId id="1371"/>
            <p14:sldId id="1372"/>
            <p14:sldId id="1374"/>
            <p14:sldId id="1375"/>
            <p14:sldId id="990"/>
            <p14:sldId id="1362"/>
            <p14:sldId id="1363"/>
            <p14:sldId id="1364"/>
            <p14:sldId id="1358"/>
            <p14:sldId id="1376"/>
            <p14:sldId id="1215"/>
            <p14:sldId id="772"/>
            <p14:sldId id="1359"/>
            <p14:sldId id="818"/>
            <p14:sldId id="948"/>
            <p14:sldId id="816"/>
            <p14:sldId id="815"/>
            <p14:sldId id="662"/>
            <p14:sldId id="1212"/>
            <p14:sldId id="856"/>
            <p14:sldId id="888"/>
            <p14:sldId id="873"/>
            <p14:sldId id="889"/>
            <p14:sldId id="1377"/>
            <p14:sldId id="875"/>
            <p14:sldId id="890"/>
            <p14:sldId id="1348"/>
            <p14:sldId id="1349"/>
            <p14:sldId id="1356"/>
            <p14:sldId id="1352"/>
            <p14:sldId id="1360"/>
            <p14:sldId id="97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E690E"/>
    <a:srgbClr val="45D232"/>
    <a:srgbClr val="80B3F8"/>
    <a:srgbClr val="FFFFFF"/>
    <a:srgbClr val="FFFF00"/>
    <a:srgbClr val="FE6202"/>
    <a:srgbClr val="FF25A7"/>
    <a:srgbClr val="E2E2E2"/>
    <a:srgbClr val="FF5B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BDBE2E-F185-47B6-9E48-4DF4471B8ED4}" v="6" dt="2025-09-26T14:49:47.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264" y="7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bjørn Følstad" userId="a63435a9-beae-4df5-8fa8-8c9f8f4a2803" providerId="ADAL" clId="{F2817F71-3224-4AB3-8073-5988F8268DE0}"/>
    <pc:docChg chg="undo custSel delSld modSld modSection">
      <pc:chgData name="Asbjørn Følstad" userId="a63435a9-beae-4df5-8fa8-8c9f8f4a2803" providerId="ADAL" clId="{F2817F71-3224-4AB3-8073-5988F8268DE0}" dt="2025-09-26T14:52:22.584" v="159" actId="47"/>
      <pc:docMkLst>
        <pc:docMk/>
      </pc:docMkLst>
      <pc:sldChg chg="del">
        <pc:chgData name="Asbjørn Følstad" userId="a63435a9-beae-4df5-8fa8-8c9f8f4a2803" providerId="ADAL" clId="{F2817F71-3224-4AB3-8073-5988F8268DE0}" dt="2025-09-26T14:46:09.947" v="1" actId="47"/>
        <pc:sldMkLst>
          <pc:docMk/>
          <pc:sldMk cId="2571188539" sldId="677"/>
        </pc:sldMkLst>
      </pc:sldChg>
      <pc:sldChg chg="del">
        <pc:chgData name="Asbjørn Følstad" userId="a63435a9-beae-4df5-8fa8-8c9f8f4a2803" providerId="ADAL" clId="{F2817F71-3224-4AB3-8073-5988F8268DE0}" dt="2025-09-26T14:52:02.148" v="158" actId="47"/>
        <pc:sldMkLst>
          <pc:docMk/>
          <pc:sldMk cId="824810517" sldId="824"/>
        </pc:sldMkLst>
      </pc:sldChg>
      <pc:sldChg chg="del">
        <pc:chgData name="Asbjørn Følstad" userId="a63435a9-beae-4df5-8fa8-8c9f8f4a2803" providerId="ADAL" clId="{F2817F71-3224-4AB3-8073-5988F8268DE0}" dt="2025-09-26T14:52:02.148" v="158" actId="47"/>
        <pc:sldMkLst>
          <pc:docMk/>
          <pc:sldMk cId="2784888744" sldId="826"/>
        </pc:sldMkLst>
      </pc:sldChg>
      <pc:sldChg chg="del">
        <pc:chgData name="Asbjørn Følstad" userId="a63435a9-beae-4df5-8fa8-8c9f8f4a2803" providerId="ADAL" clId="{F2817F71-3224-4AB3-8073-5988F8268DE0}" dt="2025-09-26T14:52:22.584" v="159" actId="47"/>
        <pc:sldMkLst>
          <pc:docMk/>
          <pc:sldMk cId="2806198029" sldId="881"/>
        </pc:sldMkLst>
      </pc:sldChg>
      <pc:sldChg chg="del">
        <pc:chgData name="Asbjørn Følstad" userId="a63435a9-beae-4df5-8fa8-8c9f8f4a2803" providerId="ADAL" clId="{F2817F71-3224-4AB3-8073-5988F8268DE0}" dt="2025-09-26T14:46:24.140" v="2" actId="47"/>
        <pc:sldMkLst>
          <pc:docMk/>
          <pc:sldMk cId="1812315936" sldId="955"/>
        </pc:sldMkLst>
      </pc:sldChg>
      <pc:sldChg chg="del">
        <pc:chgData name="Asbjørn Følstad" userId="a63435a9-beae-4df5-8fa8-8c9f8f4a2803" providerId="ADAL" clId="{F2817F71-3224-4AB3-8073-5988F8268DE0}" dt="2025-09-26T14:51:56.389" v="157" actId="47"/>
        <pc:sldMkLst>
          <pc:docMk/>
          <pc:sldMk cId="2170875593" sldId="956"/>
        </pc:sldMkLst>
      </pc:sldChg>
      <pc:sldChg chg="del">
        <pc:chgData name="Asbjørn Følstad" userId="a63435a9-beae-4df5-8fa8-8c9f8f4a2803" providerId="ADAL" clId="{F2817F71-3224-4AB3-8073-5988F8268DE0}" dt="2025-09-26T14:46:26.976" v="4" actId="47"/>
        <pc:sldMkLst>
          <pc:docMk/>
          <pc:sldMk cId="259110084" sldId="974"/>
        </pc:sldMkLst>
      </pc:sldChg>
      <pc:sldChg chg="modAnim">
        <pc:chgData name="Asbjørn Følstad" userId="a63435a9-beae-4df5-8fa8-8c9f8f4a2803" providerId="ADAL" clId="{F2817F71-3224-4AB3-8073-5988F8268DE0}" dt="2025-09-26T14:46:46.163" v="5"/>
        <pc:sldMkLst>
          <pc:docMk/>
          <pc:sldMk cId="1283867184" sldId="984"/>
        </pc:sldMkLst>
      </pc:sldChg>
      <pc:sldChg chg="addSp delSp modSp mod">
        <pc:chgData name="Asbjørn Følstad" userId="a63435a9-beae-4df5-8fa8-8c9f8f4a2803" providerId="ADAL" clId="{F2817F71-3224-4AB3-8073-5988F8268DE0}" dt="2025-09-26T14:48:20.781" v="23" actId="208"/>
        <pc:sldMkLst>
          <pc:docMk/>
          <pc:sldMk cId="2135052292" sldId="990"/>
        </pc:sldMkLst>
        <pc:picChg chg="add del mod">
          <ac:chgData name="Asbjørn Følstad" userId="a63435a9-beae-4df5-8fa8-8c9f8f4a2803" providerId="ADAL" clId="{F2817F71-3224-4AB3-8073-5988F8268DE0}" dt="2025-09-26T14:47:56.512" v="13" actId="21"/>
          <ac:picMkLst>
            <pc:docMk/>
            <pc:sldMk cId="2135052292" sldId="990"/>
            <ac:picMk id="2" creationId="{CCFDA9C3-59E4-23F0-20D1-DDBD96BAFF83}"/>
          </ac:picMkLst>
        </pc:picChg>
        <pc:picChg chg="add mod">
          <ac:chgData name="Asbjørn Følstad" userId="a63435a9-beae-4df5-8fa8-8c9f8f4a2803" providerId="ADAL" clId="{F2817F71-3224-4AB3-8073-5988F8268DE0}" dt="2025-09-26T14:47:58.114" v="15"/>
          <ac:picMkLst>
            <pc:docMk/>
            <pc:sldMk cId="2135052292" sldId="990"/>
            <ac:picMk id="4" creationId="{CCFDA9C3-59E4-23F0-20D1-DDBD96BAFF83}"/>
          </ac:picMkLst>
        </pc:picChg>
        <pc:picChg chg="add del mod">
          <ac:chgData name="Asbjørn Følstad" userId="a63435a9-beae-4df5-8fa8-8c9f8f4a2803" providerId="ADAL" clId="{F2817F71-3224-4AB3-8073-5988F8268DE0}" dt="2025-09-26T14:48:17.536" v="20" actId="21"/>
          <ac:picMkLst>
            <pc:docMk/>
            <pc:sldMk cId="2135052292" sldId="990"/>
            <ac:picMk id="7" creationId="{71CAD5DA-155A-A01F-4536-85F64696FE6F}"/>
          </ac:picMkLst>
        </pc:picChg>
        <pc:picChg chg="add mod">
          <ac:chgData name="Asbjørn Følstad" userId="a63435a9-beae-4df5-8fa8-8c9f8f4a2803" providerId="ADAL" clId="{F2817F71-3224-4AB3-8073-5988F8268DE0}" dt="2025-09-26T14:48:20.781" v="23" actId="208"/>
          <ac:picMkLst>
            <pc:docMk/>
            <pc:sldMk cId="2135052292" sldId="990"/>
            <ac:picMk id="9" creationId="{71CAD5DA-155A-A01F-4536-85F64696FE6F}"/>
          </ac:picMkLst>
        </pc:picChg>
        <pc:picChg chg="del">
          <ac:chgData name="Asbjørn Følstad" userId="a63435a9-beae-4df5-8fa8-8c9f8f4a2803" providerId="ADAL" clId="{F2817F71-3224-4AB3-8073-5988F8268DE0}" dt="2025-09-26T14:47:57.376" v="14" actId="478"/>
          <ac:picMkLst>
            <pc:docMk/>
            <pc:sldMk cId="2135052292" sldId="990"/>
            <ac:picMk id="19" creationId="{BB758CDD-5D8C-5DC5-52E8-98B14D01EF00}"/>
          </ac:picMkLst>
        </pc:picChg>
        <pc:picChg chg="del">
          <ac:chgData name="Asbjørn Følstad" userId="a63435a9-beae-4df5-8fa8-8c9f8f4a2803" providerId="ADAL" clId="{F2817F71-3224-4AB3-8073-5988F8268DE0}" dt="2025-09-26T14:48:18.457" v="21" actId="478"/>
          <ac:picMkLst>
            <pc:docMk/>
            <pc:sldMk cId="2135052292" sldId="990"/>
            <ac:picMk id="21" creationId="{9D8B1E05-C761-4120-9143-53A47FFE6778}"/>
          </ac:picMkLst>
        </pc:picChg>
      </pc:sldChg>
      <pc:sldChg chg="del">
        <pc:chgData name="Asbjørn Følstad" userId="a63435a9-beae-4df5-8fa8-8c9f8f4a2803" providerId="ADAL" clId="{F2817F71-3224-4AB3-8073-5988F8268DE0}" dt="2025-09-26T14:46:26.296" v="3" actId="47"/>
        <pc:sldMkLst>
          <pc:docMk/>
          <pc:sldMk cId="167499627" sldId="991"/>
        </pc:sldMkLst>
      </pc:sldChg>
      <pc:sldChg chg="del">
        <pc:chgData name="Asbjørn Følstad" userId="a63435a9-beae-4df5-8fa8-8c9f8f4a2803" providerId="ADAL" clId="{F2817F71-3224-4AB3-8073-5988F8268DE0}" dt="2025-09-26T14:52:22.584" v="159" actId="47"/>
        <pc:sldMkLst>
          <pc:docMk/>
          <pc:sldMk cId="361284002" sldId="1177"/>
        </pc:sldMkLst>
      </pc:sldChg>
      <pc:sldChg chg="del">
        <pc:chgData name="Asbjørn Følstad" userId="a63435a9-beae-4df5-8fa8-8c9f8f4a2803" providerId="ADAL" clId="{F2817F71-3224-4AB3-8073-5988F8268DE0}" dt="2025-09-26T14:52:22.584" v="159" actId="47"/>
        <pc:sldMkLst>
          <pc:docMk/>
          <pc:sldMk cId="1312336505" sldId="1199"/>
        </pc:sldMkLst>
      </pc:sldChg>
      <pc:sldChg chg="del">
        <pc:chgData name="Asbjørn Følstad" userId="a63435a9-beae-4df5-8fa8-8c9f8f4a2803" providerId="ADAL" clId="{F2817F71-3224-4AB3-8073-5988F8268DE0}" dt="2025-09-26T14:52:22.584" v="159" actId="47"/>
        <pc:sldMkLst>
          <pc:docMk/>
          <pc:sldMk cId="948945292" sldId="1201"/>
        </pc:sldMkLst>
      </pc:sldChg>
      <pc:sldChg chg="del">
        <pc:chgData name="Asbjørn Følstad" userId="a63435a9-beae-4df5-8fa8-8c9f8f4a2803" providerId="ADAL" clId="{F2817F71-3224-4AB3-8073-5988F8268DE0}" dt="2025-09-26T14:52:22.584" v="159" actId="47"/>
        <pc:sldMkLst>
          <pc:docMk/>
          <pc:sldMk cId="599692545" sldId="1202"/>
        </pc:sldMkLst>
      </pc:sldChg>
      <pc:sldChg chg="del">
        <pc:chgData name="Asbjørn Følstad" userId="a63435a9-beae-4df5-8fa8-8c9f8f4a2803" providerId="ADAL" clId="{F2817F71-3224-4AB3-8073-5988F8268DE0}" dt="2025-09-26T14:52:22.584" v="159" actId="47"/>
        <pc:sldMkLst>
          <pc:docMk/>
          <pc:sldMk cId="2303038186" sldId="1203"/>
        </pc:sldMkLst>
      </pc:sldChg>
      <pc:sldChg chg="del">
        <pc:chgData name="Asbjørn Følstad" userId="a63435a9-beae-4df5-8fa8-8c9f8f4a2803" providerId="ADAL" clId="{F2817F71-3224-4AB3-8073-5988F8268DE0}" dt="2025-09-26T14:52:22.584" v="159" actId="47"/>
        <pc:sldMkLst>
          <pc:docMk/>
          <pc:sldMk cId="3659775178" sldId="1205"/>
        </pc:sldMkLst>
      </pc:sldChg>
      <pc:sldChg chg="del">
        <pc:chgData name="Asbjørn Følstad" userId="a63435a9-beae-4df5-8fa8-8c9f8f4a2803" providerId="ADAL" clId="{F2817F71-3224-4AB3-8073-5988F8268DE0}" dt="2025-09-26T14:52:22.584" v="159" actId="47"/>
        <pc:sldMkLst>
          <pc:docMk/>
          <pc:sldMk cId="743363697" sldId="1206"/>
        </pc:sldMkLst>
      </pc:sldChg>
      <pc:sldChg chg="del">
        <pc:chgData name="Asbjørn Følstad" userId="a63435a9-beae-4df5-8fa8-8c9f8f4a2803" providerId="ADAL" clId="{F2817F71-3224-4AB3-8073-5988F8268DE0}" dt="2025-09-26T14:52:22.584" v="159" actId="47"/>
        <pc:sldMkLst>
          <pc:docMk/>
          <pc:sldMk cId="1474277458" sldId="1207"/>
        </pc:sldMkLst>
      </pc:sldChg>
      <pc:sldChg chg="del">
        <pc:chgData name="Asbjørn Følstad" userId="a63435a9-beae-4df5-8fa8-8c9f8f4a2803" providerId="ADAL" clId="{F2817F71-3224-4AB3-8073-5988F8268DE0}" dt="2025-09-26T14:52:22.584" v="159" actId="47"/>
        <pc:sldMkLst>
          <pc:docMk/>
          <pc:sldMk cId="36378356" sldId="1208"/>
        </pc:sldMkLst>
      </pc:sldChg>
      <pc:sldChg chg="del">
        <pc:chgData name="Asbjørn Følstad" userId="a63435a9-beae-4df5-8fa8-8c9f8f4a2803" providerId="ADAL" clId="{F2817F71-3224-4AB3-8073-5988F8268DE0}" dt="2025-09-26T14:52:22.584" v="159" actId="47"/>
        <pc:sldMkLst>
          <pc:docMk/>
          <pc:sldMk cId="805569578" sldId="1211"/>
        </pc:sldMkLst>
      </pc:sldChg>
      <pc:sldChg chg="del">
        <pc:chgData name="Asbjørn Følstad" userId="a63435a9-beae-4df5-8fa8-8c9f8f4a2803" providerId="ADAL" clId="{F2817F71-3224-4AB3-8073-5988F8268DE0}" dt="2025-09-26T14:52:22.584" v="159" actId="47"/>
        <pc:sldMkLst>
          <pc:docMk/>
          <pc:sldMk cId="895853586" sldId="1227"/>
        </pc:sldMkLst>
      </pc:sldChg>
      <pc:sldChg chg="del">
        <pc:chgData name="Asbjørn Følstad" userId="a63435a9-beae-4df5-8fa8-8c9f8f4a2803" providerId="ADAL" clId="{F2817F71-3224-4AB3-8073-5988F8268DE0}" dt="2025-09-26T14:52:22.584" v="159" actId="47"/>
        <pc:sldMkLst>
          <pc:docMk/>
          <pc:sldMk cId="505132424" sldId="1355"/>
        </pc:sldMkLst>
      </pc:sldChg>
      <pc:sldChg chg="del">
        <pc:chgData name="Asbjørn Følstad" userId="a63435a9-beae-4df5-8fa8-8c9f8f4a2803" providerId="ADAL" clId="{F2817F71-3224-4AB3-8073-5988F8268DE0}" dt="2025-09-26T14:46:03.315" v="0" actId="47"/>
        <pc:sldMkLst>
          <pc:docMk/>
          <pc:sldMk cId="1653095866" sldId="1357"/>
        </pc:sldMkLst>
      </pc:sldChg>
      <pc:sldChg chg="addSp delSp modSp mod delAnim">
        <pc:chgData name="Asbjørn Følstad" userId="a63435a9-beae-4df5-8fa8-8c9f8f4a2803" providerId="ADAL" clId="{F2817F71-3224-4AB3-8073-5988F8268DE0}" dt="2025-09-26T14:51:50.144" v="156" actId="207"/>
        <pc:sldMkLst>
          <pc:docMk/>
          <pc:sldMk cId="2271675582" sldId="1358"/>
        </pc:sldMkLst>
        <pc:spChg chg="del">
          <ac:chgData name="Asbjørn Følstad" userId="a63435a9-beae-4df5-8fa8-8c9f8f4a2803" providerId="ADAL" clId="{F2817F71-3224-4AB3-8073-5988F8268DE0}" dt="2025-09-26T14:51:38.376" v="153" actId="478"/>
          <ac:spMkLst>
            <pc:docMk/>
            <pc:sldMk cId="2271675582" sldId="1358"/>
            <ac:spMk id="6" creationId="{0B782A19-E22D-36A3-5BC3-8F3F3152427E}"/>
          </ac:spMkLst>
        </pc:spChg>
        <pc:spChg chg="del">
          <ac:chgData name="Asbjørn Følstad" userId="a63435a9-beae-4df5-8fa8-8c9f8f4a2803" providerId="ADAL" clId="{F2817F71-3224-4AB3-8073-5988F8268DE0}" dt="2025-09-26T14:51:38.376" v="153" actId="478"/>
          <ac:spMkLst>
            <pc:docMk/>
            <pc:sldMk cId="2271675582" sldId="1358"/>
            <ac:spMk id="7" creationId="{17BDF560-7EC1-95A5-5E21-E74923A51AB3}"/>
          </ac:spMkLst>
        </pc:spChg>
        <pc:spChg chg="del">
          <ac:chgData name="Asbjørn Følstad" userId="a63435a9-beae-4df5-8fa8-8c9f8f4a2803" providerId="ADAL" clId="{F2817F71-3224-4AB3-8073-5988F8268DE0}" dt="2025-09-26T14:51:38.376" v="153" actId="478"/>
          <ac:spMkLst>
            <pc:docMk/>
            <pc:sldMk cId="2271675582" sldId="1358"/>
            <ac:spMk id="8" creationId="{ECDDDE65-EAC0-68C6-AE7D-EE433F914109}"/>
          </ac:spMkLst>
        </pc:spChg>
        <pc:spChg chg="add mod">
          <ac:chgData name="Asbjørn Følstad" userId="a63435a9-beae-4df5-8fa8-8c9f8f4a2803" providerId="ADAL" clId="{F2817F71-3224-4AB3-8073-5988F8268DE0}" dt="2025-09-26T14:51:50.144" v="156" actId="207"/>
          <ac:spMkLst>
            <pc:docMk/>
            <pc:sldMk cId="2271675582" sldId="1358"/>
            <ac:spMk id="9" creationId="{34E8DFF2-6608-88D0-90AC-757E509B9539}"/>
          </ac:spMkLst>
        </pc:spChg>
      </pc:sldChg>
      <pc:sldChg chg="delSp modSp mod delAnim">
        <pc:chgData name="Asbjørn Følstad" userId="a63435a9-beae-4df5-8fa8-8c9f8f4a2803" providerId="ADAL" clId="{F2817F71-3224-4AB3-8073-5988F8268DE0}" dt="2025-09-26T14:51:21.768" v="152" actId="1076"/>
        <pc:sldMkLst>
          <pc:docMk/>
          <pc:sldMk cId="797938602" sldId="1363"/>
        </pc:sldMkLst>
        <pc:spChg chg="del">
          <ac:chgData name="Asbjørn Følstad" userId="a63435a9-beae-4df5-8fa8-8c9f8f4a2803" providerId="ADAL" clId="{F2817F71-3224-4AB3-8073-5988F8268DE0}" dt="2025-09-26T14:50:36.842" v="142" actId="478"/>
          <ac:spMkLst>
            <pc:docMk/>
            <pc:sldMk cId="797938602" sldId="1363"/>
            <ac:spMk id="7" creationId="{32E681E6-2E15-43CE-2DDD-7460A0547B2C}"/>
          </ac:spMkLst>
        </pc:spChg>
        <pc:spChg chg="mod">
          <ac:chgData name="Asbjørn Følstad" userId="a63435a9-beae-4df5-8fa8-8c9f8f4a2803" providerId="ADAL" clId="{F2817F71-3224-4AB3-8073-5988F8268DE0}" dt="2025-09-26T14:51:21.768" v="152" actId="1076"/>
          <ac:spMkLst>
            <pc:docMk/>
            <pc:sldMk cId="797938602" sldId="1363"/>
            <ac:spMk id="8" creationId="{9BABF5CB-FD6B-F374-4AD1-76AB01A6BEB3}"/>
          </ac:spMkLst>
        </pc:spChg>
        <pc:spChg chg="mod">
          <ac:chgData name="Asbjørn Følstad" userId="a63435a9-beae-4df5-8fa8-8c9f8f4a2803" providerId="ADAL" clId="{F2817F71-3224-4AB3-8073-5988F8268DE0}" dt="2025-09-26T14:51:02.737" v="150" actId="14100"/>
          <ac:spMkLst>
            <pc:docMk/>
            <pc:sldMk cId="797938602" sldId="1363"/>
            <ac:spMk id="11" creationId="{84206CFE-F4BC-5E31-3C5E-6509216DC76C}"/>
          </ac:spMkLst>
        </pc:spChg>
        <pc:picChg chg="mod">
          <ac:chgData name="Asbjørn Følstad" userId="a63435a9-beae-4df5-8fa8-8c9f8f4a2803" providerId="ADAL" clId="{F2817F71-3224-4AB3-8073-5988F8268DE0}" dt="2025-09-26T14:50:49.282" v="144" actId="1076"/>
          <ac:picMkLst>
            <pc:docMk/>
            <pc:sldMk cId="797938602" sldId="1363"/>
            <ac:picMk id="6" creationId="{42F8DD6C-20E0-3DDA-6335-1706988A07FB}"/>
          </ac:picMkLst>
        </pc:picChg>
      </pc:sldChg>
      <pc:sldChg chg="delSp mod delAnim">
        <pc:chgData name="Asbjørn Følstad" userId="a63435a9-beae-4df5-8fa8-8c9f8f4a2803" providerId="ADAL" clId="{F2817F71-3224-4AB3-8073-5988F8268DE0}" dt="2025-09-26T14:47:13.588" v="7" actId="478"/>
        <pc:sldMkLst>
          <pc:docMk/>
          <pc:sldMk cId="226174501" sldId="1372"/>
        </pc:sldMkLst>
        <pc:spChg chg="del">
          <ac:chgData name="Asbjørn Følstad" userId="a63435a9-beae-4df5-8fa8-8c9f8f4a2803" providerId="ADAL" clId="{F2817F71-3224-4AB3-8073-5988F8268DE0}" dt="2025-09-26T14:47:11.118" v="6" actId="478"/>
          <ac:spMkLst>
            <pc:docMk/>
            <pc:sldMk cId="226174501" sldId="1372"/>
            <ac:spMk id="5" creationId="{2461D081-7C33-3ECC-5879-08F9377C6E0F}"/>
          </ac:spMkLst>
        </pc:spChg>
        <pc:spChg chg="del">
          <ac:chgData name="Asbjørn Følstad" userId="a63435a9-beae-4df5-8fa8-8c9f8f4a2803" providerId="ADAL" clId="{F2817F71-3224-4AB3-8073-5988F8268DE0}" dt="2025-09-26T14:47:13.588" v="7" actId="478"/>
          <ac:spMkLst>
            <pc:docMk/>
            <pc:sldMk cId="226174501" sldId="1372"/>
            <ac:spMk id="6" creationId="{D52E4F04-8D9B-4D0C-342C-CFC609318563}"/>
          </ac:spMkLst>
        </pc:spChg>
      </pc:sldChg>
      <pc:sldChg chg="modSp mod">
        <pc:chgData name="Asbjørn Følstad" userId="a63435a9-beae-4df5-8fa8-8c9f8f4a2803" providerId="ADAL" clId="{F2817F71-3224-4AB3-8073-5988F8268DE0}" dt="2025-09-26T14:50:24.342" v="141" actId="14100"/>
        <pc:sldMkLst>
          <pc:docMk/>
          <pc:sldMk cId="283880952" sldId="1374"/>
        </pc:sldMkLst>
        <pc:spChg chg="mod">
          <ac:chgData name="Asbjørn Følstad" userId="a63435a9-beae-4df5-8fa8-8c9f8f4a2803" providerId="ADAL" clId="{F2817F71-3224-4AB3-8073-5988F8268DE0}" dt="2025-09-26T14:50:24.342" v="141" actId="14100"/>
          <ac:spMkLst>
            <pc:docMk/>
            <pc:sldMk cId="283880952" sldId="1374"/>
            <ac:spMk id="5" creationId="{112E787C-DF05-031B-99CA-900FEF2775D1}"/>
          </ac:spMkLst>
        </pc:spChg>
      </pc:sldChg>
      <pc:sldChg chg="modSp mod">
        <pc:chgData name="Asbjørn Følstad" userId="a63435a9-beae-4df5-8fa8-8c9f8f4a2803" providerId="ADAL" clId="{F2817F71-3224-4AB3-8073-5988F8268DE0}" dt="2025-09-26T14:50:15.884" v="140" actId="20577"/>
        <pc:sldMkLst>
          <pc:docMk/>
          <pc:sldMk cId="3059629760" sldId="1375"/>
        </pc:sldMkLst>
        <pc:spChg chg="mod">
          <ac:chgData name="Asbjørn Følstad" userId="a63435a9-beae-4df5-8fa8-8c9f8f4a2803" providerId="ADAL" clId="{F2817F71-3224-4AB3-8073-5988F8268DE0}" dt="2025-09-26T14:50:15.884" v="140" actId="20577"/>
          <ac:spMkLst>
            <pc:docMk/>
            <pc:sldMk cId="3059629760" sldId="1375"/>
            <ac:spMk id="7" creationId="{8EBBD230-FB65-7256-8A9D-3B4EB94063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AC034-CD78-49B0-BCA6-1A6DED00F801}" type="datetimeFigureOut">
              <a:rPr lang="en-GB" smtClean="0"/>
              <a:t>26/09/2025</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3E418-C684-4945-99FD-AD67B519583E}" type="slidenum">
              <a:rPr lang="en-GB" smtClean="0"/>
              <a:t>‹#›</a:t>
            </a:fld>
            <a:endParaRPr lang="en-GB"/>
          </a:p>
        </p:txBody>
      </p:sp>
    </p:spTree>
    <p:extLst>
      <p:ext uri="{BB962C8B-B14F-4D97-AF65-F5344CB8AC3E}">
        <p14:creationId xmlns:p14="http://schemas.microsoft.com/office/powerpoint/2010/main" val="1647407781"/>
      </p:ext>
    </p:extLst>
  </p:cSld>
  <p:clrMap bg1="lt1" tx1="dk1" bg2="lt2" tx2="dk2" accent1="accent1" accent2="accent2" accent3="accent3" accent4="accent4" accent5="accent5" accent6="accent6" hlink="hlink" folHlink="folHlink"/>
  <p:notesStyle>
    <a:lvl1pPr marL="0" algn="l" defTabSz="457154" rtl="0" eaLnBrk="1" latinLnBrk="0" hangingPunct="1">
      <a:defRPr sz="600" kern="1200">
        <a:solidFill>
          <a:schemeClr val="tx1"/>
        </a:solidFill>
        <a:latin typeface="+mn-lt"/>
        <a:ea typeface="+mn-ea"/>
        <a:cs typeface="+mn-cs"/>
      </a:defRPr>
    </a:lvl1pPr>
    <a:lvl2pPr marL="228577" algn="l" defTabSz="457154" rtl="0" eaLnBrk="1" latinLnBrk="0" hangingPunct="1">
      <a:defRPr sz="600" kern="1200">
        <a:solidFill>
          <a:schemeClr val="tx1"/>
        </a:solidFill>
        <a:latin typeface="+mn-lt"/>
        <a:ea typeface="+mn-ea"/>
        <a:cs typeface="+mn-cs"/>
      </a:defRPr>
    </a:lvl2pPr>
    <a:lvl3pPr marL="457154" algn="l" defTabSz="457154" rtl="0" eaLnBrk="1" latinLnBrk="0" hangingPunct="1">
      <a:defRPr sz="600" kern="1200">
        <a:solidFill>
          <a:schemeClr val="tx1"/>
        </a:solidFill>
        <a:latin typeface="+mn-lt"/>
        <a:ea typeface="+mn-ea"/>
        <a:cs typeface="+mn-cs"/>
      </a:defRPr>
    </a:lvl3pPr>
    <a:lvl4pPr marL="685731" algn="l" defTabSz="457154" rtl="0" eaLnBrk="1" latinLnBrk="0" hangingPunct="1">
      <a:defRPr sz="600" kern="1200">
        <a:solidFill>
          <a:schemeClr val="tx1"/>
        </a:solidFill>
        <a:latin typeface="+mn-lt"/>
        <a:ea typeface="+mn-ea"/>
        <a:cs typeface="+mn-cs"/>
      </a:defRPr>
    </a:lvl4pPr>
    <a:lvl5pPr marL="914309" algn="l" defTabSz="457154" rtl="0" eaLnBrk="1" latinLnBrk="0" hangingPunct="1">
      <a:defRPr sz="600" kern="1200">
        <a:solidFill>
          <a:schemeClr val="tx1"/>
        </a:solidFill>
        <a:latin typeface="+mn-lt"/>
        <a:ea typeface="+mn-ea"/>
        <a:cs typeface="+mn-cs"/>
      </a:defRPr>
    </a:lvl5pPr>
    <a:lvl6pPr marL="1142886" algn="l" defTabSz="457154" rtl="0" eaLnBrk="1" latinLnBrk="0" hangingPunct="1">
      <a:defRPr sz="600" kern="1200">
        <a:solidFill>
          <a:schemeClr val="tx1"/>
        </a:solidFill>
        <a:latin typeface="+mn-lt"/>
        <a:ea typeface="+mn-ea"/>
        <a:cs typeface="+mn-cs"/>
      </a:defRPr>
    </a:lvl6pPr>
    <a:lvl7pPr marL="1371462" algn="l" defTabSz="457154" rtl="0" eaLnBrk="1" latinLnBrk="0" hangingPunct="1">
      <a:defRPr sz="600" kern="1200">
        <a:solidFill>
          <a:schemeClr val="tx1"/>
        </a:solidFill>
        <a:latin typeface="+mn-lt"/>
        <a:ea typeface="+mn-ea"/>
        <a:cs typeface="+mn-cs"/>
      </a:defRPr>
    </a:lvl7pPr>
    <a:lvl8pPr marL="1600040" algn="l" defTabSz="457154" rtl="0" eaLnBrk="1" latinLnBrk="0" hangingPunct="1">
      <a:defRPr sz="600" kern="1200">
        <a:solidFill>
          <a:schemeClr val="tx1"/>
        </a:solidFill>
        <a:latin typeface="+mn-lt"/>
        <a:ea typeface="+mn-ea"/>
        <a:cs typeface="+mn-cs"/>
      </a:defRPr>
    </a:lvl8pPr>
    <a:lvl9pPr marL="1828617" algn="l" defTabSz="457154"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533E418-C684-4945-99FD-AD67B519583E}" type="slidenum">
              <a:rPr lang="en-GB" smtClean="0"/>
              <a:t>1</a:t>
            </a:fld>
            <a:endParaRPr lang="en-GB"/>
          </a:p>
        </p:txBody>
      </p:sp>
    </p:spTree>
    <p:extLst>
      <p:ext uri="{BB962C8B-B14F-4D97-AF65-F5344CB8AC3E}">
        <p14:creationId xmlns:p14="http://schemas.microsoft.com/office/powerpoint/2010/main" val="643744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970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Pretend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Carla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Lalli</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celebrity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chef</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from Bon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Appetit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Magazine’s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Test Kitchen.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very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friendly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cheerful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in a 2010s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kind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way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Your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job</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is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walk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celebrities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through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cooking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Mixed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Veggie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Tempura</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recipe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The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has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many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ingredients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laid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out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in front of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cutting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board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maitake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mushroom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acorn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squash, and 2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lemons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small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bowl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flour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small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bowl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cornstarch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salt.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small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bowl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baking soda.</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bottle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seltzer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water.</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small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bowl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flaky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finishing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salt.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large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empty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bowl.</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pot of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induction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burner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350º.</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paring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knife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cleaver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spider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spoon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Walk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through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making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recipe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First, ask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“On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scale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from 1-10,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how</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rate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cooking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skills?”</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If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rating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higher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than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7,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consider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expert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lower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than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6,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consider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amateur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cook.</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Tell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clear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off</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cutting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board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break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brain-looking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maitake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mushroom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also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known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as a hen-of-</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woods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small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pieces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This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be done by hand, not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knife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because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get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nicer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chunks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way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Only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knife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trim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off</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dry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pieces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if</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necessary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Before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continuing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ask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do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have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small-ish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pieces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Next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tell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whisk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together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flour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cornstarch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salt and baking soda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large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mixing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bowl.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gradually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whisk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seltzer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water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until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about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4/5 of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water has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been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added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check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for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texture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consistency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be like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heavy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cream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Check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-in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about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batter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consistency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Is it like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heavy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cream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Next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tell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carefully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place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mushrooms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batter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mixture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gently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mix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evenly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Confirm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coating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evenly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Next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ask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check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pot of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be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around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350°.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Confirm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temperature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Next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spider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spoon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place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coated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mushrooms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let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fry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until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golden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brown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Confirm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able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place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gently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making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sure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don’t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break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apart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While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mushrooms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cook,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cut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seed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Acorn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squash –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cleaver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carefully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slice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squash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thin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pieces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batter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mixture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Explain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how</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cleaver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if</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doesn’t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know</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yet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Confirm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about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cleaver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Next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remove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mushrooms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from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begin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frying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acorn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squash.</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While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acorn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squash is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frying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slice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lemons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into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thin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intact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rounds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batter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too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Finally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remove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squash from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add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batter-</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coated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lemon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slices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Check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about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lemon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slices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Lastly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let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fried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vegetables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cool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cooling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rack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placed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over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cookie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sheet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finish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flaky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salt.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Walk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through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script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above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step</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by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step</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in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conversation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Here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some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examples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kind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of dialog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should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emulate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After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responds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ask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if</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ready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move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on. For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example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after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says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"Ok" to break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apart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mushrooms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ask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if</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has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finished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step</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If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responds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no</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any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other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similar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answers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tell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you’ll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wait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until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ready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If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user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responds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yes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or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any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other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similar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answers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move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next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step</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Don’t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skip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any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steps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Remember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stay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friendly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gregarious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Bot: Hi,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today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I’m</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going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help</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make Mixed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Veggie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Tempura</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On a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scale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from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one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ten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how</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rate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cooking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skills?</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User: I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would</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say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maybe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 6?</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Bot: OK,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well</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today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we’re</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going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get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to a 9 or 10.</a:t>
            </a:r>
          </a:p>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User: Sounds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great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Reminder</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Stay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extremely</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positive.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Don’t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make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claims</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without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saying</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you</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can</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or "I </a:t>
            </a:r>
            <a:r>
              <a:rPr lang="nb-NO" sz="1800" kern="100" dirty="0" err="1">
                <a:effectLst/>
                <a:latin typeface="Aptos" panose="020B0004020202020204" pitchFamily="34" charset="0"/>
                <a:ea typeface="Aptos" panose="020B0004020202020204" pitchFamily="34" charset="0"/>
                <a:cs typeface="Times New Roman" panose="02020603050405020304" pitchFamily="18" charset="0"/>
              </a:rPr>
              <a:t>think</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a:t>
            </a:r>
          </a:p>
          <a:p>
            <a:endParaRPr lang="nb-NO" dirty="0"/>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2742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700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176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256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0634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301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0032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a:t>Sett inn </a:t>
            </a:r>
            <a:r>
              <a:rPr lang="en-GB" err="1"/>
              <a:t>bilde</a:t>
            </a:r>
            <a:r>
              <a:rPr lang="en-GB"/>
              <a:t> </a:t>
            </a:r>
            <a:r>
              <a:rPr lang="en-GB" err="1"/>
              <a:t>fra</a:t>
            </a:r>
            <a:r>
              <a:rPr lang="en-GB"/>
              <a:t> </a:t>
            </a:r>
            <a:r>
              <a:rPr lang="en-GB" err="1"/>
              <a:t>menyen</a:t>
            </a:r>
            <a:r>
              <a:rPr lang="en-GB"/>
              <a:t>:</a:t>
            </a:r>
            <a:br>
              <a:rPr lang="en-GB"/>
            </a:br>
            <a:r>
              <a:rPr lang="en-GB"/>
              <a:t>“Sett inn/insert” -&gt; “</a:t>
            </a:r>
            <a:r>
              <a:rPr lang="en-GB" err="1"/>
              <a:t>Bilde</a:t>
            </a:r>
            <a:r>
              <a:rPr lang="en-GB"/>
              <a:t>/Picture”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US"/>
              <a:t>Click to edit Master title style</a:t>
            </a:r>
            <a:endParaRPr lang="nb-NO"/>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nb-NO"/>
              <a:t>Ola Nordmann</a:t>
            </a:r>
          </a:p>
          <a:p>
            <a:pPr lvl="0"/>
            <a:r>
              <a:rPr lang="nb-NO" err="1"/>
              <a:t>Month</a:t>
            </a:r>
            <a:r>
              <a:rPr lang="nb-NO"/>
              <a:t> 2016</a:t>
            </a:r>
          </a:p>
        </p:txBody>
      </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US"/>
              <a:t>Click to edit Master title style</a:t>
            </a:r>
            <a:endParaRPr lang="nb-NO"/>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nb-NO"/>
              <a:t>Ola Nordmann</a:t>
            </a:r>
          </a:p>
          <a:p>
            <a:pPr lvl="0"/>
            <a:r>
              <a:rPr lang="nb-NO" err="1"/>
              <a:t>Month</a:t>
            </a:r>
            <a:r>
              <a:rPr lang="nb-NO"/>
              <a:t> 2016</a:t>
            </a:r>
          </a:p>
        </p:txBody>
      </p:sp>
    </p:spTree>
    <p:extLst>
      <p:ext uri="{BB962C8B-B14F-4D97-AF65-F5344CB8AC3E}">
        <p14:creationId xmlns:p14="http://schemas.microsoft.com/office/powerpoint/2010/main" val="26313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2" y="1883324"/>
            <a:ext cx="9001711" cy="3049624"/>
          </a:xfrm>
          <a:noFill/>
        </p:spPr>
        <p:txBody>
          <a:bodyPr tIns="360072" bIns="0" anchor="t">
            <a:normAutofit/>
          </a:bodyPr>
          <a:lstStyle>
            <a:lvl1pPr>
              <a:lnSpc>
                <a:spcPct val="70000"/>
              </a:lnSpc>
              <a:defRPr sz="8100" cap="all" baseline="0"/>
            </a:lvl1pPr>
          </a:lstStyle>
          <a:p>
            <a:r>
              <a:rPr lang="en-US"/>
              <a:t>Click to edit Master title style</a:t>
            </a:r>
            <a:endParaRPr lang="nb-NO"/>
          </a:p>
        </p:txBody>
      </p:sp>
      <p:sp>
        <p:nvSpPr>
          <p:cNvPr id="3" name="Plassholder for tekst 2"/>
          <p:cNvSpPr>
            <a:spLocks noGrp="1"/>
          </p:cNvSpPr>
          <p:nvPr>
            <p:ph type="body" idx="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US"/>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Tree>
    <p:extLst>
      <p:ext uri="{BB962C8B-B14F-4D97-AF65-F5344CB8AC3E}">
        <p14:creationId xmlns:p14="http://schemas.microsoft.com/office/powerpoint/2010/main" val="258411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8" name="Tittel 7"/>
          <p:cNvSpPr>
            <a:spLocks noGrp="1"/>
          </p:cNvSpPr>
          <p:nvPr>
            <p:ph type="title"/>
          </p:nvPr>
        </p:nvSpPr>
        <p:spPr>
          <a:xfrm>
            <a:off x="6715276" y="920493"/>
            <a:ext cx="4986948" cy="1319077"/>
          </a:xfrm>
          <a:blipFill dpi="0" rotWithShape="1">
            <a:blip r:embed="rId2"/>
            <a:srcRect/>
            <a:tile tx="0" ty="0" sx="100000" sy="100000" flip="none" algn="bl"/>
          </a:blipFill>
        </p:spPr>
        <p:txBody>
          <a:bodyPr/>
          <a:lstStyle>
            <a:lvl1pPr>
              <a:lnSpc>
                <a:spcPct val="80000"/>
              </a:lnSpc>
              <a:defRPr/>
            </a:lvl1pPr>
          </a:lstStyle>
          <a:p>
            <a:r>
              <a:rPr lang="en-US"/>
              <a:t>Click to edit Master title style</a:t>
            </a:r>
            <a:endParaRPr lang="en-GB"/>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US"/>
              <a:t>Click icon to add picture</a:t>
            </a:r>
            <a:endParaRPr lang="en-GB"/>
          </a:p>
        </p:txBody>
      </p:sp>
      <p:sp>
        <p:nvSpPr>
          <p:cNvPr id="3" name="Plassholder for dato 2"/>
          <p:cNvSpPr>
            <a:spLocks noGrp="1"/>
          </p:cNvSpPr>
          <p:nvPr>
            <p:ph type="dt" sz="half" idx="15"/>
          </p:nvPr>
        </p:nvSpPr>
        <p:spPr/>
        <p:txBody>
          <a:bodyPr/>
          <a:lstStyle/>
          <a:p>
            <a:r>
              <a:rPr lang="nb-NO"/>
              <a:t>Month 2016</a:t>
            </a:r>
          </a:p>
        </p:txBody>
      </p:sp>
      <p:sp>
        <p:nvSpPr>
          <p:cNvPr id="5" name="Plassholder for bunntekst 4"/>
          <p:cNvSpPr>
            <a:spLocks noGrp="1"/>
          </p:cNvSpPr>
          <p:nvPr>
            <p:ph type="ftr" sz="quarter" idx="16"/>
          </p:nvPr>
        </p:nvSpPr>
        <p:spPr/>
        <p:txBody>
          <a:bodyPr/>
          <a:lstStyle/>
          <a:p>
            <a:endParaRPr lang="nb-NO"/>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14295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US"/>
              <a:t>Click icon to add picture</a:t>
            </a:r>
            <a:endParaRPr lang="en-GB"/>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8" name="Tittel 7"/>
          <p:cNvSpPr>
            <a:spLocks noGrp="1"/>
          </p:cNvSpPr>
          <p:nvPr>
            <p:ph type="title"/>
          </p:nvPr>
        </p:nvSpPr>
        <p:spPr>
          <a:xfrm>
            <a:off x="954182" y="920493"/>
            <a:ext cx="4742139" cy="1319077"/>
          </a:xfrm>
          <a:blipFill dpi="0" rotWithShape="1">
            <a:blip r:embed="rId2"/>
            <a:srcRect/>
            <a:tile tx="0" ty="0" sx="100000" sy="100000" flip="none" algn="bl"/>
          </a:blipFill>
        </p:spPr>
        <p:txBody>
          <a:bodyPr/>
          <a:lstStyle>
            <a:lvl1pPr>
              <a:lnSpc>
                <a:spcPct val="80000"/>
              </a:lnSpc>
              <a:defRPr/>
            </a:lvl1pPr>
          </a:lstStyle>
          <a:p>
            <a:r>
              <a:rPr lang="en-US"/>
              <a:t>Click to edit Master title style</a:t>
            </a:r>
            <a:endParaRPr lang="en-GB"/>
          </a:p>
        </p:txBody>
      </p:sp>
      <p:sp>
        <p:nvSpPr>
          <p:cNvPr id="3" name="Plassholder for dato 2"/>
          <p:cNvSpPr>
            <a:spLocks noGrp="1"/>
          </p:cNvSpPr>
          <p:nvPr>
            <p:ph type="dt" sz="half" idx="15"/>
          </p:nvPr>
        </p:nvSpPr>
        <p:spPr/>
        <p:txBody>
          <a:bodyPr/>
          <a:lstStyle/>
          <a:p>
            <a:r>
              <a:rPr lang="nb-NO"/>
              <a:t>Month 2016</a:t>
            </a:r>
          </a:p>
        </p:txBody>
      </p:sp>
      <p:sp>
        <p:nvSpPr>
          <p:cNvPr id="5" name="Plassholder for bunntekst 4"/>
          <p:cNvSpPr>
            <a:spLocks noGrp="1"/>
          </p:cNvSpPr>
          <p:nvPr>
            <p:ph type="ftr" sz="quarter" idx="16"/>
          </p:nvPr>
        </p:nvSpPr>
        <p:spPr/>
        <p:txBody>
          <a:bodyPr/>
          <a:lstStyle/>
          <a:p>
            <a:endParaRPr lang="nb-NO"/>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a:p>
        </p:txBody>
      </p:sp>
      <p:sp>
        <p:nvSpPr>
          <p:cNvPr id="10" name="smartart"/>
          <p:cNvSpPr>
            <a:spLocks noGrp="1"/>
          </p:cNvSpPr>
          <p:nvPr>
            <p:ph type="dgm" sz="quarter" idx="20" hasCustomPrompt="1"/>
          </p:nvPr>
        </p:nvSpPr>
        <p:spPr>
          <a:xfrm>
            <a:off x="10793052" y="6255782"/>
            <a:ext cx="981186" cy="214227"/>
          </a:xfrm>
          <a:prstGeom prst="rect">
            <a:avLst/>
          </a:prstGeom>
          <a:blipFill>
            <a:blip r:embed="rId3"/>
            <a:stretch>
              <a:fillRect/>
            </a:stretch>
          </a:blipFill>
        </p:spPr>
        <p:txBody>
          <a:bodyPr lIns="0" tIns="0" rIns="0" bIns="0"/>
          <a:lstStyle>
            <a:lvl1pPr marL="0" indent="0">
              <a:buNone/>
              <a:defRPr sz="100" baseline="0"/>
            </a:lvl1pPr>
          </a:lstStyle>
          <a:p>
            <a:r>
              <a:rPr lang="en-GB" sz="100"/>
              <a:t> </a:t>
            </a:r>
            <a:endParaRPr lang="en-GB"/>
          </a:p>
        </p:txBody>
      </p:sp>
      <p:pic>
        <p:nvPicPr>
          <p:cNvPr id="11"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32334733"/>
      </p:ext>
    </p:extLst>
  </p:cSld>
  <p:clrMapOvr>
    <a:masterClrMapping/>
  </p:clrMapOvr>
  <p:extLst>
    <p:ext uri="{DCECCB84-F9BA-43D5-87BE-67443E8EF086}">
      <p15:sldGuideLst xmlns:p15="http://schemas.microsoft.com/office/powerpoint/2012/main">
        <p15:guide id="1" pos="11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US"/>
              <a:t>Click icon to add picture</a:t>
            </a:r>
            <a:endParaRPr lang="en-GB"/>
          </a:p>
        </p:txBody>
      </p:sp>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5"/>
          </p:nvPr>
        </p:nvSpPr>
        <p:spPr/>
        <p:txBody>
          <a:bodyPr/>
          <a:lstStyle/>
          <a:p>
            <a:r>
              <a:rPr lang="nb-NO"/>
              <a:t>Month 2016</a:t>
            </a:r>
          </a:p>
        </p:txBody>
      </p:sp>
      <p:sp>
        <p:nvSpPr>
          <p:cNvPr id="4" name="Plassholder for bunntekst 3"/>
          <p:cNvSpPr>
            <a:spLocks noGrp="1"/>
          </p:cNvSpPr>
          <p:nvPr>
            <p:ph type="ftr" sz="quarter" idx="16"/>
          </p:nvPr>
        </p:nvSpPr>
        <p:spPr/>
        <p:txBody>
          <a:bodyPr/>
          <a:lstStyle/>
          <a:p>
            <a:endParaRPr lang="nb-NO"/>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a:p>
        </p:txBody>
      </p:sp>
      <p:sp>
        <p:nvSpPr>
          <p:cNvPr id="13" name="smartart"/>
          <p:cNvSpPr>
            <a:spLocks noGrp="1"/>
          </p:cNvSpPr>
          <p:nvPr>
            <p:ph type="dgm" sz="quarter" idx="20"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4"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2783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5635071" y="2700338"/>
            <a:ext cx="4320821"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1327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US"/>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US"/>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84663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9" name="Tittel 1"/>
          <p:cNvSpPr>
            <a:spLocks noGrp="1"/>
          </p:cNvSpPr>
          <p:nvPr>
            <p:ph type="title"/>
          </p:nvPr>
        </p:nvSpPr>
        <p:spPr>
          <a:xfrm>
            <a:off x="954182" y="1883324"/>
            <a:ext cx="9001711" cy="3049624"/>
          </a:xfrm>
          <a:noFill/>
        </p:spPr>
        <p:txBody>
          <a:bodyPr tIns="360072" bIns="0" anchor="t">
            <a:normAutofit/>
          </a:bodyPr>
          <a:lstStyle>
            <a:lvl1pPr>
              <a:lnSpc>
                <a:spcPct val="70000"/>
              </a:lnSpc>
              <a:defRPr sz="8100" cap="all" baseline="0"/>
            </a:lvl1pPr>
          </a:lstStyle>
          <a:p>
            <a:r>
              <a:rPr lang="nb-NO"/>
              <a:t>Klikk for å redigere tittelstil</a:t>
            </a:r>
          </a:p>
        </p:txBody>
      </p:sp>
      <p:sp>
        <p:nvSpPr>
          <p:cNvPr id="11" name="Plassholder for tekst 2"/>
          <p:cNvSpPr>
            <a:spLocks noGrp="1"/>
          </p:cNvSpPr>
          <p:nvPr>
            <p:ph type="body" idx="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295002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869758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7"/>
          <p:cNvSpPr>
            <a:spLocks noGrp="1"/>
          </p:cNvSpPr>
          <p:nvPr>
            <p:ph type="title"/>
          </p:nvPr>
        </p:nvSpPr>
        <p:spPr>
          <a:xfrm>
            <a:off x="6715276" y="920493"/>
            <a:ext cx="4986948" cy="1319077"/>
          </a:xfrm>
        </p:spPr>
        <p:txBody>
          <a:bodyPr/>
          <a:lstStyle>
            <a:lvl1pPr>
              <a:lnSpc>
                <a:spcPct val="80000"/>
              </a:lnSpc>
              <a:defRPr/>
            </a:lvl1pPr>
          </a:lstStyle>
          <a:p>
            <a:r>
              <a:rPr lang="nb-NO"/>
              <a:t>Klikk for å redigere tittelstil</a:t>
            </a:r>
            <a:endParaRPr lang="en-GB"/>
          </a:p>
        </p:txBody>
      </p:sp>
      <p:sp>
        <p:nvSpPr>
          <p:cNvPr id="2" name="Plassholder for bilde 1"/>
          <p:cNvSpPr>
            <a:spLocks noGrp="1"/>
          </p:cNvSpPr>
          <p:nvPr>
            <p:ph type="pic" sz="quarter" idx="13"/>
          </p:nvPr>
        </p:nvSpPr>
        <p:spPr>
          <a:xfrm>
            <a:off x="0" y="0"/>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3" name="Plassholder for dato 2"/>
          <p:cNvSpPr>
            <a:spLocks noGrp="1"/>
          </p:cNvSpPr>
          <p:nvPr>
            <p:ph type="dt" sz="half" idx="16"/>
          </p:nvPr>
        </p:nvSpPr>
        <p:spPr/>
        <p:txBody>
          <a:bodyPr/>
          <a:lstStyle/>
          <a:p>
            <a:r>
              <a:rPr lang="nb-NO"/>
              <a:t>Month 2016</a:t>
            </a:r>
          </a:p>
        </p:txBody>
      </p:sp>
      <p:sp>
        <p:nvSpPr>
          <p:cNvPr id="5" name="Plassholder for bunntekst 4"/>
          <p:cNvSpPr>
            <a:spLocks noGrp="1"/>
          </p:cNvSpPr>
          <p:nvPr>
            <p:ph type="ftr" sz="quarter" idx="17"/>
          </p:nvPr>
        </p:nvSpPr>
        <p:spPr/>
        <p:txBody>
          <a:bodyPr/>
          <a:lstStyle/>
          <a:p>
            <a:endParaRPr lang="nb-NO"/>
          </a:p>
        </p:txBody>
      </p:sp>
      <p:sp>
        <p:nvSpPr>
          <p:cNvPr id="7" name="Plassholder for lysbildenummer 6"/>
          <p:cNvSpPr>
            <a:spLocks noGrp="1"/>
          </p:cNvSpPr>
          <p:nvPr>
            <p:ph type="sldNum" sz="quarter" idx="18"/>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3454048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965263" y="2700338"/>
            <a:ext cx="4654854" cy="3420428"/>
          </a:xfrm>
        </p:spPr>
        <p:txBody>
          <a:bodyPr>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7"/>
          <p:cNvSpPr>
            <a:spLocks noGrp="1"/>
          </p:cNvSpPr>
          <p:nvPr>
            <p:ph type="title"/>
          </p:nvPr>
        </p:nvSpPr>
        <p:spPr>
          <a:xfrm>
            <a:off x="965264" y="920493"/>
            <a:ext cx="4654853" cy="1319077"/>
          </a:xfrm>
        </p:spPr>
        <p:txBody>
          <a:bodyPr/>
          <a:lstStyle>
            <a:lvl1pPr>
              <a:lnSpc>
                <a:spcPct val="80000"/>
              </a:lnSpc>
              <a:defRPr/>
            </a:lvl1pPr>
          </a:lstStyle>
          <a:p>
            <a:r>
              <a:rPr lang="nb-NO"/>
              <a:t>Klikk for å redigere tittelstil</a:t>
            </a:r>
            <a:endParaRPr lang="en-GB"/>
          </a:p>
        </p:txBody>
      </p:sp>
      <p:sp>
        <p:nvSpPr>
          <p:cNvPr id="3" name="Plassholder for dato 2"/>
          <p:cNvSpPr>
            <a:spLocks noGrp="1"/>
          </p:cNvSpPr>
          <p:nvPr>
            <p:ph type="dt" sz="half" idx="16"/>
          </p:nvPr>
        </p:nvSpPr>
        <p:spPr/>
        <p:txBody>
          <a:bodyPr/>
          <a:lstStyle/>
          <a:p>
            <a:r>
              <a:rPr lang="nb-NO"/>
              <a:t>Month 2016</a:t>
            </a:r>
          </a:p>
        </p:txBody>
      </p:sp>
      <p:sp>
        <p:nvSpPr>
          <p:cNvPr id="5" name="Plassholder for bunntekst 4"/>
          <p:cNvSpPr>
            <a:spLocks noGrp="1"/>
          </p:cNvSpPr>
          <p:nvPr>
            <p:ph type="ftr" sz="quarter" idx="17"/>
          </p:nvPr>
        </p:nvSpPr>
        <p:spPr/>
        <p:txBody>
          <a:bodyPr/>
          <a:lstStyle/>
          <a:p>
            <a:endParaRPr lang="nb-NO"/>
          </a:p>
        </p:txBody>
      </p:sp>
      <p:sp>
        <p:nvSpPr>
          <p:cNvPr id="7" name="Plassholder for lysbildenummer 6"/>
          <p:cNvSpPr>
            <a:spLocks noGrp="1"/>
          </p:cNvSpPr>
          <p:nvPr>
            <p:ph type="sldNum" sz="quarter" idx="18"/>
          </p:nvPr>
        </p:nvSpPr>
        <p:spPr/>
        <p:txBody>
          <a:bodyPr/>
          <a:lstStyle/>
          <a:p>
            <a:fld id="{5751DFAA-887F-4071-8EAD-E8CA316FCF06}" type="slidenum">
              <a:rPr lang="nb-NO" smtClean="0"/>
              <a:pPr/>
              <a:t>‹#›</a:t>
            </a:fld>
            <a:endParaRPr lang="nb-NO"/>
          </a:p>
        </p:txBody>
      </p:sp>
      <p:sp>
        <p:nvSpPr>
          <p:cNvPr id="9" name="Plassholder for bilde 1"/>
          <p:cNvSpPr>
            <a:spLocks noGrp="1"/>
          </p:cNvSpPr>
          <p:nvPr>
            <p:ph type="pic" sz="quarter" idx="13"/>
          </p:nvPr>
        </p:nvSpPr>
        <p:spPr>
          <a:xfrm>
            <a:off x="6092440" y="-858"/>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10"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1"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933194907"/>
      </p:ext>
    </p:extLst>
  </p:cSld>
  <p:clrMapOvr>
    <a:masterClrMapping/>
  </p:clrMapOvr>
  <p:extLst>
    <p:ext uri="{DCECCB84-F9BA-43D5-87BE-67443E8EF086}">
      <p15:sldGuideLst xmlns:p15="http://schemas.microsoft.com/office/powerpoint/2012/main">
        <p15:guide id="1" pos="121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tx2">
              <a:lumMod val="50000"/>
            </a:schemeClr>
          </a:solidFill>
        </p:spPr>
        <p:txBody>
          <a:bodyPr tIns="2880576" anchor="t" anchorCtr="1">
            <a:normAutofit/>
          </a:bodyPr>
          <a:lstStyle>
            <a:lvl1pPr marL="0" indent="0">
              <a:buNone/>
              <a:defRPr sz="1500"/>
            </a:lvl1pPr>
          </a:lstStyle>
          <a:p>
            <a:endParaRPr lang="en-GB"/>
          </a:p>
        </p:txBody>
      </p:sp>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5"/>
          </p:nvPr>
        </p:nvSpPr>
        <p:spPr/>
        <p:txBody>
          <a:bodyPr/>
          <a:lstStyle/>
          <a:p>
            <a:r>
              <a:rPr lang="nb-NO"/>
              <a:t>Month 2016</a:t>
            </a:r>
          </a:p>
        </p:txBody>
      </p:sp>
      <p:sp>
        <p:nvSpPr>
          <p:cNvPr id="4" name="Plassholder for bunntekst 3"/>
          <p:cNvSpPr>
            <a:spLocks noGrp="1"/>
          </p:cNvSpPr>
          <p:nvPr>
            <p:ph type="ftr" sz="quarter" idx="16"/>
          </p:nvPr>
        </p:nvSpPr>
        <p:spPr/>
        <p:txBody>
          <a:bodyPr/>
          <a:lstStyle/>
          <a:p>
            <a:endParaRPr lang="nb-NO"/>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a:p>
        </p:txBody>
      </p:sp>
      <p:sp>
        <p:nvSpPr>
          <p:cNvPr id="12"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3"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4"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585981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5635070" y="2700338"/>
            <a:ext cx="4320821" cy="342042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2" name="Tittel 1"/>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1203240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954181" y="3285410"/>
            <a:ext cx="4320821" cy="283535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5635070"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5635070" y="3285410"/>
            <a:ext cx="4320821" cy="283535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27145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vslutningsslide">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4" name="TekstSylinder 3"/>
          <p:cNvSpPr txBox="1"/>
          <p:nvPr userDrawn="1"/>
        </p:nvSpPr>
        <p:spPr>
          <a:xfrm>
            <a:off x="1274052" y="3605753"/>
            <a:ext cx="9510538" cy="452337"/>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err="1">
                <a:ln>
                  <a:noFill/>
                </a:ln>
                <a:solidFill>
                  <a:srgbClr val="FFFFFF"/>
                </a:solidFill>
                <a:effectLst/>
                <a:uLnTx/>
                <a:uFillTx/>
                <a:latin typeface="+mn-lt"/>
                <a:ea typeface="+mn-ea"/>
                <a:cs typeface="+mn-cs"/>
              </a:rPr>
              <a:t>Teknologi</a:t>
            </a:r>
            <a:r>
              <a:rPr kumimoji="0" lang="en-GB" sz="2400" b="0" i="0" u="none" strike="noStrike" kern="1200" cap="none" spc="0" normalizeH="0" baseline="0" noProof="0">
                <a:ln>
                  <a:noFill/>
                </a:ln>
                <a:solidFill>
                  <a:srgbClr val="FFFFFF"/>
                </a:solidFill>
                <a:effectLst/>
                <a:uLnTx/>
                <a:uFillTx/>
                <a:latin typeface="+mn-lt"/>
                <a:ea typeface="+mn-ea"/>
                <a:cs typeface="+mn-cs"/>
              </a:rPr>
              <a:t> for et </a:t>
            </a:r>
            <a:r>
              <a:rPr kumimoji="0" lang="en-GB" sz="2400" b="0" i="0" u="none" strike="noStrike" kern="1200" cap="none" spc="0" normalizeH="0" baseline="0" noProof="0" err="1">
                <a:ln>
                  <a:noFill/>
                </a:ln>
                <a:solidFill>
                  <a:srgbClr val="FFFFFF"/>
                </a:solidFill>
                <a:effectLst/>
                <a:uLnTx/>
                <a:uFillTx/>
                <a:latin typeface="+mn-lt"/>
                <a:ea typeface="+mn-ea"/>
                <a:cs typeface="+mn-cs"/>
              </a:rPr>
              <a:t>bedre</a:t>
            </a:r>
            <a:r>
              <a:rPr kumimoji="0" lang="en-GB" sz="2400" b="0" i="0" u="none" strike="noStrike" kern="1200" cap="none" spc="0" normalizeH="0" baseline="0" noProof="0">
                <a:ln>
                  <a:noFill/>
                </a:ln>
                <a:solidFill>
                  <a:srgbClr val="FFFFFF"/>
                </a:solidFill>
                <a:effectLst/>
                <a:uLnTx/>
                <a:uFillTx/>
                <a:latin typeface="+mn-lt"/>
                <a:ea typeface="+mn-ea"/>
                <a:cs typeface="+mn-cs"/>
              </a:rPr>
              <a:t> </a:t>
            </a:r>
            <a:r>
              <a:rPr kumimoji="0" lang="en-GB" sz="2400" b="0" i="0" u="none" strike="noStrike" kern="1200" cap="none" spc="0" normalizeH="0" baseline="0" noProof="0" err="1">
                <a:ln>
                  <a:noFill/>
                </a:ln>
                <a:solidFill>
                  <a:srgbClr val="FFFFFF"/>
                </a:solidFill>
                <a:effectLst/>
                <a:uLnTx/>
                <a:uFillTx/>
                <a:latin typeface="+mn-lt"/>
                <a:ea typeface="+mn-ea"/>
                <a:cs typeface="+mn-cs"/>
              </a:rPr>
              <a:t>samfunn</a:t>
            </a:r>
            <a:endParaRPr lang="nb-NO" sz="1799"/>
          </a:p>
        </p:txBody>
      </p:sp>
    </p:spTree>
    <p:extLst>
      <p:ext uri="{BB962C8B-B14F-4D97-AF65-F5344CB8AC3E}">
        <p14:creationId xmlns:p14="http://schemas.microsoft.com/office/powerpoint/2010/main" val="1300028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vslutningsslide engelsk">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10" name="TekstSylinder 9"/>
          <p:cNvSpPr txBox="1"/>
          <p:nvPr userDrawn="1"/>
        </p:nvSpPr>
        <p:spPr>
          <a:xfrm>
            <a:off x="1274052" y="3605754"/>
            <a:ext cx="9510538" cy="729430"/>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FFFFFF"/>
                </a:solidFill>
                <a:effectLst/>
                <a:uLnTx/>
                <a:uFillTx/>
                <a:latin typeface="+mn-lt"/>
                <a:ea typeface="+mn-ea"/>
                <a:cs typeface="+mn-cs"/>
              </a:rPr>
              <a:t>Technology for a better society</a:t>
            </a:r>
          </a:p>
          <a:p>
            <a:endParaRPr lang="nb-NO" sz="1799"/>
          </a:p>
        </p:txBody>
      </p:sp>
    </p:spTree>
    <p:extLst>
      <p:ext uri="{BB962C8B-B14F-4D97-AF65-F5344CB8AC3E}">
        <p14:creationId xmlns:p14="http://schemas.microsoft.com/office/powerpoint/2010/main" val="3891770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Agenda">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r>
              <a:rPr lang="nb-NO" err="1"/>
              <a:t>Month</a:t>
            </a:r>
            <a:r>
              <a:rPr lang="nb-NO"/>
              <a:t>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grpSp>
        <p:nvGrpSpPr>
          <p:cNvPr id="6" name="AGENDA" hidden="1"/>
          <p:cNvGrpSpPr/>
          <p:nvPr userDrawn="1"/>
        </p:nvGrpSpPr>
        <p:grpSpPr>
          <a:xfrm>
            <a:off x="3160200" y="1"/>
            <a:ext cx="5871600" cy="647304"/>
            <a:chOff x="3160200" y="1"/>
            <a:chExt cx="5871600" cy="647304"/>
          </a:xfrm>
        </p:grpSpPr>
        <p:sp>
          <p:nvSpPr>
            <p:cNvPr id="7" name="TXTBOKS"/>
            <p:cNvSpPr/>
            <p:nvPr userDrawn="1"/>
          </p:nvSpPr>
          <p:spPr>
            <a:xfrm>
              <a:off x="3160200" y="1"/>
              <a:ext cx="5871600" cy="622878"/>
            </a:xfrm>
            <a:prstGeom prst="rect">
              <a:avLst/>
            </a:prstGeom>
            <a:solidFill>
              <a:srgbClr val="1A466E"/>
            </a:solidFill>
            <a:ln w="72000">
              <a:noFill/>
            </a:ln>
          </p:spPr>
          <p:style>
            <a:lnRef idx="2">
              <a:schemeClr val="accent1">
                <a:shade val="50000"/>
              </a:schemeClr>
            </a:lnRef>
            <a:fillRef idx="1">
              <a:schemeClr val="accent1"/>
            </a:fillRef>
            <a:effectRef idx="0">
              <a:schemeClr val="accent1"/>
            </a:effectRef>
            <a:fontRef idx="minor">
              <a:schemeClr val="lt1"/>
            </a:fontRef>
          </p:style>
          <p:txBody>
            <a:bodyPr lIns="864000" tIns="0" bIns="0" rtlCol="0" anchor="ctr"/>
            <a:lstStyle/>
            <a:p>
              <a:pPr algn="l"/>
              <a:r>
                <a:rPr lang="nb-NO" sz="2400" err="1">
                  <a:solidFill>
                    <a:srgbClr val="99B0C1"/>
                  </a:solidFill>
                </a:rPr>
                <a:t>Text</a:t>
              </a:r>
              <a:endParaRPr lang="nb-NO" sz="2400">
                <a:solidFill>
                  <a:srgbClr val="99B0C1"/>
                </a:solidFill>
              </a:endParaRPr>
            </a:p>
          </p:txBody>
        </p:sp>
        <p:sp>
          <p:nvSpPr>
            <p:cNvPr id="8" name="NRBOKS"/>
            <p:cNvSpPr/>
            <p:nvPr userDrawn="1"/>
          </p:nvSpPr>
          <p:spPr>
            <a:xfrm>
              <a:off x="3240590" y="44644"/>
              <a:ext cx="522000" cy="522000"/>
            </a:xfrm>
            <a:prstGeom prst="roundRect">
              <a:avLst/>
            </a:prstGeom>
            <a:solidFill>
              <a:srgbClr val="003C65"/>
            </a:solidFill>
            <a:ln w="72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000" b="1">
                  <a:solidFill>
                    <a:srgbClr val="99B0C1"/>
                  </a:solidFill>
                </a:rPr>
                <a:t>1</a:t>
              </a:r>
            </a:p>
          </p:txBody>
        </p:sp>
        <p:sp>
          <p:nvSpPr>
            <p:cNvPr id="9" name="LINJE"/>
            <p:cNvSpPr/>
            <p:nvPr userDrawn="1"/>
          </p:nvSpPr>
          <p:spPr>
            <a:xfrm>
              <a:off x="3160200" y="622105"/>
              <a:ext cx="5871600" cy="25200"/>
            </a:xfrm>
            <a:prstGeom prst="rect">
              <a:avLst/>
            </a:prstGeom>
            <a:solidFill>
              <a:srgbClr val="3B6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342946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765830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11878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7161-AF1F-416B-BC1E-45A3E02434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04D9D630-5C17-4CE9-9381-D30B5865CF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A5274D9B-7398-476F-8E5D-B5A4937ACA50}"/>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5" name="Footer Placeholder 4">
            <a:extLst>
              <a:ext uri="{FF2B5EF4-FFF2-40B4-BE49-F238E27FC236}">
                <a16:creationId xmlns:a16="http://schemas.microsoft.com/office/drawing/2014/main" id="{39BDA608-6109-408A-BD0E-E789551200F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A357FC2-3ADC-4E81-9CA6-CD6FF81C093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282678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97F49-6E6B-4489-85F0-50552D49623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9B7E12A5-D1B1-4137-B43E-0DBE6163FA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94DFB8C-D81B-495A-B31D-0AD43B04A28C}"/>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5" name="Footer Placeholder 4">
            <a:extLst>
              <a:ext uri="{FF2B5EF4-FFF2-40B4-BE49-F238E27FC236}">
                <a16:creationId xmlns:a16="http://schemas.microsoft.com/office/drawing/2014/main" id="{8F601D9E-F96F-4392-92E5-A85FBF55C2D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AAF5386-FE32-45FD-A5C8-A031091A171C}"/>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630450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0343-FEBD-4FE3-873D-7F52BE7C6F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6D88C0FC-1E60-424E-87BE-5FC4AB6380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FE2468-7F4D-49FE-BE17-FBC1C66D3A11}"/>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5" name="Footer Placeholder 4">
            <a:extLst>
              <a:ext uri="{FF2B5EF4-FFF2-40B4-BE49-F238E27FC236}">
                <a16:creationId xmlns:a16="http://schemas.microsoft.com/office/drawing/2014/main" id="{33200539-EB34-4522-9A75-F44B1A6D9EB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F4C01B6-8BC9-4C0B-84DD-359C2FB56AA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646920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DEB6E-6A96-4D7C-A239-AE6C19902F69}"/>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45A9449F-2257-4862-A12A-2DB413C0C5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57222D4A-7F8F-4B2B-8ABC-B8A19DF323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BC0290D3-71D4-41B3-A3AD-39CB01A32165}"/>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6" name="Footer Placeholder 5">
            <a:extLst>
              <a:ext uri="{FF2B5EF4-FFF2-40B4-BE49-F238E27FC236}">
                <a16:creationId xmlns:a16="http://schemas.microsoft.com/office/drawing/2014/main" id="{E39BDB2D-18BB-44ED-BC50-E33057B7D9AC}"/>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7817C88F-AD44-450B-8AAE-655AFEBF07F6}"/>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925359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1F859-2CD6-48D9-8858-A1C45A8088A0}"/>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99E075E6-0139-4A8C-8612-1853C295F5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D5D520-F475-4ACA-8498-BBBDC866E8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D8112528-B7BA-4EF2-B566-3BD5D398C3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C780B3-A439-4C02-942E-806B89EB14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DF32706F-87B9-46D8-BD3A-C2917BD1D94A}"/>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8" name="Footer Placeholder 7">
            <a:extLst>
              <a:ext uri="{FF2B5EF4-FFF2-40B4-BE49-F238E27FC236}">
                <a16:creationId xmlns:a16="http://schemas.microsoft.com/office/drawing/2014/main" id="{4160C894-9E8C-41D9-9146-6895CE653B6C}"/>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405F5FB5-4104-4A55-BEA2-8104AB898868}"/>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0770729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C221-AED2-4BFA-9166-45388E05B636}"/>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32AD2D29-8CFF-4A61-851E-D546CC1BF2C9}"/>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4" name="Footer Placeholder 3">
            <a:extLst>
              <a:ext uri="{FF2B5EF4-FFF2-40B4-BE49-F238E27FC236}">
                <a16:creationId xmlns:a16="http://schemas.microsoft.com/office/drawing/2014/main" id="{56C742E5-0CB5-443B-9D13-25D03AE45314}"/>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D08F6D38-D6C0-442B-8CEE-6D0A5650890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393916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0D293E-3DF5-4EA7-9E82-DD7D7CC9CD3F}"/>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3" name="Footer Placeholder 2">
            <a:extLst>
              <a:ext uri="{FF2B5EF4-FFF2-40B4-BE49-F238E27FC236}">
                <a16:creationId xmlns:a16="http://schemas.microsoft.com/office/drawing/2014/main" id="{A2600BD6-C96A-4B58-AF9E-81AFB6B0DC9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578BFB74-E4DD-4C8C-B5B4-12DB8AE8220A}"/>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42358897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FF6BC-8D76-43B2-A06A-DED6C5E14E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E5472A79-EEE0-4F48-98EC-40A460D59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718809EB-9066-41AB-8493-CFBCC163F5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EAC366-A670-4D6C-AABD-3C52F8633650}"/>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6" name="Footer Placeholder 5">
            <a:extLst>
              <a:ext uri="{FF2B5EF4-FFF2-40B4-BE49-F238E27FC236}">
                <a16:creationId xmlns:a16="http://schemas.microsoft.com/office/drawing/2014/main" id="{C185BE2E-0D16-403C-AAFD-A401FFA73C1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6A8A99C-34A9-41BA-BC1E-F6E3809AB654}"/>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9525871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F9969-2FDB-4335-8EDB-474BC1CF6A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4349A391-CA8F-43EA-B540-3204D88ECE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74D5D003-D3DC-4520-9AB2-1994D4602B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821AEA-7C39-41E1-BADE-ECDD0657D2C7}"/>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6" name="Footer Placeholder 5">
            <a:extLst>
              <a:ext uri="{FF2B5EF4-FFF2-40B4-BE49-F238E27FC236}">
                <a16:creationId xmlns:a16="http://schemas.microsoft.com/office/drawing/2014/main" id="{C2EDE85D-0059-4243-AFFD-57B055B7578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7CF7AE3-3C69-44C1-A5AF-9A6E0EC39E88}"/>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042314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D273-449E-4974-8B4B-F48F7357A785}"/>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F9E5AC87-8CD7-4AE9-BFF9-7486F6FF1B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BCB3943-1BE2-404B-8E1B-85033C150415}"/>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5" name="Footer Placeholder 4">
            <a:extLst>
              <a:ext uri="{FF2B5EF4-FFF2-40B4-BE49-F238E27FC236}">
                <a16:creationId xmlns:a16="http://schemas.microsoft.com/office/drawing/2014/main" id="{609D2C32-C582-4C36-8308-92415277EDA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AEC5E2B-3A56-4405-84DB-78E9C5A210F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435468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3E0D1D-814B-4819-8D3A-B7B5118C95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560E41DB-F754-4EA7-87C1-921BDAD035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0634004-77EC-4B40-91D8-BDEFCFB767F9}"/>
              </a:ext>
            </a:extLst>
          </p:cNvPr>
          <p:cNvSpPr>
            <a:spLocks noGrp="1"/>
          </p:cNvSpPr>
          <p:nvPr>
            <p:ph type="dt" sz="half" idx="10"/>
          </p:nvPr>
        </p:nvSpPr>
        <p:spPr/>
        <p:txBody>
          <a:bodyPr/>
          <a:lstStyle/>
          <a:p>
            <a:fld id="{EEC0F915-08D4-4AB4-BBE4-C667E09DA014}" type="datetimeFigureOut">
              <a:rPr lang="nb-NO" smtClean="0"/>
              <a:t>26.09.2025</a:t>
            </a:fld>
            <a:endParaRPr lang="nb-NO"/>
          </a:p>
        </p:txBody>
      </p:sp>
      <p:sp>
        <p:nvSpPr>
          <p:cNvPr id="5" name="Footer Placeholder 4">
            <a:extLst>
              <a:ext uri="{FF2B5EF4-FFF2-40B4-BE49-F238E27FC236}">
                <a16:creationId xmlns:a16="http://schemas.microsoft.com/office/drawing/2014/main" id="{AA9E779E-8A2F-47FC-9F22-C598F627318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04D7720-D6B9-472B-A88E-AA1161E92386}"/>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091901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emf"/><Relationship Id="rId2" Type="http://schemas.openxmlformats.org/officeDocument/2006/relationships/slideLayout" Target="../slideLayouts/slideLayout2.xml"/><Relationship Id="rId16"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emf"/><Relationship Id="rId2" Type="http://schemas.openxmlformats.org/officeDocument/2006/relationships/slideLayout" Target="../slideLayouts/slideLayout13.xml"/><Relationship Id="rId16" Type="http://schemas.openxmlformats.org/officeDocument/2006/relationships/image" Target="../media/image3.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emf"/><Relationship Id="rId10" Type="http://schemas.openxmlformats.org/officeDocument/2006/relationships/slideLayout" Target="../slideLayouts/slideLayout21.xml"/><Relationship Id="rId19" Type="http://schemas.openxmlformats.org/officeDocument/2006/relationships/image" Target="../media/image8.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3"/>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wrap="square"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9109672"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err="1"/>
              <a:t>Month</a:t>
            </a:r>
            <a:r>
              <a:rPr lang="nb-NO"/>
              <a:t> 2016</a:t>
            </a:r>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a:p>
        </p:txBody>
      </p:sp>
      <p:pic>
        <p:nvPicPr>
          <p:cNvPr id="11" name="cyan" hidden="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9" name="sinteflogo"/>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6" r:id="rId3"/>
    <p:sldLayoutId id="2147483651" r:id="rId4"/>
    <p:sldLayoutId id="2147483656" r:id="rId5"/>
    <p:sldLayoutId id="2147483673" r:id="rId6"/>
    <p:sldLayoutId id="2147483657" r:id="rId7"/>
    <p:sldLayoutId id="2147483652" r:id="rId8"/>
    <p:sldLayoutId id="2147483653" r:id="rId9"/>
    <p:sldLayoutId id="2147483654" r:id="rId10"/>
    <p:sldLayoutId id="2147483655" r:id="rId11"/>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9109671"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a:t>Month 2016</a:t>
            </a:r>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157" y="1"/>
            <a:ext cx="12185844" cy="6861466"/>
          </a:xfrm>
          <a:prstGeom prst="rect">
            <a:avLst/>
          </a:prstGeom>
        </p:spPr>
      </p:pic>
      <p:sp>
        <p:nvSpPr>
          <p:cNvPr id="12" name="Fokustekst" hidden="1"/>
          <p:cNvSpPr txBox="1"/>
          <p:nvPr userDrawn="1"/>
        </p:nvSpPr>
        <p:spPr>
          <a:xfrm>
            <a:off x="6244093"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314406" y="2618899"/>
            <a:ext cx="2797068" cy="1620203"/>
            <a:chOff x="8236529" y="3435928"/>
            <a:chExt cx="5593771" cy="3240405"/>
          </a:xfrm>
        </p:grpSpPr>
        <p:sp>
          <p:nvSpPr>
            <p:cNvPr id="14" name="Ellipse 13"/>
            <p:cNvSpPr/>
            <p:nvPr userDrawn="1"/>
          </p:nvSpPr>
          <p:spPr>
            <a:xfrm>
              <a:off x="8605574" y="3804973"/>
              <a:ext cx="2502313" cy="2502313"/>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p:cNvSpPr/>
            <p:nvPr userDrawn="1"/>
          </p:nvSpPr>
          <p:spPr>
            <a:xfrm>
              <a:off x="8236529" y="3435928"/>
              <a:ext cx="3240405" cy="32404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p:cNvCxnSpPr/>
            <p:nvPr userDrawn="1"/>
          </p:nvCxnSpPr>
          <p:spPr>
            <a:xfrm>
              <a:off x="10657830" y="5033616"/>
              <a:ext cx="3172470" cy="0"/>
            </a:xfrm>
            <a:prstGeom prst="line">
              <a:avLst/>
            </a:prstGeom>
            <a:ln w="3810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p:cNvSpPr/>
            <p:nvPr userDrawn="1"/>
          </p:nvSpPr>
          <p:spPr>
            <a:xfrm>
              <a:off x="9055630" y="4255029"/>
              <a:ext cx="1602200" cy="160220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20" name="sinteflogo"/>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623041008"/>
      </p:ext>
    </p:extLst>
  </p:cSld>
  <p:clrMap bg1="dk1" tx1="lt1" bg2="dk2" tx2="lt2" accent1="accent1" accent2="accent2" accent3="accent3" accent4="accent4" accent5="accent5" accent6="accent6" hlink="hlink" folHlink="folHlink"/>
  <p:sldLayoutIdLst>
    <p:sldLayoutId id="2147483678" r:id="rId1"/>
    <p:sldLayoutId id="2147483661" r:id="rId2"/>
    <p:sldLayoutId id="2147483663" r:id="rId3"/>
    <p:sldLayoutId id="2147483674" r:id="rId4"/>
    <p:sldLayoutId id="2147483664" r:id="rId5"/>
    <p:sldLayoutId id="2147483666" r:id="rId6"/>
    <p:sldLayoutId id="2147483667" r:id="rId7"/>
    <p:sldLayoutId id="2147483672" r:id="rId8"/>
    <p:sldLayoutId id="2147483675" r:id="rId9"/>
    <p:sldLayoutId id="2147483677" r:id="rId10"/>
    <p:sldLayoutId id="2147483668" r:id="rId11"/>
    <p:sldLayoutId id="2147483669" r:id="rId12"/>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C76013-1301-41D3-9EAD-B6527C6F87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263E012B-AD79-4A6E-93BA-EBF9CD9BD6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416F8B8-36A7-4018-A45B-38027BD59A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0F915-08D4-4AB4-BBE4-C667E09DA014}" type="datetimeFigureOut">
              <a:rPr lang="nb-NO" smtClean="0"/>
              <a:t>26.09.2025</a:t>
            </a:fld>
            <a:endParaRPr lang="nb-NO"/>
          </a:p>
        </p:txBody>
      </p:sp>
      <p:sp>
        <p:nvSpPr>
          <p:cNvPr id="5" name="Footer Placeholder 4">
            <a:extLst>
              <a:ext uri="{FF2B5EF4-FFF2-40B4-BE49-F238E27FC236}">
                <a16:creationId xmlns:a16="http://schemas.microsoft.com/office/drawing/2014/main" id="{75E5F8ED-3F3D-4D2D-9A8D-55DEAC8A1B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12F0242C-D365-4F1E-8A44-A79F2D81D8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C5DB9F-39C1-4E8B-A617-7DEBE5CE5336}" type="slidenum">
              <a:rPr lang="nb-NO" smtClean="0"/>
              <a:t>‹#›</a:t>
            </a:fld>
            <a:endParaRPr lang="nb-NO"/>
          </a:p>
        </p:txBody>
      </p:sp>
    </p:spTree>
    <p:extLst>
      <p:ext uri="{BB962C8B-B14F-4D97-AF65-F5344CB8AC3E}">
        <p14:creationId xmlns:p14="http://schemas.microsoft.com/office/powerpoint/2010/main" val="187835386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41BB92D-3ACC-4402-94F7-F9974CC5CC15}"/>
              </a:ext>
            </a:extLst>
          </p:cNvPr>
          <p:cNvPicPr>
            <a:picLocks noChangeAspect="1"/>
          </p:cNvPicPr>
          <p:nvPr/>
        </p:nvPicPr>
        <p:blipFill rotWithShape="1">
          <a:blip r:embed="rId3">
            <a:grayscl/>
          </a:blip>
          <a:srcRect t="6680" b="31523"/>
          <a:stretch/>
        </p:blipFill>
        <p:spPr>
          <a:xfrm>
            <a:off x="0" y="4236077"/>
            <a:ext cx="12192000" cy="2621924"/>
          </a:xfrm>
          <a:prstGeom prst="rect">
            <a:avLst/>
          </a:prstGeom>
        </p:spPr>
      </p:pic>
      <p:pic>
        <p:nvPicPr>
          <p:cNvPr id="10" name="Picture 9">
            <a:extLst>
              <a:ext uri="{FF2B5EF4-FFF2-40B4-BE49-F238E27FC236}">
                <a16:creationId xmlns:a16="http://schemas.microsoft.com/office/drawing/2014/main" id="{C8A70C0B-2300-40D2-845E-1C13A8335D0F}"/>
              </a:ext>
            </a:extLst>
          </p:cNvPr>
          <p:cNvPicPr>
            <a:picLocks noChangeAspect="1"/>
          </p:cNvPicPr>
          <p:nvPr/>
        </p:nvPicPr>
        <p:blipFill>
          <a:blip r:embed="rId3">
            <a:grayscl/>
          </a:blip>
          <a:stretch>
            <a:fillRect/>
          </a:stretch>
        </p:blipFill>
        <p:spPr>
          <a:xfrm>
            <a:off x="0" y="-6739"/>
            <a:ext cx="12192000" cy="4242816"/>
          </a:xfrm>
          <a:prstGeom prst="rect">
            <a:avLst/>
          </a:prstGeom>
        </p:spPr>
      </p:pic>
      <p:sp>
        <p:nvSpPr>
          <p:cNvPr id="43" name="Rectangle 42"/>
          <p:cNvSpPr/>
          <p:nvPr/>
        </p:nvSpPr>
        <p:spPr>
          <a:xfrm>
            <a:off x="892540" y="-19051"/>
            <a:ext cx="1646463" cy="1839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5"/>
          <p:cNvSpPr>
            <a:spLocks noGrp="1"/>
          </p:cNvSpPr>
          <p:nvPr>
            <p:ph type="ctrTitle"/>
          </p:nvPr>
        </p:nvSpPr>
        <p:spPr>
          <a:xfrm>
            <a:off x="4094922" y="2459465"/>
            <a:ext cx="7295215" cy="3905241"/>
          </a:xfrm>
        </p:spPr>
        <p:txBody>
          <a:bodyPr/>
          <a:lstStyle/>
          <a:p>
            <a:pPr marL="360000">
              <a:spcAft>
                <a:spcPts val="1200"/>
              </a:spcAft>
            </a:pPr>
            <a:r>
              <a:rPr lang="nb-NO"/>
              <a:t>INTERACTION WITH AI and </a:t>
            </a:r>
            <a:r>
              <a:rPr lang="nb-NO" err="1"/>
              <a:t>autonomous</a:t>
            </a:r>
            <a:r>
              <a:rPr lang="nb-NO"/>
              <a:t> systems – </a:t>
            </a:r>
            <a:r>
              <a:rPr lang="nb-NO" err="1"/>
              <a:t>MoDULE</a:t>
            </a:r>
            <a:r>
              <a:rPr lang="nb-NO"/>
              <a:t> 2</a:t>
            </a:r>
            <a:endParaRPr lang="nb-NO" sz="3200"/>
          </a:p>
        </p:txBody>
      </p:sp>
      <p:sp>
        <p:nvSpPr>
          <p:cNvPr id="8" name="Plassholder for tekst 7"/>
          <p:cNvSpPr>
            <a:spLocks noGrp="1"/>
          </p:cNvSpPr>
          <p:nvPr>
            <p:ph type="body" sz="quarter" idx="13"/>
          </p:nvPr>
        </p:nvSpPr>
        <p:spPr>
          <a:xfrm>
            <a:off x="4865005" y="5040725"/>
            <a:ext cx="5442094" cy="656334"/>
          </a:xfrm>
        </p:spPr>
        <p:txBody>
          <a:bodyPr/>
          <a:lstStyle/>
          <a:p>
            <a:r>
              <a:rPr lang="nb-NO" sz="2400" dirty="0" err="1">
                <a:solidFill>
                  <a:schemeClr val="tx1">
                    <a:lumMod val="50000"/>
                    <a:lumOff val="50000"/>
                  </a:schemeClr>
                </a:solidFill>
              </a:rPr>
              <a:t>Session</a:t>
            </a:r>
            <a:r>
              <a:rPr lang="nb-NO" sz="2400">
                <a:solidFill>
                  <a:schemeClr val="tx1">
                    <a:lumMod val="50000"/>
                    <a:lumOff val="50000"/>
                  </a:schemeClr>
                </a:solidFill>
              </a:rPr>
              <a:t> 2, 2025</a:t>
            </a:r>
          </a:p>
          <a:p>
            <a:r>
              <a:rPr lang="nb-NO" sz="2400" dirty="0">
                <a:solidFill>
                  <a:schemeClr val="tx1">
                    <a:lumMod val="50000"/>
                    <a:lumOff val="50000"/>
                  </a:schemeClr>
                </a:solidFill>
              </a:rPr>
              <a:t>Asbjørn Følstad, SINTEF</a:t>
            </a:r>
          </a:p>
        </p:txBody>
      </p:sp>
      <p:pic>
        <p:nvPicPr>
          <p:cNvPr id="5" name="Picture 4"/>
          <p:cNvPicPr>
            <a:picLocks noChangeAspect="1"/>
          </p:cNvPicPr>
          <p:nvPr/>
        </p:nvPicPr>
        <p:blipFill rotWithShape="1">
          <a:blip r:embed="rId4"/>
          <a:srcRect t="6542"/>
          <a:stretch/>
        </p:blipFill>
        <p:spPr>
          <a:xfrm>
            <a:off x="894252" y="590549"/>
            <a:ext cx="1644752" cy="1229728"/>
          </a:xfrm>
          <a:prstGeom prst="rect">
            <a:avLst/>
          </a:prstGeom>
        </p:spPr>
      </p:pic>
      <p:pic>
        <p:nvPicPr>
          <p:cNvPr id="45" name="Picture 44"/>
          <p:cNvPicPr>
            <a:picLocks noChangeAspect="1"/>
          </p:cNvPicPr>
          <p:nvPr/>
        </p:nvPicPr>
        <p:blipFill rotWithShape="1">
          <a:blip r:embed="rId4"/>
          <a:srcRect t="63115"/>
          <a:stretch/>
        </p:blipFill>
        <p:spPr>
          <a:xfrm>
            <a:off x="892541" y="152400"/>
            <a:ext cx="1646464" cy="485836"/>
          </a:xfrm>
          <a:prstGeom prst="rect">
            <a:avLst/>
          </a:prstGeom>
        </p:spPr>
      </p:pic>
      <p:pic>
        <p:nvPicPr>
          <p:cNvPr id="46" name="Picture 45"/>
          <p:cNvPicPr>
            <a:picLocks noChangeAspect="1"/>
          </p:cNvPicPr>
          <p:nvPr/>
        </p:nvPicPr>
        <p:blipFill rotWithShape="1">
          <a:blip r:embed="rId4"/>
          <a:srcRect t="83101"/>
          <a:stretch/>
        </p:blipFill>
        <p:spPr>
          <a:xfrm>
            <a:off x="892540" y="-34291"/>
            <a:ext cx="1646463" cy="222588"/>
          </a:xfrm>
          <a:prstGeom prst="rect">
            <a:avLst/>
          </a:prstGeom>
        </p:spPr>
      </p:pic>
    </p:spTree>
    <p:extLst>
      <p:ext uri="{BB962C8B-B14F-4D97-AF65-F5344CB8AC3E}">
        <p14:creationId xmlns:p14="http://schemas.microsoft.com/office/powerpoint/2010/main" val="2355491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0A801-10EA-9046-3444-1376C745E9B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5885D-7B5E-4FB5-8A1C-428C6743DAAA}"/>
              </a:ext>
            </a:extLst>
          </p:cNvPr>
          <p:cNvSpPr>
            <a:spLocks noGrp="1"/>
          </p:cNvSpPr>
          <p:nvPr>
            <p:ph type="sldNum" sz="quarter" idx="12"/>
          </p:nvPr>
        </p:nvSpPr>
        <p:spPr/>
        <p:txBody>
          <a:bodyPr/>
          <a:lstStyle/>
          <a:p>
            <a:fld id="{5751DFAA-887F-4071-8EAD-E8CA316FCF06}" type="slidenum">
              <a:rPr lang="nb-NO" smtClean="0"/>
              <a:t>2</a:t>
            </a:fld>
            <a:endParaRPr lang="nb-NO"/>
          </a:p>
        </p:txBody>
      </p:sp>
      <p:sp>
        <p:nvSpPr>
          <p:cNvPr id="4" name="TextBox 3">
            <a:extLst>
              <a:ext uri="{FF2B5EF4-FFF2-40B4-BE49-F238E27FC236}">
                <a16:creationId xmlns:a16="http://schemas.microsoft.com/office/drawing/2014/main" id="{7F0E71A4-3C1E-4C9F-2EA4-0590F1432BE9}"/>
              </a:ext>
            </a:extLst>
          </p:cNvPr>
          <p:cNvSpPr txBox="1"/>
          <p:nvPr/>
        </p:nvSpPr>
        <p:spPr>
          <a:xfrm>
            <a:off x="613493" y="2557307"/>
            <a:ext cx="3093395" cy="1354089"/>
          </a:xfrm>
          <a:prstGeom prst="rect">
            <a:avLst/>
          </a:prstGeom>
          <a:noFill/>
        </p:spPr>
        <p:txBody>
          <a:bodyPr wrap="square" rtlCol="0">
            <a:spAutoFit/>
          </a:bodyPr>
          <a:lstStyle/>
          <a:p>
            <a:r>
              <a:rPr lang="nb-NO" sz="3200" err="1">
                <a:solidFill>
                  <a:schemeClr val="accent2"/>
                </a:solidFill>
              </a:rPr>
              <a:t>Interaction</a:t>
            </a:r>
            <a:r>
              <a:rPr lang="nb-NO" sz="3200">
                <a:solidFill>
                  <a:schemeClr val="accent2"/>
                </a:solidFill>
              </a:rPr>
              <a:t> </a:t>
            </a:r>
            <a:r>
              <a:rPr lang="nb-NO" sz="3200" err="1">
                <a:solidFill>
                  <a:schemeClr val="accent2"/>
                </a:solidFill>
              </a:rPr>
              <a:t>with</a:t>
            </a:r>
            <a:r>
              <a:rPr lang="nb-NO" sz="3200">
                <a:solidFill>
                  <a:schemeClr val="accent2"/>
                </a:solidFill>
              </a:rPr>
              <a:t> AI – </a:t>
            </a:r>
            <a:r>
              <a:rPr lang="nb-NO" sz="3200" err="1">
                <a:solidFill>
                  <a:schemeClr val="accent2"/>
                </a:solidFill>
              </a:rPr>
              <a:t>module</a:t>
            </a:r>
            <a:r>
              <a:rPr lang="nb-NO" sz="3200">
                <a:solidFill>
                  <a:schemeClr val="accent2"/>
                </a:solidFill>
              </a:rPr>
              <a:t> 2</a:t>
            </a:r>
          </a:p>
          <a:p>
            <a:endParaRPr lang="nb-NO"/>
          </a:p>
        </p:txBody>
      </p:sp>
      <p:sp>
        <p:nvSpPr>
          <p:cNvPr id="5" name="Rectangle 4">
            <a:extLst>
              <a:ext uri="{FF2B5EF4-FFF2-40B4-BE49-F238E27FC236}">
                <a16:creationId xmlns:a16="http://schemas.microsoft.com/office/drawing/2014/main" id="{6323DE66-7268-ED83-C49C-96A1D25B84EF}"/>
              </a:ext>
            </a:extLst>
          </p:cNvPr>
          <p:cNvSpPr/>
          <p:nvPr/>
        </p:nvSpPr>
        <p:spPr>
          <a:xfrm>
            <a:off x="5432686" y="261561"/>
            <a:ext cx="6374615" cy="6178887"/>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800" b="1" dirty="0">
                <a:solidFill>
                  <a:schemeClr val="accent2"/>
                </a:solidFill>
              </a:rPr>
              <a:t>Four sessions</a:t>
            </a:r>
          </a:p>
          <a:p>
            <a:pPr>
              <a:spcAft>
                <a:spcPts val="400"/>
              </a:spcAft>
            </a:pPr>
            <a:r>
              <a:rPr lang="nb-NO" sz="2800" dirty="0">
                <a:solidFill>
                  <a:schemeClr val="tx1"/>
                </a:solidFill>
              </a:rPr>
              <a:t>Sept. 12: Discover</a:t>
            </a:r>
          </a:p>
          <a:p>
            <a:pPr>
              <a:spcAft>
                <a:spcPts val="400"/>
              </a:spcAft>
            </a:pPr>
            <a:r>
              <a:rPr lang="nb-NO" sz="2800" i="1" dirty="0">
                <a:solidFill>
                  <a:schemeClr val="tx1"/>
                </a:solidFill>
              </a:rPr>
              <a:t>[Sept. 19: </a:t>
            </a:r>
            <a:r>
              <a:rPr lang="nb-NO" sz="2800" i="1" dirty="0" err="1">
                <a:solidFill>
                  <a:schemeClr val="tx1"/>
                </a:solidFill>
              </a:rPr>
              <a:t>Module</a:t>
            </a:r>
            <a:r>
              <a:rPr lang="nb-NO" sz="2800" i="1" dirty="0">
                <a:solidFill>
                  <a:schemeClr val="tx1"/>
                </a:solidFill>
              </a:rPr>
              <a:t> 1 </a:t>
            </a:r>
            <a:r>
              <a:rPr lang="nb-NO" sz="2800" i="1" dirty="0" err="1">
                <a:solidFill>
                  <a:schemeClr val="tx1"/>
                </a:solidFill>
              </a:rPr>
              <a:t>presentations</a:t>
            </a:r>
            <a:r>
              <a:rPr lang="nb-NO" sz="2800" i="1" dirty="0">
                <a:solidFill>
                  <a:schemeClr val="tx1"/>
                </a:solidFill>
              </a:rPr>
              <a:t>]</a:t>
            </a:r>
          </a:p>
          <a:p>
            <a:pPr>
              <a:spcAft>
                <a:spcPts val="400"/>
              </a:spcAft>
            </a:pPr>
            <a:r>
              <a:rPr lang="nb-NO" sz="2800" dirty="0">
                <a:solidFill>
                  <a:srgbClr val="FF3399"/>
                </a:solidFill>
              </a:rPr>
              <a:t>Sept. 26: </a:t>
            </a:r>
            <a:r>
              <a:rPr lang="en-US" sz="2800" dirty="0">
                <a:solidFill>
                  <a:srgbClr val="FF3399"/>
                </a:solidFill>
              </a:rPr>
              <a:t>Define</a:t>
            </a:r>
          </a:p>
          <a:p>
            <a:pPr>
              <a:spcAft>
                <a:spcPts val="400"/>
              </a:spcAft>
            </a:pPr>
            <a:r>
              <a:rPr lang="en-US" sz="2800" i="1" dirty="0">
                <a:solidFill>
                  <a:schemeClr val="tx1"/>
                </a:solidFill>
              </a:rPr>
              <a:t>[Oct. 3: Jo’s lecture]</a:t>
            </a:r>
          </a:p>
          <a:p>
            <a:pPr>
              <a:spcAft>
                <a:spcPts val="400"/>
              </a:spcAft>
            </a:pPr>
            <a:r>
              <a:rPr lang="en-US" sz="2800" dirty="0">
                <a:solidFill>
                  <a:schemeClr val="tx1"/>
                </a:solidFill>
              </a:rPr>
              <a:t>Oct 10: Develop</a:t>
            </a:r>
          </a:p>
          <a:p>
            <a:pPr>
              <a:spcAft>
                <a:spcPts val="400"/>
              </a:spcAft>
            </a:pPr>
            <a:r>
              <a:rPr lang="en-US" sz="2800" dirty="0">
                <a:solidFill>
                  <a:schemeClr val="tx1"/>
                </a:solidFill>
              </a:rPr>
              <a:t>Oct 17: Deliver</a:t>
            </a:r>
            <a:endParaRPr lang="nb-NO" sz="2400" dirty="0">
              <a:solidFill>
                <a:schemeClr val="tx1"/>
              </a:solidFill>
            </a:endParaRPr>
          </a:p>
        </p:txBody>
      </p:sp>
    </p:spTree>
    <p:extLst>
      <p:ext uri="{BB962C8B-B14F-4D97-AF65-F5344CB8AC3E}">
        <p14:creationId xmlns:p14="http://schemas.microsoft.com/office/powerpoint/2010/main" val="2767780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40584-A425-B9AA-8D50-7ECB09229854}"/>
              </a:ext>
            </a:extLst>
          </p:cNvPr>
          <p:cNvSpPr>
            <a:spLocks noGrp="1"/>
          </p:cNvSpPr>
          <p:nvPr>
            <p:ph type="title"/>
          </p:nvPr>
        </p:nvSpPr>
        <p:spPr/>
        <p:txBody>
          <a:bodyPr/>
          <a:lstStyle/>
          <a:p>
            <a:r>
              <a:rPr lang="nb-NO" err="1"/>
              <a:t>Module</a:t>
            </a:r>
            <a:r>
              <a:rPr lang="nb-NO"/>
              <a:t> 2 design </a:t>
            </a:r>
            <a:r>
              <a:rPr lang="nb-NO" err="1"/>
              <a:t>task</a:t>
            </a:r>
            <a:endParaRPr lang="nb-NO"/>
          </a:p>
        </p:txBody>
      </p:sp>
      <p:sp>
        <p:nvSpPr>
          <p:cNvPr id="3" name="TextBox 2">
            <a:extLst>
              <a:ext uri="{FF2B5EF4-FFF2-40B4-BE49-F238E27FC236}">
                <a16:creationId xmlns:a16="http://schemas.microsoft.com/office/drawing/2014/main" id="{7C9EB31B-C140-81D2-C79E-875F8D22C4AE}"/>
              </a:ext>
            </a:extLst>
          </p:cNvPr>
          <p:cNvSpPr txBox="1"/>
          <p:nvPr/>
        </p:nvSpPr>
        <p:spPr>
          <a:xfrm>
            <a:off x="867331" y="1690688"/>
            <a:ext cx="4708188" cy="4245393"/>
          </a:xfrm>
          <a:prstGeom prst="rect">
            <a:avLst/>
          </a:prstGeom>
          <a:noFill/>
        </p:spPr>
        <p:txBody>
          <a:bodyPr wrap="square" rtlCol="0">
            <a:spAutoFit/>
          </a:bodyPr>
          <a:lstStyle/>
          <a:p>
            <a:r>
              <a:rPr lang="nb-NO" b="1"/>
              <a:t>Design prototype AI system, relevant for </a:t>
            </a:r>
            <a:r>
              <a:rPr lang="nb-NO" b="1" err="1"/>
              <a:t>your</a:t>
            </a:r>
            <a:r>
              <a:rPr lang="nb-NO" b="1"/>
              <a:t> </a:t>
            </a:r>
            <a:r>
              <a:rPr lang="nb-NO" b="1" err="1"/>
              <a:t>groupwork</a:t>
            </a:r>
            <a:r>
              <a:rPr lang="nb-NO" b="1"/>
              <a:t> </a:t>
            </a:r>
            <a:r>
              <a:rPr lang="nb-NO" b="1" err="1"/>
              <a:t>topic</a:t>
            </a:r>
            <a:r>
              <a:rPr lang="nb-NO" b="1"/>
              <a:t>.  </a:t>
            </a:r>
          </a:p>
          <a:p>
            <a:endParaRPr lang="nb-NO"/>
          </a:p>
          <a:p>
            <a:r>
              <a:rPr lang="nb-NO"/>
              <a:t>… </a:t>
            </a:r>
            <a:r>
              <a:rPr lang="nb-NO" err="1"/>
              <a:t>using</a:t>
            </a:r>
            <a:r>
              <a:rPr lang="nb-NO"/>
              <a:t> </a:t>
            </a:r>
            <a:r>
              <a:rPr lang="nb-NO" err="1"/>
              <a:t>the</a:t>
            </a:r>
            <a:r>
              <a:rPr lang="nb-NO"/>
              <a:t> double </a:t>
            </a:r>
            <a:r>
              <a:rPr lang="nb-NO" err="1"/>
              <a:t>diamond</a:t>
            </a:r>
            <a:r>
              <a:rPr lang="nb-NO"/>
              <a:t> design </a:t>
            </a:r>
            <a:r>
              <a:rPr lang="nb-NO" err="1"/>
              <a:t>process</a:t>
            </a:r>
            <a:endParaRPr lang="nb-NO"/>
          </a:p>
          <a:p>
            <a:endParaRPr lang="nb-NO"/>
          </a:p>
          <a:p>
            <a:r>
              <a:rPr lang="nb-NO"/>
              <a:t>… and </a:t>
            </a:r>
            <a:r>
              <a:rPr lang="nb-NO" err="1"/>
              <a:t>any</a:t>
            </a:r>
            <a:r>
              <a:rPr lang="nb-NO"/>
              <a:t> AI support of </a:t>
            </a:r>
            <a:r>
              <a:rPr lang="nb-NO" err="1"/>
              <a:t>your</a:t>
            </a:r>
            <a:r>
              <a:rPr lang="nb-NO"/>
              <a:t> </a:t>
            </a:r>
            <a:r>
              <a:rPr lang="nb-NO" err="1"/>
              <a:t>choice</a:t>
            </a:r>
            <a:endParaRPr lang="nb-NO"/>
          </a:p>
          <a:p>
            <a:endParaRPr lang="nb-NO"/>
          </a:p>
          <a:p>
            <a:r>
              <a:rPr lang="nb-NO"/>
              <a:t>At all </a:t>
            </a:r>
            <a:r>
              <a:rPr lang="nb-NO" err="1"/>
              <a:t>but</a:t>
            </a:r>
            <a:r>
              <a:rPr lang="nb-NO"/>
              <a:t> </a:t>
            </a:r>
            <a:r>
              <a:rPr lang="nb-NO" err="1"/>
              <a:t>the</a:t>
            </a:r>
            <a:r>
              <a:rPr lang="nb-NO"/>
              <a:t> last </a:t>
            </a:r>
            <a:r>
              <a:rPr lang="nb-NO" err="1"/>
              <a:t>lecture</a:t>
            </a:r>
            <a:r>
              <a:rPr lang="nb-NO"/>
              <a:t> of </a:t>
            </a:r>
            <a:r>
              <a:rPr lang="nb-NO" err="1"/>
              <a:t>Module</a:t>
            </a:r>
            <a:r>
              <a:rPr lang="nb-NO"/>
              <a:t> 2, </a:t>
            </a:r>
            <a:r>
              <a:rPr lang="nb-NO" err="1"/>
              <a:t>you</a:t>
            </a:r>
            <a:r>
              <a:rPr lang="nb-NO"/>
              <a:t> </a:t>
            </a:r>
            <a:r>
              <a:rPr lang="nb-NO" err="1"/>
              <a:t>will</a:t>
            </a:r>
            <a:r>
              <a:rPr lang="nb-NO"/>
              <a:t> </a:t>
            </a:r>
            <a:r>
              <a:rPr lang="nb-NO" err="1"/>
              <a:t>receive</a:t>
            </a:r>
            <a:r>
              <a:rPr lang="nb-NO"/>
              <a:t> tips and </a:t>
            </a:r>
            <a:r>
              <a:rPr lang="nb-NO" err="1"/>
              <a:t>guidance</a:t>
            </a:r>
            <a:r>
              <a:rPr lang="nb-NO"/>
              <a:t> for </a:t>
            </a:r>
            <a:r>
              <a:rPr lang="nb-NO" err="1"/>
              <a:t>your</a:t>
            </a:r>
            <a:r>
              <a:rPr lang="nb-NO"/>
              <a:t> </a:t>
            </a:r>
            <a:r>
              <a:rPr lang="nb-NO" err="1"/>
              <a:t>process</a:t>
            </a:r>
            <a:endParaRPr lang="nb-NO"/>
          </a:p>
          <a:p>
            <a:endParaRPr lang="nb-NO"/>
          </a:p>
          <a:p>
            <a:r>
              <a:rPr lang="nb-NO"/>
              <a:t>At </a:t>
            </a:r>
            <a:r>
              <a:rPr lang="nb-NO" err="1"/>
              <a:t>each</a:t>
            </a:r>
            <a:r>
              <a:rPr lang="nb-NO"/>
              <a:t> </a:t>
            </a:r>
            <a:r>
              <a:rPr lang="nb-NO" err="1"/>
              <a:t>lecture</a:t>
            </a:r>
            <a:r>
              <a:rPr lang="nb-NO"/>
              <a:t>, </a:t>
            </a:r>
            <a:r>
              <a:rPr lang="nb-NO" err="1"/>
              <a:t>you</a:t>
            </a:r>
            <a:r>
              <a:rPr lang="nb-NO"/>
              <a:t> </a:t>
            </a:r>
            <a:r>
              <a:rPr lang="nb-NO" err="1"/>
              <a:t>will</a:t>
            </a:r>
            <a:r>
              <a:rPr lang="nb-NO"/>
              <a:t> be </a:t>
            </a:r>
            <a:r>
              <a:rPr lang="nb-NO" err="1"/>
              <a:t>asked</a:t>
            </a:r>
            <a:r>
              <a:rPr lang="nb-NO"/>
              <a:t> to </a:t>
            </a:r>
            <a:r>
              <a:rPr lang="nb-NO" err="1"/>
              <a:t>share</a:t>
            </a:r>
            <a:r>
              <a:rPr lang="nb-NO"/>
              <a:t> </a:t>
            </a:r>
            <a:r>
              <a:rPr lang="nb-NO" err="1"/>
              <a:t>your</a:t>
            </a:r>
            <a:r>
              <a:rPr lang="nb-NO"/>
              <a:t> </a:t>
            </a:r>
            <a:r>
              <a:rPr lang="nb-NO" err="1"/>
              <a:t>experiences</a:t>
            </a:r>
            <a:r>
              <a:rPr lang="nb-NO"/>
              <a:t> so far</a:t>
            </a:r>
          </a:p>
          <a:p>
            <a:endParaRPr lang="nb-NO"/>
          </a:p>
          <a:p>
            <a:r>
              <a:rPr lang="nb-NO"/>
              <a:t>At </a:t>
            </a:r>
            <a:r>
              <a:rPr lang="nb-NO" err="1"/>
              <a:t>the</a:t>
            </a:r>
            <a:r>
              <a:rPr lang="nb-NO"/>
              <a:t> final </a:t>
            </a:r>
            <a:r>
              <a:rPr lang="nb-NO" err="1"/>
              <a:t>lecture</a:t>
            </a:r>
            <a:r>
              <a:rPr lang="nb-NO"/>
              <a:t>, </a:t>
            </a:r>
            <a:r>
              <a:rPr lang="nb-NO" err="1"/>
              <a:t>you</a:t>
            </a:r>
            <a:r>
              <a:rPr lang="nb-NO"/>
              <a:t> </a:t>
            </a:r>
            <a:r>
              <a:rPr lang="nb-NO" err="1"/>
              <a:t>will</a:t>
            </a:r>
            <a:r>
              <a:rPr lang="nb-NO"/>
              <a:t> present </a:t>
            </a:r>
            <a:r>
              <a:rPr lang="nb-NO" err="1"/>
              <a:t>your</a:t>
            </a:r>
            <a:r>
              <a:rPr lang="nb-NO"/>
              <a:t> prototype. </a:t>
            </a:r>
          </a:p>
        </p:txBody>
      </p:sp>
      <p:sp>
        <p:nvSpPr>
          <p:cNvPr id="5" name="Diamond 4">
            <a:extLst>
              <a:ext uri="{FF2B5EF4-FFF2-40B4-BE49-F238E27FC236}">
                <a16:creationId xmlns:a16="http://schemas.microsoft.com/office/drawing/2014/main" id="{7FC415DE-D8AA-47CA-B28E-8716216FC507}"/>
              </a:ext>
            </a:extLst>
          </p:cNvPr>
          <p:cNvSpPr/>
          <p:nvPr/>
        </p:nvSpPr>
        <p:spPr>
          <a:xfrm>
            <a:off x="6762346" y="2354439"/>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iamond 5">
            <a:extLst>
              <a:ext uri="{FF2B5EF4-FFF2-40B4-BE49-F238E27FC236}">
                <a16:creationId xmlns:a16="http://schemas.microsoft.com/office/drawing/2014/main" id="{78AEDE1E-D702-B84B-F2AD-FD5E7EC55A11}"/>
              </a:ext>
            </a:extLst>
          </p:cNvPr>
          <p:cNvSpPr/>
          <p:nvPr/>
        </p:nvSpPr>
        <p:spPr>
          <a:xfrm>
            <a:off x="8893430" y="2344607"/>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A3E35DD-C281-A19C-B7E2-033315922C98}"/>
              </a:ext>
            </a:extLst>
          </p:cNvPr>
          <p:cNvSpPr/>
          <p:nvPr/>
        </p:nvSpPr>
        <p:spPr>
          <a:xfrm>
            <a:off x="702337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a:solidFill>
                  <a:schemeClr val="tx1"/>
                </a:solidFill>
              </a:rPr>
              <a:t>Discover</a:t>
            </a:r>
          </a:p>
        </p:txBody>
      </p:sp>
      <p:sp>
        <p:nvSpPr>
          <p:cNvPr id="9" name="Rectangle 8">
            <a:extLst>
              <a:ext uri="{FF2B5EF4-FFF2-40B4-BE49-F238E27FC236}">
                <a16:creationId xmlns:a16="http://schemas.microsoft.com/office/drawing/2014/main" id="{6551DC44-13DE-1C41-ED67-42EF87B443AA}"/>
              </a:ext>
            </a:extLst>
          </p:cNvPr>
          <p:cNvSpPr/>
          <p:nvPr/>
        </p:nvSpPr>
        <p:spPr>
          <a:xfrm>
            <a:off x="7984788"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err="1">
                <a:solidFill>
                  <a:schemeClr val="tx1"/>
                </a:solidFill>
              </a:rPr>
              <a:t>Define</a:t>
            </a:r>
            <a:endParaRPr lang="nb-NO" sz="1100">
              <a:solidFill>
                <a:schemeClr val="tx1"/>
              </a:solidFill>
            </a:endParaRPr>
          </a:p>
        </p:txBody>
      </p:sp>
      <p:sp>
        <p:nvSpPr>
          <p:cNvPr id="10" name="Rectangle 9">
            <a:extLst>
              <a:ext uri="{FF2B5EF4-FFF2-40B4-BE49-F238E27FC236}">
                <a16:creationId xmlns:a16="http://schemas.microsoft.com/office/drawing/2014/main" id="{D5E3DD17-E3BF-76DC-E37E-9A008A1D44A6}"/>
              </a:ext>
            </a:extLst>
          </p:cNvPr>
          <p:cNvSpPr/>
          <p:nvPr/>
        </p:nvSpPr>
        <p:spPr>
          <a:xfrm>
            <a:off x="9161146"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err="1">
                <a:solidFill>
                  <a:schemeClr val="tx1"/>
                </a:solidFill>
              </a:rPr>
              <a:t>Develop</a:t>
            </a:r>
            <a:endParaRPr lang="nb-NO" sz="1100">
              <a:solidFill>
                <a:schemeClr val="tx1"/>
              </a:solidFill>
            </a:endParaRPr>
          </a:p>
        </p:txBody>
      </p:sp>
      <p:sp>
        <p:nvSpPr>
          <p:cNvPr id="11" name="Rectangle 10">
            <a:extLst>
              <a:ext uri="{FF2B5EF4-FFF2-40B4-BE49-F238E27FC236}">
                <a16:creationId xmlns:a16="http://schemas.microsoft.com/office/drawing/2014/main" id="{3B8A6053-E37A-A802-77B4-696912AFE341}"/>
              </a:ext>
            </a:extLst>
          </p:cNvPr>
          <p:cNvSpPr/>
          <p:nvPr/>
        </p:nvSpPr>
        <p:spPr>
          <a:xfrm>
            <a:off x="1012256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a:solidFill>
                  <a:schemeClr val="tx1"/>
                </a:solidFill>
              </a:rPr>
              <a:t>Deliver</a:t>
            </a:r>
          </a:p>
        </p:txBody>
      </p:sp>
      <p:cxnSp>
        <p:nvCxnSpPr>
          <p:cNvPr id="13" name="Straight Connector 12">
            <a:extLst>
              <a:ext uri="{FF2B5EF4-FFF2-40B4-BE49-F238E27FC236}">
                <a16:creationId xmlns:a16="http://schemas.microsoft.com/office/drawing/2014/main" id="{39D49417-9C02-568C-30A8-953325A314F7}"/>
              </a:ext>
            </a:extLst>
          </p:cNvPr>
          <p:cNvCxnSpPr/>
          <p:nvPr/>
        </p:nvCxnSpPr>
        <p:spPr>
          <a:xfrm>
            <a:off x="7830768"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59A01ED-EC33-1518-5B51-E2D207469C7C}"/>
              </a:ext>
            </a:extLst>
          </p:cNvPr>
          <p:cNvCxnSpPr/>
          <p:nvPr/>
        </p:nvCxnSpPr>
        <p:spPr>
          <a:xfrm>
            <a:off x="8910742"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BD59074-C994-0116-EB0C-90D769339AE1}"/>
              </a:ext>
            </a:extLst>
          </p:cNvPr>
          <p:cNvCxnSpPr/>
          <p:nvPr/>
        </p:nvCxnSpPr>
        <p:spPr>
          <a:xfrm>
            <a:off x="9958087"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329E4ED-BBCF-82EE-66D4-CE6B3C168F63}"/>
              </a:ext>
            </a:extLst>
          </p:cNvPr>
          <p:cNvCxnSpPr/>
          <p:nvPr/>
        </p:nvCxnSpPr>
        <p:spPr>
          <a:xfrm>
            <a:off x="6768833"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89BD9AC-C987-DA9D-147D-B1A643FE4F8A}"/>
              </a:ext>
            </a:extLst>
          </p:cNvPr>
          <p:cNvCxnSpPr/>
          <p:nvPr/>
        </p:nvCxnSpPr>
        <p:spPr>
          <a:xfrm>
            <a:off x="11041826"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845FAFA-03E9-5211-2253-1AE444759C86}"/>
              </a:ext>
            </a:extLst>
          </p:cNvPr>
          <p:cNvSpPr txBox="1"/>
          <p:nvPr/>
        </p:nvSpPr>
        <p:spPr>
          <a:xfrm>
            <a:off x="6191536" y="875774"/>
            <a:ext cx="1147177" cy="369204"/>
          </a:xfrm>
          <a:prstGeom prst="rect">
            <a:avLst/>
          </a:prstGeom>
          <a:solidFill>
            <a:schemeClr val="bg1"/>
          </a:solidFill>
        </p:spPr>
        <p:txBody>
          <a:bodyPr wrap="square" rtlCol="0">
            <a:spAutoFit/>
          </a:bodyPr>
          <a:lstStyle/>
          <a:p>
            <a:pPr algn="ctr"/>
            <a:r>
              <a:rPr lang="nb-NO" err="1"/>
              <a:t>Sept</a:t>
            </a:r>
            <a:r>
              <a:rPr lang="nb-NO"/>
              <a:t> 12</a:t>
            </a:r>
          </a:p>
        </p:txBody>
      </p:sp>
      <p:sp>
        <p:nvSpPr>
          <p:cNvPr id="19" name="TextBox 18">
            <a:extLst>
              <a:ext uri="{FF2B5EF4-FFF2-40B4-BE49-F238E27FC236}">
                <a16:creationId xmlns:a16="http://schemas.microsoft.com/office/drawing/2014/main" id="{67C342C4-5A28-E404-C2AD-353C5DCFFC22}"/>
              </a:ext>
            </a:extLst>
          </p:cNvPr>
          <p:cNvSpPr txBox="1"/>
          <p:nvPr/>
        </p:nvSpPr>
        <p:spPr>
          <a:xfrm>
            <a:off x="7258336" y="1161851"/>
            <a:ext cx="1147177" cy="369204"/>
          </a:xfrm>
          <a:prstGeom prst="rect">
            <a:avLst/>
          </a:prstGeom>
          <a:solidFill>
            <a:schemeClr val="bg1"/>
          </a:solidFill>
        </p:spPr>
        <p:txBody>
          <a:bodyPr wrap="square" rtlCol="0">
            <a:spAutoFit/>
          </a:bodyPr>
          <a:lstStyle/>
          <a:p>
            <a:pPr algn="ctr"/>
            <a:r>
              <a:rPr lang="nb-NO" dirty="0" err="1">
                <a:solidFill>
                  <a:srgbClr val="FF3399"/>
                </a:solidFill>
              </a:rPr>
              <a:t>Sept</a:t>
            </a:r>
            <a:r>
              <a:rPr lang="nb-NO" dirty="0">
                <a:solidFill>
                  <a:srgbClr val="FF3399"/>
                </a:solidFill>
              </a:rPr>
              <a:t> 26</a:t>
            </a:r>
          </a:p>
        </p:txBody>
      </p:sp>
      <p:sp>
        <p:nvSpPr>
          <p:cNvPr id="20" name="TextBox 19">
            <a:extLst>
              <a:ext uri="{FF2B5EF4-FFF2-40B4-BE49-F238E27FC236}">
                <a16:creationId xmlns:a16="http://schemas.microsoft.com/office/drawing/2014/main" id="{F720DE11-272D-95EF-E386-99D5AF32E209}"/>
              </a:ext>
            </a:extLst>
          </p:cNvPr>
          <p:cNvSpPr txBox="1"/>
          <p:nvPr/>
        </p:nvSpPr>
        <p:spPr>
          <a:xfrm>
            <a:off x="8371911" y="1447928"/>
            <a:ext cx="1147177" cy="369204"/>
          </a:xfrm>
          <a:prstGeom prst="rect">
            <a:avLst/>
          </a:prstGeom>
          <a:solidFill>
            <a:schemeClr val="bg1"/>
          </a:solidFill>
        </p:spPr>
        <p:txBody>
          <a:bodyPr wrap="square" rtlCol="0">
            <a:spAutoFit/>
          </a:bodyPr>
          <a:lstStyle/>
          <a:p>
            <a:pPr algn="ctr"/>
            <a:r>
              <a:rPr lang="nb-NO" err="1"/>
              <a:t>Oct</a:t>
            </a:r>
            <a:r>
              <a:rPr lang="nb-NO"/>
              <a:t> 10</a:t>
            </a:r>
          </a:p>
        </p:txBody>
      </p:sp>
      <p:sp>
        <p:nvSpPr>
          <p:cNvPr id="21" name="TextBox 20">
            <a:extLst>
              <a:ext uri="{FF2B5EF4-FFF2-40B4-BE49-F238E27FC236}">
                <a16:creationId xmlns:a16="http://schemas.microsoft.com/office/drawing/2014/main" id="{FFD5732E-A3CA-D693-3919-A6146655CF37}"/>
              </a:ext>
            </a:extLst>
          </p:cNvPr>
          <p:cNvSpPr txBox="1"/>
          <p:nvPr/>
        </p:nvSpPr>
        <p:spPr>
          <a:xfrm>
            <a:off x="9341897" y="1734005"/>
            <a:ext cx="1147177" cy="369204"/>
          </a:xfrm>
          <a:prstGeom prst="rect">
            <a:avLst/>
          </a:prstGeom>
          <a:solidFill>
            <a:schemeClr val="bg1"/>
          </a:solidFill>
        </p:spPr>
        <p:txBody>
          <a:bodyPr wrap="square" rtlCol="0">
            <a:spAutoFit/>
          </a:bodyPr>
          <a:lstStyle/>
          <a:p>
            <a:pPr algn="ctr"/>
            <a:r>
              <a:rPr lang="nb-NO" err="1"/>
              <a:t>Oct</a:t>
            </a:r>
            <a:r>
              <a:rPr lang="nb-NO"/>
              <a:t> 17</a:t>
            </a:r>
          </a:p>
        </p:txBody>
      </p:sp>
    </p:spTree>
    <p:extLst>
      <p:ext uri="{BB962C8B-B14F-4D97-AF65-F5344CB8AC3E}">
        <p14:creationId xmlns:p14="http://schemas.microsoft.com/office/powerpoint/2010/main" val="3578545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fld id="{5751DFAA-887F-4071-8EAD-E8CA316FCF06}" type="slidenum">
              <a:rPr lang="nb-NO" smtClean="0"/>
              <a:t>4</a:t>
            </a:fld>
            <a:endParaRPr lang="nb-NO"/>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400" err="1"/>
              <a:t>Module</a:t>
            </a:r>
            <a:r>
              <a:rPr lang="nb-NO" sz="4400"/>
              <a:t> 2 design </a:t>
            </a:r>
            <a:r>
              <a:rPr lang="nb-NO" sz="4400" err="1"/>
              <a:t>task</a:t>
            </a:r>
            <a:r>
              <a:rPr lang="nb-NO" sz="4400"/>
              <a:t>:</a:t>
            </a:r>
          </a:p>
          <a:p>
            <a:pPr algn="ctr"/>
            <a:r>
              <a:rPr lang="nb-NO" sz="4400" err="1"/>
              <a:t>Example</a:t>
            </a:r>
            <a:r>
              <a:rPr lang="nb-NO" sz="4400"/>
              <a:t> </a:t>
            </a:r>
            <a:r>
              <a:rPr lang="nb-NO" sz="4400" err="1"/>
              <a:t>based</a:t>
            </a:r>
            <a:r>
              <a:rPr lang="nb-NO" sz="4400"/>
              <a:t> </a:t>
            </a:r>
            <a:r>
              <a:rPr lang="nb-NO" sz="4400" err="1"/>
              <a:t>on</a:t>
            </a:r>
            <a:endParaRPr lang="nb-NO" sz="4400"/>
          </a:p>
          <a:p>
            <a:pPr algn="ctr"/>
            <a:r>
              <a:rPr lang="nb-NO" sz="4400" err="1"/>
              <a:t>topic</a:t>
            </a:r>
            <a:r>
              <a:rPr lang="nb-NO" sz="4400"/>
              <a:t> from a 2024 </a:t>
            </a:r>
            <a:r>
              <a:rPr lang="nb-NO" sz="4400" err="1"/>
              <a:t>course</a:t>
            </a:r>
            <a:r>
              <a:rPr lang="nb-NO" sz="4400"/>
              <a:t> </a:t>
            </a:r>
            <a:r>
              <a:rPr lang="nb-NO" sz="4400" err="1"/>
              <a:t>group</a:t>
            </a:r>
            <a:r>
              <a:rPr lang="nb-NO" sz="4400"/>
              <a:t> </a:t>
            </a:r>
          </a:p>
          <a:p>
            <a:pPr algn="ctr"/>
            <a:r>
              <a:rPr lang="nb-NO" sz="4400"/>
              <a:t>- a student </a:t>
            </a:r>
            <a:r>
              <a:rPr lang="nb-NO" sz="4400" err="1"/>
              <a:t>organizer</a:t>
            </a:r>
            <a:endParaRPr lang="nb-NO" sz="4400"/>
          </a:p>
        </p:txBody>
      </p:sp>
    </p:spTree>
    <p:extLst>
      <p:ext uri="{BB962C8B-B14F-4D97-AF65-F5344CB8AC3E}">
        <p14:creationId xmlns:p14="http://schemas.microsoft.com/office/powerpoint/2010/main" val="3433684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5F2758-CEC2-0E3B-5E95-D08FCEF224AA}"/>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5A7B0AE-1424-B745-271F-205F9EEA86CE}"/>
              </a:ext>
            </a:extLst>
          </p:cNvPr>
          <p:cNvSpPr/>
          <p:nvPr/>
        </p:nvSpPr>
        <p:spPr>
          <a:xfrm>
            <a:off x="9336931" y="129984"/>
            <a:ext cx="2735095" cy="828214"/>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dirty="0"/>
              <a:t>From </a:t>
            </a:r>
            <a:r>
              <a:rPr lang="nb-NO" dirty="0" err="1"/>
              <a:t>lecture</a:t>
            </a:r>
            <a:r>
              <a:rPr lang="nb-NO" dirty="0"/>
              <a:t> 1 - Discover: AI support for </a:t>
            </a:r>
            <a:r>
              <a:rPr lang="nb-NO" dirty="0" err="1"/>
              <a:t>ideation</a:t>
            </a:r>
            <a:r>
              <a:rPr lang="nb-NO" dirty="0"/>
              <a:t>  </a:t>
            </a:r>
          </a:p>
        </p:txBody>
      </p:sp>
    </p:spTree>
    <p:extLst>
      <p:ext uri="{BB962C8B-B14F-4D97-AF65-F5344CB8AC3E}">
        <p14:creationId xmlns:p14="http://schemas.microsoft.com/office/powerpoint/2010/main" val="4251317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4DE16-F079-4603-7714-A64A928C9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20034-D8C1-25F9-F85D-181C97BE601B}"/>
              </a:ext>
            </a:extLst>
          </p:cNvPr>
          <p:cNvSpPr>
            <a:spLocks noGrp="1"/>
          </p:cNvSpPr>
          <p:nvPr>
            <p:ph type="title"/>
          </p:nvPr>
        </p:nvSpPr>
        <p:spPr/>
        <p:txBody>
          <a:bodyPr/>
          <a:lstStyle/>
          <a:p>
            <a:r>
              <a:rPr lang="nb-NO" err="1"/>
              <a:t>Module</a:t>
            </a:r>
            <a:r>
              <a:rPr lang="nb-NO"/>
              <a:t> 2 design </a:t>
            </a:r>
            <a:r>
              <a:rPr lang="nb-NO" err="1"/>
              <a:t>task</a:t>
            </a:r>
            <a:endParaRPr lang="nb-NO"/>
          </a:p>
        </p:txBody>
      </p:sp>
      <p:sp>
        <p:nvSpPr>
          <p:cNvPr id="5" name="Diamond 4">
            <a:extLst>
              <a:ext uri="{FF2B5EF4-FFF2-40B4-BE49-F238E27FC236}">
                <a16:creationId xmlns:a16="http://schemas.microsoft.com/office/drawing/2014/main" id="{7D918F52-2078-DE35-A219-FD3196288464}"/>
              </a:ext>
            </a:extLst>
          </p:cNvPr>
          <p:cNvSpPr/>
          <p:nvPr/>
        </p:nvSpPr>
        <p:spPr>
          <a:xfrm>
            <a:off x="6762346" y="2354439"/>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iamond 5">
            <a:extLst>
              <a:ext uri="{FF2B5EF4-FFF2-40B4-BE49-F238E27FC236}">
                <a16:creationId xmlns:a16="http://schemas.microsoft.com/office/drawing/2014/main" id="{4F206CE3-81B2-E4DD-95FB-9853B03822AE}"/>
              </a:ext>
            </a:extLst>
          </p:cNvPr>
          <p:cNvSpPr/>
          <p:nvPr/>
        </p:nvSpPr>
        <p:spPr>
          <a:xfrm>
            <a:off x="8893430" y="2344607"/>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F777DA6-6BAD-C635-D886-2724F14D9C9C}"/>
              </a:ext>
            </a:extLst>
          </p:cNvPr>
          <p:cNvSpPr/>
          <p:nvPr/>
        </p:nvSpPr>
        <p:spPr>
          <a:xfrm>
            <a:off x="702337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a:solidFill>
                  <a:schemeClr val="tx1"/>
                </a:solidFill>
              </a:rPr>
              <a:t>Discover</a:t>
            </a:r>
          </a:p>
        </p:txBody>
      </p:sp>
      <p:sp>
        <p:nvSpPr>
          <p:cNvPr id="9" name="Rectangle 8">
            <a:extLst>
              <a:ext uri="{FF2B5EF4-FFF2-40B4-BE49-F238E27FC236}">
                <a16:creationId xmlns:a16="http://schemas.microsoft.com/office/drawing/2014/main" id="{3E1B1CB0-F36A-BC37-AB30-9591ABFA26C0}"/>
              </a:ext>
            </a:extLst>
          </p:cNvPr>
          <p:cNvSpPr/>
          <p:nvPr/>
        </p:nvSpPr>
        <p:spPr>
          <a:xfrm>
            <a:off x="7984788"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err="1">
                <a:solidFill>
                  <a:schemeClr val="tx1"/>
                </a:solidFill>
              </a:rPr>
              <a:t>Define</a:t>
            </a:r>
            <a:endParaRPr lang="nb-NO" sz="1100">
              <a:solidFill>
                <a:schemeClr val="tx1"/>
              </a:solidFill>
            </a:endParaRPr>
          </a:p>
        </p:txBody>
      </p:sp>
      <p:sp>
        <p:nvSpPr>
          <p:cNvPr id="10" name="Rectangle 9">
            <a:extLst>
              <a:ext uri="{FF2B5EF4-FFF2-40B4-BE49-F238E27FC236}">
                <a16:creationId xmlns:a16="http://schemas.microsoft.com/office/drawing/2014/main" id="{4A89E921-421B-8B30-AE2F-D26DFBF8D304}"/>
              </a:ext>
            </a:extLst>
          </p:cNvPr>
          <p:cNvSpPr/>
          <p:nvPr/>
        </p:nvSpPr>
        <p:spPr>
          <a:xfrm>
            <a:off x="9161146"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err="1">
                <a:solidFill>
                  <a:schemeClr val="tx1"/>
                </a:solidFill>
              </a:rPr>
              <a:t>Develop</a:t>
            </a:r>
            <a:endParaRPr lang="nb-NO" sz="1100">
              <a:solidFill>
                <a:schemeClr val="tx1"/>
              </a:solidFill>
            </a:endParaRPr>
          </a:p>
        </p:txBody>
      </p:sp>
      <p:sp>
        <p:nvSpPr>
          <p:cNvPr id="11" name="Rectangle 10">
            <a:extLst>
              <a:ext uri="{FF2B5EF4-FFF2-40B4-BE49-F238E27FC236}">
                <a16:creationId xmlns:a16="http://schemas.microsoft.com/office/drawing/2014/main" id="{DD6065DC-3B8C-C663-9129-4B294B8D5F3E}"/>
              </a:ext>
            </a:extLst>
          </p:cNvPr>
          <p:cNvSpPr/>
          <p:nvPr/>
        </p:nvSpPr>
        <p:spPr>
          <a:xfrm>
            <a:off x="1012256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a:solidFill>
                  <a:schemeClr val="tx1"/>
                </a:solidFill>
              </a:rPr>
              <a:t>Deliver</a:t>
            </a:r>
          </a:p>
        </p:txBody>
      </p:sp>
      <p:cxnSp>
        <p:nvCxnSpPr>
          <p:cNvPr id="13" name="Straight Connector 12">
            <a:extLst>
              <a:ext uri="{FF2B5EF4-FFF2-40B4-BE49-F238E27FC236}">
                <a16:creationId xmlns:a16="http://schemas.microsoft.com/office/drawing/2014/main" id="{07ACDD5F-D43F-8E08-11E6-9EAC48A6E7A0}"/>
              </a:ext>
            </a:extLst>
          </p:cNvPr>
          <p:cNvCxnSpPr/>
          <p:nvPr/>
        </p:nvCxnSpPr>
        <p:spPr>
          <a:xfrm>
            <a:off x="7830768"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D0B6F39-9ACA-99C0-4695-038492C56622}"/>
              </a:ext>
            </a:extLst>
          </p:cNvPr>
          <p:cNvSpPr txBox="1"/>
          <p:nvPr/>
        </p:nvSpPr>
        <p:spPr>
          <a:xfrm>
            <a:off x="7258336" y="1161851"/>
            <a:ext cx="1147177" cy="369204"/>
          </a:xfrm>
          <a:prstGeom prst="rect">
            <a:avLst/>
          </a:prstGeom>
          <a:solidFill>
            <a:schemeClr val="bg1"/>
          </a:solidFill>
        </p:spPr>
        <p:txBody>
          <a:bodyPr wrap="square" rtlCol="0">
            <a:spAutoFit/>
          </a:bodyPr>
          <a:lstStyle/>
          <a:p>
            <a:pPr algn="ctr"/>
            <a:r>
              <a:rPr lang="nb-NO" dirty="0" err="1">
                <a:solidFill>
                  <a:srgbClr val="FF3399"/>
                </a:solidFill>
              </a:rPr>
              <a:t>Sept</a:t>
            </a:r>
            <a:r>
              <a:rPr lang="nb-NO" dirty="0">
                <a:solidFill>
                  <a:srgbClr val="FF3399"/>
                </a:solidFill>
              </a:rPr>
              <a:t> 26</a:t>
            </a:r>
          </a:p>
        </p:txBody>
      </p:sp>
      <p:sp>
        <p:nvSpPr>
          <p:cNvPr id="4" name="Rectangle 3">
            <a:extLst>
              <a:ext uri="{FF2B5EF4-FFF2-40B4-BE49-F238E27FC236}">
                <a16:creationId xmlns:a16="http://schemas.microsoft.com/office/drawing/2014/main" id="{01DC38D9-6EFF-5047-E315-822A925693E5}"/>
              </a:ext>
            </a:extLst>
          </p:cNvPr>
          <p:cNvSpPr/>
          <p:nvPr/>
        </p:nvSpPr>
        <p:spPr>
          <a:xfrm>
            <a:off x="880661" y="2103209"/>
            <a:ext cx="4464995" cy="3278221"/>
          </a:xfrm>
          <a:prstGeom prst="rect">
            <a:avLst/>
          </a:prstGeom>
          <a:solidFill>
            <a:sysClr val="window" lastClr="FFFFFF"/>
          </a:solidFill>
          <a:ln w="28575" cap="flat" cmpd="sng" algn="ctr">
            <a:solidFill>
              <a:srgbClr val="22A7E5"/>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rPr>
              <a:t>Second week: Define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kern="0" dirty="0">
              <a:solidFill>
                <a:prstClr val="black"/>
              </a:solidFill>
              <a:latin typeface="Calibri"/>
            </a:endParaRPr>
          </a:p>
          <a:p>
            <a:pPr marL="285750" lvl="0" indent="-285750" defTabSz="914400">
              <a:buFont typeface="Arial" panose="020B0604020202020204" pitchFamily="34" charset="0"/>
              <a:buChar char="•"/>
              <a:defRPr/>
            </a:pPr>
            <a:r>
              <a:rPr kumimoji="0" lang="en-GB" sz="1800" b="0" i="0" u="none" strike="noStrike" kern="0" cap="none" spc="0" normalizeH="0" baseline="0" noProof="0" dirty="0">
                <a:ln>
                  <a:noFill/>
                </a:ln>
                <a:solidFill>
                  <a:prstClr val="black"/>
                </a:solidFill>
                <a:effectLst/>
                <a:uLnTx/>
                <a:uFillTx/>
                <a:latin typeface="Calibri"/>
              </a:rPr>
              <a:t>Use ChatGPT or Google Gemini to help you </a:t>
            </a:r>
            <a:r>
              <a:rPr lang="en-GB" sz="1800" kern="0" dirty="0">
                <a:solidFill>
                  <a:prstClr val="black"/>
                </a:solidFill>
              </a:rPr>
              <a:t>Define concept for your design task</a:t>
            </a:r>
          </a:p>
          <a:p>
            <a:pPr marL="285750" lvl="0" indent="-285750" defTabSz="914400">
              <a:buFont typeface="Arial" panose="020B0604020202020204" pitchFamily="34" charset="0"/>
              <a:buChar char="•"/>
              <a:defRPr/>
            </a:pPr>
            <a:endParaRPr lang="en-GB" sz="1800" kern="0" dirty="0">
              <a:solidFill>
                <a:prstClr val="black"/>
              </a:solidFill>
              <a:latin typeface="Calibri"/>
            </a:endParaRPr>
          </a:p>
          <a:p>
            <a:pPr marL="285750" indent="-285750" defTabSz="914400">
              <a:buFont typeface="Arial" panose="020B0604020202020204" pitchFamily="34" charset="0"/>
              <a:buChar char="•"/>
              <a:defRPr/>
            </a:pPr>
            <a:r>
              <a:rPr lang="nb-NO" i="1" dirty="0"/>
              <a:t>If not done in first </a:t>
            </a:r>
            <a:r>
              <a:rPr lang="nb-NO" i="1" dirty="0" err="1"/>
              <a:t>week</a:t>
            </a:r>
            <a:r>
              <a:rPr lang="nb-NO" i="1" dirty="0"/>
              <a:t>: </a:t>
            </a:r>
            <a:r>
              <a:rPr lang="nb-NO" dirty="0" err="1"/>
              <a:t>Identify</a:t>
            </a:r>
            <a:r>
              <a:rPr lang="nb-NO" dirty="0"/>
              <a:t> </a:t>
            </a:r>
            <a:r>
              <a:rPr lang="nb-NO" dirty="0" err="1"/>
              <a:t>one</a:t>
            </a:r>
            <a:r>
              <a:rPr lang="nb-NO" dirty="0"/>
              <a:t> or more </a:t>
            </a:r>
            <a:r>
              <a:rPr lang="nb-NO" dirty="0" err="1"/>
              <a:t>possible</a:t>
            </a:r>
            <a:r>
              <a:rPr lang="nb-NO" dirty="0"/>
              <a:t> </a:t>
            </a:r>
            <a:r>
              <a:rPr lang="nb-NO" dirty="0" err="1"/>
              <a:t>platforms</a:t>
            </a:r>
            <a:r>
              <a:rPr lang="nb-NO" dirty="0"/>
              <a:t> for </a:t>
            </a:r>
            <a:r>
              <a:rPr lang="nb-NO" dirty="0" err="1"/>
              <a:t>implementation</a:t>
            </a:r>
            <a:r>
              <a:rPr lang="nb-NO" dirty="0"/>
              <a:t> support and </a:t>
            </a:r>
            <a:r>
              <a:rPr lang="nb-NO" dirty="0" err="1"/>
              <a:t>try</a:t>
            </a:r>
            <a:r>
              <a:rPr lang="nb-NO" dirty="0"/>
              <a:t> </a:t>
            </a:r>
            <a:r>
              <a:rPr lang="nb-NO" dirty="0" err="1"/>
              <a:t>these</a:t>
            </a:r>
            <a:r>
              <a:rPr lang="nb-NO" dirty="0"/>
              <a:t> </a:t>
            </a:r>
            <a:r>
              <a:rPr lang="nb-NO" dirty="0" err="1"/>
              <a:t>out</a:t>
            </a: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0" dirty="0">
                <a:solidFill>
                  <a:prstClr val="black"/>
                </a:solidFill>
                <a:latin typeface="Calibri"/>
              </a:rPr>
              <a:t>Explore conversational interactions as possible part of defining the concept</a:t>
            </a:r>
          </a:p>
        </p:txBody>
      </p:sp>
    </p:spTree>
    <p:extLst>
      <p:ext uri="{BB962C8B-B14F-4D97-AF65-F5344CB8AC3E}">
        <p14:creationId xmlns:p14="http://schemas.microsoft.com/office/powerpoint/2010/main" val="246407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3377B9-2E47-C4B1-2EF6-45505AD51689}"/>
              </a:ext>
            </a:extLst>
          </p:cNvPr>
          <p:cNvSpPr txBox="1"/>
          <p:nvPr/>
        </p:nvSpPr>
        <p:spPr>
          <a:xfrm>
            <a:off x="410993" y="173973"/>
            <a:ext cx="6094378" cy="6909456"/>
          </a:xfrm>
          <a:prstGeom prst="rect">
            <a:avLst/>
          </a:prstGeom>
          <a:noFill/>
        </p:spPr>
        <p:txBody>
          <a:bodyPr wrap="square">
            <a:spAutoFit/>
          </a:bodyPr>
          <a:lstStyle/>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FF3399"/>
                </a:solidFill>
                <a:effectLst/>
                <a:uLnTx/>
                <a:uFillTx/>
                <a:latin typeface="Inter"/>
                <a:ea typeface="+mn-ea"/>
                <a:cs typeface="+mn-cs"/>
              </a:rPr>
              <a:t>You are </a:t>
            </a:r>
            <a:r>
              <a:rPr kumimoji="0" lang="en-US" sz="1799" b="0" i="0" u="none" strike="noStrike" kern="1200" cap="none" spc="0" normalizeH="0" baseline="0" noProof="0" dirty="0">
                <a:ln>
                  <a:noFill/>
                </a:ln>
                <a:solidFill>
                  <a:srgbClr val="1A1C1E"/>
                </a:solidFill>
                <a:effectLst/>
                <a:uLnTx/>
                <a:uFillTx/>
                <a:latin typeface="Inter"/>
                <a:ea typeface="+mn-ea"/>
                <a:cs typeface="+mn-cs"/>
              </a:rPr>
              <a:t>a helpful student organizer assistant. Your role is to help university students manage their schedules, assignments, and study habits. </a:t>
            </a:r>
          </a:p>
          <a:p>
            <a:pPr marL="0" marR="0" lvl="0" indent="0" algn="l" defTabSz="914263" rtl="0" eaLnBrk="1" fontAlgn="auto" latinLnBrk="0" hangingPunct="1">
              <a:lnSpc>
                <a:spcPts val="15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1A1C1E"/>
              </a:solidFill>
              <a:effectLst/>
              <a:uLnTx/>
              <a:uFillTx/>
              <a:latin typeface="Inter"/>
              <a:ea typeface="+mn-ea"/>
              <a:cs typeface="+mn-cs"/>
            </a:endParaRP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1A1C1E"/>
                </a:solidFill>
                <a:effectLst/>
                <a:uLnTx/>
                <a:uFillTx/>
                <a:latin typeface="Inter"/>
                <a:ea typeface="+mn-ea"/>
                <a:cs typeface="+mn-cs"/>
              </a:rPr>
              <a:t>Provide concise, practical advice and always maintain a friendly and encouraging tone. In the first conversation with a user, always start with three questions where you get information about these specific things: </a:t>
            </a:r>
          </a:p>
          <a:p>
            <a:pPr marL="342900" marR="0" lvl="0" indent="-342900" algn="l" defTabSz="914263" rtl="0" eaLnBrk="1" fontAlgn="auto" latinLnBrk="0" hangingPunct="1">
              <a:lnSpc>
                <a:spcPts val="1500"/>
              </a:lnSpc>
              <a:spcBef>
                <a:spcPts val="0"/>
              </a:spcBef>
              <a:spcAft>
                <a:spcPts val="0"/>
              </a:spcAft>
              <a:buClrTx/>
              <a:buSzTx/>
              <a:buFontTx/>
              <a:buAutoNum type="alphaLcParenBoth"/>
              <a:tabLst/>
              <a:defRPr/>
            </a:pPr>
            <a:r>
              <a:rPr kumimoji="0" lang="en-US" sz="1799" b="0" i="0" u="none" strike="noStrike" kern="1200" cap="none" spc="0" normalizeH="0" baseline="0" noProof="0" dirty="0">
                <a:ln>
                  <a:noFill/>
                </a:ln>
                <a:solidFill>
                  <a:srgbClr val="1A1C1E"/>
                </a:solidFill>
                <a:effectLst/>
                <a:uLnTx/>
                <a:uFillTx/>
                <a:latin typeface="Inter"/>
                <a:ea typeface="+mn-ea"/>
                <a:cs typeface="+mn-cs"/>
              </a:rPr>
              <a:t>Subject</a:t>
            </a:r>
          </a:p>
          <a:p>
            <a:pPr marL="342900" marR="0" lvl="0" indent="-342900" algn="l" defTabSz="914263" rtl="0" eaLnBrk="1" fontAlgn="auto" latinLnBrk="0" hangingPunct="1">
              <a:lnSpc>
                <a:spcPts val="1500"/>
              </a:lnSpc>
              <a:spcBef>
                <a:spcPts val="0"/>
              </a:spcBef>
              <a:spcAft>
                <a:spcPts val="0"/>
              </a:spcAft>
              <a:buClrTx/>
              <a:buSzTx/>
              <a:buFontTx/>
              <a:buAutoNum type="alphaLcParenBoth"/>
              <a:tabLst/>
              <a:defRPr/>
            </a:pPr>
            <a:r>
              <a:rPr kumimoji="0" lang="en-US" sz="1799" b="0" i="0" u="none" strike="noStrike" kern="1200" cap="none" spc="0" normalizeH="0" baseline="0" noProof="0" dirty="0">
                <a:ln>
                  <a:noFill/>
                </a:ln>
                <a:solidFill>
                  <a:srgbClr val="1A1C1E"/>
                </a:solidFill>
                <a:effectLst/>
                <a:uLnTx/>
                <a:uFillTx/>
                <a:latin typeface="Inter"/>
                <a:ea typeface="+mn-ea"/>
                <a:cs typeface="+mn-cs"/>
              </a:rPr>
              <a:t>level (bachelor, master) </a:t>
            </a:r>
          </a:p>
          <a:p>
            <a:pPr marL="342900" marR="0" lvl="0" indent="-342900" algn="l" defTabSz="914263" rtl="0" eaLnBrk="1" fontAlgn="auto" latinLnBrk="0" hangingPunct="1">
              <a:lnSpc>
                <a:spcPts val="1500"/>
              </a:lnSpc>
              <a:spcBef>
                <a:spcPts val="0"/>
              </a:spcBef>
              <a:spcAft>
                <a:spcPts val="0"/>
              </a:spcAft>
              <a:buClrTx/>
              <a:buSzTx/>
              <a:buFontTx/>
              <a:buAutoNum type="alphaLcParenBoth"/>
              <a:tabLst/>
              <a:defRPr/>
            </a:pPr>
            <a:r>
              <a:rPr kumimoji="0" lang="en-US" sz="1799" b="0" i="0" u="none" strike="noStrike" kern="1200" cap="none" spc="0" normalizeH="0" baseline="0" noProof="0" dirty="0">
                <a:ln>
                  <a:noFill/>
                </a:ln>
                <a:solidFill>
                  <a:srgbClr val="1A1C1E"/>
                </a:solidFill>
                <a:effectLst/>
                <a:uLnTx/>
                <a:uFillTx/>
                <a:latin typeface="Inter"/>
                <a:ea typeface="+mn-ea"/>
                <a:cs typeface="+mn-cs"/>
              </a:rPr>
              <a:t>the specific college or university the student attends. </a:t>
            </a:r>
          </a:p>
          <a:p>
            <a:pPr marL="342900" marR="0" lvl="0" indent="-342900" algn="l" defTabSz="914263" rtl="0" eaLnBrk="1" fontAlgn="auto" latinLnBrk="0" hangingPunct="1">
              <a:lnSpc>
                <a:spcPts val="1500"/>
              </a:lnSpc>
              <a:spcBef>
                <a:spcPts val="0"/>
              </a:spcBef>
              <a:spcAft>
                <a:spcPts val="0"/>
              </a:spcAft>
              <a:buClrTx/>
              <a:buSzTx/>
              <a:buFontTx/>
              <a:buAutoNum type="alphaLcParenBoth"/>
              <a:tabLst/>
              <a:defRPr/>
            </a:pPr>
            <a:endParaRPr kumimoji="0" lang="en-US" sz="1799" b="0" i="0" u="none" strike="noStrike" kern="1200" cap="none" spc="0" normalizeH="0" baseline="0" noProof="0" dirty="0">
              <a:ln>
                <a:noFill/>
              </a:ln>
              <a:solidFill>
                <a:srgbClr val="1A1C1E"/>
              </a:solidFill>
              <a:effectLst/>
              <a:uLnTx/>
              <a:uFillTx/>
              <a:latin typeface="Inter"/>
              <a:ea typeface="+mn-ea"/>
              <a:cs typeface="+mn-cs"/>
            </a:endParaRP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1A1C1E"/>
                </a:solidFill>
                <a:effectLst/>
                <a:uLnTx/>
                <a:uFillTx/>
                <a:latin typeface="Inter"/>
                <a:ea typeface="+mn-ea"/>
                <a:cs typeface="+mn-cs"/>
              </a:rPr>
              <a:t>You should ask for these three things in separate questions, the first question, for example, being "To get us started, what subject are you studying?" </a:t>
            </a:r>
          </a:p>
          <a:p>
            <a:pPr marL="0" marR="0" lvl="0" indent="0" algn="l" defTabSz="914263" rtl="0" eaLnBrk="1" fontAlgn="auto" latinLnBrk="0" hangingPunct="1">
              <a:lnSpc>
                <a:spcPts val="15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1A1C1E"/>
              </a:solidFill>
              <a:effectLst/>
              <a:uLnTx/>
              <a:uFillTx/>
              <a:latin typeface="Inter"/>
              <a:ea typeface="+mn-ea"/>
              <a:cs typeface="+mn-cs"/>
            </a:endParaRP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1A1C1E"/>
                </a:solidFill>
                <a:effectLst/>
                <a:uLnTx/>
                <a:uFillTx/>
                <a:latin typeface="Inter"/>
                <a:ea typeface="+mn-ea"/>
                <a:cs typeface="+mn-cs"/>
              </a:rPr>
              <a:t>Use the information you receive by the student to tailor the following dialogue. </a:t>
            </a:r>
          </a:p>
          <a:p>
            <a:pPr marL="0" marR="0" lvl="0" indent="0" algn="l" defTabSz="914263" rtl="0" eaLnBrk="1" fontAlgn="auto" latinLnBrk="0" hangingPunct="1">
              <a:lnSpc>
                <a:spcPts val="15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1A1C1E"/>
              </a:solidFill>
              <a:effectLst/>
              <a:uLnTx/>
              <a:uFillTx/>
              <a:latin typeface="Inter"/>
              <a:ea typeface="+mn-ea"/>
              <a:cs typeface="+mn-cs"/>
            </a:endParaRP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1A1C1E"/>
                </a:solidFill>
                <a:effectLst/>
                <a:uLnTx/>
                <a:uFillTx/>
                <a:latin typeface="Inter"/>
                <a:ea typeface="+mn-ea"/>
                <a:cs typeface="+mn-cs"/>
              </a:rPr>
              <a:t>Here are example interactions between a student and the chatbot to guide the model's responses. </a:t>
            </a:r>
          </a:p>
          <a:p>
            <a:pPr marL="0" marR="0" lvl="0" indent="0" algn="l" defTabSz="914263" rtl="0" eaLnBrk="1" fontAlgn="auto" latinLnBrk="0" hangingPunct="1">
              <a:lnSpc>
                <a:spcPts val="15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1A1C1E"/>
              </a:solidFill>
              <a:effectLst/>
              <a:uLnTx/>
              <a:uFillTx/>
              <a:latin typeface="Inter"/>
              <a:ea typeface="+mn-ea"/>
              <a:cs typeface="+mn-cs"/>
            </a:endParaRP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1A1C1E"/>
                </a:solidFill>
                <a:effectLst/>
                <a:uLnTx/>
                <a:uFillTx/>
                <a:latin typeface="Inter"/>
                <a:ea typeface="+mn-ea"/>
                <a:cs typeface="+mn-cs"/>
              </a:rPr>
              <a:t>For instance: </a:t>
            </a: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FF3399"/>
                </a:solidFill>
                <a:effectLst/>
                <a:uLnTx/>
                <a:uFillTx/>
                <a:latin typeface="Inter"/>
                <a:ea typeface="+mn-ea"/>
                <a:cs typeface="+mn-cs"/>
              </a:rPr>
              <a:t>User</a:t>
            </a:r>
            <a:r>
              <a:rPr kumimoji="0" lang="en-US" sz="1799" b="0" i="0" u="none" strike="noStrike" kern="1200" cap="none" spc="0" normalizeH="0" baseline="0" noProof="0" dirty="0">
                <a:ln>
                  <a:noFill/>
                </a:ln>
                <a:solidFill>
                  <a:srgbClr val="1A1C1E"/>
                </a:solidFill>
                <a:effectLst/>
                <a:uLnTx/>
                <a:uFillTx/>
                <a:latin typeface="Inter"/>
                <a:ea typeface="+mn-ea"/>
                <a:cs typeface="+mn-cs"/>
              </a:rPr>
              <a:t>: What's on my schedule for today?</a:t>
            </a: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FF3399"/>
                </a:solidFill>
                <a:effectLst/>
                <a:uLnTx/>
                <a:uFillTx/>
                <a:latin typeface="Inter"/>
                <a:ea typeface="+mn-ea"/>
                <a:cs typeface="+mn-cs"/>
              </a:rPr>
              <a:t>Assistant: </a:t>
            </a:r>
            <a:r>
              <a:rPr kumimoji="0" lang="en-US" sz="1799" b="0" i="0" u="none" strike="noStrike" kern="1200" cap="none" spc="0" normalizeH="0" baseline="0" noProof="0" dirty="0">
                <a:ln>
                  <a:noFill/>
                </a:ln>
                <a:solidFill>
                  <a:srgbClr val="1A1C1E"/>
                </a:solidFill>
                <a:effectLst/>
                <a:uLnTx/>
                <a:uFillTx/>
                <a:latin typeface="Inter"/>
                <a:ea typeface="+mn-ea"/>
                <a:cs typeface="+mn-cs"/>
              </a:rPr>
              <a:t>I'd be happy to help you check your schedule! Could you please provide me with the current date so I can give you accurate information?</a:t>
            </a: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FF3399"/>
                </a:solidFill>
                <a:effectLst/>
                <a:uLnTx/>
                <a:uFillTx/>
                <a:latin typeface="Inter"/>
                <a:ea typeface="+mn-ea"/>
                <a:cs typeface="+mn-cs"/>
              </a:rPr>
              <a:t>User: </a:t>
            </a:r>
            <a:r>
              <a:rPr kumimoji="0" lang="en-US" sz="1799" b="0" i="0" u="none" strike="noStrike" kern="1200" cap="none" spc="0" normalizeH="0" baseline="0" noProof="0" dirty="0">
                <a:ln>
                  <a:noFill/>
                </a:ln>
                <a:solidFill>
                  <a:srgbClr val="1A1C1E"/>
                </a:solidFill>
                <a:effectLst/>
                <a:uLnTx/>
                <a:uFillTx/>
                <a:latin typeface="Inter"/>
                <a:ea typeface="+mn-ea"/>
                <a:cs typeface="+mn-cs"/>
              </a:rPr>
              <a:t>How can I manage my time better for studying? </a:t>
            </a:r>
          </a:p>
          <a:p>
            <a:pPr marL="0" marR="0" lvl="0" indent="0" algn="l" defTabSz="914263" rtl="0" eaLnBrk="1" fontAlgn="auto" latinLnBrk="0" hangingPunct="1">
              <a:lnSpc>
                <a:spcPts val="15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FF3399"/>
                </a:solidFill>
                <a:effectLst/>
                <a:uLnTx/>
                <a:uFillTx/>
                <a:latin typeface="Inter"/>
                <a:ea typeface="+mn-ea"/>
                <a:cs typeface="+mn-cs"/>
              </a:rPr>
              <a:t>Assistant: </a:t>
            </a:r>
            <a:r>
              <a:rPr kumimoji="0" lang="en-US" sz="1799" b="0" i="0" u="none" strike="noStrike" kern="1200" cap="none" spc="0" normalizeH="0" baseline="0" noProof="0" dirty="0">
                <a:ln>
                  <a:noFill/>
                </a:ln>
                <a:solidFill>
                  <a:srgbClr val="1A1C1E"/>
                </a:solidFill>
                <a:effectLst/>
                <a:uLnTx/>
                <a:uFillTx/>
                <a:latin typeface="Inter"/>
                <a:ea typeface="+mn-ea"/>
                <a:cs typeface="+mn-cs"/>
              </a:rPr>
              <a:t>Great question! Here are some time management tips for effective studying: Create a weekly schedule Use the Pomodoro Technique (25-minute focused study sessions with short breaks) Prioritize tasks based on importance and deadlines Eliminate distractions during study time Take regular breaks to maintain focus.</a:t>
            </a:r>
          </a:p>
        </p:txBody>
      </p:sp>
      <p:pic>
        <p:nvPicPr>
          <p:cNvPr id="2050" name="Picture 2">
            <a:extLst>
              <a:ext uri="{FF2B5EF4-FFF2-40B4-BE49-F238E27FC236}">
                <a16:creationId xmlns:a16="http://schemas.microsoft.com/office/drawing/2014/main" id="{41BB6F72-5920-4710-55D7-013B09692F64}"/>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77653" y="1317418"/>
            <a:ext cx="1714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6" name="Thought Bubble: Cloud 5">
            <a:extLst>
              <a:ext uri="{FF2B5EF4-FFF2-40B4-BE49-F238E27FC236}">
                <a16:creationId xmlns:a16="http://schemas.microsoft.com/office/drawing/2014/main" id="{BADE3F79-E402-873F-2977-78C6001ED4FB}"/>
              </a:ext>
            </a:extLst>
          </p:cNvPr>
          <p:cNvSpPr/>
          <p:nvPr/>
        </p:nvSpPr>
        <p:spPr>
          <a:xfrm>
            <a:off x="9855074" y="4033620"/>
            <a:ext cx="1528846" cy="981668"/>
          </a:xfrm>
          <a:prstGeom prst="cloudCallout">
            <a:avLst>
              <a:gd name="adj1" fmla="val -46952"/>
              <a:gd name="adj2" fmla="val 80560"/>
            </a:avLst>
          </a:prstGeom>
          <a:noFill/>
          <a:ln w="28575">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a:extLst>
              <a:ext uri="{FF2B5EF4-FFF2-40B4-BE49-F238E27FC236}">
                <a16:creationId xmlns:a16="http://schemas.microsoft.com/office/drawing/2014/main" id="{9821A9CF-0395-9FEA-E76E-FDDD3F285827}"/>
              </a:ext>
            </a:extLst>
          </p:cNvPr>
          <p:cNvSpPr/>
          <p:nvPr/>
        </p:nvSpPr>
        <p:spPr>
          <a:xfrm rot="305098">
            <a:off x="9620655" y="2830749"/>
            <a:ext cx="632298" cy="671208"/>
          </a:xfrm>
          <a:custGeom>
            <a:avLst/>
            <a:gdLst>
              <a:gd name="connsiteX0" fmla="*/ 0 w 632298"/>
              <a:gd name="connsiteY0" fmla="*/ 0 h 671208"/>
              <a:gd name="connsiteX1" fmla="*/ 525294 w 632298"/>
              <a:gd name="connsiteY1" fmla="*/ 223736 h 671208"/>
              <a:gd name="connsiteX2" fmla="*/ 632298 w 632298"/>
              <a:gd name="connsiteY2" fmla="*/ 671208 h 671208"/>
            </a:gdLst>
            <a:ahLst/>
            <a:cxnLst>
              <a:cxn ang="0">
                <a:pos x="connsiteX0" y="connsiteY0"/>
              </a:cxn>
              <a:cxn ang="0">
                <a:pos x="connsiteX1" y="connsiteY1"/>
              </a:cxn>
              <a:cxn ang="0">
                <a:pos x="connsiteX2" y="connsiteY2"/>
              </a:cxn>
            </a:cxnLst>
            <a:rect l="l" t="t" r="r" b="b"/>
            <a:pathLst>
              <a:path w="632298" h="671208">
                <a:moveTo>
                  <a:pt x="0" y="0"/>
                </a:moveTo>
                <a:cubicBezTo>
                  <a:pt x="209955" y="55934"/>
                  <a:pt x="419911" y="111868"/>
                  <a:pt x="525294" y="223736"/>
                </a:cubicBezTo>
                <a:cubicBezTo>
                  <a:pt x="630677" y="335604"/>
                  <a:pt x="631487" y="503406"/>
                  <a:pt x="632298" y="671208"/>
                </a:cubicBez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D1B235BE-A9E3-0D20-7FAB-4BED42B2B012}"/>
              </a:ext>
            </a:extLst>
          </p:cNvPr>
          <p:cNvSpPr/>
          <p:nvPr/>
        </p:nvSpPr>
        <p:spPr>
          <a:xfrm rot="10800000">
            <a:off x="9222776" y="3093396"/>
            <a:ext cx="632298" cy="671208"/>
          </a:xfrm>
          <a:custGeom>
            <a:avLst/>
            <a:gdLst>
              <a:gd name="connsiteX0" fmla="*/ 0 w 632298"/>
              <a:gd name="connsiteY0" fmla="*/ 0 h 671208"/>
              <a:gd name="connsiteX1" fmla="*/ 525294 w 632298"/>
              <a:gd name="connsiteY1" fmla="*/ 223736 h 671208"/>
              <a:gd name="connsiteX2" fmla="*/ 632298 w 632298"/>
              <a:gd name="connsiteY2" fmla="*/ 671208 h 671208"/>
            </a:gdLst>
            <a:ahLst/>
            <a:cxnLst>
              <a:cxn ang="0">
                <a:pos x="connsiteX0" y="connsiteY0"/>
              </a:cxn>
              <a:cxn ang="0">
                <a:pos x="connsiteX1" y="connsiteY1"/>
              </a:cxn>
              <a:cxn ang="0">
                <a:pos x="connsiteX2" y="connsiteY2"/>
              </a:cxn>
            </a:cxnLst>
            <a:rect l="l" t="t" r="r" b="b"/>
            <a:pathLst>
              <a:path w="632298" h="671208">
                <a:moveTo>
                  <a:pt x="0" y="0"/>
                </a:moveTo>
                <a:cubicBezTo>
                  <a:pt x="209955" y="55934"/>
                  <a:pt x="419911" y="111868"/>
                  <a:pt x="525294" y="223736"/>
                </a:cubicBezTo>
                <a:cubicBezTo>
                  <a:pt x="630677" y="335604"/>
                  <a:pt x="631487" y="503406"/>
                  <a:pt x="632298" y="671208"/>
                </a:cubicBez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83867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3B43F7-E269-0D98-8AC3-B91F35F5704E}"/>
              </a:ext>
            </a:extLst>
          </p:cNvPr>
          <p:cNvPicPr>
            <a:picLocks noChangeAspect="1"/>
          </p:cNvPicPr>
          <p:nvPr/>
        </p:nvPicPr>
        <p:blipFill>
          <a:blip r:embed="rId2"/>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431809E3-A99D-F380-FDEA-37A498595A01}"/>
              </a:ext>
            </a:extLst>
          </p:cNvPr>
          <p:cNvSpPr>
            <a:spLocks noGrp="1"/>
          </p:cNvSpPr>
          <p:nvPr>
            <p:ph type="sldNum" sz="quarter" idx="12"/>
          </p:nvPr>
        </p:nvSpPr>
        <p:spPr/>
        <p:txBody>
          <a:bodyPr/>
          <a:lstStyle/>
          <a:p>
            <a:fld id="{5751DFAA-887F-4071-8EAD-E8CA316FCF06}" type="slidenum">
              <a:rPr lang="nb-NO" smtClean="0"/>
              <a:t>8</a:t>
            </a:fld>
            <a:endParaRPr lang="nb-NO"/>
          </a:p>
        </p:txBody>
      </p:sp>
      <p:pic>
        <p:nvPicPr>
          <p:cNvPr id="4" name="Picture 3">
            <a:extLst>
              <a:ext uri="{FF2B5EF4-FFF2-40B4-BE49-F238E27FC236}">
                <a16:creationId xmlns:a16="http://schemas.microsoft.com/office/drawing/2014/main" id="{835E0BFF-D2F8-4DB7-551E-686171CFDF09}"/>
              </a:ext>
            </a:extLst>
          </p:cNvPr>
          <p:cNvPicPr>
            <a:picLocks noChangeAspect="1"/>
          </p:cNvPicPr>
          <p:nvPr/>
        </p:nvPicPr>
        <p:blipFill>
          <a:blip r:embed="rId3"/>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A6274C14-1941-446D-B20A-6A35A89BB4C8}"/>
              </a:ext>
            </a:extLst>
          </p:cNvPr>
          <p:cNvSpPr txBox="1"/>
          <p:nvPr/>
        </p:nvSpPr>
        <p:spPr>
          <a:xfrm>
            <a:off x="5992240" y="6611779"/>
            <a:ext cx="5982510" cy="246221"/>
          </a:xfrm>
          <a:prstGeom prst="rect">
            <a:avLst/>
          </a:prstGeom>
          <a:noFill/>
        </p:spPr>
        <p:txBody>
          <a:bodyPr wrap="square" rtlCol="0">
            <a:spAutoFit/>
          </a:bodyPr>
          <a:lstStyle/>
          <a:p>
            <a:pPr algn="r"/>
            <a:r>
              <a:rPr lang="nb-NO" sz="1000" dirty="0"/>
              <a:t>https://cloud.google.com/vertex-ai/generative-ai/docs/learn/prompts/system-instruction-introduction</a:t>
            </a:r>
          </a:p>
        </p:txBody>
      </p:sp>
    </p:spTree>
    <p:extLst>
      <p:ext uri="{BB962C8B-B14F-4D97-AF65-F5344CB8AC3E}">
        <p14:creationId xmlns:p14="http://schemas.microsoft.com/office/powerpoint/2010/main" val="253355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4BDE30-EEC5-1EC5-8AEC-E6B719294794}"/>
              </a:ext>
            </a:extLst>
          </p:cNvPr>
          <p:cNvSpPr>
            <a:spLocks noGrp="1"/>
          </p:cNvSpPr>
          <p:nvPr>
            <p:ph type="sldNum" sz="quarter" idx="12"/>
          </p:nvPr>
        </p:nvSpPr>
        <p:spPr/>
        <p:txBody>
          <a:bodyPr/>
          <a:lstStyle/>
          <a:p>
            <a:fld id="{5751DFAA-887F-4071-8EAD-E8CA316FCF06}" type="slidenum">
              <a:rPr lang="nb-NO" smtClean="0"/>
              <a:t>9</a:t>
            </a:fld>
            <a:endParaRPr lang="nb-NO"/>
          </a:p>
        </p:txBody>
      </p:sp>
      <p:pic>
        <p:nvPicPr>
          <p:cNvPr id="4" name="Picture 3">
            <a:extLst>
              <a:ext uri="{FF2B5EF4-FFF2-40B4-BE49-F238E27FC236}">
                <a16:creationId xmlns:a16="http://schemas.microsoft.com/office/drawing/2014/main" id="{1D5352FD-5CBE-C2DB-DC46-495EC85230D7}"/>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9FFB524-9852-BBEC-1A59-9D3F51C1F9C3}"/>
              </a:ext>
            </a:extLst>
          </p:cNvPr>
          <p:cNvSpPr txBox="1"/>
          <p:nvPr/>
        </p:nvSpPr>
        <p:spPr>
          <a:xfrm>
            <a:off x="7996136" y="88286"/>
            <a:ext cx="4085620" cy="307777"/>
          </a:xfrm>
          <a:prstGeom prst="rect">
            <a:avLst/>
          </a:prstGeom>
          <a:solidFill>
            <a:schemeClr val="accent3"/>
          </a:solidFill>
        </p:spPr>
        <p:txBody>
          <a:bodyPr wrap="square" rtlCol="0">
            <a:spAutoFit/>
          </a:bodyPr>
          <a:lstStyle/>
          <a:p>
            <a:pPr algn="r"/>
            <a:r>
              <a:rPr lang="nb-NO" sz="1400" dirty="0">
                <a:solidFill>
                  <a:schemeClr val="bg1"/>
                </a:solidFill>
              </a:rPr>
              <a:t>https://aistudio.google.com/prompts/new_chat</a:t>
            </a:r>
          </a:p>
        </p:txBody>
      </p:sp>
    </p:spTree>
    <p:extLst>
      <p:ext uri="{BB962C8B-B14F-4D97-AF65-F5344CB8AC3E}">
        <p14:creationId xmlns:p14="http://schemas.microsoft.com/office/powerpoint/2010/main" val="1947844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560193-5E27-00A1-081C-819D503E85AC}"/>
              </a:ext>
            </a:extLst>
          </p:cNvPr>
          <p:cNvSpPr>
            <a:spLocks noGrp="1"/>
          </p:cNvSpPr>
          <p:nvPr>
            <p:ph type="sldNum" sz="quarter" idx="12"/>
          </p:nvPr>
        </p:nvSpPr>
        <p:spPr/>
        <p:txBody>
          <a:bodyPr/>
          <a:lstStyle/>
          <a:p>
            <a:fld id="{5751DFAA-887F-4071-8EAD-E8CA316FCF06}" type="slidenum">
              <a:rPr lang="nb-NO" smtClean="0"/>
              <a:t>10</a:t>
            </a:fld>
            <a:endParaRPr lang="nb-NO"/>
          </a:p>
        </p:txBody>
      </p:sp>
      <p:sp>
        <p:nvSpPr>
          <p:cNvPr id="3" name="Rectangle 2">
            <a:extLst>
              <a:ext uri="{FF2B5EF4-FFF2-40B4-BE49-F238E27FC236}">
                <a16:creationId xmlns:a16="http://schemas.microsoft.com/office/drawing/2014/main" id="{745C8C4D-AB1E-1C6B-CD91-DD2C4826675F}"/>
              </a:ext>
            </a:extLst>
          </p:cNvPr>
          <p:cNvSpPr/>
          <p:nvPr/>
        </p:nvSpPr>
        <p:spPr>
          <a:xfrm>
            <a:off x="1828800" y="710119"/>
            <a:ext cx="2548647" cy="98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Picture 5">
            <a:extLst>
              <a:ext uri="{FF2B5EF4-FFF2-40B4-BE49-F238E27FC236}">
                <a16:creationId xmlns:a16="http://schemas.microsoft.com/office/drawing/2014/main" id="{9465E82E-E006-DE66-98DB-07F386879EC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49798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0B96F-B932-1536-719C-397CD04F1B3E}"/>
              </a:ext>
            </a:extLst>
          </p:cNvPr>
          <p:cNvSpPr>
            <a:spLocks noGrp="1"/>
          </p:cNvSpPr>
          <p:nvPr>
            <p:ph type="sldNum" sz="quarter" idx="12"/>
          </p:nvPr>
        </p:nvSpPr>
        <p:spPr/>
        <p:txBody>
          <a:bodyPr/>
          <a:lstStyle/>
          <a:p>
            <a:fld id="{5751DFAA-887F-4071-8EAD-E8CA316FCF06}" type="slidenum">
              <a:rPr lang="nb-NO" smtClean="0"/>
              <a:t>11</a:t>
            </a:fld>
            <a:endParaRPr lang="nb-NO"/>
          </a:p>
        </p:txBody>
      </p:sp>
      <p:pic>
        <p:nvPicPr>
          <p:cNvPr id="4" name="Picture 3">
            <a:extLst>
              <a:ext uri="{FF2B5EF4-FFF2-40B4-BE49-F238E27FC236}">
                <a16:creationId xmlns:a16="http://schemas.microsoft.com/office/drawing/2014/main" id="{F8F04715-F857-5497-CB7E-754922CB72C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43401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8E9CB4-5F9C-31F8-A0FD-D5842CB26874}"/>
              </a:ext>
            </a:extLst>
          </p:cNvPr>
          <p:cNvSpPr>
            <a:spLocks noGrp="1"/>
          </p:cNvSpPr>
          <p:nvPr>
            <p:ph type="sldNum" sz="quarter" idx="12"/>
          </p:nvPr>
        </p:nvSpPr>
        <p:spPr/>
        <p:txBody>
          <a:bodyPr/>
          <a:lstStyle/>
          <a:p>
            <a:fld id="{5751DFAA-887F-4071-8EAD-E8CA316FCF06}" type="slidenum">
              <a:rPr lang="nb-NO" smtClean="0"/>
              <a:t>12</a:t>
            </a:fld>
            <a:endParaRPr lang="nb-NO"/>
          </a:p>
        </p:txBody>
      </p:sp>
      <p:pic>
        <p:nvPicPr>
          <p:cNvPr id="4" name="Picture 3">
            <a:extLst>
              <a:ext uri="{FF2B5EF4-FFF2-40B4-BE49-F238E27FC236}">
                <a16:creationId xmlns:a16="http://schemas.microsoft.com/office/drawing/2014/main" id="{755D8591-2835-8E37-90D3-158B6589633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5675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D40DA8-74A5-B334-E9DE-6CBC8214DB4A}"/>
              </a:ext>
            </a:extLst>
          </p:cNvPr>
          <p:cNvSpPr>
            <a:spLocks noGrp="1"/>
          </p:cNvSpPr>
          <p:nvPr>
            <p:ph type="sldNum" sz="quarter" idx="12"/>
          </p:nvPr>
        </p:nvSpPr>
        <p:spPr/>
        <p:txBody>
          <a:bodyPr/>
          <a:lstStyle/>
          <a:p>
            <a:fld id="{5751DFAA-887F-4071-8EAD-E8CA316FCF06}" type="slidenum">
              <a:rPr lang="nb-NO" smtClean="0"/>
              <a:t>13</a:t>
            </a:fld>
            <a:endParaRPr lang="nb-NO"/>
          </a:p>
        </p:txBody>
      </p:sp>
      <p:pic>
        <p:nvPicPr>
          <p:cNvPr id="4" name="Picture 3">
            <a:extLst>
              <a:ext uri="{FF2B5EF4-FFF2-40B4-BE49-F238E27FC236}">
                <a16:creationId xmlns:a16="http://schemas.microsoft.com/office/drawing/2014/main" id="{C1DBE66C-EB09-C725-DF72-A610050B60B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6174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7AC467-21A2-C0A4-797D-F74B4E2E565A}"/>
              </a:ext>
            </a:extLst>
          </p:cNvPr>
          <p:cNvSpPr>
            <a:spLocks noGrp="1"/>
          </p:cNvSpPr>
          <p:nvPr>
            <p:ph type="sldNum" sz="quarter" idx="12"/>
          </p:nvPr>
        </p:nvSpPr>
        <p:spPr/>
        <p:txBody>
          <a:bodyPr/>
          <a:lstStyle/>
          <a:p>
            <a:fld id="{5751DFAA-887F-4071-8EAD-E8CA316FCF06}" type="slidenum">
              <a:rPr lang="nb-NO" smtClean="0"/>
              <a:t>14</a:t>
            </a:fld>
            <a:endParaRPr lang="nb-NO"/>
          </a:p>
        </p:txBody>
      </p:sp>
      <p:pic>
        <p:nvPicPr>
          <p:cNvPr id="4" name="Picture 3">
            <a:extLst>
              <a:ext uri="{FF2B5EF4-FFF2-40B4-BE49-F238E27FC236}">
                <a16:creationId xmlns:a16="http://schemas.microsoft.com/office/drawing/2014/main" id="{FDFF5219-7BC4-6CDA-631A-1E0C16A8B997}"/>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112E787C-DF05-031B-99CA-900FEF2775D1}"/>
              </a:ext>
            </a:extLst>
          </p:cNvPr>
          <p:cNvSpPr txBox="1"/>
          <p:nvPr/>
        </p:nvSpPr>
        <p:spPr>
          <a:xfrm>
            <a:off x="5505854" y="6440449"/>
            <a:ext cx="6556445" cy="307777"/>
          </a:xfrm>
          <a:prstGeom prst="rect">
            <a:avLst/>
          </a:prstGeom>
          <a:solidFill>
            <a:schemeClr val="accent3"/>
          </a:solidFill>
        </p:spPr>
        <p:txBody>
          <a:bodyPr wrap="square" rtlCol="0">
            <a:spAutoFit/>
          </a:bodyPr>
          <a:lstStyle/>
          <a:p>
            <a:pPr algn="r"/>
            <a:r>
              <a:rPr lang="nb-NO" sz="1400" dirty="0">
                <a:solidFill>
                  <a:schemeClr val="bg1"/>
                </a:solidFill>
              </a:rPr>
              <a:t>Alternative to Google AI Studio / chat (1) : </a:t>
            </a:r>
            <a:r>
              <a:rPr lang="nb-NO" sz="1400" dirty="0" err="1">
                <a:solidFill>
                  <a:schemeClr val="bg1"/>
                </a:solidFill>
              </a:rPr>
              <a:t>ChatGPT</a:t>
            </a:r>
            <a:r>
              <a:rPr lang="nb-NO" sz="1400" dirty="0">
                <a:solidFill>
                  <a:schemeClr val="bg1"/>
                </a:solidFill>
              </a:rPr>
              <a:t> https://chatgpt.com/gpts/editor</a:t>
            </a:r>
          </a:p>
        </p:txBody>
      </p:sp>
    </p:spTree>
    <p:extLst>
      <p:ext uri="{BB962C8B-B14F-4D97-AF65-F5344CB8AC3E}">
        <p14:creationId xmlns:p14="http://schemas.microsoft.com/office/powerpoint/2010/main" val="283880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BA969B-FC87-5A72-C0D4-CE11530EA1CD}"/>
              </a:ext>
            </a:extLst>
          </p:cNvPr>
          <p:cNvSpPr>
            <a:spLocks noGrp="1"/>
          </p:cNvSpPr>
          <p:nvPr>
            <p:ph type="sldNum" sz="quarter" idx="12"/>
          </p:nvPr>
        </p:nvSpPr>
        <p:spPr/>
        <p:txBody>
          <a:bodyPr/>
          <a:lstStyle/>
          <a:p>
            <a:fld id="{5751DFAA-887F-4071-8EAD-E8CA316FCF06}" type="slidenum">
              <a:rPr lang="nb-NO" smtClean="0"/>
              <a:t>15</a:t>
            </a:fld>
            <a:endParaRPr lang="nb-NO"/>
          </a:p>
        </p:txBody>
      </p:sp>
      <p:pic>
        <p:nvPicPr>
          <p:cNvPr id="6" name="Picture 5">
            <a:extLst>
              <a:ext uri="{FF2B5EF4-FFF2-40B4-BE49-F238E27FC236}">
                <a16:creationId xmlns:a16="http://schemas.microsoft.com/office/drawing/2014/main" id="{B2B5865D-8B98-2E9D-9B09-F0E6FED51F2D}"/>
              </a:ext>
            </a:extLst>
          </p:cNvPr>
          <p:cNvPicPr>
            <a:picLocks noChangeAspect="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8EBBD230-FB65-7256-8A9D-3B4EB94063BD}"/>
              </a:ext>
            </a:extLst>
          </p:cNvPr>
          <p:cNvSpPr txBox="1"/>
          <p:nvPr/>
        </p:nvSpPr>
        <p:spPr>
          <a:xfrm>
            <a:off x="5291847" y="6440449"/>
            <a:ext cx="6770453" cy="307778"/>
          </a:xfrm>
          <a:prstGeom prst="rect">
            <a:avLst/>
          </a:prstGeom>
          <a:solidFill>
            <a:schemeClr val="accent3"/>
          </a:solidFill>
        </p:spPr>
        <p:txBody>
          <a:bodyPr wrap="square" rtlCol="0">
            <a:spAutoFit/>
          </a:bodyPr>
          <a:lstStyle/>
          <a:p>
            <a:pPr algn="r"/>
            <a:r>
              <a:rPr lang="nb-NO" sz="1400" dirty="0">
                <a:solidFill>
                  <a:schemeClr val="bg1"/>
                </a:solidFill>
              </a:rPr>
              <a:t>Alternative to Google AI Studio / chat (2): Character.ai  https://character.ai/character/new</a:t>
            </a:r>
          </a:p>
        </p:txBody>
      </p:sp>
    </p:spTree>
    <p:extLst>
      <p:ext uri="{BB962C8B-B14F-4D97-AF65-F5344CB8AC3E}">
        <p14:creationId xmlns:p14="http://schemas.microsoft.com/office/powerpoint/2010/main" val="3059629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146E6-CBA6-D23A-1DA2-5AC80EC84E6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C9FB10A-B688-E113-37C6-557934349C4D}"/>
              </a:ext>
            </a:extLst>
          </p:cNvPr>
          <p:cNvSpPr/>
          <p:nvPr/>
        </p:nvSpPr>
        <p:spPr>
          <a:xfrm>
            <a:off x="1088177" y="705132"/>
            <a:ext cx="2767518" cy="415683"/>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white"/>
                </a:solidFill>
                <a:effectLst/>
                <a:uLnTx/>
                <a:uFillTx/>
                <a:latin typeface="Calibri"/>
                <a:ea typeface="+mn-ea"/>
                <a:cs typeface="+mn-cs"/>
              </a:rPr>
              <a:t>Now</a:t>
            </a:r>
            <a:r>
              <a:rPr kumimoji="0" lang="nb-NO" sz="1799" b="0" i="0" u="none" strike="noStrike" kern="1200" cap="none" spc="0" normalizeH="0" baseline="0" noProof="0" dirty="0">
                <a:ln>
                  <a:noFill/>
                </a:ln>
                <a:solidFill>
                  <a:prstClr val="white"/>
                </a:solidFill>
                <a:effectLst/>
                <a:uLnTx/>
                <a:uFillTx/>
                <a:latin typeface="Calibri"/>
                <a:ea typeface="+mn-ea"/>
                <a:cs typeface="+mn-cs"/>
              </a:rPr>
              <a:t> it is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your</a:t>
            </a:r>
            <a:r>
              <a:rPr kumimoji="0" lang="nb-NO" sz="1799" b="0" i="0" u="none" strike="noStrike" kern="1200" cap="none" spc="0" normalizeH="0" baseline="0" noProof="0" dirty="0">
                <a:ln>
                  <a:noFill/>
                </a:ln>
                <a:solidFill>
                  <a:prstClr val="white"/>
                </a:solidFill>
                <a:effectLst/>
                <a:uLnTx/>
                <a:uFillTx/>
                <a:latin typeface="Calibri"/>
                <a:ea typeface="+mn-ea"/>
                <a:cs typeface="+mn-cs"/>
              </a:rPr>
              <a:t> turn! </a:t>
            </a:r>
          </a:p>
        </p:txBody>
      </p:sp>
      <p:sp>
        <p:nvSpPr>
          <p:cNvPr id="6" name="Rectangle 5">
            <a:extLst>
              <a:ext uri="{FF2B5EF4-FFF2-40B4-BE49-F238E27FC236}">
                <a16:creationId xmlns:a16="http://schemas.microsoft.com/office/drawing/2014/main" id="{192A15F6-524A-9D37-AAF1-D6D7D3181987}"/>
              </a:ext>
            </a:extLst>
          </p:cNvPr>
          <p:cNvSpPr/>
          <p:nvPr/>
        </p:nvSpPr>
        <p:spPr>
          <a:xfrm>
            <a:off x="1078449" y="1988564"/>
            <a:ext cx="3545732" cy="892039"/>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white"/>
                </a:solidFill>
                <a:effectLst/>
                <a:uLnTx/>
                <a:uFillTx/>
                <a:latin typeface="Calibri"/>
                <a:ea typeface="+mn-ea"/>
                <a:cs typeface="+mn-cs"/>
              </a:rPr>
              <a:t>Identify</a:t>
            </a:r>
            <a:r>
              <a:rPr kumimoji="0" lang="nb-NO" sz="1799" b="0" i="0" u="none" strike="noStrike" kern="1200" cap="none" spc="0" normalizeH="0" baseline="0" noProof="0" dirty="0">
                <a:ln>
                  <a:noFill/>
                </a:ln>
                <a:solidFill>
                  <a:prstClr val="white"/>
                </a:solidFill>
                <a:effectLst/>
                <a:uLnTx/>
                <a:uFillTx/>
                <a:latin typeface="Calibri"/>
                <a:ea typeface="+mn-ea"/>
                <a:cs typeface="+mn-cs"/>
              </a:rPr>
              <a:t> and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try</a:t>
            </a:r>
            <a:r>
              <a:rPr kumimoji="0" lang="nb-NO" sz="1799" b="0" i="0" u="none" strike="noStrike" kern="1200" cap="none" spc="0" normalizeH="0" baseline="0" noProof="0" dirty="0">
                <a:ln>
                  <a:noFill/>
                </a:ln>
                <a:solidFill>
                  <a:prstClr val="white"/>
                </a:solidFill>
                <a:effectLst/>
                <a:uLnTx/>
                <a:uFillTx/>
                <a:latin typeface="Calibri"/>
                <a:ea typeface="+mn-ea"/>
                <a:cs typeface="+mn-cs"/>
              </a:rPr>
              <a:t> to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define</a:t>
            </a:r>
            <a:r>
              <a:rPr kumimoji="0" lang="nb-NO" sz="1799" b="0" i="0" u="none" strike="noStrike" kern="1200" cap="none" spc="0" normalizeH="0" baseline="0" noProof="0" dirty="0">
                <a:ln>
                  <a:noFill/>
                </a:ln>
                <a:solidFill>
                  <a:prstClr val="white"/>
                </a:solidFill>
                <a:effectLst/>
                <a:uLnTx/>
                <a:uFillTx/>
                <a:latin typeface="Calibri"/>
                <a:ea typeface="+mn-ea"/>
                <a:cs typeface="+mn-cs"/>
              </a:rPr>
              <a:t> a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converstional</a:t>
            </a:r>
            <a:r>
              <a:rPr kumimoji="0" lang="nb-NO" sz="1799" b="0" i="0" u="none" strike="noStrike" kern="1200" cap="none" spc="0" normalizeH="0" baseline="0" noProof="0" dirty="0">
                <a:ln>
                  <a:noFill/>
                </a:ln>
                <a:solidFill>
                  <a:prstClr val="white"/>
                </a:solidFill>
                <a:effectLst/>
                <a:uLnTx/>
                <a:uFillTx/>
                <a:latin typeface="Calibri"/>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interaction</a:t>
            </a:r>
            <a:endParaRPr kumimoji="0" lang="nb-NO"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5B2D7A97-CC79-F467-B1A1-406AEAB952AE}"/>
              </a:ext>
            </a:extLst>
          </p:cNvPr>
          <p:cNvSpPr/>
          <p:nvPr/>
        </p:nvSpPr>
        <p:spPr>
          <a:xfrm>
            <a:off x="1088177" y="1352749"/>
            <a:ext cx="2164404" cy="415683"/>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err="1">
                <a:ln>
                  <a:noFill/>
                </a:ln>
                <a:solidFill>
                  <a:prstClr val="white"/>
                </a:solidFill>
                <a:effectLst/>
                <a:uLnTx/>
                <a:uFillTx/>
                <a:latin typeface="Calibri"/>
                <a:ea typeface="+mn-ea"/>
                <a:cs typeface="+mn-cs"/>
              </a:rPr>
              <a:t>Find</a:t>
            </a:r>
            <a:r>
              <a:rPr kumimoji="0" lang="nb-NO" sz="1799" b="0" i="0" u="none" strike="noStrike" kern="1200" cap="none" spc="0" normalizeH="0" baseline="0" noProof="0">
                <a:ln>
                  <a:noFill/>
                </a:ln>
                <a:solidFill>
                  <a:prstClr val="white"/>
                </a:solidFill>
                <a:effectLst/>
                <a:uLnTx/>
                <a:uFillTx/>
                <a:latin typeface="Calibri"/>
                <a:ea typeface="+mn-ea"/>
                <a:cs typeface="+mn-cs"/>
              </a:rPr>
              <a:t> </a:t>
            </a:r>
            <a:r>
              <a:rPr kumimoji="0" lang="nb-NO" sz="1799" b="0" i="0" u="none" strike="noStrike" kern="1200" cap="none" spc="0" normalizeH="0" baseline="0" noProof="0" err="1">
                <a:ln>
                  <a:noFill/>
                </a:ln>
                <a:solidFill>
                  <a:prstClr val="white"/>
                </a:solidFill>
                <a:effectLst/>
                <a:uLnTx/>
                <a:uFillTx/>
                <a:latin typeface="Calibri"/>
                <a:ea typeface="+mn-ea"/>
                <a:cs typeface="+mn-cs"/>
              </a:rPr>
              <a:t>your</a:t>
            </a:r>
            <a:r>
              <a:rPr kumimoji="0" lang="nb-NO" sz="1799" b="0" i="0" u="none" strike="noStrike" kern="1200" cap="none" spc="0" normalizeH="0" baseline="0" noProof="0">
                <a:ln>
                  <a:noFill/>
                </a:ln>
                <a:solidFill>
                  <a:prstClr val="white"/>
                </a:solidFill>
                <a:effectLst/>
                <a:uLnTx/>
                <a:uFillTx/>
                <a:latin typeface="Calibri"/>
                <a:ea typeface="+mn-ea"/>
                <a:cs typeface="+mn-cs"/>
              </a:rPr>
              <a:t> </a:t>
            </a:r>
            <a:r>
              <a:rPr kumimoji="0" lang="nb-NO" sz="1799" b="0" i="0" u="none" strike="noStrike" kern="1200" cap="none" spc="0" normalizeH="0" baseline="0" noProof="0" err="1">
                <a:ln>
                  <a:noFill/>
                </a:ln>
                <a:solidFill>
                  <a:prstClr val="white"/>
                </a:solidFill>
                <a:effectLst/>
                <a:uLnTx/>
                <a:uFillTx/>
                <a:latin typeface="Calibri"/>
                <a:ea typeface="+mn-ea"/>
                <a:cs typeface="+mn-cs"/>
              </a:rPr>
              <a:t>group</a:t>
            </a:r>
            <a:r>
              <a:rPr kumimoji="0" lang="nb-NO" sz="1799" b="0" i="0" u="none" strike="noStrike" kern="1200" cap="none" spc="0" normalizeH="0" baseline="0" noProof="0">
                <a:ln>
                  <a:noFill/>
                </a:ln>
                <a:solidFill>
                  <a:prstClr val="white"/>
                </a:solidFill>
                <a:effectLst/>
                <a:uLnTx/>
                <a:uFillTx/>
                <a:latin typeface="Calibri"/>
                <a:ea typeface="+mn-ea"/>
                <a:cs typeface="+mn-cs"/>
              </a:rPr>
              <a:t> …</a:t>
            </a:r>
          </a:p>
        </p:txBody>
      </p:sp>
      <p:sp>
        <p:nvSpPr>
          <p:cNvPr id="10" name="Rectangle 9">
            <a:extLst>
              <a:ext uri="{FF2B5EF4-FFF2-40B4-BE49-F238E27FC236}">
                <a16:creationId xmlns:a16="http://schemas.microsoft.com/office/drawing/2014/main" id="{4D8B9EAD-DC93-19B7-280E-F36303EE98AF}"/>
              </a:ext>
            </a:extLst>
          </p:cNvPr>
          <p:cNvSpPr/>
          <p:nvPr/>
        </p:nvSpPr>
        <p:spPr>
          <a:xfrm>
            <a:off x="1088177" y="3684405"/>
            <a:ext cx="2543782" cy="415683"/>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a:ln>
                  <a:noFill/>
                </a:ln>
                <a:solidFill>
                  <a:prstClr val="white"/>
                </a:solidFill>
                <a:effectLst/>
                <a:uLnTx/>
                <a:uFillTx/>
                <a:latin typeface="Calibri"/>
                <a:ea typeface="+mn-ea"/>
                <a:cs typeface="+mn-cs"/>
              </a:rPr>
              <a:t>Google AI Studio / chat</a:t>
            </a:r>
          </a:p>
        </p:txBody>
      </p:sp>
      <p:sp>
        <p:nvSpPr>
          <p:cNvPr id="11" name="Rectangle 10">
            <a:extLst>
              <a:ext uri="{FF2B5EF4-FFF2-40B4-BE49-F238E27FC236}">
                <a16:creationId xmlns:a16="http://schemas.microsoft.com/office/drawing/2014/main" id="{B49CDC80-3193-76A2-703D-E34DCBAFFAF4}"/>
              </a:ext>
            </a:extLst>
          </p:cNvPr>
          <p:cNvSpPr/>
          <p:nvPr/>
        </p:nvSpPr>
        <p:spPr>
          <a:xfrm>
            <a:off x="1088177" y="5042692"/>
            <a:ext cx="1577202" cy="415683"/>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white"/>
                </a:solidFill>
                <a:effectLst/>
                <a:uLnTx/>
                <a:uFillTx/>
                <a:latin typeface="Calibri"/>
                <a:ea typeface="+mn-ea"/>
                <a:cs typeface="+mn-cs"/>
              </a:rPr>
              <a:t>Character</a:t>
            </a:r>
            <a:r>
              <a:rPr kumimoji="0" lang="nb-NO" sz="1799" b="0" i="0" u="none" strike="noStrike" kern="1200" cap="none" spc="0" normalizeH="0" baseline="0" noProof="0" dirty="0">
                <a:ln>
                  <a:noFill/>
                </a:ln>
                <a:solidFill>
                  <a:prstClr val="white"/>
                </a:solidFill>
                <a:effectLst/>
                <a:uLnTx/>
                <a:uFillTx/>
                <a:latin typeface="Calibri"/>
                <a:ea typeface="+mn-ea"/>
                <a:cs typeface="+mn-cs"/>
              </a:rPr>
              <a:t> AI?</a:t>
            </a:r>
          </a:p>
        </p:txBody>
      </p:sp>
      <p:sp>
        <p:nvSpPr>
          <p:cNvPr id="13" name="Rectangle 12">
            <a:extLst>
              <a:ext uri="{FF2B5EF4-FFF2-40B4-BE49-F238E27FC236}">
                <a16:creationId xmlns:a16="http://schemas.microsoft.com/office/drawing/2014/main" id="{B9BC6C03-0657-0013-2D2B-263724F5EC5C}"/>
              </a:ext>
            </a:extLst>
          </p:cNvPr>
          <p:cNvSpPr/>
          <p:nvPr/>
        </p:nvSpPr>
        <p:spPr>
          <a:xfrm>
            <a:off x="1085746" y="3079195"/>
            <a:ext cx="1433718" cy="415683"/>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a:ln>
                  <a:noFill/>
                </a:ln>
                <a:solidFill>
                  <a:prstClr val="white"/>
                </a:solidFill>
                <a:effectLst/>
                <a:uLnTx/>
                <a:uFillTx/>
                <a:latin typeface="Calibri"/>
                <a:ea typeface="+mn-ea"/>
                <a:cs typeface="+mn-cs"/>
              </a:rPr>
              <a:t>e.g.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using</a:t>
            </a:r>
            <a:r>
              <a:rPr kumimoji="0" lang="nb-NO" sz="1799" b="0" i="0" u="none" strike="noStrike" kern="1200" cap="none" spc="0" normalizeH="0" baseline="0" noProof="0" dirty="0">
                <a:ln>
                  <a:noFill/>
                </a:ln>
                <a:solidFill>
                  <a:prstClr val="white"/>
                </a:solidFill>
                <a:effectLst/>
                <a:uLnTx/>
                <a:uFillTx/>
                <a:latin typeface="Calibri"/>
                <a:ea typeface="+mn-ea"/>
                <a:cs typeface="+mn-cs"/>
              </a:rPr>
              <a:t> …</a:t>
            </a:r>
          </a:p>
        </p:txBody>
      </p:sp>
      <p:sp>
        <p:nvSpPr>
          <p:cNvPr id="15" name="Rectangle 14">
            <a:extLst>
              <a:ext uri="{FF2B5EF4-FFF2-40B4-BE49-F238E27FC236}">
                <a16:creationId xmlns:a16="http://schemas.microsoft.com/office/drawing/2014/main" id="{B661020F-0E58-DFF6-01BF-5F7CB7CE5B55}"/>
              </a:ext>
            </a:extLst>
          </p:cNvPr>
          <p:cNvSpPr/>
          <p:nvPr/>
        </p:nvSpPr>
        <p:spPr>
          <a:xfrm>
            <a:off x="1078449" y="6027522"/>
            <a:ext cx="2164404" cy="415683"/>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white"/>
                </a:solidFill>
                <a:effectLst/>
                <a:uLnTx/>
                <a:uFillTx/>
                <a:latin typeface="Calibri"/>
                <a:ea typeface="+mn-ea"/>
                <a:cs typeface="+mn-cs"/>
              </a:rPr>
              <a:t>Your </a:t>
            </a:r>
            <a:r>
              <a:rPr kumimoji="0" lang="nb-NO" sz="1799" b="0" i="0" u="none" strike="noStrike" kern="1200" cap="none" spc="0" normalizeH="0" baseline="0" noProof="0" err="1">
                <a:ln>
                  <a:noFill/>
                </a:ln>
                <a:solidFill>
                  <a:prstClr val="white"/>
                </a:solidFill>
                <a:effectLst/>
                <a:uLnTx/>
                <a:uFillTx/>
                <a:latin typeface="Calibri"/>
                <a:ea typeface="+mn-ea"/>
                <a:cs typeface="+mn-cs"/>
              </a:rPr>
              <a:t>reflections</a:t>
            </a:r>
            <a:r>
              <a:rPr kumimoji="0" lang="nb-NO" sz="1799" b="0" i="0" u="none" strike="noStrike" kern="1200" cap="none" spc="0" normalizeH="0" baseline="0" noProof="0">
                <a:ln>
                  <a:noFill/>
                </a:ln>
                <a:solidFill>
                  <a:prstClr val="white"/>
                </a:solidFill>
                <a:effectLst/>
                <a:uLnTx/>
                <a:uFillTx/>
                <a:latin typeface="Calibri"/>
                <a:ea typeface="+mn-ea"/>
                <a:cs typeface="+mn-cs"/>
              </a:rPr>
              <a:t>?</a:t>
            </a:r>
          </a:p>
        </p:txBody>
      </p:sp>
      <p:sp>
        <p:nvSpPr>
          <p:cNvPr id="3" name="Rectangle 2">
            <a:extLst>
              <a:ext uri="{FF2B5EF4-FFF2-40B4-BE49-F238E27FC236}">
                <a16:creationId xmlns:a16="http://schemas.microsoft.com/office/drawing/2014/main" id="{9C6AB346-A9F8-FDA7-2750-84DAE7E3F87C}"/>
              </a:ext>
            </a:extLst>
          </p:cNvPr>
          <p:cNvSpPr/>
          <p:nvPr/>
        </p:nvSpPr>
        <p:spPr>
          <a:xfrm>
            <a:off x="1078450" y="4350142"/>
            <a:ext cx="4103763" cy="415683"/>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white"/>
                </a:solidFill>
                <a:effectLst/>
                <a:uLnTx/>
                <a:uFillTx/>
                <a:latin typeface="Calibri"/>
                <a:ea typeface="+mn-ea"/>
                <a:cs typeface="+mn-cs"/>
              </a:rPr>
              <a:t>Configureable</a:t>
            </a:r>
            <a:r>
              <a:rPr kumimoji="0" lang="nb-NO" sz="1799" b="0" i="0" u="none" strike="noStrike" kern="1200" cap="none" spc="0" normalizeH="0" baseline="0" noProof="0" dirty="0">
                <a:ln>
                  <a:noFill/>
                </a:ln>
                <a:solidFill>
                  <a:prstClr val="white"/>
                </a:solidFill>
                <a:effectLst/>
                <a:uLnTx/>
                <a:uFillTx/>
                <a:latin typeface="Calibri"/>
                <a:ea typeface="+mn-ea"/>
                <a:cs typeface="+mn-cs"/>
              </a:rPr>
              <a:t> GPT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require</a:t>
            </a:r>
            <a:r>
              <a:rPr kumimoji="0" lang="nb-NO" sz="1799" b="0" i="0" u="none" strike="noStrike" kern="1200" cap="none" spc="0" normalizeH="0" baseline="0" noProof="0" dirty="0">
                <a:ln>
                  <a:noFill/>
                </a:ln>
                <a:solidFill>
                  <a:prstClr val="white"/>
                </a:solidFill>
                <a:effectLst/>
                <a:uLnTx/>
                <a:uFillTx/>
                <a:latin typeface="Calibri"/>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OpenAI</a:t>
            </a:r>
            <a:r>
              <a:rPr kumimoji="0" lang="nb-NO" sz="1799" b="0" i="0" u="none" strike="noStrike" kern="1200" cap="none" spc="0" normalizeH="0" baseline="0" noProof="0" dirty="0">
                <a:ln>
                  <a:noFill/>
                </a:ln>
                <a:solidFill>
                  <a:prstClr val="white"/>
                </a:solidFill>
                <a:effectLst/>
                <a:uLnTx/>
                <a:uFillTx/>
                <a:latin typeface="Calibri"/>
                <a:ea typeface="+mn-ea"/>
                <a:cs typeface="+mn-cs"/>
              </a:rPr>
              <a:t> </a:t>
            </a:r>
            <a:r>
              <a:rPr kumimoji="0" lang="nb-NO" sz="1799" b="0" i="0" u="none" strike="noStrike" kern="1200" cap="none" spc="0" normalizeH="0" baseline="0" noProof="0" dirty="0" err="1">
                <a:ln>
                  <a:noFill/>
                </a:ln>
                <a:solidFill>
                  <a:prstClr val="white"/>
                </a:solidFill>
                <a:effectLst/>
                <a:uLnTx/>
                <a:uFillTx/>
                <a:latin typeface="Calibri"/>
                <a:ea typeface="+mn-ea"/>
                <a:cs typeface="+mn-cs"/>
              </a:rPr>
              <a:t>abo</a:t>
            </a:r>
            <a:r>
              <a:rPr kumimoji="0" lang="nb-NO" sz="1799" b="0" i="0" u="none" strike="noStrike" kern="1200" cap="none" spc="0" normalizeH="0" baseline="0" noProof="0" dirty="0">
                <a:ln>
                  <a:noFill/>
                </a:ln>
                <a:solidFill>
                  <a:prstClr val="white"/>
                </a:solidFill>
                <a:effectLst/>
                <a:uLnTx/>
                <a:uFillTx/>
                <a:latin typeface="Calibri"/>
                <a:ea typeface="+mn-ea"/>
                <a:cs typeface="+mn-cs"/>
              </a:rPr>
              <a:t>)?</a:t>
            </a:r>
          </a:p>
        </p:txBody>
      </p:sp>
      <p:pic>
        <p:nvPicPr>
          <p:cNvPr id="14" name="Picture 13">
            <a:extLst>
              <a:ext uri="{FF2B5EF4-FFF2-40B4-BE49-F238E27FC236}">
                <a16:creationId xmlns:a16="http://schemas.microsoft.com/office/drawing/2014/main" id="{0877C523-A7C2-CF3F-7224-66BD4FBDCD4E}"/>
              </a:ext>
            </a:extLst>
          </p:cNvPr>
          <p:cNvPicPr>
            <a:picLocks noChangeAspect="1"/>
          </p:cNvPicPr>
          <p:nvPr/>
        </p:nvPicPr>
        <p:blipFill>
          <a:blip r:embed="rId2"/>
          <a:stretch>
            <a:fillRect/>
          </a:stretch>
        </p:blipFill>
        <p:spPr>
          <a:xfrm>
            <a:off x="6839866" y="344632"/>
            <a:ext cx="4323404" cy="2431915"/>
          </a:xfrm>
          <a:prstGeom prst="rect">
            <a:avLst/>
          </a:prstGeom>
          <a:ln>
            <a:solidFill>
              <a:srgbClr val="FF3399"/>
            </a:solidFill>
          </a:ln>
        </p:spPr>
      </p:pic>
      <p:pic>
        <p:nvPicPr>
          <p:cNvPr id="4" name="Picture 3">
            <a:extLst>
              <a:ext uri="{FF2B5EF4-FFF2-40B4-BE49-F238E27FC236}">
                <a16:creationId xmlns:a16="http://schemas.microsoft.com/office/drawing/2014/main" id="{CCFDA9C3-59E4-23F0-20D1-DDBD96BAFF83}"/>
              </a:ext>
            </a:extLst>
          </p:cNvPr>
          <p:cNvPicPr>
            <a:picLocks noChangeAspect="1"/>
          </p:cNvPicPr>
          <p:nvPr/>
        </p:nvPicPr>
        <p:blipFill>
          <a:blip r:embed="rId3"/>
          <a:stretch>
            <a:fillRect/>
          </a:stretch>
        </p:blipFill>
        <p:spPr>
          <a:xfrm>
            <a:off x="7608352" y="2126068"/>
            <a:ext cx="4323404" cy="2431915"/>
          </a:xfrm>
          <a:prstGeom prst="rect">
            <a:avLst/>
          </a:prstGeom>
          <a:ln>
            <a:solidFill>
              <a:srgbClr val="FF3399"/>
            </a:solidFill>
          </a:ln>
        </p:spPr>
      </p:pic>
      <p:pic>
        <p:nvPicPr>
          <p:cNvPr id="9" name="Picture 8">
            <a:extLst>
              <a:ext uri="{FF2B5EF4-FFF2-40B4-BE49-F238E27FC236}">
                <a16:creationId xmlns:a16="http://schemas.microsoft.com/office/drawing/2014/main" id="{71CAD5DA-155A-A01F-4536-85F64696FE6F}"/>
              </a:ext>
            </a:extLst>
          </p:cNvPr>
          <p:cNvPicPr>
            <a:picLocks noChangeAspect="1"/>
          </p:cNvPicPr>
          <p:nvPr/>
        </p:nvPicPr>
        <p:blipFill>
          <a:blip r:embed="rId4"/>
          <a:stretch>
            <a:fillRect/>
          </a:stretch>
        </p:blipFill>
        <p:spPr>
          <a:xfrm>
            <a:off x="7102512" y="4100087"/>
            <a:ext cx="4323404" cy="2431915"/>
          </a:xfrm>
          <a:prstGeom prst="rect">
            <a:avLst/>
          </a:prstGeom>
          <a:ln>
            <a:solidFill>
              <a:srgbClr val="FF3399"/>
            </a:solidFill>
          </a:ln>
        </p:spPr>
      </p:pic>
    </p:spTree>
    <p:extLst>
      <p:ext uri="{BB962C8B-B14F-4D97-AF65-F5344CB8AC3E}">
        <p14:creationId xmlns:p14="http://schemas.microsoft.com/office/powerpoint/2010/main" val="213505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4A40C7-C439-859D-80B6-AEFC2BB5BFD7}"/>
              </a:ext>
            </a:extLst>
          </p:cNvPr>
          <p:cNvPicPr>
            <a:picLocks noChangeAspect="1"/>
          </p:cNvPicPr>
          <p:nvPr/>
        </p:nvPicPr>
        <p:blipFill>
          <a:blip r:embed="rId2"/>
          <a:stretch>
            <a:fillRect/>
          </a:stretch>
        </p:blipFill>
        <p:spPr>
          <a:xfrm>
            <a:off x="7179320" y="787940"/>
            <a:ext cx="4338708" cy="5573949"/>
          </a:xfrm>
          <a:prstGeom prst="rect">
            <a:avLst/>
          </a:prstGeom>
          <a:ln>
            <a:solidFill>
              <a:schemeClr val="tx1"/>
            </a:solidFill>
          </a:ln>
        </p:spPr>
      </p:pic>
      <p:sp>
        <p:nvSpPr>
          <p:cNvPr id="2" name="TextBox 1">
            <a:extLst>
              <a:ext uri="{FF2B5EF4-FFF2-40B4-BE49-F238E27FC236}">
                <a16:creationId xmlns:a16="http://schemas.microsoft.com/office/drawing/2014/main" id="{12E63B79-2EBE-CCC0-C676-A33AEE337A6B}"/>
              </a:ext>
            </a:extLst>
          </p:cNvPr>
          <p:cNvSpPr txBox="1"/>
          <p:nvPr/>
        </p:nvSpPr>
        <p:spPr>
          <a:xfrm>
            <a:off x="926891" y="1175347"/>
            <a:ext cx="3754876" cy="479913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rPr>
              <a:t>Research </a:t>
            </a:r>
            <a:r>
              <a:rPr kumimoji="0" lang="nb-NO" sz="1799" b="0" i="0" u="none" strike="noStrike" kern="1200" cap="none" spc="0" normalizeH="0" baseline="0" noProof="0" dirty="0" err="1">
                <a:ln>
                  <a:noFill/>
                </a:ln>
                <a:solidFill>
                  <a:prstClr val="black"/>
                </a:solidFill>
                <a:effectLst/>
                <a:uLnTx/>
                <a:uFillTx/>
                <a:latin typeface="Calibri" panose="020F0502020204030204"/>
                <a:ea typeface="+mn-ea"/>
                <a:cs typeface="+mn-cs"/>
              </a:rPr>
              <a:t>through</a:t>
            </a:r>
            <a:r>
              <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rPr>
              <a:t> Design-</a:t>
            </a:r>
            <a:r>
              <a:rPr kumimoji="0" lang="nb-NO" sz="1799" b="0" i="0" u="none" strike="noStrike" kern="1200" cap="none" spc="0" normalizeH="0" baseline="0" noProof="0" dirty="0" err="1">
                <a:ln>
                  <a:noFill/>
                </a:ln>
                <a:solidFill>
                  <a:prstClr val="black"/>
                </a:solidFill>
                <a:effectLst/>
                <a:uLnTx/>
                <a:uFillTx/>
                <a:latin typeface="Calibri" panose="020F0502020204030204"/>
                <a:ea typeface="+mn-ea"/>
                <a:cs typeface="+mn-cs"/>
              </a:rPr>
              <a:t>study</a:t>
            </a:r>
            <a:endPar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black"/>
                </a:solidFill>
                <a:effectLst/>
                <a:uLnTx/>
                <a:uFillTx/>
                <a:latin typeface="Calibri" panose="020F0502020204030204"/>
                <a:ea typeface="+mn-ea"/>
                <a:cs typeface="+mn-cs"/>
              </a:rPr>
              <a:t>Explore</a:t>
            </a:r>
            <a:r>
              <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rPr>
              <a:t> prompt design </a:t>
            </a:r>
            <a:r>
              <a:rPr kumimoji="0" lang="nb-NO" sz="1799" b="0" i="0" u="none" strike="noStrike" kern="1200" cap="none" spc="0" normalizeH="0" baseline="0" noProof="0" dirty="0" err="1">
                <a:ln>
                  <a:noFill/>
                </a:ln>
                <a:solidFill>
                  <a:prstClr val="black"/>
                </a:solidFill>
                <a:effectLst/>
                <a:uLnTx/>
                <a:uFillTx/>
                <a:latin typeface="Calibri" panose="020F0502020204030204"/>
                <a:ea typeface="+mn-ea"/>
                <a:cs typeface="+mn-cs"/>
              </a:rPr>
              <a:t>process</a:t>
            </a:r>
            <a:r>
              <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rPr>
              <a:t> in </a:t>
            </a:r>
            <a:r>
              <a:rPr kumimoji="0" lang="nb-NO" sz="1799" b="0" i="0" u="none" strike="noStrike" kern="1200" cap="none" spc="0" normalizeH="0" baseline="0" noProof="0" dirty="0" err="1">
                <a:ln>
                  <a:noFill/>
                </a:ln>
                <a:solidFill>
                  <a:prstClr val="black"/>
                </a:solidFill>
                <a:effectLst/>
                <a:uLnTx/>
                <a:uFillTx/>
                <a:latin typeface="Calibri" panose="020F0502020204030204"/>
                <a:ea typeface="+mn-ea"/>
                <a:cs typeface="+mn-cs"/>
              </a:rPr>
              <a:t>study</a:t>
            </a:r>
            <a:r>
              <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rPr>
              <a:t> of prototyping a GPT for </a:t>
            </a:r>
            <a:r>
              <a:rPr kumimoji="0" lang="nb-NO" sz="1799" b="0" i="0" u="none" strike="noStrike" kern="1200" cap="none" spc="0" normalizeH="0" baseline="0" noProof="0" dirty="0" err="1">
                <a:ln>
                  <a:noFill/>
                </a:ln>
                <a:solidFill>
                  <a:prstClr val="black"/>
                </a:solidFill>
                <a:effectLst/>
                <a:uLnTx/>
                <a:uFillTx/>
                <a:latin typeface="Calibri" panose="020F0502020204030204"/>
                <a:ea typeface="+mn-ea"/>
                <a:cs typeface="+mn-cs"/>
              </a:rPr>
              <a:t>recipe-instructions</a:t>
            </a:r>
            <a:r>
              <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rPr>
              <a:t>Key </a:t>
            </a:r>
            <a:r>
              <a:rPr kumimoji="0" lang="nb-NO" sz="1799" b="0" i="0" u="none" strike="noStrike" kern="1200" cap="none" spc="0" normalizeH="0" baseline="0" noProof="0" dirty="0" err="1">
                <a:ln>
                  <a:noFill/>
                </a:ln>
                <a:solidFill>
                  <a:prstClr val="black"/>
                </a:solidFill>
                <a:effectLst/>
                <a:uLnTx/>
                <a:uFillTx/>
                <a:latin typeface="Calibri" panose="020F0502020204030204"/>
                <a:ea typeface="+mn-ea"/>
                <a:cs typeface="+mn-cs"/>
              </a:rPr>
              <a:t>learnings</a:t>
            </a:r>
            <a:r>
              <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rPr>
              <a:t>prompt fickleness – one that can be addressed by iterative prototyping, and one that leads to </a:t>
            </a:r>
            <a:r>
              <a:rPr kumimoji="0" lang="en-US" sz="1799" b="0" i="0" u="none" strike="noStrike" kern="1200" cap="none" spc="0" normalizeH="0" baseline="0" noProof="0" dirty="0" err="1">
                <a:ln>
                  <a:noFill/>
                </a:ln>
                <a:solidFill>
                  <a:prstClr val="black"/>
                </a:solidFill>
                <a:effectLst/>
                <a:uLnTx/>
                <a:uFillTx/>
                <a:latin typeface="Calibri" panose="020F0502020204030204"/>
                <a:ea typeface="+mn-ea"/>
                <a:cs typeface="+mn-cs"/>
              </a:rPr>
              <a:t>hearding</a:t>
            </a:r>
            <a:r>
              <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rPr>
              <a:t> cats. </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rPr>
              <a:t>key limitation – difficult to learn the GPT to say I don’t know when it should </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rPr>
              <a:t>UX risks leads to highly prescriptive prompt designs, invalidating the motivation for designing with LLMs</a:t>
            </a:r>
            <a:endParaRPr kumimoji="0" lang="nb-NO" sz="17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854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F8DD6C-20E0-3DDA-6335-1706988A07FB}"/>
              </a:ext>
            </a:extLst>
          </p:cNvPr>
          <p:cNvPicPr>
            <a:picLocks noChangeAspect="1"/>
          </p:cNvPicPr>
          <p:nvPr/>
        </p:nvPicPr>
        <p:blipFill>
          <a:blip r:embed="rId3"/>
          <a:stretch>
            <a:fillRect/>
          </a:stretch>
        </p:blipFill>
        <p:spPr>
          <a:xfrm>
            <a:off x="560549" y="516907"/>
            <a:ext cx="8705850" cy="3867150"/>
          </a:xfrm>
          <a:prstGeom prst="rect">
            <a:avLst/>
          </a:prstGeom>
        </p:spPr>
      </p:pic>
      <p:sp>
        <p:nvSpPr>
          <p:cNvPr id="8" name="TextBox 7">
            <a:extLst>
              <a:ext uri="{FF2B5EF4-FFF2-40B4-BE49-F238E27FC236}">
                <a16:creationId xmlns:a16="http://schemas.microsoft.com/office/drawing/2014/main" id="{9BABF5CB-FD6B-F374-4AD1-76AB01A6BEB3}"/>
              </a:ext>
            </a:extLst>
          </p:cNvPr>
          <p:cNvSpPr txBox="1"/>
          <p:nvPr/>
        </p:nvSpPr>
        <p:spPr>
          <a:xfrm>
            <a:off x="5613049" y="1217297"/>
            <a:ext cx="2890345" cy="53848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Damien Newman (IDEO) – the design squiggle</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Speech Bubble: Rectangle 10">
            <a:extLst>
              <a:ext uri="{FF2B5EF4-FFF2-40B4-BE49-F238E27FC236}">
                <a16:creationId xmlns:a16="http://schemas.microsoft.com/office/drawing/2014/main" id="{84206CFE-F4BC-5E31-3C5E-6509216DC76C}"/>
              </a:ext>
            </a:extLst>
          </p:cNvPr>
          <p:cNvSpPr/>
          <p:nvPr/>
        </p:nvSpPr>
        <p:spPr>
          <a:xfrm>
            <a:off x="4198694" y="4514964"/>
            <a:ext cx="7993306" cy="2037467"/>
          </a:xfrm>
          <a:prstGeom prst="wedgeRectCallout">
            <a:avLst>
              <a:gd name="adj1" fmla="val 30690"/>
              <a:gd name="adj2" fmla="val 62400"/>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Linux Libertine T"/>
                <a:ea typeface="+mn-ea"/>
                <a:cs typeface="+mn-cs"/>
              </a:rPr>
              <a:t>Our design experience suggests that prompts successfully achieved the first 80% of almost every UX goal. However, achieving the last 20% was not only exceptionally difficult, the process resembled herding cats: previously-fixed GPT failure modes could reemerge unexpectedly. The more failure modes designers addressed, the more </a:t>
            </a:r>
            <a:r>
              <a:rPr kumimoji="0" lang="en-US" sz="1800" b="0" i="1" u="none" strike="noStrike" kern="1200" cap="none" spc="0" normalizeH="0" baseline="0" noProof="0" dirty="0" err="1">
                <a:ln>
                  <a:noFill/>
                </a:ln>
                <a:solidFill>
                  <a:prstClr val="white"/>
                </a:solidFill>
                <a:effectLst/>
                <a:uLnTx/>
                <a:uFillTx/>
                <a:latin typeface="Linux Libertine T"/>
                <a:ea typeface="+mn-ea"/>
                <a:cs typeface="+mn-cs"/>
              </a:rPr>
              <a:t>difcult</a:t>
            </a:r>
            <a:r>
              <a:rPr kumimoji="0" lang="en-US" sz="1800" b="0" i="1" u="none" strike="noStrike" kern="1200" cap="none" spc="0" normalizeH="0" baseline="0" noProof="0" dirty="0">
                <a:ln>
                  <a:noFill/>
                </a:ln>
                <a:solidFill>
                  <a:prstClr val="white"/>
                </a:solidFill>
                <a:effectLst/>
                <a:uLnTx/>
                <a:uFillTx/>
                <a:latin typeface="Linux Libertine T"/>
                <a:ea typeface="+mn-ea"/>
                <a:cs typeface="+mn-cs"/>
              </a:rPr>
              <a:t> it became to fix a new one without a previously-fixed one reemerging. As a result, designers had to prototype every prompt instruction design and address every UX issue, everywhere in the conversations all at once. </a:t>
            </a:r>
            <a:endParaRPr kumimoji="0" lang="nb-NO" sz="1799" b="0" i="1"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9793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7EF2CA-820F-49AE-38BC-45ABED678E1D}"/>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6C53E293-F0B9-E8B9-8A56-2363345E4183}"/>
              </a:ext>
            </a:extLst>
          </p:cNvPr>
          <p:cNvPicPr>
            <a:picLocks noChangeAspect="1"/>
          </p:cNvPicPr>
          <p:nvPr/>
        </p:nvPicPr>
        <p:blipFill>
          <a:blip r:embed="rId3"/>
          <a:stretch>
            <a:fillRect/>
          </a:stretch>
        </p:blipFill>
        <p:spPr>
          <a:xfrm>
            <a:off x="365582" y="155027"/>
            <a:ext cx="5242707" cy="6547945"/>
          </a:xfrm>
          <a:prstGeom prst="rect">
            <a:avLst/>
          </a:prstGeom>
          <a:ln>
            <a:solidFill>
              <a:schemeClr val="tx1"/>
            </a:solidFill>
          </a:ln>
        </p:spPr>
      </p:pic>
      <p:pic>
        <p:nvPicPr>
          <p:cNvPr id="6" name="Picture 5">
            <a:extLst>
              <a:ext uri="{FF2B5EF4-FFF2-40B4-BE49-F238E27FC236}">
                <a16:creationId xmlns:a16="http://schemas.microsoft.com/office/drawing/2014/main" id="{AF20CED3-20D7-DAB7-84F7-DCAF27F6F758}"/>
              </a:ext>
            </a:extLst>
          </p:cNvPr>
          <p:cNvPicPr>
            <a:picLocks noChangeAspect="1"/>
          </p:cNvPicPr>
          <p:nvPr/>
        </p:nvPicPr>
        <p:blipFill>
          <a:blip r:embed="rId4"/>
          <a:stretch>
            <a:fillRect/>
          </a:stretch>
        </p:blipFill>
        <p:spPr>
          <a:xfrm>
            <a:off x="6446961" y="155026"/>
            <a:ext cx="5285952" cy="6547945"/>
          </a:xfrm>
          <a:prstGeom prst="rect">
            <a:avLst/>
          </a:prstGeom>
          <a:ln>
            <a:solidFill>
              <a:schemeClr val="tx1"/>
            </a:solidFill>
          </a:ln>
        </p:spPr>
      </p:pic>
      <p:sp>
        <p:nvSpPr>
          <p:cNvPr id="7" name="Rectangle 6">
            <a:extLst>
              <a:ext uri="{FF2B5EF4-FFF2-40B4-BE49-F238E27FC236}">
                <a16:creationId xmlns:a16="http://schemas.microsoft.com/office/drawing/2014/main" id="{6C5DBFF3-4062-CCE9-94CF-DC52FCE16C7F}"/>
              </a:ext>
            </a:extLst>
          </p:cNvPr>
          <p:cNvSpPr/>
          <p:nvPr/>
        </p:nvSpPr>
        <p:spPr>
          <a:xfrm>
            <a:off x="418588" y="227284"/>
            <a:ext cx="2515341" cy="6403428"/>
          </a:xfrm>
          <a:prstGeom prst="rect">
            <a:avLst/>
          </a:prstGeom>
          <a:solidFill>
            <a:srgbClr val="FFFFFF">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F6787B26-2180-25DC-BF02-CC5C9AACE942}"/>
              </a:ext>
            </a:extLst>
          </p:cNvPr>
          <p:cNvSpPr/>
          <p:nvPr/>
        </p:nvSpPr>
        <p:spPr>
          <a:xfrm>
            <a:off x="2986935" y="227284"/>
            <a:ext cx="2515341" cy="2442344"/>
          </a:xfrm>
          <a:prstGeom prst="rect">
            <a:avLst/>
          </a:prstGeom>
          <a:solidFill>
            <a:srgbClr val="FFFFFF">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9920A07-8105-9348-8798-48DB6A006907}"/>
              </a:ext>
            </a:extLst>
          </p:cNvPr>
          <p:cNvSpPr/>
          <p:nvPr/>
        </p:nvSpPr>
        <p:spPr>
          <a:xfrm>
            <a:off x="6574596" y="227284"/>
            <a:ext cx="5007804" cy="1485902"/>
          </a:xfrm>
          <a:prstGeom prst="rect">
            <a:avLst/>
          </a:prstGeom>
          <a:solidFill>
            <a:srgbClr val="FFFFFF">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7374CC4A-423A-4572-6658-12DA8D152187}"/>
              </a:ext>
            </a:extLst>
          </p:cNvPr>
          <p:cNvSpPr/>
          <p:nvPr/>
        </p:nvSpPr>
        <p:spPr>
          <a:xfrm>
            <a:off x="9059917" y="5234152"/>
            <a:ext cx="2394848" cy="1396560"/>
          </a:xfrm>
          <a:prstGeom prst="rect">
            <a:avLst/>
          </a:prstGeom>
          <a:solidFill>
            <a:srgbClr val="FFFFFF">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4196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91C9FC-A37A-B1CD-0B39-6E66DFA03F5E}"/>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865B082A-2F2A-A161-39EF-C6B2095B04B3}"/>
              </a:ext>
            </a:extLst>
          </p:cNvPr>
          <p:cNvPicPr>
            <a:picLocks noChangeAspect="1"/>
          </p:cNvPicPr>
          <p:nvPr/>
        </p:nvPicPr>
        <p:blipFill>
          <a:blip r:embed="rId3"/>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34E8DFF2-6608-88D0-90AC-757E509B9539}"/>
              </a:ext>
            </a:extLst>
          </p:cNvPr>
          <p:cNvSpPr/>
          <p:nvPr/>
        </p:nvSpPr>
        <p:spPr>
          <a:xfrm>
            <a:off x="9863847" y="1498060"/>
            <a:ext cx="2159540" cy="1147863"/>
          </a:xfrm>
          <a:prstGeom prst="rect">
            <a:avLst/>
          </a:prstGeom>
          <a:no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271675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7462E-D5DE-6B58-F9C7-99848D87FC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A7BDB2-8C0D-7E14-B37D-9DA043DC4DCC}"/>
              </a:ext>
            </a:extLst>
          </p:cNvPr>
          <p:cNvPicPr>
            <a:picLocks noChangeAspect="1"/>
          </p:cNvPicPr>
          <p:nvPr/>
        </p:nvPicPr>
        <p:blipFill>
          <a:blip r:embed="rId2"/>
          <a:stretch>
            <a:fillRect/>
          </a:stretch>
        </p:blipFill>
        <p:spPr>
          <a:xfrm>
            <a:off x="7179320" y="787940"/>
            <a:ext cx="4338708" cy="5573949"/>
          </a:xfrm>
          <a:prstGeom prst="rect">
            <a:avLst/>
          </a:prstGeom>
          <a:ln>
            <a:solidFill>
              <a:schemeClr val="tx1"/>
            </a:solidFill>
          </a:ln>
        </p:spPr>
      </p:pic>
      <p:sp>
        <p:nvSpPr>
          <p:cNvPr id="4" name="Speech Bubble: Rectangle 3">
            <a:extLst>
              <a:ext uri="{FF2B5EF4-FFF2-40B4-BE49-F238E27FC236}">
                <a16:creationId xmlns:a16="http://schemas.microsoft.com/office/drawing/2014/main" id="{319A13D8-54CB-1992-800D-E472F5DF473D}"/>
              </a:ext>
            </a:extLst>
          </p:cNvPr>
          <p:cNvSpPr/>
          <p:nvPr/>
        </p:nvSpPr>
        <p:spPr>
          <a:xfrm>
            <a:off x="2185481" y="2334638"/>
            <a:ext cx="1994170" cy="1138136"/>
          </a:xfrm>
          <a:prstGeom prst="wedgeRectCallout">
            <a:avLst>
              <a:gd name="adj1" fmla="val -29126"/>
              <a:gd name="adj2" fmla="val 63355"/>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Speech Bubble: Rectangle 4">
            <a:extLst>
              <a:ext uri="{FF2B5EF4-FFF2-40B4-BE49-F238E27FC236}">
                <a16:creationId xmlns:a16="http://schemas.microsoft.com/office/drawing/2014/main" id="{BA05E675-00C6-1323-865A-56D700F3C023}"/>
              </a:ext>
            </a:extLst>
          </p:cNvPr>
          <p:cNvSpPr/>
          <p:nvPr/>
        </p:nvSpPr>
        <p:spPr>
          <a:xfrm>
            <a:off x="3182566" y="1853119"/>
            <a:ext cx="1994170" cy="1138136"/>
          </a:xfrm>
          <a:prstGeom prst="wedgeRectCallout">
            <a:avLst>
              <a:gd name="adj1" fmla="val 28435"/>
              <a:gd name="adj2" fmla="val 62500"/>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5">
            <a:extLst>
              <a:ext uri="{FF2B5EF4-FFF2-40B4-BE49-F238E27FC236}">
                <a16:creationId xmlns:a16="http://schemas.microsoft.com/office/drawing/2014/main" id="{DE95DA98-EE17-013C-12E8-2531F203FEBE}"/>
              </a:ext>
            </a:extLst>
          </p:cNvPr>
          <p:cNvSpPr txBox="1"/>
          <p:nvPr/>
        </p:nvSpPr>
        <p:spPr>
          <a:xfrm>
            <a:off x="1825557" y="4367718"/>
            <a:ext cx="3998068" cy="1199816"/>
          </a:xfrm>
          <a:prstGeom prst="rect">
            <a:avLst/>
          </a:prstGeom>
          <a:noFill/>
        </p:spPr>
        <p:txBody>
          <a:bodyPr wrap="square" rtlCol="0">
            <a:spAutoFit/>
          </a:bodyPr>
          <a:lstStyle/>
          <a:p>
            <a:r>
              <a:rPr lang="nb-NO" dirty="0"/>
              <a:t>From </a:t>
            </a:r>
            <a:r>
              <a:rPr lang="nb-NO" dirty="0" err="1"/>
              <a:t>your</a:t>
            </a:r>
            <a:r>
              <a:rPr lang="nb-NO" dirty="0"/>
              <a:t> initial trials of </a:t>
            </a:r>
            <a:r>
              <a:rPr lang="nb-NO" dirty="0" err="1"/>
              <a:t>configurable</a:t>
            </a:r>
            <a:r>
              <a:rPr lang="nb-NO" dirty="0"/>
              <a:t> </a:t>
            </a:r>
            <a:r>
              <a:rPr lang="nb-NO" dirty="0" err="1"/>
              <a:t>GPTs</a:t>
            </a:r>
            <a:r>
              <a:rPr lang="nb-NO" dirty="0"/>
              <a:t>, </a:t>
            </a:r>
            <a:r>
              <a:rPr lang="nb-NO" dirty="0" err="1"/>
              <a:t>what</a:t>
            </a:r>
            <a:r>
              <a:rPr lang="nb-NO" dirty="0"/>
              <a:t> do </a:t>
            </a:r>
            <a:r>
              <a:rPr lang="nb-NO" dirty="0" err="1"/>
              <a:t>you</a:t>
            </a:r>
            <a:r>
              <a:rPr lang="nb-NO" dirty="0"/>
              <a:t> </a:t>
            </a:r>
            <a:r>
              <a:rPr lang="nb-NO" dirty="0" err="1"/>
              <a:t>see</a:t>
            </a:r>
            <a:r>
              <a:rPr lang="nb-NO" dirty="0"/>
              <a:t> as </a:t>
            </a:r>
            <a:r>
              <a:rPr lang="nb-NO" dirty="0" err="1"/>
              <a:t>the</a:t>
            </a:r>
            <a:r>
              <a:rPr lang="nb-NO" dirty="0"/>
              <a:t> </a:t>
            </a:r>
            <a:r>
              <a:rPr lang="nb-NO" dirty="0" err="1"/>
              <a:t>main</a:t>
            </a:r>
            <a:r>
              <a:rPr lang="nb-NO" dirty="0"/>
              <a:t> </a:t>
            </a:r>
            <a:r>
              <a:rPr lang="nb-NO" dirty="0" err="1"/>
              <a:t>challenges</a:t>
            </a:r>
            <a:r>
              <a:rPr lang="nb-NO" dirty="0"/>
              <a:t> of designing a chatbot </a:t>
            </a:r>
            <a:r>
              <a:rPr lang="nb-NO" dirty="0" err="1"/>
              <a:t>through</a:t>
            </a:r>
            <a:r>
              <a:rPr lang="nb-NO" dirty="0"/>
              <a:t> </a:t>
            </a:r>
            <a:r>
              <a:rPr lang="nb-NO" dirty="0" err="1"/>
              <a:t>prompting</a:t>
            </a:r>
            <a:r>
              <a:rPr lang="nb-NO" dirty="0"/>
              <a:t>?</a:t>
            </a:r>
          </a:p>
        </p:txBody>
      </p:sp>
    </p:spTree>
    <p:extLst>
      <p:ext uri="{BB962C8B-B14F-4D97-AF65-F5344CB8AC3E}">
        <p14:creationId xmlns:p14="http://schemas.microsoft.com/office/powerpoint/2010/main" val="3619388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a:ln>
                  <a:noFill/>
                </a:ln>
                <a:solidFill>
                  <a:prstClr val="white"/>
                </a:solidFill>
                <a:effectLst/>
                <a:uLnTx/>
                <a:uFillTx/>
                <a:latin typeface="Calibri"/>
                <a:ea typeface="+mn-ea"/>
                <a:cs typeface="+mn-cs"/>
              </a:rPr>
              <a:t>AI </a:t>
            </a:r>
            <a:r>
              <a:rPr kumimoji="0" lang="nb-NO" sz="4400" b="0" i="0" u="none" strike="noStrike" kern="1200" cap="none" spc="0" normalizeH="0" baseline="0" noProof="0" err="1">
                <a:ln>
                  <a:noFill/>
                </a:ln>
                <a:solidFill>
                  <a:prstClr val="white"/>
                </a:solidFill>
                <a:effectLst/>
                <a:uLnTx/>
                <a:uFillTx/>
                <a:latin typeface="Calibri"/>
                <a:ea typeface="+mn-ea"/>
                <a:cs typeface="+mn-cs"/>
              </a:rPr>
              <a:t>infused</a:t>
            </a:r>
            <a:r>
              <a:rPr kumimoji="0" lang="nb-NO" sz="4400" b="0" i="0" u="none" strike="noStrike" kern="1200" cap="none" spc="0" normalizeH="0" baseline="0" noProof="0">
                <a:ln>
                  <a:noFill/>
                </a:ln>
                <a:solidFill>
                  <a:prstClr val="white"/>
                </a:solidFill>
                <a:effectLst/>
                <a:uLnTx/>
                <a:uFillTx/>
                <a:latin typeface="Calibri"/>
                <a:ea typeface="+mn-ea"/>
                <a:cs typeface="+mn-cs"/>
              </a:rPr>
              <a:t> systems and </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err="1">
                <a:ln>
                  <a:noFill/>
                </a:ln>
                <a:solidFill>
                  <a:prstClr val="white"/>
                </a:solidFill>
                <a:effectLst/>
                <a:uLnTx/>
                <a:uFillTx/>
                <a:latin typeface="Calibri"/>
                <a:ea typeface="+mn-ea"/>
                <a:cs typeface="+mn-cs"/>
              </a:rPr>
              <a:t>the</a:t>
            </a:r>
            <a:r>
              <a:rPr kumimoji="0" lang="nb-NO" sz="4400" b="0" i="0" u="none" strike="noStrike" kern="1200" cap="none" spc="0" normalizeH="0" baseline="0" noProof="0">
                <a:ln>
                  <a:noFill/>
                </a:ln>
                <a:solidFill>
                  <a:prstClr val="white"/>
                </a:solidFill>
                <a:effectLst/>
                <a:uLnTx/>
                <a:uFillTx/>
                <a:latin typeface="Calibri"/>
                <a:ea typeface="+mn-ea"/>
                <a:cs typeface="+mn-cs"/>
              </a:rPr>
              <a:t> </a:t>
            </a:r>
            <a:r>
              <a:rPr kumimoji="0" lang="nb-NO" sz="4400" b="0" i="0" u="none" strike="noStrike" kern="1200" cap="none" spc="0" normalizeH="0" baseline="0" noProof="0" err="1">
                <a:ln>
                  <a:noFill/>
                </a:ln>
                <a:solidFill>
                  <a:prstClr val="white"/>
                </a:solidFill>
                <a:effectLst/>
                <a:uLnTx/>
                <a:uFillTx/>
                <a:latin typeface="Calibri"/>
                <a:ea typeface="+mn-ea"/>
                <a:cs typeface="+mn-cs"/>
              </a:rPr>
              <a:t>challenge</a:t>
            </a:r>
            <a:r>
              <a:rPr kumimoji="0" lang="nb-NO" sz="4400" b="0" i="0" u="none" strike="noStrike" kern="1200" cap="none" spc="0" normalizeH="0" baseline="0" noProof="0">
                <a:ln>
                  <a:noFill/>
                </a:ln>
                <a:solidFill>
                  <a:prstClr val="white"/>
                </a:solidFill>
                <a:effectLst/>
                <a:uLnTx/>
                <a:uFillTx/>
                <a:latin typeface="Calibri"/>
                <a:ea typeface="+mn-ea"/>
                <a:cs typeface="+mn-cs"/>
              </a:rPr>
              <a:t> of designing </a:t>
            </a:r>
            <a:r>
              <a:rPr kumimoji="0" lang="nb-NO" sz="4400" b="0" i="0" u="none" strike="noStrike" kern="1200" cap="none" spc="0" normalizeH="0" baseline="0" noProof="0" err="1">
                <a:ln>
                  <a:noFill/>
                </a:ln>
                <a:solidFill>
                  <a:prstClr val="white"/>
                </a:solidFill>
                <a:effectLst/>
                <a:uLnTx/>
                <a:uFillTx/>
                <a:latin typeface="Calibri"/>
                <a:ea typeface="+mn-ea"/>
                <a:cs typeface="+mn-cs"/>
              </a:rPr>
              <a:t>them</a:t>
            </a:r>
            <a:r>
              <a:rPr kumimoji="0" lang="nb-NO" sz="4400" b="0" i="0" u="none" strike="noStrike" kern="1200" cap="none" spc="0" normalizeH="0" baseline="0" noProof="0">
                <a:ln>
                  <a:noFill/>
                </a:ln>
                <a:solidFill>
                  <a:prstClr val="white"/>
                </a:solidFill>
                <a:effectLst/>
                <a:uLnTx/>
                <a:uFillTx/>
                <a:latin typeface="Calibri"/>
                <a:ea typeface="+mn-ea"/>
                <a:cs typeface="+mn-cs"/>
              </a:rPr>
              <a:t> </a:t>
            </a:r>
          </a:p>
        </p:txBody>
      </p:sp>
    </p:spTree>
    <p:extLst>
      <p:ext uri="{BB962C8B-B14F-4D97-AF65-F5344CB8AC3E}">
        <p14:creationId xmlns:p14="http://schemas.microsoft.com/office/powerpoint/2010/main" val="2969860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3D58F5-6E04-4E04-8A90-80326E159BBE}"/>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23</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864B3B0C-720E-48D9-954D-76F0DE7D333D}"/>
              </a:ext>
            </a:extLst>
          </p:cNvPr>
          <p:cNvSpPr/>
          <p:nvPr/>
        </p:nvSpPr>
        <p:spPr>
          <a:xfrm>
            <a:off x="1205330" y="2575071"/>
            <a:ext cx="2489200" cy="1077218"/>
          </a:xfrm>
          <a:prstGeom prst="rect">
            <a:avLst/>
          </a:prstGeom>
        </p:spPr>
        <p:txBody>
          <a:bodyPr wrap="square">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a:ln>
                  <a:noFill/>
                </a:ln>
                <a:solidFill>
                  <a:prstClr val="black"/>
                </a:solidFill>
                <a:effectLst/>
                <a:uLnTx/>
                <a:uFillTx/>
                <a:latin typeface="Calibri"/>
                <a:ea typeface="+mn-ea"/>
                <a:cs typeface="+mn-cs"/>
              </a:rPr>
              <a:t>AI-</a:t>
            </a:r>
            <a:r>
              <a:rPr kumimoji="0" lang="nb-NO" sz="3200" b="0" i="0" u="none" strike="noStrike" kern="1200" cap="none" spc="0" normalizeH="0" baseline="0" noProof="0" err="1">
                <a:ln>
                  <a:noFill/>
                </a:ln>
                <a:solidFill>
                  <a:prstClr val="black"/>
                </a:solidFill>
                <a:effectLst/>
                <a:uLnTx/>
                <a:uFillTx/>
                <a:latin typeface="Calibri"/>
                <a:ea typeface="+mn-ea"/>
                <a:cs typeface="+mn-cs"/>
              </a:rPr>
              <a:t>infused</a:t>
            </a:r>
            <a:r>
              <a:rPr kumimoji="0" lang="nb-NO" sz="3200" b="0" i="0" u="none" strike="noStrike" kern="1200" cap="none" spc="0" normalizeH="0" baseline="0" noProof="0">
                <a:ln>
                  <a:noFill/>
                </a:ln>
                <a:solidFill>
                  <a:prstClr val="black"/>
                </a:solidFill>
                <a:effectLst/>
                <a:uLnTx/>
                <a:uFillTx/>
                <a:latin typeface="Calibri"/>
                <a:ea typeface="+mn-ea"/>
                <a:cs typeface="+mn-cs"/>
              </a:rPr>
              <a:t> systems </a:t>
            </a:r>
          </a:p>
        </p:txBody>
      </p:sp>
      <p:pic>
        <p:nvPicPr>
          <p:cNvPr id="7" name="Picture 6">
            <a:extLst>
              <a:ext uri="{FF2B5EF4-FFF2-40B4-BE49-F238E27FC236}">
                <a16:creationId xmlns:a16="http://schemas.microsoft.com/office/drawing/2014/main" id="{42CE0A04-16B0-8779-35AA-B1312D9AF2DD}"/>
              </a:ext>
            </a:extLst>
          </p:cNvPr>
          <p:cNvPicPr>
            <a:picLocks noChangeAspect="1"/>
          </p:cNvPicPr>
          <p:nvPr/>
        </p:nvPicPr>
        <p:blipFill>
          <a:blip r:embed="rId2"/>
          <a:stretch>
            <a:fillRect/>
          </a:stretch>
        </p:blipFill>
        <p:spPr>
          <a:xfrm>
            <a:off x="6488349" y="438289"/>
            <a:ext cx="4498321" cy="6002159"/>
          </a:xfrm>
          <a:prstGeom prst="rect">
            <a:avLst/>
          </a:prstGeom>
          <a:ln>
            <a:solidFill>
              <a:schemeClr val="tx1"/>
            </a:solidFill>
          </a:ln>
        </p:spPr>
      </p:pic>
    </p:spTree>
    <p:extLst>
      <p:ext uri="{BB962C8B-B14F-4D97-AF65-F5344CB8AC3E}">
        <p14:creationId xmlns:p14="http://schemas.microsoft.com/office/powerpoint/2010/main" val="3801443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44FA9-4121-8010-181A-CC85A7F2802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029F04-BC69-DB59-F98B-8257B3577EB2}"/>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4" name="TextBox 3">
            <a:extLst>
              <a:ext uri="{FF2B5EF4-FFF2-40B4-BE49-F238E27FC236}">
                <a16:creationId xmlns:a16="http://schemas.microsoft.com/office/drawing/2014/main" id="{59A9DAD5-684E-1203-D738-70F68E765BEA}"/>
              </a:ext>
            </a:extLst>
          </p:cNvPr>
          <p:cNvSpPr txBox="1"/>
          <p:nvPr/>
        </p:nvSpPr>
        <p:spPr>
          <a:xfrm>
            <a:off x="5818649" y="1836407"/>
            <a:ext cx="5791200" cy="1815882"/>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a:ea typeface="+mn-ea"/>
                <a:cs typeface="+mn-cs"/>
              </a:rPr>
              <a:t>"Systems that have </a:t>
            </a:r>
            <a:r>
              <a:rPr kumimoji="0" lang="en-US" sz="2800" b="0" i="0" u="none" strike="noStrike" kern="1200" cap="none" spc="0" normalizeH="0" baseline="0" noProof="0">
                <a:ln>
                  <a:noFill/>
                </a:ln>
                <a:solidFill>
                  <a:srgbClr val="00B0F0"/>
                </a:solidFill>
                <a:effectLst/>
                <a:uLnTx/>
                <a:uFillTx/>
                <a:latin typeface="Calibri"/>
                <a:ea typeface="+mn-ea"/>
                <a:cs typeface="+mn-cs"/>
              </a:rPr>
              <a:t>features</a:t>
            </a:r>
            <a:r>
              <a:rPr kumimoji="0" lang="en-US" sz="2800" b="0" i="0" u="none" strike="noStrike" kern="1200" cap="none" spc="0" normalizeH="0" baseline="0" noProof="0">
                <a:ln>
                  <a:noFill/>
                </a:ln>
                <a:solidFill>
                  <a:srgbClr val="FE690E"/>
                </a:solidFill>
                <a:effectLst/>
                <a:uLnTx/>
                <a:uFillTx/>
                <a:latin typeface="Calibri"/>
                <a:ea typeface="+mn-ea"/>
                <a:cs typeface="+mn-cs"/>
              </a:rPr>
              <a:t> </a:t>
            </a:r>
            <a:r>
              <a:rPr kumimoji="0" lang="en-US" sz="2800" b="0" i="0" u="none" strike="noStrike" kern="1200" cap="none" spc="0" normalizeH="0" baseline="0" noProof="0">
                <a:ln>
                  <a:noFill/>
                </a:ln>
                <a:solidFill>
                  <a:srgbClr val="00B0F0"/>
                </a:solidFill>
                <a:effectLst/>
                <a:uLnTx/>
                <a:uFillTx/>
                <a:latin typeface="Calibri"/>
                <a:ea typeface="+mn-ea"/>
                <a:cs typeface="+mn-cs"/>
              </a:rPr>
              <a:t>harnessing AI capabilities </a:t>
            </a:r>
            <a:r>
              <a:rPr kumimoji="0" lang="en-US" sz="2800" b="0" i="0" u="none" strike="noStrike" kern="1200" cap="none" spc="0" normalizeH="0" baseline="0" noProof="0">
                <a:ln>
                  <a:noFill/>
                </a:ln>
                <a:solidFill>
                  <a:prstClr val="black"/>
                </a:solidFill>
                <a:effectLst/>
                <a:uLnTx/>
                <a:uFillTx/>
                <a:latin typeface="Calibri"/>
                <a:ea typeface="+mn-ea"/>
                <a:cs typeface="+mn-cs"/>
              </a:rPr>
              <a:t>that are </a:t>
            </a:r>
            <a:r>
              <a:rPr kumimoji="0" lang="en-US" sz="2800" b="0" i="0" u="none" strike="noStrike" kern="1200" cap="none" spc="0" normalizeH="0" baseline="0" noProof="0">
                <a:ln>
                  <a:noFill/>
                </a:ln>
                <a:solidFill>
                  <a:srgbClr val="00B0F0"/>
                </a:solidFill>
                <a:effectLst/>
                <a:uLnTx/>
                <a:uFillTx/>
                <a:latin typeface="Calibri"/>
                <a:ea typeface="+mn-ea"/>
                <a:cs typeface="+mn-cs"/>
              </a:rPr>
              <a:t>directly exposed to the end user</a:t>
            </a:r>
            <a:r>
              <a:rPr kumimoji="0" lang="en-US" sz="2800" b="0" i="0" u="none" strike="noStrike" kern="1200" cap="none" spc="0" normalizeH="0" baseline="0" noProof="0">
                <a:ln>
                  <a:noFill/>
                </a:ln>
                <a:solidFill>
                  <a:prstClr val="black"/>
                </a:solidFill>
                <a:effectLst/>
                <a:uLnTx/>
                <a:uFillTx/>
                <a:latin typeface="Calibri"/>
                <a:ea typeface="+mn-ea"/>
                <a:cs typeface="+mn-cs"/>
              </a:rPr>
              <a:t>."</a:t>
            </a:r>
            <a:endParaRPr kumimoji="0" lang="nb-NO" sz="2800" b="0" i="0" u="none" strike="noStrike" kern="1200" cap="none" spc="0" normalizeH="0" baseline="0" noProof="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CB40B4D0-9B6A-534D-F4D0-B4679458E944}"/>
              </a:ext>
            </a:extLst>
          </p:cNvPr>
          <p:cNvSpPr/>
          <p:nvPr/>
        </p:nvSpPr>
        <p:spPr>
          <a:xfrm>
            <a:off x="1205330" y="2575071"/>
            <a:ext cx="2489200" cy="1077218"/>
          </a:xfrm>
          <a:prstGeom prst="rect">
            <a:avLst/>
          </a:prstGeom>
        </p:spPr>
        <p:txBody>
          <a:bodyPr wrap="square">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a:ln>
                  <a:noFill/>
                </a:ln>
                <a:solidFill>
                  <a:prstClr val="black"/>
                </a:solidFill>
                <a:effectLst/>
                <a:uLnTx/>
                <a:uFillTx/>
                <a:latin typeface="Calibri"/>
                <a:ea typeface="+mn-ea"/>
                <a:cs typeface="+mn-cs"/>
              </a:rPr>
              <a:t>AI-</a:t>
            </a:r>
            <a:r>
              <a:rPr kumimoji="0" lang="nb-NO" sz="3200" b="0" i="0" u="none" strike="noStrike" kern="1200" cap="none" spc="0" normalizeH="0" baseline="0" noProof="0" err="1">
                <a:ln>
                  <a:noFill/>
                </a:ln>
                <a:solidFill>
                  <a:prstClr val="black"/>
                </a:solidFill>
                <a:effectLst/>
                <a:uLnTx/>
                <a:uFillTx/>
                <a:latin typeface="Calibri"/>
                <a:ea typeface="+mn-ea"/>
                <a:cs typeface="+mn-cs"/>
              </a:rPr>
              <a:t>infused</a:t>
            </a:r>
            <a:r>
              <a:rPr kumimoji="0" lang="nb-NO" sz="3200" b="0" i="0" u="none" strike="noStrike" kern="1200" cap="none" spc="0" normalizeH="0" baseline="0" noProof="0">
                <a:ln>
                  <a:noFill/>
                </a:ln>
                <a:solidFill>
                  <a:prstClr val="black"/>
                </a:solidFill>
                <a:effectLst/>
                <a:uLnTx/>
                <a:uFillTx/>
                <a:latin typeface="Calibri"/>
                <a:ea typeface="+mn-ea"/>
                <a:cs typeface="+mn-cs"/>
              </a:rPr>
              <a:t> systems </a:t>
            </a:r>
          </a:p>
        </p:txBody>
      </p:sp>
      <p:sp>
        <p:nvSpPr>
          <p:cNvPr id="3" name="TextBox 2">
            <a:extLst>
              <a:ext uri="{FF2B5EF4-FFF2-40B4-BE49-F238E27FC236}">
                <a16:creationId xmlns:a16="http://schemas.microsoft.com/office/drawing/2014/main" id="{DFE9C185-0127-BDF1-1139-259D9A632966}"/>
              </a:ext>
            </a:extLst>
          </p:cNvPr>
          <p:cNvSpPr txBox="1"/>
          <p:nvPr/>
        </p:nvSpPr>
        <p:spPr>
          <a:xfrm>
            <a:off x="7464357" y="4202349"/>
            <a:ext cx="4727643" cy="95410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prstClr val="black"/>
                </a:solidFill>
                <a:effectLst/>
                <a:uLnTx/>
                <a:uFillTx/>
                <a:latin typeface="Calibri"/>
                <a:ea typeface="+mn-ea"/>
                <a:cs typeface="+mn-cs"/>
              </a:rPr>
              <a:t>Amershi</a:t>
            </a:r>
            <a:r>
              <a:rPr kumimoji="0" lang="en-US" sz="1400" b="0" i="0" u="none" strike="noStrike" kern="1200" cap="none" spc="0" normalizeH="0" baseline="0" noProof="0">
                <a:ln>
                  <a:noFill/>
                </a:ln>
                <a:solidFill>
                  <a:prstClr val="black"/>
                </a:solidFill>
                <a:effectLst/>
                <a:uLnTx/>
                <a:uFillTx/>
                <a:latin typeface="Calibri"/>
                <a:ea typeface="+mn-ea"/>
                <a:cs typeface="+mn-cs"/>
              </a:rPr>
              <a:t>, S., Weld, D., </a:t>
            </a:r>
            <a:r>
              <a:rPr kumimoji="0" lang="en-US" sz="1400" b="0" i="0" u="none" strike="noStrike" kern="1200" cap="none" spc="0" normalizeH="0" baseline="0" noProof="0" err="1">
                <a:ln>
                  <a:noFill/>
                </a:ln>
                <a:solidFill>
                  <a:prstClr val="black"/>
                </a:solidFill>
                <a:effectLst/>
                <a:uLnTx/>
                <a:uFillTx/>
                <a:latin typeface="Calibri"/>
                <a:ea typeface="+mn-ea"/>
                <a:cs typeface="+mn-cs"/>
              </a:rPr>
              <a:t>Vorvoreanu</a:t>
            </a:r>
            <a:r>
              <a:rPr kumimoji="0" lang="en-US" sz="1400" b="0" i="0" u="none" strike="noStrike" kern="1200" cap="none" spc="0" normalizeH="0" baseline="0" noProof="0">
                <a:ln>
                  <a:noFill/>
                </a:ln>
                <a:solidFill>
                  <a:prstClr val="black"/>
                </a:solidFill>
                <a:effectLst/>
                <a:uLnTx/>
                <a:uFillTx/>
                <a:latin typeface="Calibri"/>
                <a:ea typeface="+mn-ea"/>
                <a:cs typeface="+mn-cs"/>
              </a:rPr>
              <a:t>, M., </a:t>
            </a:r>
            <a:r>
              <a:rPr kumimoji="0" lang="en-US" sz="1400" b="0" i="0" u="none" strike="noStrike" kern="1200" cap="none" spc="0" normalizeH="0" baseline="0" noProof="0" err="1">
                <a:ln>
                  <a:noFill/>
                </a:ln>
                <a:solidFill>
                  <a:prstClr val="black"/>
                </a:solidFill>
                <a:effectLst/>
                <a:uLnTx/>
                <a:uFillTx/>
                <a:latin typeface="Calibri"/>
                <a:ea typeface="+mn-ea"/>
                <a:cs typeface="+mn-cs"/>
              </a:rPr>
              <a:t>Fourney</a:t>
            </a:r>
            <a:r>
              <a:rPr kumimoji="0" lang="en-US" sz="1400" b="0" i="0" u="none" strike="noStrike" kern="1200" cap="none" spc="0" normalizeH="0" baseline="0" noProof="0">
                <a:ln>
                  <a:noFill/>
                </a:ln>
                <a:solidFill>
                  <a:prstClr val="black"/>
                </a:solidFill>
                <a:effectLst/>
                <a:uLnTx/>
                <a:uFillTx/>
                <a:latin typeface="Calibri"/>
                <a:ea typeface="+mn-ea"/>
                <a:cs typeface="+mn-cs"/>
              </a:rPr>
              <a:t>, A., </a:t>
            </a:r>
            <a:r>
              <a:rPr kumimoji="0" lang="en-US" sz="1400" b="0" i="0" u="none" strike="noStrike" kern="1200" cap="none" spc="0" normalizeH="0" baseline="0" noProof="0" err="1">
                <a:ln>
                  <a:noFill/>
                </a:ln>
                <a:solidFill>
                  <a:prstClr val="black"/>
                </a:solidFill>
                <a:effectLst/>
                <a:uLnTx/>
                <a:uFillTx/>
                <a:latin typeface="Calibri"/>
                <a:ea typeface="+mn-ea"/>
                <a:cs typeface="+mn-cs"/>
              </a:rPr>
              <a:t>Nushi</a:t>
            </a:r>
            <a:r>
              <a:rPr kumimoji="0" lang="en-US" sz="1400" b="0" i="0" u="none" strike="noStrike" kern="1200" cap="none" spc="0" normalizeH="0" baseline="0" noProof="0">
                <a:ln>
                  <a:noFill/>
                </a:ln>
                <a:solidFill>
                  <a:prstClr val="black"/>
                </a:solidFill>
                <a:effectLst/>
                <a:uLnTx/>
                <a:uFillTx/>
                <a:latin typeface="Calibri"/>
                <a:ea typeface="+mn-ea"/>
                <a:cs typeface="+mn-cs"/>
              </a:rPr>
              <a:t>, B., </a:t>
            </a:r>
            <a:r>
              <a:rPr kumimoji="0" lang="en-US" sz="1400" b="0" i="0" u="none" strike="noStrike" kern="1200" cap="none" spc="0" normalizeH="0" baseline="0" noProof="0" err="1">
                <a:ln>
                  <a:noFill/>
                </a:ln>
                <a:solidFill>
                  <a:prstClr val="black"/>
                </a:solidFill>
                <a:effectLst/>
                <a:uLnTx/>
                <a:uFillTx/>
                <a:latin typeface="Calibri"/>
                <a:ea typeface="+mn-ea"/>
                <a:cs typeface="+mn-cs"/>
              </a:rPr>
              <a:t>Collisson</a:t>
            </a:r>
            <a:r>
              <a:rPr kumimoji="0" lang="en-US" sz="1400" b="0" i="0" u="none" strike="noStrike" kern="1200" cap="none" spc="0" normalizeH="0" baseline="0" noProof="0">
                <a:ln>
                  <a:noFill/>
                </a:ln>
                <a:solidFill>
                  <a:prstClr val="black"/>
                </a:solidFill>
                <a:effectLst/>
                <a:uLnTx/>
                <a:uFillTx/>
                <a:latin typeface="Calibri"/>
                <a:ea typeface="+mn-ea"/>
                <a:cs typeface="+mn-cs"/>
              </a:rPr>
              <a:t>, P., ... &amp; </a:t>
            </a:r>
            <a:r>
              <a:rPr kumimoji="0" lang="en-US" sz="1400" b="0" i="0" u="none" strike="noStrike" kern="1200" cap="none" spc="0" normalizeH="0" baseline="0" noProof="0" err="1">
                <a:ln>
                  <a:noFill/>
                </a:ln>
                <a:solidFill>
                  <a:prstClr val="black"/>
                </a:solidFill>
                <a:effectLst/>
                <a:uLnTx/>
                <a:uFillTx/>
                <a:latin typeface="Calibri"/>
                <a:ea typeface="+mn-ea"/>
                <a:cs typeface="+mn-cs"/>
              </a:rPr>
              <a:t>Teevan</a:t>
            </a:r>
            <a:r>
              <a:rPr kumimoji="0" lang="en-US" sz="1400" b="0" i="0" u="none" strike="noStrike" kern="1200" cap="none" spc="0" normalizeH="0" baseline="0" noProof="0">
                <a:ln>
                  <a:noFill/>
                </a:ln>
                <a:solidFill>
                  <a:prstClr val="black"/>
                </a:solidFill>
                <a:effectLst/>
                <a:uLnTx/>
                <a:uFillTx/>
                <a:latin typeface="Calibri"/>
                <a:ea typeface="+mn-ea"/>
                <a:cs typeface="+mn-cs"/>
              </a:rPr>
              <a:t>, J. (2019). Guidelines for human-AI interaction. In Proceedings of the 2019 CHI Conference on Human Factors in Computing Systems (paper no. 3). ACM.</a:t>
            </a:r>
            <a:endParaRPr kumimoji="0" lang="nb-NO" sz="1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6531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CBDE2A5-DB01-4BDE-A7BA-CDE38F31525C}"/>
              </a:ext>
            </a:extLst>
          </p:cNvPr>
          <p:cNvSpPr txBox="1">
            <a:spLocks/>
          </p:cNvSpPr>
          <p:nvPr/>
        </p:nvSpPr>
        <p:spPr>
          <a:xfrm>
            <a:off x="736600" y="1354930"/>
            <a:ext cx="4831080" cy="5188109"/>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prstClr val="black"/>
                </a:solidFill>
                <a:effectLst/>
                <a:uLnTx/>
                <a:uFillTx/>
                <a:latin typeface="Calibri"/>
                <a:ea typeface="+mn-ea"/>
                <a:cs typeface="+mn-cs"/>
              </a:rPr>
              <a:t>Individual assignment – task 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prstClr val="black"/>
                </a:solidFill>
                <a:effectLst/>
                <a:uLnTx/>
                <a:uFillTx/>
                <a:latin typeface="Calibri"/>
                <a:ea typeface="+mn-ea"/>
                <a:cs typeface="+mn-cs"/>
              </a:rPr>
              <a:t>Characteristics of AI-infused systems</a:t>
            </a:r>
            <a:endParaRPr kumimoji="0" lang="nb-NO" sz="2800" b="1" i="0" u="none" strike="noStrike" kern="1200" cap="none" spc="0" normalizeH="0" baseline="0" noProof="0">
              <a:ln>
                <a:noFill/>
              </a:ln>
              <a:solidFill>
                <a:prstClr val="black"/>
              </a:solidFill>
              <a:effectLst/>
              <a:uLnTx/>
              <a:uFillTx/>
              <a:latin typeface="Calibri"/>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a:ea typeface="+mn-ea"/>
                <a:cs typeface="+mn-cs"/>
              </a:rPr>
              <a:t>AI-infused systems are ' systems that have features harnessing AI capabilities that are directly exposed to the end user' (</a:t>
            </a:r>
            <a:r>
              <a:rPr kumimoji="0" lang="en-GB" sz="2800" b="0" i="0" u="none" strike="noStrike" kern="1200" cap="none" spc="0" normalizeH="0" baseline="0" noProof="0" err="1">
                <a:ln>
                  <a:noFill/>
                </a:ln>
                <a:solidFill>
                  <a:prstClr val="black"/>
                </a:solidFill>
                <a:effectLst/>
                <a:uLnTx/>
                <a:uFillTx/>
                <a:latin typeface="Calibri"/>
                <a:ea typeface="+mn-ea"/>
                <a:cs typeface="+mn-cs"/>
              </a:rPr>
              <a:t>Amershi</a:t>
            </a:r>
            <a:r>
              <a:rPr kumimoji="0" lang="en-GB" sz="2800" b="0" i="0" u="none" strike="noStrike" kern="1200" cap="none" spc="0" normalizeH="0" baseline="0" noProof="0">
                <a:ln>
                  <a:noFill/>
                </a:ln>
                <a:solidFill>
                  <a:prstClr val="black"/>
                </a:solidFill>
                <a:effectLst/>
                <a:uLnTx/>
                <a:uFillTx/>
                <a:latin typeface="Calibri"/>
                <a:ea typeface="+mn-ea"/>
                <a:cs typeface="+mn-cs"/>
              </a:rPr>
              <a:t> et al., 2019). </a:t>
            </a: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a:ea typeface="+mn-ea"/>
                <a:cs typeface="+mn-cs"/>
              </a:rPr>
              <a:t>Drawing on the lectures of Module 2 and three of the mandatory articles (</a:t>
            </a:r>
            <a:r>
              <a:rPr kumimoji="0" lang="en-US" sz="2800" b="0" i="0" u="none" strike="noStrike" kern="1200" cap="none" spc="0" normalizeH="0" baseline="0" noProof="0" err="1">
                <a:ln>
                  <a:noFill/>
                </a:ln>
                <a:solidFill>
                  <a:prstClr val="black"/>
                </a:solidFill>
                <a:effectLst/>
                <a:uLnTx/>
                <a:uFillTx/>
                <a:latin typeface="Calibri"/>
                <a:ea typeface="+mn-ea"/>
                <a:cs typeface="+mn-cs"/>
              </a:rPr>
              <a:t>Amershi</a:t>
            </a:r>
            <a:r>
              <a:rPr kumimoji="0" lang="en-US" sz="2800" b="0" i="0" u="none" strike="noStrike" kern="1200" cap="none" spc="0" normalizeH="0" baseline="0" noProof="0">
                <a:ln>
                  <a:noFill/>
                </a:ln>
                <a:solidFill>
                  <a:prstClr val="black"/>
                </a:solidFill>
                <a:effectLst/>
                <a:uLnTx/>
                <a:uFillTx/>
                <a:latin typeface="Calibri"/>
                <a:ea typeface="+mn-ea"/>
                <a:cs typeface="+mn-cs"/>
              </a:rPr>
              <a:t> et al. (2019), </a:t>
            </a:r>
            <a:r>
              <a:rPr kumimoji="0" lang="en-US" sz="2800" b="0" i="0" u="none" strike="noStrike" kern="1200" cap="none" spc="0" normalizeH="0" baseline="0" noProof="0" err="1">
                <a:ln>
                  <a:noFill/>
                </a:ln>
                <a:solidFill>
                  <a:prstClr val="black"/>
                </a:solidFill>
                <a:effectLst/>
                <a:uLnTx/>
                <a:uFillTx/>
                <a:latin typeface="Calibri"/>
                <a:ea typeface="+mn-ea"/>
                <a:cs typeface="+mn-cs"/>
              </a:rPr>
              <a:t>Kocielnik</a:t>
            </a:r>
            <a:r>
              <a:rPr kumimoji="0" lang="en-US" sz="2800" b="0" i="0" u="none" strike="noStrike" kern="1200" cap="none" spc="0" normalizeH="0" baseline="0" noProof="0">
                <a:ln>
                  <a:noFill/>
                </a:ln>
                <a:solidFill>
                  <a:prstClr val="black"/>
                </a:solidFill>
                <a:effectLst/>
                <a:uLnTx/>
                <a:uFillTx/>
                <a:latin typeface="Calibri"/>
                <a:ea typeface="+mn-ea"/>
                <a:cs typeface="+mn-cs"/>
              </a:rPr>
              <a:t> et al. (2019), Yang et al., (2020). Identify and describe key characteristics of AI-infused systems.</a:t>
            </a: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a:ea typeface="+mn-ea"/>
                <a:cs typeface="+mn-cs"/>
              </a:rPr>
              <a:t>Identify one AI-infused system which you know well, that exemplifies some of the above key characteristics. Discuss the implications of these characteristics for the example system, in particular how users are affected by these characteristics.</a:t>
            </a: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p:txBody>
      </p:sp>
      <p:sp>
        <p:nvSpPr>
          <p:cNvPr id="3" name="Speech Bubble: Rectangle 2">
            <a:extLst>
              <a:ext uri="{FF2B5EF4-FFF2-40B4-BE49-F238E27FC236}">
                <a16:creationId xmlns:a16="http://schemas.microsoft.com/office/drawing/2014/main" id="{D422658A-2162-4BAE-8DBB-C27D6E60D3F8}"/>
              </a:ext>
            </a:extLst>
          </p:cNvPr>
          <p:cNvSpPr/>
          <p:nvPr/>
        </p:nvSpPr>
        <p:spPr>
          <a:xfrm>
            <a:off x="8836660" y="2311400"/>
            <a:ext cx="2091267" cy="1397000"/>
          </a:xfrm>
          <a:prstGeom prst="wedgeRectCallout">
            <a:avLst>
              <a:gd name="adj1" fmla="val 33890"/>
              <a:gd name="adj2" fmla="val 64080"/>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4" name="Speech Bubble: Rectangle 3">
            <a:extLst>
              <a:ext uri="{FF2B5EF4-FFF2-40B4-BE49-F238E27FC236}">
                <a16:creationId xmlns:a16="http://schemas.microsoft.com/office/drawing/2014/main" id="{97D871E5-065A-464F-BD0C-84DB0105E6D2}"/>
              </a:ext>
            </a:extLst>
          </p:cNvPr>
          <p:cNvSpPr/>
          <p:nvPr/>
        </p:nvSpPr>
        <p:spPr>
          <a:xfrm>
            <a:off x="7680960" y="1612900"/>
            <a:ext cx="2091267" cy="1397000"/>
          </a:xfrm>
          <a:prstGeom prst="wedgeRectCallout">
            <a:avLst>
              <a:gd name="adj1" fmla="val -32912"/>
              <a:gd name="adj2" fmla="val 62868"/>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3B4D097E-F296-4A66-BC71-8AFE9B0760A5}"/>
              </a:ext>
            </a:extLst>
          </p:cNvPr>
          <p:cNvSpPr txBox="1"/>
          <p:nvPr/>
        </p:nvSpPr>
        <p:spPr>
          <a:xfrm>
            <a:off x="7396480" y="4341812"/>
            <a:ext cx="3850640" cy="1938992"/>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Calibri"/>
                <a:ea typeface="+mn-ea"/>
                <a:cs typeface="+mn-cs"/>
              </a:rPr>
              <a:t>What</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are</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the</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characteristics</a:t>
            </a:r>
            <a:r>
              <a:rPr kumimoji="0" lang="nb-NO" sz="2400" b="0" i="0" u="none" strike="noStrike" kern="1200" cap="none" spc="0" normalizeH="0" baseline="0" noProof="0">
                <a:ln>
                  <a:noFill/>
                </a:ln>
                <a:solidFill>
                  <a:prstClr val="black"/>
                </a:solidFill>
                <a:effectLst/>
                <a:uLnTx/>
                <a:uFillTx/>
                <a:latin typeface="Calibri"/>
                <a:ea typeface="+mn-ea"/>
                <a:cs typeface="+mn-cs"/>
              </a:rPr>
              <a:t> of AI-</a:t>
            </a:r>
            <a:r>
              <a:rPr kumimoji="0" lang="nb-NO" sz="2400" b="0" i="0" u="none" strike="noStrike" kern="1200" cap="none" spc="0" normalizeH="0" baseline="0" noProof="0" err="1">
                <a:ln>
                  <a:noFill/>
                </a:ln>
                <a:solidFill>
                  <a:prstClr val="black"/>
                </a:solidFill>
                <a:effectLst/>
                <a:uLnTx/>
                <a:uFillTx/>
                <a:latin typeface="Calibri"/>
                <a:ea typeface="+mn-ea"/>
                <a:cs typeface="+mn-cs"/>
              </a:rPr>
              <a:t>infused</a:t>
            </a:r>
            <a:r>
              <a:rPr kumimoji="0" lang="nb-NO" sz="2400" b="0" i="0" u="none" strike="noStrike" kern="1200" cap="none" spc="0" normalizeH="0" baseline="0" noProof="0">
                <a:ln>
                  <a:noFill/>
                </a:ln>
                <a:solidFill>
                  <a:prstClr val="black"/>
                </a:solidFill>
                <a:effectLst/>
                <a:uLnTx/>
                <a:uFillTx/>
                <a:latin typeface="Calibri"/>
                <a:ea typeface="+mn-ea"/>
                <a:cs typeface="+mn-cs"/>
              </a:rPr>
              <a:t> systems? </a:t>
            </a:r>
          </a:p>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Calibri"/>
                <a:ea typeface="+mn-ea"/>
                <a:cs typeface="+mn-cs"/>
              </a:rPr>
              <a:t>Identify</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one</a:t>
            </a:r>
            <a:r>
              <a:rPr kumimoji="0" lang="nb-NO" sz="2400" b="0" i="0" u="none" strike="noStrike" kern="1200" cap="none" spc="0" normalizeH="0" baseline="0" noProof="0">
                <a:ln>
                  <a:noFill/>
                </a:ln>
                <a:solidFill>
                  <a:prstClr val="black"/>
                </a:solidFill>
                <a:effectLst/>
                <a:uLnTx/>
                <a:uFillTx/>
                <a:latin typeface="Calibri"/>
                <a:ea typeface="+mn-ea"/>
                <a:cs typeface="+mn-cs"/>
              </a:rPr>
              <a:t> system and </a:t>
            </a:r>
            <a:r>
              <a:rPr kumimoji="0" lang="nb-NO" sz="2400" b="0" i="0" u="none" strike="noStrike" kern="1200" cap="none" spc="0" normalizeH="0" baseline="0" noProof="0" err="1">
                <a:ln>
                  <a:noFill/>
                </a:ln>
                <a:solidFill>
                  <a:prstClr val="black"/>
                </a:solidFill>
                <a:effectLst/>
                <a:uLnTx/>
                <a:uFillTx/>
                <a:latin typeface="Calibri"/>
                <a:ea typeface="+mn-ea"/>
                <a:cs typeface="+mn-cs"/>
              </a:rPr>
              <a:t>use</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this</a:t>
            </a:r>
            <a:r>
              <a:rPr kumimoji="0" lang="nb-NO" sz="2400" b="0" i="0" u="none" strike="noStrike" kern="1200" cap="none" spc="0" normalizeH="0" baseline="0" noProof="0">
                <a:ln>
                  <a:noFill/>
                </a:ln>
                <a:solidFill>
                  <a:prstClr val="black"/>
                </a:solidFill>
                <a:effectLst/>
                <a:uLnTx/>
                <a:uFillTx/>
                <a:latin typeface="Calibri"/>
                <a:ea typeface="+mn-ea"/>
                <a:cs typeface="+mn-cs"/>
              </a:rPr>
              <a:t> to </a:t>
            </a:r>
            <a:r>
              <a:rPr kumimoji="0" lang="nb-NO" sz="2400" b="0" i="0" u="none" strike="noStrike" kern="1200" cap="none" spc="0" normalizeH="0" baseline="0" noProof="0" err="1">
                <a:ln>
                  <a:noFill/>
                </a:ln>
                <a:solidFill>
                  <a:prstClr val="black"/>
                </a:solidFill>
                <a:effectLst/>
                <a:uLnTx/>
                <a:uFillTx/>
                <a:latin typeface="Calibri"/>
                <a:ea typeface="+mn-ea"/>
                <a:cs typeface="+mn-cs"/>
              </a:rPr>
              <a:t>exemplify</a:t>
            </a:r>
            <a:endParaRPr kumimoji="0" lang="nb-NO" sz="2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751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1FDCE8-9B4B-4133-8D97-F7CFED303619}"/>
              </a:ext>
            </a:extLst>
          </p:cNvPr>
          <p:cNvPicPr>
            <a:picLocks noChangeAspect="1"/>
          </p:cNvPicPr>
          <p:nvPr/>
        </p:nvPicPr>
        <p:blipFill rotWithShape="1">
          <a:blip r:embed="rId2"/>
          <a:srcRect l="10417" t="33333" r="37614" b="20371"/>
          <a:stretch/>
        </p:blipFill>
        <p:spPr>
          <a:xfrm>
            <a:off x="6678229" y="1979168"/>
            <a:ext cx="5316190" cy="2960017"/>
          </a:xfrm>
          <a:prstGeom prst="rect">
            <a:avLst/>
          </a:prstGeom>
        </p:spPr>
      </p:pic>
      <p:sp>
        <p:nvSpPr>
          <p:cNvPr id="4" name="TextBox 3">
            <a:extLst>
              <a:ext uri="{FF2B5EF4-FFF2-40B4-BE49-F238E27FC236}">
                <a16:creationId xmlns:a16="http://schemas.microsoft.com/office/drawing/2014/main" id="{64E09DCE-30DE-49AB-93AD-135DBEFE335C}"/>
              </a:ext>
            </a:extLst>
          </p:cNvPr>
          <p:cNvSpPr txBox="1"/>
          <p:nvPr/>
        </p:nvSpPr>
        <p:spPr>
          <a:xfrm>
            <a:off x="5957776" y="3164700"/>
            <a:ext cx="939800" cy="381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a:ea typeface="+mn-ea"/>
                <a:cs typeface="+mn-cs"/>
              </a:rPr>
              <a:t>VS.</a:t>
            </a:r>
          </a:p>
        </p:txBody>
      </p:sp>
      <p:pic>
        <p:nvPicPr>
          <p:cNvPr id="5" name="Picture 4">
            <a:extLst>
              <a:ext uri="{FF2B5EF4-FFF2-40B4-BE49-F238E27FC236}">
                <a16:creationId xmlns:a16="http://schemas.microsoft.com/office/drawing/2014/main" id="{E2349AC9-B6BD-B386-AEDA-4FBE88D55FEB}"/>
              </a:ext>
            </a:extLst>
          </p:cNvPr>
          <p:cNvPicPr>
            <a:picLocks noChangeAspect="1"/>
          </p:cNvPicPr>
          <p:nvPr/>
        </p:nvPicPr>
        <p:blipFill>
          <a:blip r:embed="rId3"/>
          <a:stretch>
            <a:fillRect/>
          </a:stretch>
        </p:blipFill>
        <p:spPr>
          <a:xfrm>
            <a:off x="459087" y="2066720"/>
            <a:ext cx="4972931" cy="2797274"/>
          </a:xfrm>
          <a:prstGeom prst="rect">
            <a:avLst/>
          </a:prstGeom>
          <a:ln>
            <a:solidFill>
              <a:schemeClr val="bg1">
                <a:lumMod val="85000"/>
              </a:schemeClr>
            </a:solidFill>
          </a:ln>
        </p:spPr>
      </p:pic>
    </p:spTree>
    <p:extLst>
      <p:ext uri="{BB962C8B-B14F-4D97-AF65-F5344CB8AC3E}">
        <p14:creationId xmlns:p14="http://schemas.microsoft.com/office/powerpoint/2010/main" val="395406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95B08D-314C-46A7-864C-50BAB6BC4CB8}"/>
              </a:ext>
            </a:extLst>
          </p:cNvPr>
          <p:cNvPicPr>
            <a:picLocks noChangeAspect="1"/>
          </p:cNvPicPr>
          <p:nvPr/>
        </p:nvPicPr>
        <p:blipFill>
          <a:blip r:embed="rId2"/>
          <a:stretch>
            <a:fillRect/>
          </a:stretch>
        </p:blipFill>
        <p:spPr>
          <a:xfrm>
            <a:off x="6989813" y="613317"/>
            <a:ext cx="4403709" cy="5827131"/>
          </a:xfrm>
          <a:prstGeom prst="rect">
            <a:avLst/>
          </a:prstGeom>
          <a:ln>
            <a:solidFill>
              <a:schemeClr val="tx1"/>
            </a:solidFill>
          </a:ln>
        </p:spPr>
      </p:pic>
      <p:sp>
        <p:nvSpPr>
          <p:cNvPr id="2" name="Slide Number Placeholder 1">
            <a:extLst>
              <a:ext uri="{FF2B5EF4-FFF2-40B4-BE49-F238E27FC236}">
                <a16:creationId xmlns:a16="http://schemas.microsoft.com/office/drawing/2014/main" id="{4EA473DC-084A-4E6A-B9DA-25D2C1875C6C}"/>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27</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4" name="TextBox 3">
            <a:extLst>
              <a:ext uri="{FF2B5EF4-FFF2-40B4-BE49-F238E27FC236}">
                <a16:creationId xmlns:a16="http://schemas.microsoft.com/office/drawing/2014/main" id="{6D2B4219-3489-4E82-8CD4-C5C664C0A5E7}"/>
              </a:ext>
            </a:extLst>
          </p:cNvPr>
          <p:cNvSpPr txBox="1"/>
          <p:nvPr/>
        </p:nvSpPr>
        <p:spPr>
          <a:xfrm>
            <a:off x="613493" y="1194739"/>
            <a:ext cx="3902751" cy="5016758"/>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err="1">
                <a:ln>
                  <a:noFill/>
                </a:ln>
                <a:solidFill>
                  <a:prstClr val="black"/>
                </a:solidFill>
                <a:effectLst/>
                <a:uLnTx/>
                <a:uFillTx/>
                <a:latin typeface="Calibri"/>
                <a:ea typeface="+mn-ea"/>
                <a:cs typeface="+mn-cs"/>
              </a:rPr>
              <a:t>Kocielnik</a:t>
            </a:r>
            <a:r>
              <a:rPr kumimoji="0" lang="nb-NO" sz="3200" b="0" i="0" u="none" strike="noStrike" kern="1200" cap="none" spc="0" normalizeH="0" baseline="0" noProof="0">
                <a:ln>
                  <a:noFill/>
                </a:ln>
                <a:solidFill>
                  <a:prstClr val="black"/>
                </a:solidFill>
                <a:effectLst/>
                <a:uLnTx/>
                <a:uFillTx/>
                <a:latin typeface="Calibri"/>
                <a:ea typeface="+mn-ea"/>
                <a:cs typeface="+mn-cs"/>
              </a:rPr>
              <a:t> et al. (2019)</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err="1">
                <a:ln>
                  <a:noFill/>
                </a:ln>
                <a:solidFill>
                  <a:srgbClr val="00B0F0"/>
                </a:solidFill>
                <a:effectLst/>
                <a:uLnTx/>
                <a:uFillTx/>
                <a:latin typeface="Calibri"/>
                <a:ea typeface="+mn-ea"/>
                <a:cs typeface="+mn-cs"/>
              </a:rPr>
              <a:t>Probabilistic</a:t>
            </a:r>
            <a:r>
              <a:rPr kumimoji="0" lang="nb-NO" sz="2400" b="0" i="0" u="none" strike="noStrike" kern="1200" cap="none" spc="0" normalizeH="0" baseline="0" noProof="0">
                <a:ln>
                  <a:noFill/>
                </a:ln>
                <a:solidFill>
                  <a:prstClr val="black"/>
                </a:solidFill>
                <a:effectLst/>
                <a:uLnTx/>
                <a:uFillTx/>
                <a:latin typeface="Calibri"/>
                <a:ea typeface="+mn-ea"/>
                <a:cs typeface="+mn-cs"/>
              </a:rPr>
              <a:t> – </a:t>
            </a:r>
            <a:r>
              <a:rPr kumimoji="0" lang="nb-NO" sz="2400" b="0" i="0" u="none" strike="noStrike" kern="1200" cap="none" spc="0" normalizeH="0" baseline="0" noProof="0" err="1">
                <a:ln>
                  <a:noFill/>
                </a:ln>
                <a:solidFill>
                  <a:prstClr val="black"/>
                </a:solidFill>
                <a:effectLst/>
                <a:uLnTx/>
                <a:uFillTx/>
                <a:latin typeface="Calibri"/>
                <a:ea typeface="+mn-ea"/>
                <a:cs typeface="+mn-cs"/>
              </a:rPr>
              <a:t>almost</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always</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operate</a:t>
            </a:r>
            <a:r>
              <a:rPr kumimoji="0" lang="nb-NO" sz="2400" b="0" i="0" u="none" strike="noStrike" kern="1200" cap="none" spc="0" normalizeH="0" baseline="0" noProof="0">
                <a:ln>
                  <a:noFill/>
                </a:ln>
                <a:solidFill>
                  <a:prstClr val="black"/>
                </a:solidFill>
                <a:effectLst/>
                <a:uLnTx/>
                <a:uFillTx/>
                <a:latin typeface="Calibri"/>
                <a:ea typeface="+mn-ea"/>
                <a:cs typeface="+mn-cs"/>
              </a:rPr>
              <a:t> at less </a:t>
            </a:r>
            <a:r>
              <a:rPr kumimoji="0" lang="nb-NO" sz="2400" b="0" i="0" u="none" strike="noStrike" kern="1200" cap="none" spc="0" normalizeH="0" baseline="0" noProof="0" err="1">
                <a:ln>
                  <a:noFill/>
                </a:ln>
                <a:solidFill>
                  <a:prstClr val="black"/>
                </a:solidFill>
                <a:effectLst/>
                <a:uLnTx/>
                <a:uFillTx/>
                <a:latin typeface="Calibri"/>
                <a:ea typeface="+mn-ea"/>
                <a:cs typeface="+mn-cs"/>
              </a:rPr>
              <a:t>than</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perfect</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accuracy</a:t>
            </a:r>
            <a:endParaRPr kumimoji="0" lang="nb-NO"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err="1">
                <a:ln>
                  <a:noFill/>
                </a:ln>
                <a:solidFill>
                  <a:srgbClr val="00B0F0"/>
                </a:solidFill>
                <a:effectLst/>
                <a:uLnTx/>
                <a:uFillTx/>
                <a:latin typeface="Calibri"/>
                <a:ea typeface="+mn-ea"/>
                <a:cs typeface="+mn-cs"/>
              </a:rPr>
              <a:t>Impacted</a:t>
            </a:r>
            <a:r>
              <a:rPr kumimoji="0" lang="nb-NO" sz="2400" b="1" i="0" u="none" strike="noStrike" kern="1200" cap="none" spc="0" normalizeH="0" baseline="0" noProof="0">
                <a:ln>
                  <a:noFill/>
                </a:ln>
                <a:solidFill>
                  <a:srgbClr val="00B0F0"/>
                </a:solidFill>
                <a:effectLst/>
                <a:uLnTx/>
                <a:uFillTx/>
                <a:latin typeface="Calibri"/>
                <a:ea typeface="+mn-ea"/>
                <a:cs typeface="+mn-cs"/>
              </a:rPr>
              <a:t> by </a:t>
            </a:r>
            <a:r>
              <a:rPr kumimoji="0" lang="nb-NO" sz="2400" b="1" i="0" u="none" strike="noStrike" kern="1200" cap="none" spc="0" normalizeH="0" baseline="0" noProof="0" err="1">
                <a:ln>
                  <a:noFill/>
                </a:ln>
                <a:solidFill>
                  <a:srgbClr val="00B0F0"/>
                </a:solidFill>
                <a:effectLst/>
                <a:uLnTx/>
                <a:uFillTx/>
                <a:latin typeface="Calibri"/>
                <a:ea typeface="+mn-ea"/>
                <a:cs typeface="+mn-cs"/>
              </a:rPr>
              <a:t>user</a:t>
            </a:r>
            <a:r>
              <a:rPr kumimoji="0" lang="nb-NO" sz="2400" b="1" i="0" u="none" strike="noStrike" kern="1200" cap="none" spc="0" normalizeH="0" baseline="0" noProof="0">
                <a:ln>
                  <a:noFill/>
                </a:ln>
                <a:solidFill>
                  <a:srgbClr val="00B0F0"/>
                </a:solidFill>
                <a:effectLst/>
                <a:uLnTx/>
                <a:uFillTx/>
                <a:latin typeface="Calibri"/>
                <a:ea typeface="+mn-ea"/>
                <a:cs typeface="+mn-cs"/>
              </a:rPr>
              <a:t> </a:t>
            </a:r>
            <a:r>
              <a:rPr kumimoji="0" lang="nb-NO" sz="2400" b="1" i="0" u="none" strike="noStrike" kern="1200" cap="none" spc="0" normalizeH="0" baseline="0" noProof="0" err="1">
                <a:ln>
                  <a:noFill/>
                </a:ln>
                <a:solidFill>
                  <a:srgbClr val="00B0F0"/>
                </a:solidFill>
                <a:effectLst/>
                <a:uLnTx/>
                <a:uFillTx/>
                <a:latin typeface="Calibri"/>
                <a:ea typeface="+mn-ea"/>
                <a:cs typeface="+mn-cs"/>
              </a:rPr>
              <a:t>actions</a:t>
            </a:r>
            <a:r>
              <a:rPr kumimoji="0" lang="nb-NO" sz="2400" b="0" i="0" u="none" strike="noStrike" kern="1200" cap="none" spc="0" normalizeH="0" baseline="0" noProof="0">
                <a:ln>
                  <a:noFill/>
                </a:ln>
                <a:solidFill>
                  <a:srgbClr val="00B0F0"/>
                </a:solidFill>
                <a:effectLst/>
                <a:uLnTx/>
                <a:uFillTx/>
                <a:latin typeface="Calibri"/>
                <a:ea typeface="+mn-ea"/>
                <a:cs typeface="+mn-cs"/>
              </a:rPr>
              <a:t> </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such</a:t>
            </a:r>
            <a:r>
              <a:rPr kumimoji="0" lang="nb-NO" sz="2400" b="0" i="0" u="none" strike="noStrike" kern="1200" cap="none" spc="0" normalizeH="0" baseline="0" noProof="0">
                <a:ln>
                  <a:noFill/>
                </a:ln>
                <a:solidFill>
                  <a:prstClr val="black"/>
                </a:solidFill>
                <a:effectLst/>
                <a:uLnTx/>
                <a:uFillTx/>
                <a:latin typeface="Calibri"/>
                <a:ea typeface="+mn-ea"/>
                <a:cs typeface="+mn-cs"/>
              </a:rPr>
              <a:t> as </a:t>
            </a:r>
            <a:r>
              <a:rPr kumimoji="0" lang="nb-NO" sz="2400" b="0" i="0" u="none" strike="noStrike" kern="1200" cap="none" spc="0" normalizeH="0" baseline="0" noProof="0" err="1">
                <a:ln>
                  <a:noFill/>
                </a:ln>
                <a:solidFill>
                  <a:prstClr val="black"/>
                </a:solidFill>
                <a:effectLst/>
                <a:uLnTx/>
                <a:uFillTx/>
                <a:latin typeface="Calibri"/>
                <a:ea typeface="+mn-ea"/>
                <a:cs typeface="+mn-cs"/>
              </a:rPr>
              <a:t>user-generated</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content</a:t>
            </a:r>
            <a:endParaRPr kumimoji="0" lang="nb-NO"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err="1">
                <a:ln>
                  <a:noFill/>
                </a:ln>
                <a:solidFill>
                  <a:srgbClr val="00B0F0"/>
                </a:solidFill>
                <a:effectLst/>
                <a:uLnTx/>
                <a:uFillTx/>
                <a:latin typeface="Calibri"/>
                <a:ea typeface="+mn-ea"/>
                <a:cs typeface="+mn-cs"/>
              </a:rPr>
              <a:t>Transparency</a:t>
            </a:r>
            <a:r>
              <a:rPr kumimoji="0" lang="nb-NO" sz="2400" b="1" i="0" u="none" strike="noStrike" kern="1200" cap="none" spc="0" normalizeH="0" baseline="0" noProof="0">
                <a:ln>
                  <a:noFill/>
                </a:ln>
                <a:solidFill>
                  <a:srgbClr val="00B0F0"/>
                </a:solidFill>
                <a:effectLst/>
                <a:uLnTx/>
                <a:uFillTx/>
                <a:latin typeface="Calibri"/>
                <a:ea typeface="+mn-ea"/>
                <a:cs typeface="+mn-cs"/>
              </a:rPr>
              <a:t> </a:t>
            </a:r>
            <a:r>
              <a:rPr kumimoji="0" lang="nb-NO" sz="2400" b="1" i="0" u="none" strike="noStrike" kern="1200" cap="none" spc="0" normalizeH="0" baseline="0" noProof="0" err="1">
                <a:ln>
                  <a:noFill/>
                </a:ln>
                <a:solidFill>
                  <a:srgbClr val="00B0F0"/>
                </a:solidFill>
                <a:effectLst/>
                <a:uLnTx/>
                <a:uFillTx/>
                <a:latin typeface="Calibri"/>
                <a:ea typeface="+mn-ea"/>
                <a:cs typeface="+mn-cs"/>
              </a:rPr>
              <a:t>issues</a:t>
            </a:r>
            <a:r>
              <a:rPr kumimoji="0" lang="nb-NO" sz="2400" b="1" i="0" u="none" strike="noStrike" kern="1200" cap="none" spc="0" normalizeH="0" baseline="0" noProof="0">
                <a:ln>
                  <a:noFill/>
                </a:ln>
                <a:solidFill>
                  <a:srgbClr val="00B0F0"/>
                </a:solidFill>
                <a:effectLst/>
                <a:uLnTx/>
                <a:uFillTx/>
                <a:latin typeface="Calibri"/>
                <a:ea typeface="+mn-ea"/>
                <a:cs typeface="+mn-cs"/>
              </a:rPr>
              <a:t> </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how</a:t>
            </a:r>
            <a:r>
              <a:rPr kumimoji="0" lang="nb-NO" sz="2400" b="0" i="0" u="none" strike="noStrike" kern="1200" cap="none" spc="0" normalizeH="0" baseline="0" noProof="0">
                <a:ln>
                  <a:noFill/>
                </a:ln>
                <a:solidFill>
                  <a:prstClr val="black"/>
                </a:solidFill>
                <a:effectLst/>
                <a:uLnTx/>
                <a:uFillTx/>
                <a:latin typeface="Calibri"/>
                <a:ea typeface="+mn-ea"/>
                <a:cs typeface="+mn-cs"/>
              </a:rPr>
              <a:t> to </a:t>
            </a:r>
            <a:r>
              <a:rPr kumimoji="0" lang="nb-NO" sz="2400" b="0" i="0" u="none" strike="noStrike" kern="1200" cap="none" spc="0" normalizeH="0" baseline="0" noProof="0" err="1">
                <a:ln>
                  <a:noFill/>
                </a:ln>
                <a:solidFill>
                  <a:prstClr val="black"/>
                </a:solidFill>
                <a:effectLst/>
                <a:uLnTx/>
                <a:uFillTx/>
                <a:latin typeface="Calibri"/>
                <a:ea typeface="+mn-ea"/>
                <a:cs typeface="+mn-cs"/>
              </a:rPr>
              <a:t>mitigate</a:t>
            </a:r>
            <a:r>
              <a:rPr kumimoji="0" lang="nb-NO" sz="2400" b="0" i="0" u="none" strike="noStrike" kern="1200" cap="none" spc="0" normalizeH="0" baseline="0" noProof="0">
                <a:ln>
                  <a:noFill/>
                </a:ln>
                <a:solidFill>
                  <a:prstClr val="black"/>
                </a:solidFill>
                <a:effectLst/>
                <a:uLnTx/>
                <a:uFillTx/>
                <a:latin typeface="Calibri"/>
                <a:ea typeface="+mn-ea"/>
                <a:cs typeface="+mn-cs"/>
              </a:rPr>
              <a:t>? e.g. by </a:t>
            </a:r>
            <a:r>
              <a:rPr kumimoji="0" lang="nb-NO" sz="2400" b="0" i="0" u="none" strike="noStrike" kern="1200" cap="none" spc="0" normalizeH="0" baseline="0" noProof="0" err="1">
                <a:ln>
                  <a:noFill/>
                </a:ln>
                <a:solidFill>
                  <a:prstClr val="black"/>
                </a:solidFill>
                <a:effectLst/>
                <a:uLnTx/>
                <a:uFillTx/>
                <a:latin typeface="Calibri"/>
                <a:ea typeface="+mn-ea"/>
                <a:cs typeface="+mn-cs"/>
              </a:rPr>
              <a:t>showing</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decision</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rules</a:t>
            </a:r>
            <a:endParaRPr kumimoji="0" lang="nb-NO" sz="2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108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A473DC-084A-4E6A-B9DA-25D2C1875C6C}"/>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28</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4" name="TextBox 3">
            <a:extLst>
              <a:ext uri="{FF2B5EF4-FFF2-40B4-BE49-F238E27FC236}">
                <a16:creationId xmlns:a16="http://schemas.microsoft.com/office/drawing/2014/main" id="{6D2B4219-3489-4E82-8CD4-C5C664C0A5E7}"/>
              </a:ext>
            </a:extLst>
          </p:cNvPr>
          <p:cNvSpPr txBox="1"/>
          <p:nvPr/>
        </p:nvSpPr>
        <p:spPr>
          <a:xfrm>
            <a:off x="613493" y="613317"/>
            <a:ext cx="6031147" cy="61247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err="1">
                <a:ln>
                  <a:noFill/>
                </a:ln>
                <a:solidFill>
                  <a:prstClr val="black"/>
                </a:solidFill>
                <a:effectLst/>
                <a:uLnTx/>
                <a:uFillTx/>
                <a:latin typeface="Calibri"/>
                <a:ea typeface="+mn-ea"/>
                <a:cs typeface="+mn-cs"/>
              </a:rPr>
              <a:t>Amershi</a:t>
            </a:r>
            <a:r>
              <a:rPr kumimoji="0" lang="nb-NO" sz="3200" b="0" i="0" u="none" strike="noStrike" kern="1200" cap="none" spc="0" normalizeH="0" baseline="0" noProof="0">
                <a:ln>
                  <a:noFill/>
                </a:ln>
                <a:solidFill>
                  <a:prstClr val="black"/>
                </a:solidFill>
                <a:effectLst/>
                <a:uLnTx/>
                <a:uFillTx/>
                <a:latin typeface="Calibri"/>
                <a:ea typeface="+mn-ea"/>
                <a:cs typeface="+mn-cs"/>
              </a:rPr>
              <a:t> et al. (2019)</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Calibri"/>
                <a:ea typeface="+mn-ea"/>
                <a:cs typeface="+mn-cs"/>
              </a:rPr>
              <a:t>Definition of AI-</a:t>
            </a:r>
            <a:r>
              <a:rPr kumimoji="0" lang="nb-NO" sz="2400" b="0" i="0" u="none" strike="noStrike" kern="1200" cap="none" spc="0" normalizeH="0" baseline="0" noProof="0" err="1">
                <a:ln>
                  <a:noFill/>
                </a:ln>
                <a:solidFill>
                  <a:prstClr val="black"/>
                </a:solidFill>
                <a:effectLst/>
                <a:uLnTx/>
                <a:uFillTx/>
                <a:latin typeface="Calibri"/>
                <a:ea typeface="+mn-ea"/>
                <a:cs typeface="+mn-cs"/>
              </a:rPr>
              <a:t>infused</a:t>
            </a:r>
            <a:r>
              <a:rPr kumimoji="0" lang="nb-NO" sz="2400" b="0" i="0" u="none" strike="noStrike" kern="1200" cap="none" spc="0" normalizeH="0" baseline="0" noProof="0">
                <a:ln>
                  <a:noFill/>
                </a:ln>
                <a:solidFill>
                  <a:prstClr val="black"/>
                </a:solidFill>
                <a:effectLst/>
                <a:uLnTx/>
                <a:uFillTx/>
                <a:latin typeface="Calibri"/>
                <a:ea typeface="+mn-ea"/>
                <a:cs typeface="+mn-cs"/>
              </a:rPr>
              <a:t> systems: </a:t>
            </a:r>
            <a:r>
              <a:rPr kumimoji="0" lang="en-US" sz="2400" b="0" i="0" u="none" strike="noStrike" kern="1200" cap="none" spc="0" normalizeH="0" baseline="0" noProof="0">
                <a:ln>
                  <a:noFill/>
                </a:ln>
                <a:solidFill>
                  <a:prstClr val="black"/>
                </a:solidFill>
                <a:effectLst/>
                <a:uLnTx/>
                <a:uFillTx/>
                <a:latin typeface="Calibri"/>
                <a:ea typeface="+mn-ea"/>
                <a:cs typeface="+mn-cs"/>
              </a:rPr>
              <a:t>Systems that have features harnessing AI capabilities that are directly exposed to the end user</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F0"/>
                </a:solidFill>
                <a:effectLst/>
                <a:uLnTx/>
                <a:uFillTx/>
                <a:latin typeface="Calibri"/>
                <a:ea typeface="+mn-ea"/>
                <a:cs typeface="+mn-cs"/>
              </a:rPr>
              <a:t>Uncertainty</a:t>
            </a:r>
            <a:r>
              <a:rPr kumimoji="0" lang="en-US" sz="2400" b="1" i="0" u="none" strike="noStrike" kern="1200" cap="none" spc="0" normalizeH="0" baseline="0" noProof="0">
                <a:ln>
                  <a:noFill/>
                </a:ln>
                <a:solidFill>
                  <a:srgbClr val="FE690E"/>
                </a:solidFill>
                <a:effectLst/>
                <a:uLnTx/>
                <a:uFillTx/>
                <a:latin typeface="Calibri"/>
                <a:ea typeface="+mn-ea"/>
                <a:cs typeface="+mn-cs"/>
              </a:rPr>
              <a:t> </a:t>
            </a:r>
            <a:r>
              <a:rPr kumimoji="0" lang="en-US" sz="2400" b="0" i="0" u="none" strike="noStrike" kern="1200" cap="none" spc="0" normalizeH="0" baseline="0" noProof="0">
                <a:ln>
                  <a:noFill/>
                </a:ln>
                <a:solidFill>
                  <a:prstClr val="black"/>
                </a:solidFill>
                <a:effectLst/>
                <a:uLnTx/>
                <a:uFillTx/>
                <a:latin typeface="Calibri"/>
                <a:ea typeface="+mn-ea"/>
                <a:cs typeface="+mn-cs"/>
              </a:rPr>
              <a:t>-&gt; errors common, both false positives and negatives</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F0"/>
                </a:solidFill>
                <a:effectLst/>
                <a:uLnTx/>
                <a:uFillTx/>
                <a:latin typeface="Calibri"/>
                <a:ea typeface="+mn-ea"/>
                <a:cs typeface="+mn-cs"/>
              </a:rPr>
              <a:t>Inconsistency</a:t>
            </a:r>
            <a:r>
              <a:rPr kumimoji="0" lang="en-US" sz="2400" b="0" i="0" u="none" strike="noStrike" kern="1200" cap="none" spc="0" normalizeH="0" baseline="0" noProof="0">
                <a:ln>
                  <a:noFill/>
                </a:ln>
                <a:solidFill>
                  <a:prstClr val="black"/>
                </a:solidFill>
                <a:effectLst/>
                <a:uLnTx/>
                <a:uFillTx/>
                <a:latin typeface="Calibri"/>
                <a:ea typeface="+mn-ea"/>
                <a:cs typeface="+mn-cs"/>
              </a:rPr>
              <a:t> -&gt; sensitive to context and small changes in input</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F0"/>
                </a:solidFill>
                <a:effectLst/>
                <a:uLnTx/>
                <a:uFillTx/>
                <a:latin typeface="Calibri"/>
                <a:ea typeface="+mn-ea"/>
                <a:cs typeface="+mn-cs"/>
              </a:rPr>
              <a:t>Behind the scenes personalization</a:t>
            </a:r>
            <a:r>
              <a:rPr kumimoji="0" lang="en-US" sz="2400" b="0" i="0" u="none" strike="noStrike" kern="1200" cap="none" spc="0" normalizeH="0" baseline="0" noProof="0">
                <a:ln>
                  <a:noFill/>
                </a:ln>
                <a:solidFill>
                  <a:srgbClr val="00B0F0"/>
                </a:solidFill>
                <a:effectLst/>
                <a:uLnTx/>
                <a:uFillTx/>
                <a:latin typeface="Calibri"/>
                <a:ea typeface="+mn-ea"/>
                <a:cs typeface="+mn-cs"/>
              </a:rPr>
              <a:t> </a:t>
            </a:r>
            <a:r>
              <a:rPr kumimoji="0" lang="en-US" sz="2400" b="0" i="0" u="none" strike="noStrike" kern="1200" cap="none" spc="0" normalizeH="0" baseline="0" noProof="0">
                <a:ln>
                  <a:noFill/>
                </a:ln>
                <a:solidFill>
                  <a:prstClr val="black"/>
                </a:solidFill>
                <a:effectLst/>
                <a:uLnTx/>
                <a:uFillTx/>
                <a:latin typeface="Calibri"/>
                <a:ea typeface="+mn-ea"/>
                <a:cs typeface="+mn-cs"/>
              </a:rPr>
              <a:t>(e.g. automated filtering) -&gt; potentially undesired information hiding</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BB4DD655-BF23-473C-8116-78BC9A95B180}"/>
              </a:ext>
            </a:extLst>
          </p:cNvPr>
          <p:cNvPicPr>
            <a:picLocks noChangeAspect="1"/>
          </p:cNvPicPr>
          <p:nvPr/>
        </p:nvPicPr>
        <p:blipFill>
          <a:blip r:embed="rId2"/>
          <a:stretch>
            <a:fillRect/>
          </a:stretch>
        </p:blipFill>
        <p:spPr>
          <a:xfrm>
            <a:off x="7010191" y="613317"/>
            <a:ext cx="4362954" cy="5827131"/>
          </a:xfrm>
          <a:prstGeom prst="rect">
            <a:avLst/>
          </a:prstGeom>
          <a:ln>
            <a:solidFill>
              <a:schemeClr val="tx1"/>
            </a:solidFill>
          </a:ln>
        </p:spPr>
      </p:pic>
    </p:spTree>
    <p:extLst>
      <p:ext uri="{BB962C8B-B14F-4D97-AF65-F5344CB8AC3E}">
        <p14:creationId xmlns:p14="http://schemas.microsoft.com/office/powerpoint/2010/main" val="1042997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69B2A3-C57C-4827-8E8D-55AE68106214}"/>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29</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4E1FDCE8-9B4B-4133-8D97-F7CFED303619}"/>
              </a:ext>
            </a:extLst>
          </p:cNvPr>
          <p:cNvPicPr>
            <a:picLocks noChangeAspect="1"/>
          </p:cNvPicPr>
          <p:nvPr/>
        </p:nvPicPr>
        <p:blipFill rotWithShape="1">
          <a:blip r:embed="rId2"/>
          <a:srcRect l="10417" t="33333" r="37614" b="20371"/>
          <a:stretch/>
        </p:blipFill>
        <p:spPr>
          <a:xfrm>
            <a:off x="6678229" y="2371056"/>
            <a:ext cx="5316190" cy="2960017"/>
          </a:xfrm>
          <a:prstGeom prst="rect">
            <a:avLst/>
          </a:prstGeom>
        </p:spPr>
      </p:pic>
      <p:sp>
        <p:nvSpPr>
          <p:cNvPr id="4" name="TextBox 3">
            <a:extLst>
              <a:ext uri="{FF2B5EF4-FFF2-40B4-BE49-F238E27FC236}">
                <a16:creationId xmlns:a16="http://schemas.microsoft.com/office/drawing/2014/main" id="{64E09DCE-30DE-49AB-93AD-135DBEFE335C}"/>
              </a:ext>
            </a:extLst>
          </p:cNvPr>
          <p:cNvSpPr txBox="1"/>
          <p:nvPr/>
        </p:nvSpPr>
        <p:spPr>
          <a:xfrm>
            <a:off x="5957776" y="3556588"/>
            <a:ext cx="939800" cy="381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a:ea typeface="+mn-ea"/>
                <a:cs typeface="+mn-cs"/>
              </a:rPr>
              <a:t>VS.</a:t>
            </a:r>
          </a:p>
        </p:txBody>
      </p:sp>
      <p:sp>
        <p:nvSpPr>
          <p:cNvPr id="5" name="TextBox 4">
            <a:extLst>
              <a:ext uri="{FF2B5EF4-FFF2-40B4-BE49-F238E27FC236}">
                <a16:creationId xmlns:a16="http://schemas.microsoft.com/office/drawing/2014/main" id="{F68253E6-C8F6-4D22-94B5-16D74561C734}"/>
              </a:ext>
            </a:extLst>
          </p:cNvPr>
          <p:cNvSpPr txBox="1"/>
          <p:nvPr/>
        </p:nvSpPr>
        <p:spPr>
          <a:xfrm>
            <a:off x="288467" y="392796"/>
            <a:ext cx="11615065" cy="58477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a:ln>
                  <a:noFill/>
                </a:ln>
                <a:solidFill>
                  <a:srgbClr val="00B0F0"/>
                </a:solidFill>
                <a:effectLst/>
                <a:uLnTx/>
                <a:uFillTx/>
                <a:latin typeface="Calibri"/>
                <a:ea typeface="+mn-ea"/>
                <a:cs typeface="+mn-cs"/>
              </a:rPr>
              <a:t>Learning</a:t>
            </a:r>
            <a:r>
              <a:rPr kumimoji="0" lang="nb-NO" sz="3200" b="0" i="0" u="none" strike="noStrike" kern="1200" cap="none" spc="0" normalizeH="0" baseline="0" noProof="0">
                <a:ln>
                  <a:noFill/>
                </a:ln>
                <a:solidFill>
                  <a:prstClr val="black"/>
                </a:solidFill>
                <a:effectLst/>
                <a:uLnTx/>
                <a:uFillTx/>
                <a:latin typeface="Calibri"/>
                <a:ea typeface="+mn-ea"/>
                <a:cs typeface="+mn-cs"/>
              </a:rPr>
              <a:t>   |     </a:t>
            </a:r>
            <a:r>
              <a:rPr kumimoji="0" lang="nb-NO" sz="3200" b="0" i="0" u="none" strike="noStrike" kern="1200" cap="none" spc="0" normalizeH="0" baseline="0" noProof="0" err="1">
                <a:ln>
                  <a:noFill/>
                </a:ln>
                <a:solidFill>
                  <a:srgbClr val="00B0F0"/>
                </a:solidFill>
                <a:effectLst/>
                <a:uLnTx/>
                <a:uFillTx/>
                <a:latin typeface="Calibri"/>
                <a:ea typeface="+mn-ea"/>
                <a:cs typeface="+mn-cs"/>
              </a:rPr>
              <a:t>Improving</a:t>
            </a:r>
            <a:r>
              <a:rPr kumimoji="0" lang="nb-NO" sz="3200" b="0" i="0" u="none" strike="noStrike" kern="1200" cap="none" spc="0" normalizeH="0" baseline="0" noProof="0">
                <a:ln>
                  <a:noFill/>
                </a:ln>
                <a:solidFill>
                  <a:srgbClr val="00B0F0"/>
                </a:solidFill>
                <a:effectLst/>
                <a:uLnTx/>
                <a:uFillTx/>
                <a:latin typeface="Calibri"/>
                <a:ea typeface="+mn-ea"/>
                <a:cs typeface="+mn-cs"/>
              </a:rPr>
              <a:t>   </a:t>
            </a:r>
            <a:r>
              <a:rPr kumimoji="0" lang="nb-NO" sz="3200" b="0" i="0" u="none" strike="noStrike" kern="1200" cap="none" spc="0" normalizeH="0" baseline="0" noProof="0">
                <a:ln>
                  <a:noFill/>
                </a:ln>
                <a:solidFill>
                  <a:prstClr val="black"/>
                </a:solidFill>
                <a:effectLst/>
                <a:uLnTx/>
                <a:uFillTx/>
                <a:latin typeface="Calibri"/>
                <a:ea typeface="+mn-ea"/>
                <a:cs typeface="+mn-cs"/>
              </a:rPr>
              <a:t> |    </a:t>
            </a:r>
            <a:r>
              <a:rPr kumimoji="0" lang="nb-NO" sz="3200" b="0" i="0" u="none" strike="noStrike" kern="1200" cap="none" spc="0" normalizeH="0" baseline="0" noProof="0">
                <a:ln>
                  <a:noFill/>
                </a:ln>
                <a:solidFill>
                  <a:srgbClr val="00B0F0"/>
                </a:solidFill>
                <a:effectLst/>
                <a:uLnTx/>
                <a:uFillTx/>
                <a:latin typeface="Calibri"/>
                <a:ea typeface="+mn-ea"/>
                <a:cs typeface="+mn-cs"/>
              </a:rPr>
              <a:t>Black </a:t>
            </a:r>
            <a:r>
              <a:rPr kumimoji="0" lang="nb-NO" sz="3200" b="0" i="0" u="none" strike="noStrike" kern="1200" cap="none" spc="0" normalizeH="0" baseline="0" noProof="0" err="1">
                <a:ln>
                  <a:noFill/>
                </a:ln>
                <a:solidFill>
                  <a:srgbClr val="00B0F0"/>
                </a:solidFill>
                <a:effectLst/>
                <a:uLnTx/>
                <a:uFillTx/>
                <a:latin typeface="Calibri"/>
                <a:ea typeface="+mn-ea"/>
                <a:cs typeface="+mn-cs"/>
              </a:rPr>
              <a:t>box</a:t>
            </a:r>
            <a:r>
              <a:rPr kumimoji="0" lang="nb-NO" sz="3200" b="0" i="0" u="none" strike="noStrike" kern="1200" cap="none" spc="0" normalizeH="0" baseline="0" noProof="0">
                <a:ln>
                  <a:noFill/>
                </a:ln>
                <a:solidFill>
                  <a:srgbClr val="00B0F0"/>
                </a:solidFill>
                <a:effectLst/>
                <a:uLnTx/>
                <a:uFillTx/>
                <a:latin typeface="Calibri"/>
                <a:ea typeface="+mn-ea"/>
                <a:cs typeface="+mn-cs"/>
              </a:rPr>
              <a:t>  </a:t>
            </a:r>
            <a:r>
              <a:rPr kumimoji="0" lang="nb-NO" sz="3200" b="0" i="0" u="none" strike="noStrike" kern="1200" cap="none" spc="0" normalizeH="0" baseline="0" noProof="0">
                <a:ln>
                  <a:noFill/>
                </a:ln>
                <a:solidFill>
                  <a:prstClr val="black"/>
                </a:solidFill>
                <a:effectLst/>
                <a:uLnTx/>
                <a:uFillTx/>
                <a:latin typeface="Calibri"/>
                <a:ea typeface="+mn-ea"/>
                <a:cs typeface="+mn-cs"/>
              </a:rPr>
              <a:t>|   </a:t>
            </a:r>
            <a:r>
              <a:rPr kumimoji="0" lang="nb-NO" sz="3200" b="0" i="0" u="none" strike="noStrike" kern="1200" cap="none" spc="0" normalizeH="0" baseline="0" noProof="0" err="1">
                <a:ln>
                  <a:noFill/>
                </a:ln>
                <a:solidFill>
                  <a:srgbClr val="00B0F0"/>
                </a:solidFill>
                <a:effectLst/>
                <a:uLnTx/>
                <a:uFillTx/>
                <a:latin typeface="Calibri"/>
                <a:ea typeface="+mn-ea"/>
                <a:cs typeface="+mn-cs"/>
              </a:rPr>
              <a:t>Fuelled</a:t>
            </a:r>
            <a:r>
              <a:rPr kumimoji="0" lang="nb-NO" sz="3200" b="0" i="0" u="none" strike="noStrike" kern="1200" cap="none" spc="0" normalizeH="0" baseline="0" noProof="0">
                <a:ln>
                  <a:noFill/>
                </a:ln>
                <a:solidFill>
                  <a:srgbClr val="00B0F0"/>
                </a:solidFill>
                <a:effectLst/>
                <a:uLnTx/>
                <a:uFillTx/>
                <a:latin typeface="Calibri"/>
                <a:ea typeface="+mn-ea"/>
                <a:cs typeface="+mn-cs"/>
              </a:rPr>
              <a:t> by </a:t>
            </a:r>
            <a:r>
              <a:rPr kumimoji="0" lang="nb-NO" sz="3200" b="0" i="0" u="none" strike="noStrike" kern="1200" cap="none" spc="0" normalizeH="0" baseline="0" noProof="0" err="1">
                <a:ln>
                  <a:noFill/>
                </a:ln>
                <a:solidFill>
                  <a:srgbClr val="00B0F0"/>
                </a:solidFill>
                <a:effectLst/>
                <a:uLnTx/>
                <a:uFillTx/>
                <a:latin typeface="Calibri"/>
                <a:ea typeface="+mn-ea"/>
                <a:cs typeface="+mn-cs"/>
              </a:rPr>
              <a:t>large</a:t>
            </a:r>
            <a:r>
              <a:rPr kumimoji="0" lang="nb-NO" sz="3200" b="0" i="0" u="none" strike="noStrike" kern="1200" cap="none" spc="0" normalizeH="0" baseline="0" noProof="0">
                <a:ln>
                  <a:noFill/>
                </a:ln>
                <a:solidFill>
                  <a:srgbClr val="00B0F0"/>
                </a:solidFill>
                <a:effectLst/>
                <a:uLnTx/>
                <a:uFillTx/>
                <a:latin typeface="Calibri"/>
                <a:ea typeface="+mn-ea"/>
                <a:cs typeface="+mn-cs"/>
              </a:rPr>
              <a:t> data </a:t>
            </a:r>
            <a:r>
              <a:rPr kumimoji="0" lang="nb-NO" sz="3200" b="0" i="0" u="none" strike="noStrike" kern="1200" cap="none" spc="0" normalizeH="0" baseline="0" noProof="0" err="1">
                <a:ln>
                  <a:noFill/>
                </a:ln>
                <a:solidFill>
                  <a:srgbClr val="00B0F0"/>
                </a:solidFill>
                <a:effectLst/>
                <a:uLnTx/>
                <a:uFillTx/>
                <a:latin typeface="Calibri"/>
                <a:ea typeface="+mn-ea"/>
                <a:cs typeface="+mn-cs"/>
              </a:rPr>
              <a:t>sets</a:t>
            </a:r>
            <a:endParaRPr kumimoji="0" lang="nb-NO" sz="3200" b="0" i="0" u="none" strike="noStrike" kern="1200" cap="none" spc="0" normalizeH="0" baseline="0" noProof="0">
              <a:ln>
                <a:noFill/>
              </a:ln>
              <a:solidFill>
                <a:srgbClr val="00B0F0"/>
              </a:solidFill>
              <a:effectLst/>
              <a:uLnTx/>
              <a:uFillTx/>
              <a:latin typeface="Calibri"/>
              <a:ea typeface="+mn-ea"/>
              <a:cs typeface="+mn-cs"/>
            </a:endParaRPr>
          </a:p>
        </p:txBody>
      </p:sp>
      <p:sp>
        <p:nvSpPr>
          <p:cNvPr id="6" name="TextBox 5">
            <a:extLst>
              <a:ext uri="{FF2B5EF4-FFF2-40B4-BE49-F238E27FC236}">
                <a16:creationId xmlns:a16="http://schemas.microsoft.com/office/drawing/2014/main" id="{13A6966F-1079-422B-B482-E942F4757B99}"/>
              </a:ext>
            </a:extLst>
          </p:cNvPr>
          <p:cNvSpPr txBox="1"/>
          <p:nvPr/>
        </p:nvSpPr>
        <p:spPr>
          <a:xfrm>
            <a:off x="459087" y="1020559"/>
            <a:ext cx="1475571" cy="46166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Calibri"/>
                <a:ea typeface="+mn-ea"/>
                <a:cs typeface="+mn-cs"/>
              </a:rPr>
              <a:t>Dynamic</a:t>
            </a:r>
            <a:endParaRPr kumimoji="0" lang="nb-NO" sz="1799"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90D6F4DC-ADFF-45E2-A463-39F71AE3300D}"/>
              </a:ext>
            </a:extLst>
          </p:cNvPr>
          <p:cNvSpPr txBox="1"/>
          <p:nvPr/>
        </p:nvSpPr>
        <p:spPr>
          <a:xfrm>
            <a:off x="2419720" y="1001048"/>
            <a:ext cx="2578796" cy="46166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Calibri"/>
                <a:ea typeface="+mn-ea"/>
                <a:cs typeface="+mn-cs"/>
              </a:rPr>
              <a:t>Mistakes</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inevitable</a:t>
            </a:r>
            <a:endParaRPr kumimoji="0" lang="nb-NO" sz="24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B4F111DA-D71A-45A3-9765-8A6C98A02B7F}"/>
              </a:ext>
            </a:extLst>
          </p:cNvPr>
          <p:cNvSpPr txBox="1"/>
          <p:nvPr/>
        </p:nvSpPr>
        <p:spPr>
          <a:xfrm>
            <a:off x="7434106" y="1001048"/>
            <a:ext cx="4469426" cy="46166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Calibri"/>
                <a:ea typeface="+mn-ea"/>
                <a:cs typeface="+mn-cs"/>
              </a:rPr>
              <a:t>Data </a:t>
            </a:r>
            <a:r>
              <a:rPr kumimoji="0" lang="nb-NO" sz="2400" b="0" i="0" u="none" strike="noStrike" kern="1200" cap="none" spc="0" normalizeH="0" baseline="0" noProof="0" err="1">
                <a:ln>
                  <a:noFill/>
                </a:ln>
                <a:solidFill>
                  <a:prstClr val="black"/>
                </a:solidFill>
                <a:effectLst/>
                <a:uLnTx/>
                <a:uFillTx/>
                <a:latin typeface="Calibri"/>
                <a:ea typeface="+mn-ea"/>
                <a:cs typeface="+mn-cs"/>
              </a:rPr>
              <a:t>gathering</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through</a:t>
            </a:r>
            <a:r>
              <a:rPr kumimoji="0" lang="nb-NO" sz="2400" b="0" i="0" u="none" strike="noStrike" kern="1200" cap="none" spc="0" normalizeH="0" baseline="0" noProof="0">
                <a:ln>
                  <a:noFill/>
                </a:ln>
                <a:solidFill>
                  <a:prstClr val="black"/>
                </a:solidFill>
                <a:effectLst/>
                <a:uLnTx/>
                <a:uFillTx/>
                <a:latin typeface="Calibri"/>
                <a:ea typeface="+mn-ea"/>
                <a:cs typeface="+mn-cs"/>
              </a:rPr>
              <a:t> </a:t>
            </a:r>
            <a:r>
              <a:rPr kumimoji="0" lang="nb-NO" sz="2400" b="0" i="0" u="none" strike="noStrike" kern="1200" cap="none" spc="0" normalizeH="0" baseline="0" noProof="0" err="1">
                <a:ln>
                  <a:noFill/>
                </a:ln>
                <a:solidFill>
                  <a:prstClr val="black"/>
                </a:solidFill>
                <a:effectLst/>
                <a:uLnTx/>
                <a:uFillTx/>
                <a:latin typeface="Calibri"/>
                <a:ea typeface="+mn-ea"/>
                <a:cs typeface="+mn-cs"/>
              </a:rPr>
              <a:t>interaction</a:t>
            </a:r>
            <a:endParaRPr kumimoji="0" lang="nb-NO" sz="1799"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DC5F8037-638B-465C-9D77-7A1ED9DA8B26}"/>
              </a:ext>
            </a:extLst>
          </p:cNvPr>
          <p:cNvSpPr txBox="1"/>
          <p:nvPr/>
        </p:nvSpPr>
        <p:spPr>
          <a:xfrm>
            <a:off x="5536095" y="1001048"/>
            <a:ext cx="1552619" cy="46166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Calibri"/>
                <a:ea typeface="+mn-ea"/>
                <a:cs typeface="+mn-cs"/>
              </a:rPr>
              <a:t>Opaque</a:t>
            </a:r>
            <a:endParaRPr kumimoji="0" lang="nb-NO" sz="24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E77110F7-577F-43FF-0B3F-7FFABCE0EAA5}"/>
              </a:ext>
            </a:extLst>
          </p:cNvPr>
          <p:cNvPicPr>
            <a:picLocks noChangeAspect="1"/>
          </p:cNvPicPr>
          <p:nvPr/>
        </p:nvPicPr>
        <p:blipFill>
          <a:blip r:embed="rId3"/>
          <a:stretch>
            <a:fillRect/>
          </a:stretch>
        </p:blipFill>
        <p:spPr>
          <a:xfrm>
            <a:off x="459087" y="2450855"/>
            <a:ext cx="4972931" cy="2797274"/>
          </a:xfrm>
          <a:prstGeom prst="rect">
            <a:avLst/>
          </a:prstGeom>
          <a:ln>
            <a:solidFill>
              <a:schemeClr val="bg1">
                <a:lumMod val="85000"/>
              </a:schemeClr>
            </a:solidFill>
          </a:ln>
        </p:spPr>
      </p:pic>
    </p:spTree>
    <p:extLst>
      <p:ext uri="{BB962C8B-B14F-4D97-AF65-F5344CB8AC3E}">
        <p14:creationId xmlns:p14="http://schemas.microsoft.com/office/powerpoint/2010/main" val="37294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30</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TextBox 4"/>
          <p:cNvSpPr txBox="1"/>
          <p:nvPr/>
        </p:nvSpPr>
        <p:spPr>
          <a:xfrm>
            <a:off x="952209" y="2019865"/>
            <a:ext cx="3257841" cy="224676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prstClr val="black"/>
                </a:solidFill>
                <a:effectLst/>
                <a:uLnTx/>
                <a:uFillTx/>
                <a:latin typeface="Calibri"/>
                <a:ea typeface="+mn-ea"/>
                <a:cs typeface="+mn-cs"/>
              </a:rPr>
              <a:t>Challenges in human-</a:t>
            </a:r>
            <a:r>
              <a:rPr kumimoji="0" lang="nb-NO" sz="2800" b="0" i="0" u="none" strike="noStrike" kern="1200" cap="none" spc="0" normalizeH="0" baseline="0" noProof="0" err="1">
                <a:ln>
                  <a:noFill/>
                </a:ln>
                <a:solidFill>
                  <a:prstClr val="black"/>
                </a:solidFill>
                <a:effectLst/>
                <a:uLnTx/>
                <a:uFillTx/>
                <a:latin typeface="Calibri"/>
                <a:ea typeface="+mn-ea"/>
                <a:cs typeface="+mn-cs"/>
              </a:rPr>
              <a:t>centred</a:t>
            </a:r>
            <a:r>
              <a:rPr kumimoji="0" lang="nb-NO" sz="2800" b="0" i="0" u="none" strike="noStrike" kern="1200" cap="none" spc="0" normalizeH="0" baseline="0" noProof="0">
                <a:ln>
                  <a:noFill/>
                </a:ln>
                <a:solidFill>
                  <a:prstClr val="black"/>
                </a:solidFill>
                <a:effectLst/>
                <a:uLnTx/>
                <a:uFillTx/>
                <a:latin typeface="Calibri"/>
                <a:ea typeface="+mn-ea"/>
                <a:cs typeface="+mn-cs"/>
              </a:rPr>
              <a:t> design of AI</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1CA4CF3A-B3E1-336B-4C7C-F0D26A7B6AE2}"/>
              </a:ext>
            </a:extLst>
          </p:cNvPr>
          <p:cNvSpPr txBox="1"/>
          <p:nvPr/>
        </p:nvSpPr>
        <p:spPr>
          <a:xfrm>
            <a:off x="5784492" y="688643"/>
            <a:ext cx="5771967" cy="2245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dirty="0" err="1">
                <a:ln>
                  <a:noFill/>
                </a:ln>
                <a:solidFill>
                  <a:srgbClr val="22A7E5"/>
                </a:solidFill>
                <a:effectLst/>
                <a:uLnTx/>
                <a:uFillTx/>
                <a:latin typeface="Calibri"/>
                <a:ea typeface="+mn-ea"/>
                <a:cs typeface="+mn-cs"/>
              </a:rPr>
              <a:t>Consider</a:t>
            </a:r>
            <a:r>
              <a:rPr kumimoji="0" lang="nb-NO" sz="3200" b="0" i="0" u="none" strike="noStrike" kern="1200" cap="none" spc="0" normalizeH="0" baseline="0" noProof="0" dirty="0">
                <a:ln>
                  <a:noFill/>
                </a:ln>
                <a:solidFill>
                  <a:srgbClr val="22A7E5"/>
                </a:solidFill>
                <a:effectLst/>
                <a:uLnTx/>
                <a:uFillTx/>
                <a:latin typeface="Calibri"/>
                <a:ea typeface="+mn-ea"/>
                <a:cs typeface="+mn-cs"/>
              </a:rPr>
              <a:t> …</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prstClr val="black"/>
                </a:solidFill>
                <a:effectLst/>
                <a:uLnTx/>
                <a:uFillTx/>
                <a:latin typeface="Calibri"/>
                <a:ea typeface="+mn-ea"/>
                <a:cs typeface="+mn-cs"/>
              </a:rPr>
              <a:t>your</a:t>
            </a:r>
            <a:r>
              <a:rPr kumimoji="0" lang="nb-NO" sz="1799" b="0" i="0" u="none" strike="noStrike" kern="1200" cap="none" spc="0" normalizeH="0" baseline="0" noProof="0" dirty="0">
                <a:ln>
                  <a:noFill/>
                </a:ln>
                <a:solidFill>
                  <a:prstClr val="black"/>
                </a:solidFill>
                <a:effectLst/>
                <a:uLnTx/>
                <a:uFillTx/>
                <a:latin typeface="Calibri"/>
                <a:ea typeface="+mn-ea"/>
                <a:cs typeface="+mn-cs"/>
              </a:rPr>
              <a:t> design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tasks</a:t>
            </a:r>
            <a:r>
              <a:rPr kumimoji="0" lang="nb-NO" sz="1799" b="0" i="0" u="none" strike="noStrike" kern="1200" cap="none" spc="0" normalizeH="0" baseline="0" noProof="0" dirty="0">
                <a:ln>
                  <a:noFill/>
                </a:ln>
                <a:solidFill>
                  <a:prstClr val="black"/>
                </a:solidFill>
                <a:effectLst/>
                <a:uLnTx/>
                <a:uFillTx/>
                <a:latin typeface="Calibri"/>
                <a:ea typeface="+mn-ea"/>
                <a:cs typeface="+mn-cs"/>
              </a:rPr>
              <a:t> in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module</a:t>
            </a: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two</a:t>
            </a:r>
            <a:r>
              <a:rPr kumimoji="0" lang="nb-NO" sz="1799" b="0" i="0" u="none" strike="noStrike" kern="1200" cap="none" spc="0" normalizeH="0" baseline="0" noProof="0" dirty="0">
                <a:ln>
                  <a:noFill/>
                </a:ln>
                <a:solidFill>
                  <a:prstClr val="black"/>
                </a:solidFill>
                <a:effectLst/>
                <a:uLnTx/>
                <a:uFillTx/>
                <a:latin typeface="Calibri"/>
                <a:ea typeface="+mn-ea"/>
                <a:cs typeface="+mn-cs"/>
              </a:rPr>
              <a:t> –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where</a:t>
            </a: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you</a:t>
            </a: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are</a:t>
            </a:r>
            <a:r>
              <a:rPr kumimoji="0" lang="nb-NO" sz="1799" b="0" i="0" u="none" strike="noStrike" kern="1200" cap="none" spc="0" normalizeH="0" baseline="0" noProof="0" dirty="0">
                <a:ln>
                  <a:noFill/>
                </a:ln>
                <a:solidFill>
                  <a:prstClr val="black"/>
                </a:solidFill>
                <a:effectLst/>
                <a:uLnTx/>
                <a:uFillTx/>
                <a:latin typeface="Calibri"/>
                <a:ea typeface="+mn-ea"/>
                <a:cs typeface="+mn-cs"/>
              </a:rPr>
              <a:t> to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apply</a:t>
            </a:r>
            <a:r>
              <a:rPr kumimoji="0" lang="nb-NO" sz="1799" b="0" i="0" u="none" strike="noStrike" kern="1200" cap="none" spc="0" normalizeH="0" baseline="0" noProof="0" dirty="0">
                <a:ln>
                  <a:noFill/>
                </a:ln>
                <a:solidFill>
                  <a:prstClr val="black"/>
                </a:solidFill>
                <a:effectLst/>
                <a:uLnTx/>
                <a:uFillTx/>
                <a:latin typeface="Calibri"/>
                <a:ea typeface="+mn-ea"/>
                <a:cs typeface="+mn-cs"/>
              </a:rPr>
              <a:t> an AI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platform</a:t>
            </a:r>
            <a:r>
              <a:rPr kumimoji="0" lang="nb-NO" sz="1799" b="0" i="0" u="none" strike="noStrike" kern="1200" cap="none" spc="0" normalizeH="0" baseline="0" noProof="0" dirty="0">
                <a:ln>
                  <a:noFill/>
                </a:ln>
                <a:solidFill>
                  <a:prstClr val="black"/>
                </a:solidFill>
                <a:effectLst/>
                <a:uLnTx/>
                <a:uFillTx/>
                <a:latin typeface="Calibri"/>
                <a:ea typeface="+mn-ea"/>
                <a:cs typeface="+mn-cs"/>
              </a:rPr>
              <a:t> to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developd</a:t>
            </a:r>
            <a:r>
              <a:rPr kumimoji="0" lang="nb-NO" sz="1799" b="0" i="0" u="none" strike="noStrike" kern="1200" cap="none" spc="0" normalizeH="0" baseline="0" noProof="0" dirty="0">
                <a:ln>
                  <a:noFill/>
                </a:ln>
                <a:solidFill>
                  <a:prstClr val="black"/>
                </a:solidFill>
                <a:effectLst/>
                <a:uLnTx/>
                <a:uFillTx/>
                <a:latin typeface="Calibri"/>
                <a:ea typeface="+mn-ea"/>
                <a:cs typeface="+mn-cs"/>
              </a:rPr>
              <a:t> a prototype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solution</a:t>
            </a: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related</a:t>
            </a:r>
            <a:r>
              <a:rPr kumimoji="0" lang="nb-NO" sz="1799" b="0" i="0" u="none" strike="noStrike" kern="1200" cap="none" spc="0" normalizeH="0" baseline="0" noProof="0" dirty="0">
                <a:ln>
                  <a:noFill/>
                </a:ln>
                <a:solidFill>
                  <a:prstClr val="black"/>
                </a:solidFill>
                <a:effectLst/>
                <a:uLnTx/>
                <a:uFillTx/>
                <a:latin typeface="Calibri"/>
                <a:ea typeface="+mn-ea"/>
                <a:cs typeface="+mn-cs"/>
              </a:rPr>
              <a:t> to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your</a:t>
            </a: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group</a:t>
            </a: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assignment</a:t>
            </a:r>
            <a:endParaRPr kumimoji="0" lang="nb-NO" sz="1799"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here</a:t>
            </a: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represented</a:t>
            </a:r>
            <a:r>
              <a:rPr kumimoji="0" lang="nb-NO" sz="1799" b="0" i="0" u="none" strike="noStrike" kern="1200" cap="none" spc="0" normalizeH="0" baseline="0" noProof="0" dirty="0">
                <a:ln>
                  <a:noFill/>
                </a:ln>
                <a:solidFill>
                  <a:prstClr val="black"/>
                </a:solidFill>
                <a:effectLst/>
                <a:uLnTx/>
                <a:uFillTx/>
                <a:latin typeface="Calibri"/>
                <a:ea typeface="+mn-ea"/>
                <a:cs typeface="+mn-cs"/>
              </a:rPr>
              <a:t> by an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example</a:t>
            </a:r>
            <a:r>
              <a:rPr kumimoji="0" lang="nb-NO" sz="1799" b="0" i="0" u="none" strike="noStrike" kern="1200" cap="none" spc="0" normalizeH="0" baseline="0" noProof="0" dirty="0">
                <a:ln>
                  <a:noFill/>
                </a:ln>
                <a:solidFill>
                  <a:prstClr val="black"/>
                </a:solidFill>
                <a:effectLst/>
                <a:uLnTx/>
                <a:uFillTx/>
                <a:latin typeface="Calibri"/>
                <a:ea typeface="+mn-ea"/>
                <a:cs typeface="+mn-cs"/>
              </a:rPr>
              <a:t> from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earlier</a:t>
            </a:r>
            <a:r>
              <a:rPr kumimoji="0" lang="nb-NO" sz="1799" b="0" i="0" u="none" strike="noStrike" kern="1200" cap="none" spc="0" normalizeH="0" baseline="0" noProof="0" dirty="0">
                <a:ln>
                  <a:noFill/>
                </a:ln>
                <a:solidFill>
                  <a:prstClr val="black"/>
                </a:solidFill>
                <a:effectLst/>
                <a:uLnTx/>
                <a:uFillTx/>
                <a:latin typeface="Calibri"/>
                <a:ea typeface="+mn-ea"/>
                <a:cs typeface="+mn-cs"/>
              </a:rPr>
              <a:t> in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the</a:t>
            </a:r>
            <a:r>
              <a:rPr kumimoji="0" lang="nb-NO" sz="1799" b="0" i="0" u="none" strike="noStrike" kern="1200" cap="none" spc="0" normalizeH="0" baseline="0" noProof="0" dirty="0">
                <a:ln>
                  <a:noFill/>
                </a:ln>
                <a:solidFill>
                  <a:prstClr val="black"/>
                </a:solidFill>
                <a:effectLst/>
                <a:uLnTx/>
                <a:uFillTx/>
                <a:latin typeface="Calibri"/>
                <a:ea typeface="+mn-ea"/>
                <a:cs typeface="+mn-cs"/>
              </a:rPr>
              <a:t> </a:t>
            </a:r>
            <a:r>
              <a:rPr kumimoji="0" lang="nb-NO" sz="1799" b="0" i="0" u="none" strike="noStrike" kern="1200" cap="none" spc="0" normalizeH="0" baseline="0" noProof="0" dirty="0" err="1">
                <a:ln>
                  <a:noFill/>
                </a:ln>
                <a:solidFill>
                  <a:prstClr val="black"/>
                </a:solidFill>
                <a:effectLst/>
                <a:uLnTx/>
                <a:uFillTx/>
                <a:latin typeface="Calibri"/>
                <a:ea typeface="+mn-ea"/>
                <a:cs typeface="+mn-cs"/>
              </a:rPr>
              <a:t>lecture</a:t>
            </a:r>
            <a:endParaRPr kumimoji="0" lang="nb-NO" sz="17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00A827BC-59CF-88D7-0B5E-481AD7421199}"/>
              </a:ext>
            </a:extLst>
          </p:cNvPr>
          <p:cNvPicPr>
            <a:picLocks noChangeAspect="1"/>
          </p:cNvPicPr>
          <p:nvPr/>
        </p:nvPicPr>
        <p:blipFill>
          <a:blip r:embed="rId3"/>
          <a:srcRect l="38685" t="13432" r="2525" b="5242"/>
          <a:stretch>
            <a:fillRect/>
          </a:stretch>
        </p:blipFill>
        <p:spPr>
          <a:xfrm>
            <a:off x="5982510" y="3244333"/>
            <a:ext cx="4250988" cy="3307761"/>
          </a:xfrm>
          <a:prstGeom prst="rect">
            <a:avLst/>
          </a:prstGeom>
          <a:ln>
            <a:solidFill>
              <a:schemeClr val="tx1"/>
            </a:solidFill>
          </a:ln>
        </p:spPr>
      </p:pic>
    </p:spTree>
    <p:extLst>
      <p:ext uri="{BB962C8B-B14F-4D97-AF65-F5344CB8AC3E}">
        <p14:creationId xmlns:p14="http://schemas.microsoft.com/office/powerpoint/2010/main" val="1763363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TextBox 4"/>
          <p:cNvSpPr txBox="1"/>
          <p:nvPr/>
        </p:nvSpPr>
        <p:spPr>
          <a:xfrm>
            <a:off x="952209" y="2019865"/>
            <a:ext cx="3257841" cy="224676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prstClr val="black"/>
                </a:solidFill>
                <a:effectLst/>
                <a:uLnTx/>
                <a:uFillTx/>
                <a:latin typeface="Calibri"/>
                <a:ea typeface="+mn-ea"/>
                <a:cs typeface="+mn-cs"/>
              </a:rPr>
              <a:t>Challenges in human-</a:t>
            </a:r>
            <a:r>
              <a:rPr kumimoji="0" lang="nb-NO" sz="2800" b="0" i="0" u="none" strike="noStrike" kern="1200" cap="none" spc="0" normalizeH="0" baseline="0" noProof="0" err="1">
                <a:ln>
                  <a:noFill/>
                </a:ln>
                <a:solidFill>
                  <a:prstClr val="black"/>
                </a:solidFill>
                <a:effectLst/>
                <a:uLnTx/>
                <a:uFillTx/>
                <a:latin typeface="Calibri"/>
                <a:ea typeface="+mn-ea"/>
                <a:cs typeface="+mn-cs"/>
              </a:rPr>
              <a:t>centred</a:t>
            </a:r>
            <a:r>
              <a:rPr kumimoji="0" lang="nb-NO" sz="2800" b="0" i="0" u="none" strike="noStrike" kern="1200" cap="none" spc="0" normalizeH="0" baseline="0" noProof="0">
                <a:ln>
                  <a:noFill/>
                </a:ln>
                <a:solidFill>
                  <a:prstClr val="black"/>
                </a:solidFill>
                <a:effectLst/>
                <a:uLnTx/>
                <a:uFillTx/>
                <a:latin typeface="Calibri"/>
                <a:ea typeface="+mn-ea"/>
                <a:cs typeface="+mn-cs"/>
              </a:rPr>
              <a:t> design of AI</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95F80C5D-6B82-4E39-AF90-E34CAE8A1C4A}"/>
              </a:ext>
            </a:extLst>
          </p:cNvPr>
          <p:cNvPicPr>
            <a:picLocks noChangeAspect="1"/>
          </p:cNvPicPr>
          <p:nvPr/>
        </p:nvPicPr>
        <p:blipFill>
          <a:blip r:embed="rId3"/>
          <a:stretch>
            <a:fillRect/>
          </a:stretch>
        </p:blipFill>
        <p:spPr>
          <a:xfrm>
            <a:off x="5139044" y="2752725"/>
            <a:ext cx="6779185" cy="4105275"/>
          </a:xfrm>
          <a:prstGeom prst="rect">
            <a:avLst/>
          </a:prstGeom>
          <a:ln>
            <a:solidFill>
              <a:schemeClr val="accent1"/>
            </a:solidFill>
          </a:ln>
        </p:spPr>
      </p:pic>
    </p:spTree>
    <p:extLst>
      <p:ext uri="{BB962C8B-B14F-4D97-AF65-F5344CB8AC3E}">
        <p14:creationId xmlns:p14="http://schemas.microsoft.com/office/powerpoint/2010/main" val="821075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32</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TextBox 4"/>
          <p:cNvSpPr txBox="1"/>
          <p:nvPr/>
        </p:nvSpPr>
        <p:spPr>
          <a:xfrm>
            <a:off x="952209" y="2019865"/>
            <a:ext cx="3257841" cy="224676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prstClr val="black"/>
                </a:solidFill>
                <a:effectLst/>
                <a:uLnTx/>
                <a:uFillTx/>
                <a:latin typeface="Calibri"/>
                <a:ea typeface="+mn-ea"/>
                <a:cs typeface="+mn-cs"/>
              </a:rPr>
              <a:t>Challenges in human-</a:t>
            </a:r>
            <a:r>
              <a:rPr kumimoji="0" lang="nb-NO" sz="2800" b="0" i="0" u="none" strike="noStrike" kern="1200" cap="none" spc="0" normalizeH="0" baseline="0" noProof="0" err="1">
                <a:ln>
                  <a:noFill/>
                </a:ln>
                <a:solidFill>
                  <a:prstClr val="black"/>
                </a:solidFill>
                <a:effectLst/>
                <a:uLnTx/>
                <a:uFillTx/>
                <a:latin typeface="Calibri"/>
                <a:ea typeface="+mn-ea"/>
                <a:cs typeface="+mn-cs"/>
              </a:rPr>
              <a:t>centred</a:t>
            </a:r>
            <a:r>
              <a:rPr kumimoji="0" lang="nb-NO" sz="2800" b="0" i="0" u="none" strike="noStrike" kern="1200" cap="none" spc="0" normalizeH="0" baseline="0" noProof="0">
                <a:ln>
                  <a:noFill/>
                </a:ln>
                <a:solidFill>
                  <a:prstClr val="black"/>
                </a:solidFill>
                <a:effectLst/>
                <a:uLnTx/>
                <a:uFillTx/>
                <a:latin typeface="Calibri"/>
                <a:ea typeface="+mn-ea"/>
                <a:cs typeface="+mn-cs"/>
              </a:rPr>
              <a:t> design of AI</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B3DFB591-DC62-45BD-8A03-F3429BA74CDC}"/>
              </a:ext>
            </a:extLst>
          </p:cNvPr>
          <p:cNvPicPr>
            <a:picLocks noChangeAspect="1"/>
          </p:cNvPicPr>
          <p:nvPr/>
        </p:nvPicPr>
        <p:blipFill>
          <a:blip r:embed="rId3"/>
          <a:stretch>
            <a:fillRect/>
          </a:stretch>
        </p:blipFill>
        <p:spPr>
          <a:xfrm>
            <a:off x="3675354" y="1122650"/>
            <a:ext cx="8294703" cy="4157592"/>
          </a:xfrm>
          <a:prstGeom prst="rect">
            <a:avLst/>
          </a:prstGeom>
        </p:spPr>
      </p:pic>
      <p:sp>
        <p:nvSpPr>
          <p:cNvPr id="8" name="TextBox 7">
            <a:extLst>
              <a:ext uri="{FF2B5EF4-FFF2-40B4-BE49-F238E27FC236}">
                <a16:creationId xmlns:a16="http://schemas.microsoft.com/office/drawing/2014/main" id="{24F0949B-289C-4333-AD22-0971D51A1FC9}"/>
              </a:ext>
            </a:extLst>
          </p:cNvPr>
          <p:cNvSpPr txBox="1"/>
          <p:nvPr/>
        </p:nvSpPr>
        <p:spPr>
          <a:xfrm>
            <a:off x="6640497" y="6211669"/>
            <a:ext cx="5404559" cy="64633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Yang, Q., Steinfeld, A., Rosé, C., &amp; Zimmerman, J. (2020). Re-examining Whether, Why, and How Human-AI Interaction Is Uniquely Difficult to Design. In Proceedings of the 2020 CHI conference on human factors in computing systems (Paper no. 164).</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40EC968-A68D-4E37-B08E-6BE12F0F6E00}"/>
              </a:ext>
            </a:extLst>
          </p:cNvPr>
          <p:cNvSpPr/>
          <p:nvPr/>
        </p:nvSpPr>
        <p:spPr>
          <a:xfrm>
            <a:off x="5202315" y="1229634"/>
            <a:ext cx="2743200" cy="24150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20213150-F215-4111-B07B-2050A7CD544F}"/>
              </a:ext>
            </a:extLst>
          </p:cNvPr>
          <p:cNvSpPr/>
          <p:nvPr/>
        </p:nvSpPr>
        <p:spPr>
          <a:xfrm>
            <a:off x="6011663" y="1635279"/>
            <a:ext cx="2743200" cy="24150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10DD3FB8-8EEC-4AF2-B2B0-F0373D0543C3}"/>
              </a:ext>
            </a:extLst>
          </p:cNvPr>
          <p:cNvSpPr/>
          <p:nvPr/>
        </p:nvSpPr>
        <p:spPr>
          <a:xfrm>
            <a:off x="6821011" y="2065259"/>
            <a:ext cx="2743200" cy="227173"/>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D1BBA016-82F2-4745-8573-7696DEA5832B}"/>
              </a:ext>
            </a:extLst>
          </p:cNvPr>
          <p:cNvSpPr/>
          <p:nvPr/>
        </p:nvSpPr>
        <p:spPr>
          <a:xfrm>
            <a:off x="7692502" y="2350007"/>
            <a:ext cx="2743200" cy="220199"/>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AB486D79-4C11-4DF0-AF4C-17CA18BEA45E}"/>
              </a:ext>
            </a:extLst>
          </p:cNvPr>
          <p:cNvSpPr/>
          <p:nvPr/>
        </p:nvSpPr>
        <p:spPr>
          <a:xfrm>
            <a:off x="8350928" y="2913322"/>
            <a:ext cx="3474127" cy="220199"/>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4" name="Diamond 13">
            <a:extLst>
              <a:ext uri="{FF2B5EF4-FFF2-40B4-BE49-F238E27FC236}">
                <a16:creationId xmlns:a16="http://schemas.microsoft.com/office/drawing/2014/main" id="{301BC874-2BF1-4A4F-AB4B-2C986C0D29E9}"/>
              </a:ext>
            </a:extLst>
          </p:cNvPr>
          <p:cNvSpPr/>
          <p:nvPr/>
        </p:nvSpPr>
        <p:spPr>
          <a:xfrm>
            <a:off x="5291091" y="2724719"/>
            <a:ext cx="2148396" cy="2149122"/>
          </a:xfrm>
          <a:prstGeom prst="diamond">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5" name="Diamond 14">
            <a:extLst>
              <a:ext uri="{FF2B5EF4-FFF2-40B4-BE49-F238E27FC236}">
                <a16:creationId xmlns:a16="http://schemas.microsoft.com/office/drawing/2014/main" id="{E4FABD2F-93AC-48A1-AE6E-02D8876CEFB8}"/>
              </a:ext>
            </a:extLst>
          </p:cNvPr>
          <p:cNvSpPr/>
          <p:nvPr/>
        </p:nvSpPr>
        <p:spPr>
          <a:xfrm>
            <a:off x="7383263" y="2753799"/>
            <a:ext cx="2148396" cy="2149122"/>
          </a:xfrm>
          <a:prstGeom prst="diamond">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1761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1"/>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4" grpId="0" animBg="1"/>
      <p:bldP spid="14" grpId="1" animBg="1"/>
      <p:bldP spid="15" grpId="0" animBg="1"/>
      <p:bldP spid="1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209" y="2019865"/>
            <a:ext cx="3629519" cy="384720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prstClr val="black"/>
                </a:solidFill>
                <a:effectLst/>
                <a:uLnTx/>
                <a:uFillTx/>
                <a:latin typeface="Calibri"/>
                <a:ea typeface="+mn-ea"/>
                <a:cs typeface="+mn-cs"/>
              </a:rPr>
              <a:t>Challenges in human-</a:t>
            </a:r>
            <a:r>
              <a:rPr kumimoji="0" lang="nb-NO" sz="2800" b="0" i="0" u="none" strike="noStrike" kern="1200" cap="none" spc="0" normalizeH="0" baseline="0" noProof="0" err="1">
                <a:ln>
                  <a:noFill/>
                </a:ln>
                <a:solidFill>
                  <a:prstClr val="black"/>
                </a:solidFill>
                <a:effectLst/>
                <a:uLnTx/>
                <a:uFillTx/>
                <a:latin typeface="Calibri"/>
                <a:ea typeface="+mn-ea"/>
                <a:cs typeface="+mn-cs"/>
              </a:rPr>
              <a:t>centred</a:t>
            </a:r>
            <a:r>
              <a:rPr kumimoji="0" lang="nb-NO" sz="2800" b="0" i="0" u="none" strike="noStrike" kern="1200" cap="none" spc="0" normalizeH="0" baseline="0" noProof="0">
                <a:ln>
                  <a:noFill/>
                </a:ln>
                <a:solidFill>
                  <a:prstClr val="black"/>
                </a:solidFill>
                <a:effectLst/>
                <a:uLnTx/>
                <a:uFillTx/>
                <a:latin typeface="Calibri"/>
                <a:ea typeface="+mn-ea"/>
                <a:cs typeface="+mn-cs"/>
              </a:rPr>
              <a:t> design of AI</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1" i="0" u="none" strike="noStrike" kern="1200" cap="none" spc="0" normalizeH="0" baseline="0" noProof="0" err="1">
                <a:ln>
                  <a:noFill/>
                </a:ln>
                <a:solidFill>
                  <a:srgbClr val="22A7E5"/>
                </a:solidFill>
                <a:effectLst/>
                <a:uLnTx/>
                <a:uFillTx/>
                <a:latin typeface="Calibri"/>
                <a:ea typeface="+mn-ea"/>
                <a:cs typeface="+mn-cs"/>
              </a:rPr>
              <a:t>Capability</a:t>
            </a:r>
            <a:r>
              <a:rPr kumimoji="0" lang="nb-NO" sz="2000" b="1" i="0" u="none" strike="noStrike" kern="1200" cap="none" spc="0" normalizeH="0" baseline="0" noProof="0">
                <a:ln>
                  <a:noFill/>
                </a:ln>
                <a:solidFill>
                  <a:srgbClr val="22A7E5"/>
                </a:solidFill>
                <a:effectLst/>
                <a:uLnTx/>
                <a:uFillTx/>
                <a:latin typeface="Calibri"/>
                <a:ea typeface="+mn-ea"/>
                <a:cs typeface="+mn-cs"/>
              </a:rPr>
              <a:t> </a:t>
            </a:r>
            <a:r>
              <a:rPr kumimoji="0" lang="nb-NO" sz="2000" b="1" i="0" u="none" strike="noStrike" kern="1200" cap="none" spc="0" normalizeH="0" baseline="0" noProof="0" err="1">
                <a:ln>
                  <a:noFill/>
                </a:ln>
                <a:solidFill>
                  <a:srgbClr val="22A7E5"/>
                </a:solidFill>
                <a:effectLst/>
                <a:uLnTx/>
                <a:uFillTx/>
                <a:latin typeface="Calibri"/>
                <a:ea typeface="+mn-ea"/>
                <a:cs typeface="+mn-cs"/>
              </a:rPr>
              <a:t>uncertainty</a:t>
            </a:r>
            <a:r>
              <a:rPr kumimoji="0" lang="nb-NO" sz="2000" b="0" i="0" u="none" strike="noStrike" kern="1200" cap="none" spc="0" normalizeH="0" baseline="0" noProof="0">
                <a:ln>
                  <a:noFill/>
                </a:ln>
                <a:solidFill>
                  <a:srgbClr val="22A7E5"/>
                </a:solidFill>
                <a:effectLst/>
                <a:uLnTx/>
                <a:uFillTx/>
                <a:latin typeface="Calibri"/>
                <a:ea typeface="+mn-ea"/>
                <a:cs typeface="+mn-cs"/>
              </a:rPr>
              <a:t>,</a:t>
            </a:r>
            <a:r>
              <a:rPr kumimoji="0" lang="nb-NO" sz="2000" b="1" i="0" u="none" strike="noStrike" kern="1200" cap="none" spc="0" normalizeH="0" baseline="0" noProof="0">
                <a:ln>
                  <a:noFill/>
                </a:ln>
                <a:solidFill>
                  <a:srgbClr val="22A7E5"/>
                </a:solidFill>
                <a:effectLst/>
                <a:uLnTx/>
                <a:uFillTx/>
                <a:latin typeface="Calibri"/>
                <a:ea typeface="+mn-ea"/>
                <a:cs typeface="+mn-cs"/>
              </a:rPr>
              <a:t> </a:t>
            </a:r>
            <a:r>
              <a:rPr kumimoji="0" lang="nb-NO" sz="2000" b="0" i="0" u="none" strike="noStrike" kern="1200" cap="none" spc="0" normalizeH="0" baseline="0" noProof="0">
                <a:ln>
                  <a:noFill/>
                </a:ln>
                <a:solidFill>
                  <a:srgbClr val="22A7E5"/>
                </a:solidFill>
                <a:effectLst/>
                <a:uLnTx/>
                <a:uFillTx/>
                <a:latin typeface="Calibri"/>
                <a:ea typeface="+mn-ea"/>
                <a:cs typeface="+mn-cs"/>
              </a:rPr>
              <a:t>due to </a:t>
            </a:r>
            <a:r>
              <a:rPr kumimoji="0" lang="nb-NO" sz="2000" b="0" i="0" u="none" strike="noStrike" kern="1200" cap="none" spc="0" normalizeH="0" baseline="0" noProof="0" err="1">
                <a:ln>
                  <a:noFill/>
                </a:ln>
                <a:solidFill>
                  <a:srgbClr val="22A7E5"/>
                </a:solidFill>
                <a:effectLst/>
                <a:uLnTx/>
                <a:uFillTx/>
                <a:latin typeface="Calibri"/>
                <a:ea typeface="+mn-ea"/>
                <a:cs typeface="+mn-cs"/>
              </a:rPr>
              <a:t>limited</a:t>
            </a:r>
            <a:r>
              <a:rPr kumimoji="0" lang="nb-NO" sz="2000" b="0" i="0" u="none" strike="noStrike" kern="1200" cap="none" spc="0" normalizeH="0" baseline="0" noProof="0">
                <a:ln>
                  <a:noFill/>
                </a:ln>
                <a:solidFill>
                  <a:srgbClr val="22A7E5"/>
                </a:solidFill>
                <a:effectLst/>
                <a:uLnTx/>
                <a:uFillTx/>
                <a:latin typeface="Calibri"/>
                <a:ea typeface="+mn-ea"/>
                <a:cs typeface="+mn-cs"/>
              </a:rPr>
              <a:t> </a:t>
            </a:r>
            <a:r>
              <a:rPr kumimoji="0" lang="nb-NO" sz="2000" b="0" i="0" u="none" strike="noStrike" kern="1200" cap="none" spc="0" normalizeH="0" baseline="0" noProof="0" err="1">
                <a:ln>
                  <a:noFill/>
                </a:ln>
                <a:solidFill>
                  <a:srgbClr val="22A7E5"/>
                </a:solidFill>
                <a:effectLst/>
                <a:uLnTx/>
                <a:uFillTx/>
                <a:latin typeface="Calibri"/>
                <a:ea typeface="+mn-ea"/>
                <a:cs typeface="+mn-cs"/>
              </a:rPr>
              <a:t>understanding</a:t>
            </a:r>
            <a:r>
              <a:rPr kumimoji="0" lang="nb-NO" sz="2000" b="0" i="0" u="none" strike="noStrike" kern="1200" cap="none" spc="0" normalizeH="0" baseline="0" noProof="0">
                <a:ln>
                  <a:noFill/>
                </a:ln>
                <a:solidFill>
                  <a:srgbClr val="22A7E5"/>
                </a:solidFill>
                <a:effectLst/>
                <a:uLnTx/>
                <a:uFillTx/>
                <a:latin typeface="Calibri"/>
                <a:ea typeface="+mn-ea"/>
                <a:cs typeface="+mn-cs"/>
              </a:rPr>
              <a:t> of </a:t>
            </a:r>
            <a:r>
              <a:rPr kumimoji="0" lang="nb-NO" sz="2000" b="0" i="0" u="none" strike="noStrike" kern="1200" cap="none" spc="0" normalizeH="0" baseline="0" noProof="0" err="1">
                <a:ln>
                  <a:noFill/>
                </a:ln>
                <a:solidFill>
                  <a:srgbClr val="22A7E5"/>
                </a:solidFill>
                <a:effectLst/>
                <a:uLnTx/>
                <a:uFillTx/>
                <a:latin typeface="Calibri"/>
                <a:ea typeface="+mn-ea"/>
                <a:cs typeface="+mn-cs"/>
              </a:rPr>
              <a:t>opportunities</a:t>
            </a:r>
            <a:r>
              <a:rPr kumimoji="0" lang="nb-NO" sz="2000" b="0" i="0" u="none" strike="noStrike" kern="1200" cap="none" spc="0" normalizeH="0" baseline="0" noProof="0">
                <a:ln>
                  <a:noFill/>
                </a:ln>
                <a:solidFill>
                  <a:srgbClr val="22A7E5"/>
                </a:solidFill>
                <a:effectLst/>
                <a:uLnTx/>
                <a:uFillTx/>
                <a:latin typeface="Calibri"/>
                <a:ea typeface="+mn-ea"/>
                <a:cs typeface="+mn-cs"/>
              </a:rPr>
              <a:t> </a:t>
            </a:r>
            <a:r>
              <a:rPr kumimoji="0" lang="nb-NO" sz="2000" b="0" i="0" u="none" strike="noStrike" kern="1200" cap="none" spc="0" normalizeH="0" baseline="0" noProof="0" err="1">
                <a:ln>
                  <a:noFill/>
                </a:ln>
                <a:solidFill>
                  <a:srgbClr val="22A7E5"/>
                </a:solidFill>
                <a:effectLst/>
                <a:uLnTx/>
                <a:uFillTx/>
                <a:latin typeface="Calibri"/>
                <a:ea typeface="+mn-ea"/>
                <a:cs typeface="+mn-cs"/>
              </a:rPr>
              <a:t>with</a:t>
            </a:r>
            <a:r>
              <a:rPr kumimoji="0" lang="nb-NO" sz="2000" b="0" i="0" u="none" strike="noStrike" kern="1200" cap="none" spc="0" normalizeH="0" baseline="0" noProof="0">
                <a:ln>
                  <a:noFill/>
                </a:ln>
                <a:solidFill>
                  <a:srgbClr val="22A7E5"/>
                </a:solidFill>
                <a:effectLst/>
                <a:uLnTx/>
                <a:uFillTx/>
                <a:latin typeface="Calibri"/>
                <a:ea typeface="+mn-ea"/>
                <a:cs typeface="+mn-cs"/>
              </a:rPr>
              <a:t> AI-systems</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a:noFill/>
                </a:ln>
                <a:solidFill>
                  <a:srgbClr val="22A7E5"/>
                </a:solidFill>
                <a:effectLst/>
                <a:uLnTx/>
                <a:uFillTx/>
                <a:latin typeface="Calibri"/>
                <a:ea typeface="+mn-ea"/>
                <a:cs typeface="+mn-cs"/>
              </a:rPr>
              <a:t>(How to </a:t>
            </a:r>
            <a:r>
              <a:rPr kumimoji="0" lang="nb-NO" sz="2000" b="0" i="0" u="none" strike="noStrike" kern="1200" cap="none" spc="0" normalizeH="0" baseline="0" noProof="0" err="1">
                <a:ln>
                  <a:noFill/>
                </a:ln>
                <a:solidFill>
                  <a:srgbClr val="22A7E5"/>
                </a:solidFill>
                <a:effectLst/>
                <a:uLnTx/>
                <a:uFillTx/>
                <a:latin typeface="Calibri"/>
                <a:ea typeface="+mn-ea"/>
                <a:cs typeface="+mn-cs"/>
              </a:rPr>
              <a:t>sketch</a:t>
            </a:r>
            <a:r>
              <a:rPr kumimoji="0" lang="nb-NO" sz="2000" b="0" i="0" u="none" strike="noStrike" kern="1200" cap="none" spc="0" normalizeH="0" baseline="0" noProof="0">
                <a:ln>
                  <a:noFill/>
                </a:ln>
                <a:solidFill>
                  <a:srgbClr val="22A7E5"/>
                </a:solidFill>
                <a:effectLst/>
                <a:uLnTx/>
                <a:uFillTx/>
                <a:latin typeface="Calibri"/>
                <a:ea typeface="+mn-ea"/>
                <a:cs typeface="+mn-cs"/>
              </a:rPr>
              <a:t>?)</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rgbClr val="FE690E"/>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a:noFill/>
                </a:ln>
                <a:solidFill>
                  <a:prstClr val="black"/>
                </a:solidFill>
                <a:effectLst/>
                <a:uLnTx/>
                <a:uFillTx/>
                <a:latin typeface="Calibri"/>
                <a:ea typeface="+mn-ea"/>
                <a:cs typeface="+mn-cs"/>
              </a:rPr>
              <a:t>Output </a:t>
            </a:r>
            <a:r>
              <a:rPr kumimoji="0" lang="nb-NO" sz="2000" b="0" i="0" u="none" strike="noStrike" kern="1200" cap="none" spc="0" normalizeH="0" baseline="0" noProof="0" err="1">
                <a:ln>
                  <a:noFill/>
                </a:ln>
                <a:solidFill>
                  <a:prstClr val="black"/>
                </a:solidFill>
                <a:effectLst/>
                <a:uLnTx/>
                <a:uFillTx/>
                <a:latin typeface="Calibri"/>
                <a:ea typeface="+mn-ea"/>
                <a:cs typeface="+mn-cs"/>
              </a:rPr>
              <a:t>complexity</a:t>
            </a:r>
            <a:r>
              <a:rPr kumimoji="0" lang="nb-NO" sz="2000" b="0" i="0" u="none" strike="noStrike" kern="1200" cap="none" spc="0" normalizeH="0" baseline="0" noProof="0">
                <a:ln>
                  <a:noFill/>
                </a:ln>
                <a:solidFill>
                  <a:prstClr val="black"/>
                </a:solidFill>
                <a:effectLst/>
                <a:uLnTx/>
                <a:uFillTx/>
                <a:latin typeface="Calibri"/>
                <a:ea typeface="+mn-ea"/>
                <a:cs typeface="+mn-cs"/>
              </a:rPr>
              <a:t>, due to adaptive </a:t>
            </a:r>
            <a:r>
              <a:rPr kumimoji="0" lang="nb-NO" sz="2000" b="0" i="0" u="none" strike="noStrike" kern="1200" cap="none" spc="0" normalizeH="0" baseline="0" noProof="0" err="1">
                <a:ln>
                  <a:noFill/>
                </a:ln>
                <a:solidFill>
                  <a:prstClr val="black"/>
                </a:solidFill>
                <a:effectLst/>
                <a:uLnTx/>
                <a:uFillTx/>
                <a:latin typeface="Calibri"/>
                <a:ea typeface="+mn-ea"/>
                <a:cs typeface="+mn-cs"/>
              </a:rPr>
              <a:t>character</a:t>
            </a:r>
            <a:r>
              <a:rPr kumimoji="0" lang="nb-NO" sz="2000" b="0" i="0" u="none" strike="noStrike" kern="1200" cap="none" spc="0" normalizeH="0" baseline="0" noProof="0">
                <a:ln>
                  <a:noFill/>
                </a:ln>
                <a:solidFill>
                  <a:prstClr val="black"/>
                </a:solidFill>
                <a:effectLst/>
                <a:uLnTx/>
                <a:uFillTx/>
                <a:latin typeface="Calibri"/>
                <a:ea typeface="+mn-ea"/>
                <a:cs typeface="+mn-cs"/>
              </a:rPr>
              <a:t> of AI-systems</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a:noFill/>
                </a:ln>
                <a:solidFill>
                  <a:prstClr val="black"/>
                </a:solidFill>
                <a:effectLst/>
                <a:uLnTx/>
                <a:uFillTx/>
                <a:latin typeface="Calibri"/>
                <a:ea typeface="+mn-ea"/>
                <a:cs typeface="+mn-cs"/>
              </a:rPr>
              <a:t>(How to prototype?)</a:t>
            </a:r>
          </a:p>
        </p:txBody>
      </p:sp>
      <p:sp>
        <p:nvSpPr>
          <p:cNvPr id="10" name="TextBox 9">
            <a:extLst>
              <a:ext uri="{FF2B5EF4-FFF2-40B4-BE49-F238E27FC236}">
                <a16:creationId xmlns:a16="http://schemas.microsoft.com/office/drawing/2014/main" id="{00F16CC6-51B3-4380-88C6-B77240E61378}"/>
              </a:ext>
            </a:extLst>
          </p:cNvPr>
          <p:cNvSpPr txBox="1"/>
          <p:nvPr/>
        </p:nvSpPr>
        <p:spPr>
          <a:xfrm>
            <a:off x="6458227" y="2916028"/>
            <a:ext cx="5404559" cy="64633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Yang, Q., Steinfeld, A., Rosé, C., &amp; Zimmerman, J. (2020). Re-examining Whether, Why, and How Human-AI Interaction Is Uniquely Difficult to Design. In Proceedings of the 2020 CHI conference on human factors in computing systems (Paper no. 164).</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AAD0ED45-132F-4512-A1EF-349F4A269A92}"/>
              </a:ext>
            </a:extLst>
          </p:cNvPr>
          <p:cNvSpPr txBox="1"/>
          <p:nvPr/>
        </p:nvSpPr>
        <p:spPr>
          <a:xfrm>
            <a:off x="6066869" y="939548"/>
            <a:ext cx="5795917" cy="150810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srgbClr val="22A7E5"/>
                </a:solidFill>
                <a:effectLst/>
                <a:uLnTx/>
                <a:uFillTx/>
                <a:latin typeface="Calibri"/>
                <a:ea typeface="+mn-ea"/>
                <a:cs typeface="+mn-cs"/>
              </a:rPr>
              <a:t>"</a:t>
            </a:r>
            <a:r>
              <a:rPr kumimoji="0" lang="en-GB" sz="2000" b="0" i="0" u="none" strike="noStrike" kern="1200" cap="none" spc="0" normalizeH="0" baseline="0" noProof="0">
                <a:ln>
                  <a:noFill/>
                </a:ln>
                <a:solidFill>
                  <a:prstClr val="black"/>
                </a:solidFill>
                <a:effectLst/>
                <a:uLnTx/>
                <a:uFillTx/>
                <a:latin typeface="Calibri"/>
                <a:ea typeface="+mn-ea"/>
                <a:cs typeface="+mn-cs"/>
              </a:rPr>
              <a:t>To understand AI’s capabilities, to a great extent, is to understand this gap between what the data appear to promise and the AI system built from that data can concretely achieve.</a:t>
            </a:r>
          </a:p>
        </p:txBody>
      </p:sp>
      <p:cxnSp>
        <p:nvCxnSpPr>
          <p:cNvPr id="12" name="Straight Connector 11">
            <a:extLst>
              <a:ext uri="{FF2B5EF4-FFF2-40B4-BE49-F238E27FC236}">
                <a16:creationId xmlns:a16="http://schemas.microsoft.com/office/drawing/2014/main" id="{4B2A78BB-21A1-483D-AD79-FB6B3C505882}"/>
              </a:ext>
            </a:extLst>
          </p:cNvPr>
          <p:cNvCxnSpPr/>
          <p:nvPr/>
        </p:nvCxnSpPr>
        <p:spPr>
          <a:xfrm>
            <a:off x="6258757" y="3951758"/>
            <a:ext cx="537099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2A39D10-CB27-46D4-8B68-DB0BF5737734}"/>
              </a:ext>
            </a:extLst>
          </p:cNvPr>
          <p:cNvSpPr txBox="1"/>
          <p:nvPr/>
        </p:nvSpPr>
        <p:spPr>
          <a:xfrm>
            <a:off x="6258757" y="4718636"/>
            <a:ext cx="2347609" cy="1199816"/>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err="1">
                <a:ln>
                  <a:noFill/>
                </a:ln>
                <a:solidFill>
                  <a:srgbClr val="22A7E5"/>
                </a:solidFill>
                <a:effectLst/>
                <a:uLnTx/>
                <a:uFillTx/>
                <a:latin typeface="Calibri"/>
                <a:ea typeface="+mn-ea"/>
                <a:cs typeface="+mn-cs"/>
              </a:rPr>
              <a:t>Consider</a:t>
            </a:r>
            <a:r>
              <a:rPr kumimoji="0" lang="nb-NO" sz="1799" b="0" i="0" u="none" strike="noStrike" kern="1200" cap="none" spc="0" normalizeH="0" baseline="0" noProof="0">
                <a:ln>
                  <a:noFill/>
                </a:ln>
                <a:solidFill>
                  <a:srgbClr val="22A7E5"/>
                </a:solidFill>
                <a:effectLst/>
                <a:uLnTx/>
                <a:uFillTx/>
                <a:latin typeface="Calibri"/>
                <a:ea typeface="+mn-ea"/>
                <a:cs typeface="+mn-cs"/>
              </a:rPr>
              <a:t>: </a:t>
            </a:r>
            <a:r>
              <a:rPr kumimoji="0" lang="nb-NO" sz="1799" b="1" i="0" u="none" strike="noStrike" kern="1200" cap="none" spc="0" normalizeH="0" baseline="0" noProof="0" err="1">
                <a:ln>
                  <a:noFill/>
                </a:ln>
                <a:solidFill>
                  <a:prstClr val="black"/>
                </a:solidFill>
                <a:effectLst/>
                <a:uLnTx/>
                <a:uFillTx/>
                <a:latin typeface="Calibri"/>
                <a:ea typeface="+mn-ea"/>
                <a:cs typeface="+mn-cs"/>
              </a:rPr>
              <a:t>Capability</a:t>
            </a:r>
            <a:r>
              <a:rPr kumimoji="0" lang="nb-NO" sz="1799" b="1" i="0" u="none" strike="noStrike" kern="1200" cap="none" spc="0" normalizeH="0" baseline="0" noProof="0">
                <a:ln>
                  <a:noFill/>
                </a:ln>
                <a:solidFill>
                  <a:prstClr val="black"/>
                </a:solidFill>
                <a:effectLst/>
                <a:uLnTx/>
                <a:uFillTx/>
                <a:latin typeface="Calibri"/>
                <a:ea typeface="+mn-ea"/>
                <a:cs typeface="+mn-cs"/>
              </a:rPr>
              <a:t> </a:t>
            </a:r>
            <a:r>
              <a:rPr kumimoji="0" lang="nb-NO" sz="1799" b="1" i="0" u="none" strike="noStrike" kern="1200" cap="none" spc="0" normalizeH="0" baseline="0" noProof="0" err="1">
                <a:ln>
                  <a:noFill/>
                </a:ln>
                <a:solidFill>
                  <a:prstClr val="black"/>
                </a:solidFill>
                <a:effectLst/>
                <a:uLnTx/>
                <a:uFillTx/>
                <a:latin typeface="Calibri"/>
                <a:ea typeface="+mn-ea"/>
                <a:cs typeface="+mn-cs"/>
              </a:rPr>
              <a:t>uncertainty</a:t>
            </a:r>
            <a:r>
              <a:rPr kumimoji="0" lang="nb-NO" sz="1799" b="0" i="0" u="none" strike="noStrike" kern="1200" cap="none" spc="0" normalizeH="0" baseline="0" noProof="0">
                <a:ln>
                  <a:noFill/>
                </a:ln>
                <a:solidFill>
                  <a:prstClr val="black"/>
                </a:solidFill>
                <a:effectLst/>
                <a:uLnTx/>
                <a:uFillTx/>
                <a:latin typeface="Calibri"/>
                <a:ea typeface="+mn-ea"/>
                <a:cs typeface="+mn-cs"/>
              </a:rPr>
              <a:t> in services </a:t>
            </a:r>
            <a:r>
              <a:rPr kumimoji="0" lang="nb-NO" sz="1799" b="0" i="0" u="none" strike="noStrike" kern="1200" cap="none" spc="0" normalizeH="0" baseline="0" noProof="0" err="1">
                <a:ln>
                  <a:noFill/>
                </a:ln>
                <a:solidFill>
                  <a:prstClr val="black"/>
                </a:solidFill>
                <a:effectLst/>
                <a:uLnTx/>
                <a:uFillTx/>
                <a:latin typeface="Calibri"/>
                <a:ea typeface="+mn-ea"/>
                <a:cs typeface="+mn-cs"/>
              </a:rPr>
              <a:t>based</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on</a:t>
            </a:r>
            <a:r>
              <a:rPr kumimoji="0" lang="nb-NO" sz="1799" b="0" i="0" u="none" strike="noStrike" kern="1200" cap="none" spc="0" normalizeH="0" baseline="0" noProof="0">
                <a:ln>
                  <a:noFill/>
                </a:ln>
                <a:solidFill>
                  <a:prstClr val="black"/>
                </a:solidFill>
                <a:effectLst/>
                <a:uLnTx/>
                <a:uFillTx/>
                <a:latin typeface="Calibri"/>
                <a:ea typeface="+mn-ea"/>
                <a:cs typeface="+mn-cs"/>
              </a:rPr>
              <a:t> generative AI? </a:t>
            </a: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E4CE8A9E-B7EA-D0D3-F631-331E362F5299}"/>
              </a:ext>
            </a:extLst>
          </p:cNvPr>
          <p:cNvPicPr>
            <a:picLocks noChangeAspect="1"/>
          </p:cNvPicPr>
          <p:nvPr/>
        </p:nvPicPr>
        <p:blipFill>
          <a:blip r:embed="rId3"/>
          <a:srcRect l="38685" t="13432" r="2525" b="5242"/>
          <a:stretch>
            <a:fillRect/>
          </a:stretch>
        </p:blipFill>
        <p:spPr>
          <a:xfrm>
            <a:off x="9019709" y="4341158"/>
            <a:ext cx="2527371" cy="1966587"/>
          </a:xfrm>
          <a:prstGeom prst="rect">
            <a:avLst/>
          </a:prstGeom>
          <a:ln>
            <a:solidFill>
              <a:schemeClr val="tx1"/>
            </a:solidFill>
          </a:ln>
        </p:spPr>
      </p:pic>
    </p:spTree>
    <p:extLst>
      <p:ext uri="{BB962C8B-B14F-4D97-AF65-F5344CB8AC3E}">
        <p14:creationId xmlns:p14="http://schemas.microsoft.com/office/powerpoint/2010/main" val="1251659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57461" y="3064344"/>
            <a:ext cx="2743200" cy="365125"/>
          </a:xfrm>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34</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TextBox 4"/>
          <p:cNvSpPr txBox="1"/>
          <p:nvPr/>
        </p:nvSpPr>
        <p:spPr>
          <a:xfrm>
            <a:off x="952209" y="2019865"/>
            <a:ext cx="3639246" cy="384720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black"/>
                </a:solidFill>
                <a:effectLst/>
                <a:uLnTx/>
                <a:uFillTx/>
                <a:latin typeface="Calibri"/>
                <a:ea typeface="+mn-ea"/>
                <a:cs typeface="+mn-cs"/>
              </a:rPr>
              <a:t>Challenges in human-</a:t>
            </a:r>
            <a:r>
              <a:rPr kumimoji="0" lang="nb-NO" sz="2800" b="0" i="0" u="none" strike="noStrike" kern="1200" cap="none" spc="0" normalizeH="0" baseline="0" noProof="0" dirty="0" err="1">
                <a:ln>
                  <a:noFill/>
                </a:ln>
                <a:solidFill>
                  <a:prstClr val="black"/>
                </a:solidFill>
                <a:effectLst/>
                <a:uLnTx/>
                <a:uFillTx/>
                <a:latin typeface="Calibri"/>
                <a:ea typeface="+mn-ea"/>
                <a:cs typeface="+mn-cs"/>
              </a:rPr>
              <a:t>centred</a:t>
            </a:r>
            <a:r>
              <a:rPr kumimoji="0" lang="nb-NO" sz="2800" b="0" i="0" u="none" strike="noStrike" kern="1200" cap="none" spc="0" normalizeH="0" baseline="0" noProof="0" dirty="0">
                <a:ln>
                  <a:noFill/>
                </a:ln>
                <a:solidFill>
                  <a:prstClr val="black"/>
                </a:solidFill>
                <a:effectLst/>
                <a:uLnTx/>
                <a:uFillTx/>
                <a:latin typeface="Calibri"/>
                <a:ea typeface="+mn-ea"/>
                <a:cs typeface="+mn-cs"/>
              </a:rPr>
              <a:t> design of AI</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err="1">
                <a:ln>
                  <a:noFill/>
                </a:ln>
                <a:solidFill>
                  <a:prstClr val="black"/>
                </a:solidFill>
                <a:effectLst/>
                <a:uLnTx/>
                <a:uFillTx/>
                <a:latin typeface="Calibri"/>
                <a:ea typeface="+mn-ea"/>
                <a:cs typeface="+mn-cs"/>
              </a:rPr>
              <a:t>Capability</a:t>
            </a:r>
            <a:r>
              <a:rPr kumimoji="0" lang="nb-NO" sz="2000" b="0" i="0" u="none" strike="noStrike" kern="1200" cap="none" spc="0" normalizeH="0" baseline="0" noProof="0" dirty="0">
                <a:ln>
                  <a:noFill/>
                </a:ln>
                <a:solidFill>
                  <a:prstClr val="black"/>
                </a:solidFill>
                <a:effectLst/>
                <a:uLnTx/>
                <a:uFillTx/>
                <a:latin typeface="Calibri"/>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uncertainty</a:t>
            </a:r>
            <a:r>
              <a:rPr kumimoji="0" lang="nb-NO" sz="2000" b="0" i="0" u="none" strike="noStrike" kern="1200" cap="none" spc="0" normalizeH="0" baseline="0" noProof="0" dirty="0">
                <a:ln>
                  <a:noFill/>
                </a:ln>
                <a:solidFill>
                  <a:prstClr val="black"/>
                </a:solidFill>
                <a:effectLst/>
                <a:uLnTx/>
                <a:uFillTx/>
                <a:latin typeface="Calibri"/>
                <a:ea typeface="+mn-ea"/>
                <a:cs typeface="+mn-cs"/>
              </a:rPr>
              <a:t>,</a:t>
            </a:r>
            <a:r>
              <a:rPr kumimoji="0" lang="nb-NO" sz="2000" b="1" i="0" u="none" strike="noStrike" kern="1200" cap="none" spc="0" normalizeH="0" baseline="0" noProof="0" dirty="0">
                <a:ln>
                  <a:noFill/>
                </a:ln>
                <a:solidFill>
                  <a:prstClr val="black"/>
                </a:solidFill>
                <a:effectLst/>
                <a:uLnTx/>
                <a:uFillTx/>
                <a:latin typeface="Calibri"/>
                <a:ea typeface="+mn-ea"/>
                <a:cs typeface="+mn-cs"/>
              </a:rPr>
              <a:t> </a:t>
            </a:r>
            <a:r>
              <a:rPr kumimoji="0" lang="nb-NO" sz="2000" b="0" i="0" u="none" strike="noStrike" kern="1200" cap="none" spc="0" normalizeH="0" baseline="0" noProof="0" dirty="0">
                <a:ln>
                  <a:noFill/>
                </a:ln>
                <a:solidFill>
                  <a:prstClr val="black"/>
                </a:solidFill>
                <a:effectLst/>
                <a:uLnTx/>
                <a:uFillTx/>
                <a:latin typeface="Calibri"/>
                <a:ea typeface="+mn-ea"/>
                <a:cs typeface="+mn-cs"/>
              </a:rPr>
              <a:t>due to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limited</a:t>
            </a:r>
            <a:r>
              <a:rPr kumimoji="0" lang="nb-NO" sz="2000" b="0" i="0" u="none" strike="noStrike" kern="1200" cap="none" spc="0" normalizeH="0" baseline="0" noProof="0" dirty="0">
                <a:ln>
                  <a:noFill/>
                </a:ln>
                <a:solidFill>
                  <a:prstClr val="black"/>
                </a:solidFill>
                <a:effectLst/>
                <a:uLnTx/>
                <a:uFillTx/>
                <a:latin typeface="Calibri"/>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understanding</a:t>
            </a:r>
            <a:r>
              <a:rPr kumimoji="0" lang="nb-NO" sz="2000" b="0" i="0" u="none" strike="noStrike" kern="1200" cap="none" spc="0" normalizeH="0" baseline="0" noProof="0" dirty="0">
                <a:ln>
                  <a:noFill/>
                </a:ln>
                <a:solidFill>
                  <a:prstClr val="black"/>
                </a:solidFill>
                <a:effectLst/>
                <a:uLnTx/>
                <a:uFillTx/>
                <a:latin typeface="Calibri"/>
                <a:ea typeface="+mn-ea"/>
                <a:cs typeface="+mn-cs"/>
              </a:rPr>
              <a:t> of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opportunities</a:t>
            </a:r>
            <a:r>
              <a:rPr kumimoji="0" lang="nb-NO" sz="2000" b="0" i="0" u="none" strike="noStrike" kern="1200" cap="none" spc="0" normalizeH="0" baseline="0" noProof="0" dirty="0">
                <a:ln>
                  <a:noFill/>
                </a:ln>
                <a:solidFill>
                  <a:prstClr val="black"/>
                </a:solidFill>
                <a:effectLst/>
                <a:uLnTx/>
                <a:uFillTx/>
                <a:latin typeface="Calibri"/>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with</a:t>
            </a:r>
            <a:r>
              <a:rPr kumimoji="0" lang="nb-NO" sz="2000" b="0" i="0" u="none" strike="noStrike" kern="1200" cap="none" spc="0" normalizeH="0" baseline="0" noProof="0" dirty="0">
                <a:ln>
                  <a:noFill/>
                </a:ln>
                <a:solidFill>
                  <a:prstClr val="black"/>
                </a:solidFill>
                <a:effectLst/>
                <a:uLnTx/>
                <a:uFillTx/>
                <a:latin typeface="Calibri"/>
                <a:ea typeface="+mn-ea"/>
                <a:cs typeface="+mn-cs"/>
              </a:rPr>
              <a:t> AI-systems</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a:ea typeface="+mn-ea"/>
                <a:cs typeface="+mn-cs"/>
              </a:rPr>
              <a:t>(How to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sketch</a:t>
            </a:r>
            <a:r>
              <a:rPr kumimoji="0" lang="nb-NO"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srgbClr val="FE690E"/>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1" i="0" u="none" strike="noStrike" kern="1200" cap="none" spc="0" normalizeH="0" baseline="0" noProof="0" dirty="0">
                <a:ln>
                  <a:noFill/>
                </a:ln>
                <a:solidFill>
                  <a:srgbClr val="FE690E"/>
                </a:solidFill>
                <a:effectLst/>
                <a:uLnTx/>
                <a:uFillTx/>
                <a:latin typeface="Calibri"/>
                <a:ea typeface="+mn-ea"/>
                <a:cs typeface="+mn-cs"/>
              </a:rPr>
              <a:t>Output </a:t>
            </a:r>
            <a:r>
              <a:rPr kumimoji="0" lang="nb-NO" sz="2000" b="1" i="0" u="none" strike="noStrike" kern="1200" cap="none" spc="0" normalizeH="0" baseline="0" noProof="0" dirty="0" err="1">
                <a:ln>
                  <a:noFill/>
                </a:ln>
                <a:solidFill>
                  <a:srgbClr val="FE690E"/>
                </a:solidFill>
                <a:effectLst/>
                <a:uLnTx/>
                <a:uFillTx/>
                <a:latin typeface="Calibri"/>
                <a:ea typeface="+mn-ea"/>
                <a:cs typeface="+mn-cs"/>
              </a:rPr>
              <a:t>complexity</a:t>
            </a:r>
            <a:r>
              <a:rPr kumimoji="0" lang="nb-NO" sz="2000" b="0" i="0" u="none" strike="noStrike" kern="1200" cap="none" spc="0" normalizeH="0" baseline="0" noProof="0" dirty="0">
                <a:ln>
                  <a:noFill/>
                </a:ln>
                <a:solidFill>
                  <a:srgbClr val="FE690E"/>
                </a:solidFill>
                <a:effectLst/>
                <a:uLnTx/>
                <a:uFillTx/>
                <a:latin typeface="Calibri"/>
                <a:ea typeface="+mn-ea"/>
                <a:cs typeface="+mn-cs"/>
              </a:rPr>
              <a:t>, due to adaptive </a:t>
            </a:r>
            <a:r>
              <a:rPr kumimoji="0" lang="nb-NO" sz="2000" b="0" i="0" u="none" strike="noStrike" kern="1200" cap="none" spc="0" normalizeH="0" baseline="0" noProof="0" dirty="0" err="1">
                <a:ln>
                  <a:noFill/>
                </a:ln>
                <a:solidFill>
                  <a:srgbClr val="FE690E"/>
                </a:solidFill>
                <a:effectLst/>
                <a:uLnTx/>
                <a:uFillTx/>
                <a:latin typeface="Calibri"/>
                <a:ea typeface="+mn-ea"/>
                <a:cs typeface="+mn-cs"/>
              </a:rPr>
              <a:t>character</a:t>
            </a:r>
            <a:r>
              <a:rPr kumimoji="0" lang="nb-NO" sz="2000" b="0" i="0" u="none" strike="noStrike" kern="1200" cap="none" spc="0" normalizeH="0" baseline="0" noProof="0" dirty="0">
                <a:ln>
                  <a:noFill/>
                </a:ln>
                <a:solidFill>
                  <a:srgbClr val="FE690E"/>
                </a:solidFill>
                <a:effectLst/>
                <a:uLnTx/>
                <a:uFillTx/>
                <a:latin typeface="Calibri"/>
                <a:ea typeface="+mn-ea"/>
                <a:cs typeface="+mn-cs"/>
              </a:rPr>
              <a:t> of AI-systems</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FE690E"/>
                </a:solidFill>
                <a:effectLst/>
                <a:uLnTx/>
                <a:uFillTx/>
                <a:latin typeface="Calibri"/>
                <a:ea typeface="+mn-ea"/>
                <a:cs typeface="+mn-cs"/>
              </a:rPr>
              <a:t>(How to prototype?)</a:t>
            </a:r>
          </a:p>
        </p:txBody>
      </p:sp>
      <p:sp>
        <p:nvSpPr>
          <p:cNvPr id="10" name="TextBox 9">
            <a:extLst>
              <a:ext uri="{FF2B5EF4-FFF2-40B4-BE49-F238E27FC236}">
                <a16:creationId xmlns:a16="http://schemas.microsoft.com/office/drawing/2014/main" id="{00F16CC6-51B3-4380-88C6-B77240E61378}"/>
              </a:ext>
            </a:extLst>
          </p:cNvPr>
          <p:cNvSpPr txBox="1"/>
          <p:nvPr/>
        </p:nvSpPr>
        <p:spPr>
          <a:xfrm>
            <a:off x="6451846" y="2919663"/>
            <a:ext cx="5404559" cy="64633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Yang, Q., Steinfeld, A., Rosé, C., &amp; Zimmerman, J. (2020). Re-examining Whether, Why, and How Human-AI Interaction Is Uniquely Difficult to Design. In Proceedings of the 2020 CHI conference on human factors in computing systems (Paper no. 164).</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AAD0ED45-132F-4512-A1EF-349F4A269A92}"/>
              </a:ext>
            </a:extLst>
          </p:cNvPr>
          <p:cNvSpPr txBox="1"/>
          <p:nvPr/>
        </p:nvSpPr>
        <p:spPr>
          <a:xfrm>
            <a:off x="6096000" y="600268"/>
            <a:ext cx="5795917" cy="196977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srgbClr val="22A7E5"/>
                </a:solidFill>
                <a:effectLst/>
                <a:uLnTx/>
                <a:uFillTx/>
                <a:latin typeface="Calibri"/>
                <a:ea typeface="+mn-ea"/>
                <a:cs typeface="+mn-cs"/>
              </a:rPr>
              <a:t>"</a:t>
            </a:r>
            <a:r>
              <a:rPr kumimoji="0" lang="en-GB" sz="1800" b="0" i="0" u="none" strike="noStrike" kern="1200" cap="none" spc="0" normalizeH="0" baseline="0" noProof="0">
                <a:ln>
                  <a:noFill/>
                </a:ln>
                <a:solidFill>
                  <a:prstClr val="black"/>
                </a:solidFill>
                <a:effectLst/>
                <a:uLnTx/>
                <a:uFillTx/>
                <a:latin typeface="Calibri"/>
                <a:ea typeface="+mn-ea"/>
                <a:cs typeface="+mn-cs"/>
              </a:rPr>
              <a:t>The system outputs that entail most design complexities are those that cannot be simulated. Consider Siri as an example. […] the relationship between Siri’s in- and outputs follow complex patterns that cannot be concisely described. As a result, rule-based simulators cannot meaningfully simulate Siri’s utterances nor can a human wizard.</a:t>
            </a:r>
            <a:endParaRPr kumimoji="0" lang="en-GB"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4" name="Straight Connector 13">
            <a:extLst>
              <a:ext uri="{FF2B5EF4-FFF2-40B4-BE49-F238E27FC236}">
                <a16:creationId xmlns:a16="http://schemas.microsoft.com/office/drawing/2014/main" id="{899AB7E5-B2DD-4E74-A7BA-E77CCAEA288C}"/>
              </a:ext>
            </a:extLst>
          </p:cNvPr>
          <p:cNvCxnSpPr/>
          <p:nvPr/>
        </p:nvCxnSpPr>
        <p:spPr>
          <a:xfrm>
            <a:off x="6258757" y="3951758"/>
            <a:ext cx="537099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608662E-CFD1-46F8-8F07-819235836CBA}"/>
              </a:ext>
            </a:extLst>
          </p:cNvPr>
          <p:cNvCxnSpPr/>
          <p:nvPr/>
        </p:nvCxnSpPr>
        <p:spPr>
          <a:xfrm>
            <a:off x="6258757" y="3951758"/>
            <a:ext cx="537099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DB94C14-8A39-4196-8B2C-81A1E1FCFC06}"/>
              </a:ext>
            </a:extLst>
          </p:cNvPr>
          <p:cNvSpPr txBox="1"/>
          <p:nvPr/>
        </p:nvSpPr>
        <p:spPr>
          <a:xfrm>
            <a:off x="6096000" y="4811189"/>
            <a:ext cx="2532434" cy="92294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err="1">
                <a:ln>
                  <a:noFill/>
                </a:ln>
                <a:solidFill>
                  <a:srgbClr val="22A7E5"/>
                </a:solidFill>
                <a:effectLst/>
                <a:uLnTx/>
                <a:uFillTx/>
                <a:latin typeface="Calibri"/>
                <a:ea typeface="+mn-ea"/>
                <a:cs typeface="+mn-cs"/>
              </a:rPr>
              <a:t>Consider</a:t>
            </a:r>
            <a:r>
              <a:rPr kumimoji="0" lang="nb-NO" sz="1799" b="0" i="0" u="none" strike="noStrike" kern="1200" cap="none" spc="0" normalizeH="0" baseline="0" noProof="0">
                <a:ln>
                  <a:noFill/>
                </a:ln>
                <a:solidFill>
                  <a:srgbClr val="22A7E5"/>
                </a:solidFill>
                <a:effectLst/>
                <a:uLnTx/>
                <a:uFillTx/>
                <a:latin typeface="Calibri"/>
                <a:ea typeface="+mn-ea"/>
                <a:cs typeface="+mn-cs"/>
              </a:rPr>
              <a:t>: </a:t>
            </a:r>
            <a:r>
              <a:rPr kumimoji="0" lang="nb-NO" sz="1799" b="1" i="0" u="none" strike="noStrike" kern="1200" cap="none" spc="0" normalizeH="0" baseline="0" noProof="0">
                <a:ln>
                  <a:noFill/>
                </a:ln>
                <a:solidFill>
                  <a:prstClr val="black"/>
                </a:solidFill>
                <a:effectLst/>
                <a:uLnTx/>
                <a:uFillTx/>
                <a:latin typeface="Calibri"/>
                <a:ea typeface="+mn-ea"/>
                <a:cs typeface="+mn-cs"/>
              </a:rPr>
              <a:t>Output </a:t>
            </a:r>
            <a:r>
              <a:rPr kumimoji="0" lang="nb-NO" sz="1799" b="1" i="0" u="none" strike="noStrike" kern="1200" cap="none" spc="0" normalizeH="0" baseline="0" noProof="0" err="1">
                <a:ln>
                  <a:noFill/>
                </a:ln>
                <a:solidFill>
                  <a:prstClr val="black"/>
                </a:solidFill>
                <a:effectLst/>
                <a:uLnTx/>
                <a:uFillTx/>
                <a:latin typeface="Calibri"/>
                <a:ea typeface="+mn-ea"/>
                <a:cs typeface="+mn-cs"/>
              </a:rPr>
              <a:t>complexity</a:t>
            </a:r>
            <a:r>
              <a:rPr kumimoji="0" lang="nb-NO" sz="1799" b="1"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a:ln>
                  <a:noFill/>
                </a:ln>
                <a:solidFill>
                  <a:prstClr val="black"/>
                </a:solidFill>
                <a:effectLst/>
                <a:uLnTx/>
                <a:uFillTx/>
                <a:latin typeface="Calibri"/>
                <a:ea typeface="+mn-ea"/>
                <a:cs typeface="+mn-cs"/>
              </a:rPr>
              <a:t>in services </a:t>
            </a:r>
            <a:r>
              <a:rPr kumimoji="0" lang="nb-NO" sz="1799" b="0" i="0" u="none" strike="noStrike" kern="1200" cap="none" spc="0" normalizeH="0" baseline="0" noProof="0" err="1">
                <a:ln>
                  <a:noFill/>
                </a:ln>
                <a:solidFill>
                  <a:prstClr val="black"/>
                </a:solidFill>
                <a:effectLst/>
                <a:uLnTx/>
                <a:uFillTx/>
                <a:latin typeface="Calibri"/>
                <a:ea typeface="+mn-ea"/>
                <a:cs typeface="+mn-cs"/>
              </a:rPr>
              <a:t>based</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on</a:t>
            </a:r>
            <a:r>
              <a:rPr kumimoji="0" lang="nb-NO" sz="1799" b="0" i="0" u="none" strike="noStrike" kern="1200" cap="none" spc="0" normalizeH="0" baseline="0" noProof="0">
                <a:ln>
                  <a:noFill/>
                </a:ln>
                <a:solidFill>
                  <a:prstClr val="black"/>
                </a:solidFill>
                <a:effectLst/>
                <a:uLnTx/>
                <a:uFillTx/>
                <a:latin typeface="Calibri"/>
                <a:ea typeface="+mn-ea"/>
                <a:cs typeface="+mn-cs"/>
              </a:rPr>
              <a:t> generative AI? </a:t>
            </a: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7FACF04-9510-C3E8-D255-A280832397C6}"/>
              </a:ext>
            </a:extLst>
          </p:cNvPr>
          <p:cNvPicPr>
            <a:picLocks noChangeAspect="1"/>
          </p:cNvPicPr>
          <p:nvPr/>
        </p:nvPicPr>
        <p:blipFill>
          <a:blip r:embed="rId3"/>
          <a:srcRect l="38685" t="13432" r="2525" b="5242"/>
          <a:stretch>
            <a:fillRect/>
          </a:stretch>
        </p:blipFill>
        <p:spPr>
          <a:xfrm>
            <a:off x="9019709" y="4341158"/>
            <a:ext cx="2527371" cy="1966587"/>
          </a:xfrm>
          <a:prstGeom prst="rect">
            <a:avLst/>
          </a:prstGeom>
          <a:ln>
            <a:solidFill>
              <a:schemeClr val="tx1"/>
            </a:solidFill>
          </a:ln>
        </p:spPr>
      </p:pic>
    </p:spTree>
    <p:extLst>
      <p:ext uri="{BB962C8B-B14F-4D97-AF65-F5344CB8AC3E}">
        <p14:creationId xmlns:p14="http://schemas.microsoft.com/office/powerpoint/2010/main" val="1168311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27D22C-C303-B63C-A799-33369986CAD9}"/>
              </a:ext>
            </a:extLst>
          </p:cNvPr>
          <p:cNvSpPr>
            <a:spLocks noGrp="1"/>
          </p:cNvSpPr>
          <p:nvPr>
            <p:ph type="sldNum" sz="quarter" idx="12"/>
          </p:nvPr>
        </p:nvSpPr>
        <p:spPr/>
        <p:txBody>
          <a:bodyPr/>
          <a:lstStyle/>
          <a:p>
            <a:fld id="{5751DFAA-887F-4071-8EAD-E8CA316FCF06}" type="slidenum">
              <a:rPr lang="nb-NO" smtClean="0"/>
              <a:t>35</a:t>
            </a:fld>
            <a:endParaRPr lang="nb-NO"/>
          </a:p>
        </p:txBody>
      </p:sp>
      <p:pic>
        <p:nvPicPr>
          <p:cNvPr id="4" name="Picture 3">
            <a:extLst>
              <a:ext uri="{FF2B5EF4-FFF2-40B4-BE49-F238E27FC236}">
                <a16:creationId xmlns:a16="http://schemas.microsoft.com/office/drawing/2014/main" id="{AF3F5BE3-9BF3-AA29-ABF1-72A53F7F3048}"/>
              </a:ext>
            </a:extLst>
          </p:cNvPr>
          <p:cNvPicPr>
            <a:picLocks noChangeAspect="1"/>
          </p:cNvPicPr>
          <p:nvPr/>
        </p:nvPicPr>
        <p:blipFill>
          <a:blip r:embed="rId2"/>
          <a:stretch>
            <a:fillRect/>
          </a:stretch>
        </p:blipFill>
        <p:spPr>
          <a:xfrm>
            <a:off x="6255798" y="1021910"/>
            <a:ext cx="5151825" cy="4814179"/>
          </a:xfrm>
          <a:prstGeom prst="rect">
            <a:avLst/>
          </a:prstGeom>
        </p:spPr>
      </p:pic>
      <p:sp>
        <p:nvSpPr>
          <p:cNvPr id="5" name="TextBox 4">
            <a:extLst>
              <a:ext uri="{FF2B5EF4-FFF2-40B4-BE49-F238E27FC236}">
                <a16:creationId xmlns:a16="http://schemas.microsoft.com/office/drawing/2014/main" id="{D5B1D74F-EA83-238F-1695-6744B581394E}"/>
              </a:ext>
            </a:extLst>
          </p:cNvPr>
          <p:cNvSpPr txBox="1"/>
          <p:nvPr/>
        </p:nvSpPr>
        <p:spPr>
          <a:xfrm>
            <a:off x="6640497" y="6211669"/>
            <a:ext cx="5404559" cy="64633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Yang, Q., Steinfeld, A., Rosé, C., &amp; Zimmerman, J. (2020). Re-examining Whether, Why, and How Human-AI Interaction Is Uniquely Difficult to Design. In Proceedings of the 2020 CHI conference on human factors in computing systems (Paper no. 164).</a:t>
            </a:r>
            <a:endParaRPr kumimoji="0" lang="nb-NO"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86331358-7327-90CC-A295-F0BD921B2729}"/>
              </a:ext>
            </a:extLst>
          </p:cNvPr>
          <p:cNvSpPr txBox="1"/>
          <p:nvPr/>
        </p:nvSpPr>
        <p:spPr>
          <a:xfrm>
            <a:off x="952209" y="2019865"/>
            <a:ext cx="3639246" cy="384720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black"/>
                </a:solidFill>
                <a:effectLst/>
                <a:uLnTx/>
                <a:uFillTx/>
                <a:latin typeface="Calibri"/>
                <a:ea typeface="+mn-ea"/>
                <a:cs typeface="+mn-cs"/>
              </a:rPr>
              <a:t>Challenges in human-</a:t>
            </a:r>
            <a:r>
              <a:rPr kumimoji="0" lang="nb-NO" sz="2800" b="0" i="0" u="none" strike="noStrike" kern="1200" cap="none" spc="0" normalizeH="0" baseline="0" noProof="0" dirty="0" err="1">
                <a:ln>
                  <a:noFill/>
                </a:ln>
                <a:solidFill>
                  <a:prstClr val="black"/>
                </a:solidFill>
                <a:effectLst/>
                <a:uLnTx/>
                <a:uFillTx/>
                <a:latin typeface="Calibri"/>
                <a:ea typeface="+mn-ea"/>
                <a:cs typeface="+mn-cs"/>
              </a:rPr>
              <a:t>centred</a:t>
            </a:r>
            <a:r>
              <a:rPr kumimoji="0" lang="nb-NO" sz="2800" b="0" i="0" u="none" strike="noStrike" kern="1200" cap="none" spc="0" normalizeH="0" baseline="0" noProof="0" dirty="0">
                <a:ln>
                  <a:noFill/>
                </a:ln>
                <a:solidFill>
                  <a:prstClr val="black"/>
                </a:solidFill>
                <a:effectLst/>
                <a:uLnTx/>
                <a:uFillTx/>
                <a:latin typeface="Calibri"/>
                <a:ea typeface="+mn-ea"/>
                <a:cs typeface="+mn-cs"/>
              </a:rPr>
              <a:t> design of AI</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1" i="0" u="none" strike="noStrike" kern="1200" cap="none" spc="0" normalizeH="0" baseline="0" noProof="0" dirty="0" err="1">
                <a:ln>
                  <a:noFill/>
                </a:ln>
                <a:solidFill>
                  <a:schemeClr val="tx2">
                    <a:lumMod val="75000"/>
                    <a:lumOff val="25000"/>
                  </a:schemeClr>
                </a:solidFill>
                <a:effectLst/>
                <a:uLnTx/>
                <a:uFillTx/>
                <a:latin typeface="Calibri"/>
                <a:ea typeface="+mn-ea"/>
                <a:cs typeface="+mn-cs"/>
              </a:rPr>
              <a:t>Capability</a:t>
            </a:r>
            <a:r>
              <a:rPr kumimoji="0" lang="nb-NO" sz="2000" b="1" i="0" u="none" strike="noStrike" kern="1200" cap="none" spc="0" normalizeH="0" baseline="0" noProof="0" dirty="0">
                <a:ln>
                  <a:noFill/>
                </a:ln>
                <a:solidFill>
                  <a:schemeClr val="tx2">
                    <a:lumMod val="75000"/>
                    <a:lumOff val="25000"/>
                  </a:schemeClr>
                </a:solidFill>
                <a:effectLst/>
                <a:uLnTx/>
                <a:uFillTx/>
                <a:latin typeface="Calibri"/>
                <a:ea typeface="+mn-ea"/>
                <a:cs typeface="+mn-cs"/>
              </a:rPr>
              <a:t> </a:t>
            </a:r>
            <a:r>
              <a:rPr kumimoji="0" lang="nb-NO" sz="2000" b="1" i="0" u="none" strike="noStrike" kern="1200" cap="none" spc="0" normalizeH="0" baseline="0" noProof="0" dirty="0" err="1">
                <a:ln>
                  <a:noFill/>
                </a:ln>
                <a:solidFill>
                  <a:schemeClr val="tx2">
                    <a:lumMod val="75000"/>
                    <a:lumOff val="25000"/>
                  </a:schemeClr>
                </a:solidFill>
                <a:effectLst/>
                <a:uLnTx/>
                <a:uFillTx/>
                <a:latin typeface="Calibri"/>
                <a:ea typeface="+mn-ea"/>
                <a:cs typeface="+mn-cs"/>
              </a:rPr>
              <a:t>uncertainty</a:t>
            </a:r>
            <a:r>
              <a:rPr kumimoji="0" lang="nb-NO" sz="2000" b="0" i="0" u="none" strike="noStrike" kern="1200" cap="none" spc="0" normalizeH="0" baseline="0" noProof="0" dirty="0">
                <a:ln>
                  <a:noFill/>
                </a:ln>
                <a:solidFill>
                  <a:prstClr val="black"/>
                </a:solidFill>
                <a:effectLst/>
                <a:uLnTx/>
                <a:uFillTx/>
                <a:latin typeface="Calibri"/>
                <a:ea typeface="+mn-ea"/>
                <a:cs typeface="+mn-cs"/>
              </a:rPr>
              <a:t>,</a:t>
            </a:r>
            <a:r>
              <a:rPr kumimoji="0" lang="nb-NO" sz="2000" b="1" i="0" u="none" strike="noStrike" kern="1200" cap="none" spc="0" normalizeH="0" baseline="0" noProof="0" dirty="0">
                <a:ln>
                  <a:noFill/>
                </a:ln>
                <a:solidFill>
                  <a:prstClr val="black"/>
                </a:solidFill>
                <a:effectLst/>
                <a:uLnTx/>
                <a:uFillTx/>
                <a:latin typeface="Calibri"/>
                <a:ea typeface="+mn-ea"/>
                <a:cs typeface="+mn-cs"/>
              </a:rPr>
              <a:t> </a:t>
            </a:r>
            <a:r>
              <a:rPr kumimoji="0" lang="nb-NO" sz="2000" b="0" i="0" u="none" strike="noStrike" kern="1200" cap="none" spc="0" normalizeH="0" baseline="0" noProof="0" dirty="0">
                <a:ln>
                  <a:noFill/>
                </a:ln>
                <a:solidFill>
                  <a:prstClr val="black"/>
                </a:solidFill>
                <a:effectLst/>
                <a:uLnTx/>
                <a:uFillTx/>
                <a:latin typeface="Calibri"/>
                <a:ea typeface="+mn-ea"/>
                <a:cs typeface="+mn-cs"/>
              </a:rPr>
              <a:t>due to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limited</a:t>
            </a:r>
            <a:r>
              <a:rPr kumimoji="0" lang="nb-NO" sz="2000" b="0" i="0" u="none" strike="noStrike" kern="1200" cap="none" spc="0" normalizeH="0" baseline="0" noProof="0" dirty="0">
                <a:ln>
                  <a:noFill/>
                </a:ln>
                <a:solidFill>
                  <a:prstClr val="black"/>
                </a:solidFill>
                <a:effectLst/>
                <a:uLnTx/>
                <a:uFillTx/>
                <a:latin typeface="Calibri"/>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understanding</a:t>
            </a:r>
            <a:r>
              <a:rPr kumimoji="0" lang="nb-NO" sz="2000" b="0" i="0" u="none" strike="noStrike" kern="1200" cap="none" spc="0" normalizeH="0" baseline="0" noProof="0" dirty="0">
                <a:ln>
                  <a:noFill/>
                </a:ln>
                <a:solidFill>
                  <a:prstClr val="black"/>
                </a:solidFill>
                <a:effectLst/>
                <a:uLnTx/>
                <a:uFillTx/>
                <a:latin typeface="Calibri"/>
                <a:ea typeface="+mn-ea"/>
                <a:cs typeface="+mn-cs"/>
              </a:rPr>
              <a:t> of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opportunities</a:t>
            </a:r>
            <a:r>
              <a:rPr kumimoji="0" lang="nb-NO" sz="2000" b="0" i="0" u="none" strike="noStrike" kern="1200" cap="none" spc="0" normalizeH="0" baseline="0" noProof="0" dirty="0">
                <a:ln>
                  <a:noFill/>
                </a:ln>
                <a:solidFill>
                  <a:prstClr val="black"/>
                </a:solidFill>
                <a:effectLst/>
                <a:uLnTx/>
                <a:uFillTx/>
                <a:latin typeface="Calibri"/>
                <a:ea typeface="+mn-ea"/>
                <a:cs typeface="+mn-cs"/>
              </a:rPr>
              <a:t>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with</a:t>
            </a:r>
            <a:r>
              <a:rPr kumimoji="0" lang="nb-NO" sz="2000" b="0" i="0" u="none" strike="noStrike" kern="1200" cap="none" spc="0" normalizeH="0" baseline="0" noProof="0" dirty="0">
                <a:ln>
                  <a:noFill/>
                </a:ln>
                <a:solidFill>
                  <a:prstClr val="black"/>
                </a:solidFill>
                <a:effectLst/>
                <a:uLnTx/>
                <a:uFillTx/>
                <a:latin typeface="Calibri"/>
                <a:ea typeface="+mn-ea"/>
                <a:cs typeface="+mn-cs"/>
              </a:rPr>
              <a:t> AI-systems</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a:ea typeface="+mn-ea"/>
                <a:cs typeface="+mn-cs"/>
              </a:rPr>
              <a:t>(How to </a:t>
            </a:r>
            <a:r>
              <a:rPr kumimoji="0" lang="nb-NO" sz="2000" b="0" i="0" u="none" strike="noStrike" kern="1200" cap="none" spc="0" normalizeH="0" baseline="0" noProof="0" dirty="0" err="1">
                <a:ln>
                  <a:noFill/>
                </a:ln>
                <a:solidFill>
                  <a:prstClr val="black"/>
                </a:solidFill>
                <a:effectLst/>
                <a:uLnTx/>
                <a:uFillTx/>
                <a:latin typeface="Calibri"/>
                <a:ea typeface="+mn-ea"/>
                <a:cs typeface="+mn-cs"/>
              </a:rPr>
              <a:t>sketch</a:t>
            </a:r>
            <a:r>
              <a:rPr kumimoji="0" lang="nb-NO"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srgbClr val="FE690E"/>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1" i="0" u="none" strike="noStrike" kern="1200" cap="none" spc="0" normalizeH="0" baseline="0" noProof="0" dirty="0">
                <a:ln>
                  <a:noFill/>
                </a:ln>
                <a:solidFill>
                  <a:srgbClr val="FE690E"/>
                </a:solidFill>
                <a:effectLst/>
                <a:uLnTx/>
                <a:uFillTx/>
                <a:latin typeface="Calibri"/>
                <a:ea typeface="+mn-ea"/>
                <a:cs typeface="+mn-cs"/>
              </a:rPr>
              <a:t>Output </a:t>
            </a:r>
            <a:r>
              <a:rPr kumimoji="0" lang="nb-NO" sz="2000" b="1" i="0" u="none" strike="noStrike" kern="1200" cap="none" spc="0" normalizeH="0" baseline="0" noProof="0" dirty="0" err="1">
                <a:ln>
                  <a:noFill/>
                </a:ln>
                <a:solidFill>
                  <a:srgbClr val="FE690E"/>
                </a:solidFill>
                <a:effectLst/>
                <a:uLnTx/>
                <a:uFillTx/>
                <a:latin typeface="Calibri"/>
                <a:ea typeface="+mn-ea"/>
                <a:cs typeface="+mn-cs"/>
              </a:rPr>
              <a:t>complexity</a:t>
            </a:r>
            <a:r>
              <a:rPr kumimoji="0" lang="nb-NO" sz="2000" b="0" i="0" u="none" strike="noStrike" kern="1200" cap="none" spc="0" normalizeH="0" baseline="0" noProof="0" dirty="0">
                <a:ln>
                  <a:noFill/>
                </a:ln>
                <a:effectLst/>
                <a:uLnTx/>
                <a:uFillTx/>
                <a:latin typeface="Calibri"/>
                <a:ea typeface="+mn-ea"/>
                <a:cs typeface="+mn-cs"/>
              </a:rPr>
              <a:t>, due to adaptive </a:t>
            </a:r>
            <a:r>
              <a:rPr kumimoji="0" lang="nb-NO" sz="2000" b="0" i="0" u="none" strike="noStrike" kern="1200" cap="none" spc="0" normalizeH="0" baseline="0" noProof="0" dirty="0" err="1">
                <a:ln>
                  <a:noFill/>
                </a:ln>
                <a:effectLst/>
                <a:uLnTx/>
                <a:uFillTx/>
                <a:latin typeface="Calibri"/>
                <a:ea typeface="+mn-ea"/>
                <a:cs typeface="+mn-cs"/>
              </a:rPr>
              <a:t>character</a:t>
            </a:r>
            <a:r>
              <a:rPr kumimoji="0" lang="nb-NO" sz="2000" b="0" i="0" u="none" strike="noStrike" kern="1200" cap="none" spc="0" normalizeH="0" baseline="0" noProof="0" dirty="0">
                <a:ln>
                  <a:noFill/>
                </a:ln>
                <a:effectLst/>
                <a:uLnTx/>
                <a:uFillTx/>
                <a:latin typeface="Calibri"/>
                <a:ea typeface="+mn-ea"/>
                <a:cs typeface="+mn-cs"/>
              </a:rPr>
              <a:t> of AI-systems</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effectLst/>
                <a:uLnTx/>
                <a:uFillTx/>
                <a:latin typeface="Calibri"/>
                <a:ea typeface="+mn-ea"/>
                <a:cs typeface="+mn-cs"/>
              </a:rPr>
              <a:t>(How to prototype?)</a:t>
            </a:r>
          </a:p>
        </p:txBody>
      </p:sp>
    </p:spTree>
    <p:extLst>
      <p:ext uri="{BB962C8B-B14F-4D97-AF65-F5344CB8AC3E}">
        <p14:creationId xmlns:p14="http://schemas.microsoft.com/office/powerpoint/2010/main" val="3338193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B35A06-1801-4A06-A1AB-4E1E93D6873E}"/>
              </a:ext>
            </a:extLst>
          </p:cNvPr>
          <p:cNvSpPr txBox="1"/>
          <p:nvPr/>
        </p:nvSpPr>
        <p:spPr>
          <a:xfrm>
            <a:off x="6640497" y="6211669"/>
            <a:ext cx="5404559" cy="64633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Yang, Q., Steinfeld, A., Rosé, C., &amp; Zimmerman, J. (2020). Re-examining Whether, Why, and How Human-AI Interaction Is Uniquely Difficult to Design. In Proceedings of the 2020 CHI conference on human factors in computing systems (Paper no. 164).</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E486B32-312F-4690-9B32-AE569842900A}"/>
              </a:ext>
            </a:extLst>
          </p:cNvPr>
          <p:cNvPicPr>
            <a:picLocks noChangeAspect="1"/>
          </p:cNvPicPr>
          <p:nvPr/>
        </p:nvPicPr>
        <p:blipFill>
          <a:blip r:embed="rId2"/>
          <a:stretch>
            <a:fillRect/>
          </a:stretch>
        </p:blipFill>
        <p:spPr>
          <a:xfrm>
            <a:off x="511945" y="152366"/>
            <a:ext cx="11168109" cy="5988281"/>
          </a:xfrm>
          <a:prstGeom prst="rect">
            <a:avLst/>
          </a:prstGeom>
        </p:spPr>
      </p:pic>
      <p:grpSp>
        <p:nvGrpSpPr>
          <p:cNvPr id="8" name="Group 7">
            <a:extLst>
              <a:ext uri="{FF2B5EF4-FFF2-40B4-BE49-F238E27FC236}">
                <a16:creationId xmlns:a16="http://schemas.microsoft.com/office/drawing/2014/main" id="{478CA0CD-2053-43DD-A133-D1061D253AF3}"/>
              </a:ext>
            </a:extLst>
          </p:cNvPr>
          <p:cNvGrpSpPr/>
          <p:nvPr/>
        </p:nvGrpSpPr>
        <p:grpSpPr>
          <a:xfrm>
            <a:off x="564179" y="245676"/>
            <a:ext cx="11231569" cy="5781897"/>
            <a:chOff x="627639" y="283001"/>
            <a:chExt cx="11231569" cy="5781897"/>
          </a:xfrm>
        </p:grpSpPr>
        <p:pic>
          <p:nvPicPr>
            <p:cNvPr id="3" name="Picture 2">
              <a:extLst>
                <a:ext uri="{FF2B5EF4-FFF2-40B4-BE49-F238E27FC236}">
                  <a16:creationId xmlns:a16="http://schemas.microsoft.com/office/drawing/2014/main" id="{CD5B2CE9-266A-4E22-A18D-0337E1F97FA2}"/>
                </a:ext>
              </a:extLst>
            </p:cNvPr>
            <p:cNvPicPr>
              <a:picLocks noChangeAspect="1"/>
            </p:cNvPicPr>
            <p:nvPr/>
          </p:nvPicPr>
          <p:blipFill rotWithShape="1">
            <a:blip r:embed="rId3"/>
            <a:srcRect l="4199" t="10930" r="6862" b="6213"/>
            <a:stretch/>
          </p:blipFill>
          <p:spPr>
            <a:xfrm>
              <a:off x="627639" y="323996"/>
              <a:ext cx="10955156" cy="5740902"/>
            </a:xfrm>
            <a:prstGeom prst="rect">
              <a:avLst/>
            </a:prstGeom>
          </p:spPr>
        </p:pic>
        <p:sp>
          <p:nvSpPr>
            <p:cNvPr id="6" name="Rectangle 5">
              <a:extLst>
                <a:ext uri="{FF2B5EF4-FFF2-40B4-BE49-F238E27FC236}">
                  <a16:creationId xmlns:a16="http://schemas.microsoft.com/office/drawing/2014/main" id="{298AA6A7-DB30-4771-8E98-E8FC5398870C}"/>
                </a:ext>
              </a:extLst>
            </p:cNvPr>
            <p:cNvSpPr/>
            <p:nvPr/>
          </p:nvSpPr>
          <p:spPr>
            <a:xfrm>
              <a:off x="1670180" y="283001"/>
              <a:ext cx="10189028" cy="1343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698894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BF0C0E-13E0-4F54-8895-7EA2F2C06148}"/>
              </a:ext>
            </a:extLst>
          </p:cNvPr>
          <p:cNvPicPr>
            <a:picLocks noChangeAspect="1"/>
          </p:cNvPicPr>
          <p:nvPr/>
        </p:nvPicPr>
        <p:blipFill rotWithShape="1">
          <a:blip r:embed="rId2"/>
          <a:srcRect l="4199" t="10930" r="6862" b="73277"/>
          <a:stretch/>
        </p:blipFill>
        <p:spPr>
          <a:xfrm>
            <a:off x="564179" y="286671"/>
            <a:ext cx="10955156" cy="1094260"/>
          </a:xfrm>
          <a:prstGeom prst="rect">
            <a:avLst/>
          </a:prstGeom>
        </p:spPr>
      </p:pic>
      <p:sp>
        <p:nvSpPr>
          <p:cNvPr id="9" name="Rectangle 8">
            <a:extLst>
              <a:ext uri="{FF2B5EF4-FFF2-40B4-BE49-F238E27FC236}">
                <a16:creationId xmlns:a16="http://schemas.microsoft.com/office/drawing/2014/main" id="{45C89062-790B-4630-8110-8E319BDE66CF}"/>
              </a:ext>
            </a:extLst>
          </p:cNvPr>
          <p:cNvSpPr/>
          <p:nvPr/>
        </p:nvSpPr>
        <p:spPr>
          <a:xfrm>
            <a:off x="1606720" y="245676"/>
            <a:ext cx="10189028" cy="1343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1B35A06-1801-4A06-A1AB-4E1E93D6873E}"/>
              </a:ext>
            </a:extLst>
          </p:cNvPr>
          <p:cNvSpPr txBox="1"/>
          <p:nvPr/>
        </p:nvSpPr>
        <p:spPr>
          <a:xfrm>
            <a:off x="6640497" y="6211669"/>
            <a:ext cx="5404559" cy="64633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Yang, Q., Steinfeld, A., Rosé, C., &amp; Zimmerman, J. (2020). Re-examining Whether, Why, and How Human-AI Interaction Is Uniquely Difficult to Design. In Proceedings of the 2020 CHI conference on human factors in computing systems (Paper no. 164).</a:t>
            </a:r>
            <a:endParaRPr kumimoji="0" lang="nb-NO"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D0AD77B9-3706-4C0A-ACFF-D2647E209F87}"/>
              </a:ext>
            </a:extLst>
          </p:cNvPr>
          <p:cNvSpPr txBox="1"/>
          <p:nvPr/>
        </p:nvSpPr>
        <p:spPr>
          <a:xfrm>
            <a:off x="905523" y="5370990"/>
            <a:ext cx="5541768" cy="26161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a:ea typeface="+mn-ea"/>
                <a:cs typeface="+mn-cs"/>
              </a:rPr>
              <a:t>Image: https://commons.wikimedia.org/wiki/File:Face_Recognition_3252983.png</a:t>
            </a:r>
          </a:p>
        </p:txBody>
      </p:sp>
      <p:sp>
        <p:nvSpPr>
          <p:cNvPr id="3" name="TextBox 2">
            <a:extLst>
              <a:ext uri="{FF2B5EF4-FFF2-40B4-BE49-F238E27FC236}">
                <a16:creationId xmlns:a16="http://schemas.microsoft.com/office/drawing/2014/main" id="{1CEC52FA-A2F6-4A05-A2C4-CB49B16BC177}"/>
              </a:ext>
            </a:extLst>
          </p:cNvPr>
          <p:cNvSpPr txBox="1"/>
          <p:nvPr/>
        </p:nvSpPr>
        <p:spPr>
          <a:xfrm>
            <a:off x="7119891" y="2980863"/>
            <a:ext cx="3586579" cy="175355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Limited </a:t>
            </a:r>
            <a:r>
              <a:rPr kumimoji="0" lang="nb-NO" sz="1799" b="0" i="0" u="none" strike="noStrike" kern="1200" cap="none" spc="0" normalizeH="0" baseline="0" noProof="0" err="1">
                <a:ln>
                  <a:noFill/>
                </a:ln>
                <a:solidFill>
                  <a:prstClr val="black"/>
                </a:solidFill>
                <a:effectLst/>
                <a:uLnTx/>
                <a:uFillTx/>
                <a:latin typeface="Calibri"/>
                <a:ea typeface="+mn-ea"/>
                <a:cs typeface="+mn-cs"/>
              </a:rPr>
              <a:t>dataset</a:t>
            </a:r>
            <a:r>
              <a:rPr kumimoji="0" lang="nb-NO" sz="1799" b="0" i="0" u="none" strike="noStrike" kern="1200" cap="none" spc="0" normalizeH="0" baseline="0" noProof="0">
                <a:ln>
                  <a:noFill/>
                </a:ln>
                <a:solidFill>
                  <a:prstClr val="black"/>
                </a:solidFill>
                <a:effectLst/>
                <a:uLnTx/>
                <a:uFillTx/>
                <a:latin typeface="Calibri"/>
                <a:ea typeface="+mn-ea"/>
                <a:cs typeface="+mn-cs"/>
              </a:rPr>
              <a:t> basis for AI. </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No </a:t>
            </a:r>
            <a:r>
              <a:rPr kumimoji="0" lang="nb-NO" sz="1799" b="0" i="0" u="none" strike="noStrike" kern="1200" cap="none" spc="0" normalizeH="0" baseline="0" noProof="0" err="1">
                <a:ln>
                  <a:noFill/>
                </a:ln>
                <a:solidFill>
                  <a:prstClr val="black"/>
                </a:solidFill>
                <a:effectLst/>
                <a:uLnTx/>
                <a:uFillTx/>
                <a:latin typeface="Calibri"/>
                <a:ea typeface="+mn-ea"/>
                <a:cs typeface="+mn-cs"/>
              </a:rPr>
              <a:t>adaptation</a:t>
            </a:r>
            <a:r>
              <a:rPr kumimoji="0" lang="nb-NO" sz="1799" b="0" i="0" u="none" strike="noStrike" kern="1200" cap="none" spc="0" normalizeH="0" baseline="0" noProof="0">
                <a:ln>
                  <a:noFill/>
                </a:ln>
                <a:solidFill>
                  <a:prstClr val="black"/>
                </a:solidFill>
                <a:effectLst/>
                <a:uLnTx/>
                <a:uFillTx/>
                <a:latin typeface="Calibri"/>
                <a:ea typeface="+mn-ea"/>
                <a:cs typeface="+mn-cs"/>
              </a:rPr>
              <a:t> to </a:t>
            </a:r>
            <a:r>
              <a:rPr kumimoji="0" lang="nb-NO" sz="1799" b="0" i="0" u="none" strike="noStrike" kern="1200" cap="none" spc="0" normalizeH="0" baseline="0" noProof="0" err="1">
                <a:ln>
                  <a:noFill/>
                </a:ln>
                <a:solidFill>
                  <a:prstClr val="black"/>
                </a:solidFill>
                <a:effectLst/>
                <a:uLnTx/>
                <a:uFillTx/>
                <a:latin typeface="Calibri"/>
                <a:ea typeface="+mn-ea"/>
                <a:cs typeface="+mn-cs"/>
              </a:rPr>
              <a:t>user</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context</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srgbClr val="22A7E5"/>
                </a:solidFill>
                <a:effectLst/>
                <a:uLnTx/>
                <a:uFillTx/>
                <a:latin typeface="Calibri"/>
                <a:ea typeface="+mn-ea"/>
                <a:cs typeface="+mn-cs"/>
              </a:rPr>
              <a:t>-&gt; </a:t>
            </a:r>
            <a:r>
              <a:rPr kumimoji="0" lang="nb-NO" sz="1799" b="0" i="0" u="none" strike="noStrike" kern="1200" cap="none" spc="0" normalizeH="0" baseline="0" noProof="0" err="1">
                <a:ln>
                  <a:noFill/>
                </a:ln>
                <a:solidFill>
                  <a:prstClr val="black"/>
                </a:solidFill>
                <a:effectLst/>
                <a:uLnTx/>
                <a:uFillTx/>
                <a:latin typeface="Calibri"/>
                <a:ea typeface="+mn-ea"/>
                <a:cs typeface="+mn-cs"/>
              </a:rPr>
              <a:t>Low</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capability</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uncertainty</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srgbClr val="22A7E5"/>
                </a:solidFill>
                <a:effectLst/>
                <a:uLnTx/>
                <a:uFillTx/>
                <a:latin typeface="Calibri"/>
                <a:ea typeface="+mn-ea"/>
                <a:cs typeface="+mn-cs"/>
              </a:rPr>
              <a:t>-&gt; </a:t>
            </a:r>
            <a:r>
              <a:rPr kumimoji="0" lang="nb-NO" sz="1799" b="0" i="0" u="none" strike="noStrike" kern="1200" cap="none" spc="0" normalizeH="0" baseline="0" noProof="0" err="1">
                <a:ln>
                  <a:noFill/>
                </a:ln>
                <a:solidFill>
                  <a:prstClr val="black"/>
                </a:solidFill>
                <a:effectLst/>
                <a:uLnTx/>
                <a:uFillTx/>
                <a:latin typeface="Calibri"/>
                <a:ea typeface="+mn-ea"/>
                <a:cs typeface="+mn-cs"/>
              </a:rPr>
              <a:t>Low</a:t>
            </a:r>
            <a:r>
              <a:rPr kumimoji="0" lang="nb-NO" sz="1799" b="0" i="0" u="none" strike="noStrike" kern="1200" cap="none" spc="0" normalizeH="0" baseline="0" noProof="0">
                <a:ln>
                  <a:noFill/>
                </a:ln>
                <a:solidFill>
                  <a:prstClr val="black"/>
                </a:solidFill>
                <a:effectLst/>
                <a:uLnTx/>
                <a:uFillTx/>
                <a:latin typeface="Calibri"/>
                <a:ea typeface="+mn-ea"/>
                <a:cs typeface="+mn-cs"/>
              </a:rPr>
              <a:t> output </a:t>
            </a:r>
            <a:r>
              <a:rPr kumimoji="0" lang="nb-NO" sz="1799" b="0" i="0" u="none" strike="noStrike" kern="1200" cap="none" spc="0" normalizeH="0" baseline="0" noProof="0" err="1">
                <a:ln>
                  <a:noFill/>
                </a:ln>
                <a:solidFill>
                  <a:prstClr val="black"/>
                </a:solidFill>
                <a:effectLst/>
                <a:uLnTx/>
                <a:uFillTx/>
                <a:latin typeface="Calibri"/>
                <a:ea typeface="+mn-ea"/>
                <a:cs typeface="+mn-cs"/>
              </a:rPr>
              <a:t>complexity</a:t>
            </a: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pic>
        <p:nvPicPr>
          <p:cNvPr id="1028" name="Picture 4">
            <a:extLst>
              <a:ext uri="{FF2B5EF4-FFF2-40B4-BE49-F238E27FC236}">
                <a16:creationId xmlns:a16="http://schemas.microsoft.com/office/drawing/2014/main" id="{57B8313F-D074-4E45-81DD-BD65E800610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0300" y="2145891"/>
            <a:ext cx="3872359" cy="3225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187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B35A06-1801-4A06-A1AB-4E1E93D6873E}"/>
              </a:ext>
            </a:extLst>
          </p:cNvPr>
          <p:cNvSpPr txBox="1"/>
          <p:nvPr/>
        </p:nvSpPr>
        <p:spPr>
          <a:xfrm>
            <a:off x="6640497" y="6211669"/>
            <a:ext cx="5404559" cy="64633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Yang, Q., Steinfeld, A., Rosé, C., &amp; Zimmerman, J. (2020). Re-examining Whether, Why, and How Human-AI Interaction Is Uniquely Difficult to Design. In Proceedings of the 2020 CHI conference on human factors in computing systems (Paper no. 164).</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3B97FF8C-2A78-44B7-8023-311308F0288D}"/>
              </a:ext>
            </a:extLst>
          </p:cNvPr>
          <p:cNvSpPr txBox="1"/>
          <p:nvPr/>
        </p:nvSpPr>
        <p:spPr>
          <a:xfrm>
            <a:off x="6498453" y="877694"/>
            <a:ext cx="3586579" cy="175355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err="1">
                <a:ln>
                  <a:noFill/>
                </a:ln>
                <a:solidFill>
                  <a:prstClr val="black"/>
                </a:solidFill>
                <a:effectLst/>
                <a:uLnTx/>
                <a:uFillTx/>
                <a:latin typeface="Calibri"/>
                <a:ea typeface="+mn-ea"/>
                <a:cs typeface="+mn-cs"/>
              </a:rPr>
              <a:t>Evolving</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dataset</a:t>
            </a:r>
            <a:r>
              <a:rPr kumimoji="0" lang="nb-NO" sz="1799" b="0" i="0" u="none" strike="noStrike" kern="1200" cap="none" spc="0" normalizeH="0" baseline="0" noProof="0">
                <a:ln>
                  <a:noFill/>
                </a:ln>
                <a:solidFill>
                  <a:prstClr val="black"/>
                </a:solidFill>
                <a:effectLst/>
                <a:uLnTx/>
                <a:uFillTx/>
                <a:latin typeface="Calibri"/>
                <a:ea typeface="+mn-ea"/>
                <a:cs typeface="+mn-cs"/>
              </a:rPr>
              <a:t> basis for AI. </a:t>
            </a: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a:ea typeface="+mn-ea"/>
                <a:cs typeface="+mn-cs"/>
              </a:rPr>
              <a:t>Adaptation to </a:t>
            </a:r>
            <a:r>
              <a:rPr kumimoji="0" lang="nb-NO" sz="1799" b="0" i="0" u="none" strike="noStrike" kern="1200" cap="none" spc="0" normalizeH="0" baseline="0" noProof="0" err="1">
                <a:ln>
                  <a:noFill/>
                </a:ln>
                <a:solidFill>
                  <a:prstClr val="black"/>
                </a:solidFill>
                <a:effectLst/>
                <a:uLnTx/>
                <a:uFillTx/>
                <a:latin typeface="Calibri"/>
                <a:ea typeface="+mn-ea"/>
                <a:cs typeface="+mn-cs"/>
              </a:rPr>
              <a:t>user</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context</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srgbClr val="22A7E5"/>
                </a:solidFill>
                <a:effectLst/>
                <a:uLnTx/>
                <a:uFillTx/>
                <a:latin typeface="Calibri"/>
                <a:ea typeface="+mn-ea"/>
                <a:cs typeface="+mn-cs"/>
              </a:rPr>
              <a:t>-&gt; </a:t>
            </a:r>
            <a:r>
              <a:rPr kumimoji="0" lang="nb-NO" sz="1799" b="0" i="0" u="none" strike="noStrike" kern="1200" cap="none" spc="0" normalizeH="0" baseline="0" noProof="0">
                <a:ln>
                  <a:noFill/>
                </a:ln>
                <a:solidFill>
                  <a:prstClr val="black"/>
                </a:solidFill>
                <a:effectLst/>
                <a:uLnTx/>
                <a:uFillTx/>
                <a:latin typeface="Calibri"/>
                <a:ea typeface="+mn-ea"/>
                <a:cs typeface="+mn-cs"/>
              </a:rPr>
              <a:t>High </a:t>
            </a:r>
            <a:r>
              <a:rPr kumimoji="0" lang="nb-NO" sz="1799" b="0" i="0" u="none" strike="noStrike" kern="1200" cap="none" spc="0" normalizeH="0" baseline="0" noProof="0" err="1">
                <a:ln>
                  <a:noFill/>
                </a:ln>
                <a:solidFill>
                  <a:prstClr val="black"/>
                </a:solidFill>
                <a:effectLst/>
                <a:uLnTx/>
                <a:uFillTx/>
                <a:latin typeface="Calibri"/>
                <a:ea typeface="+mn-ea"/>
                <a:cs typeface="+mn-cs"/>
              </a:rPr>
              <a:t>capability</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uncertainty</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srgbClr val="22A7E5"/>
                </a:solidFill>
                <a:effectLst/>
                <a:uLnTx/>
                <a:uFillTx/>
                <a:latin typeface="Calibri"/>
                <a:ea typeface="+mn-ea"/>
                <a:cs typeface="+mn-cs"/>
              </a:rPr>
              <a:t>-&gt; </a:t>
            </a:r>
            <a:r>
              <a:rPr kumimoji="0" lang="nb-NO" sz="1799" b="0" i="0" u="none" strike="noStrike" kern="1200" cap="none" spc="0" normalizeH="0" baseline="0" noProof="0">
                <a:ln>
                  <a:noFill/>
                </a:ln>
                <a:solidFill>
                  <a:prstClr val="black"/>
                </a:solidFill>
                <a:effectLst/>
                <a:uLnTx/>
                <a:uFillTx/>
                <a:latin typeface="Calibri"/>
                <a:ea typeface="+mn-ea"/>
                <a:cs typeface="+mn-cs"/>
              </a:rPr>
              <a:t>High output </a:t>
            </a:r>
            <a:r>
              <a:rPr kumimoji="0" lang="nb-NO" sz="1799" b="0" i="0" u="none" strike="noStrike" kern="1200" cap="none" spc="0" normalizeH="0" baseline="0" noProof="0" err="1">
                <a:ln>
                  <a:noFill/>
                </a:ln>
                <a:solidFill>
                  <a:prstClr val="black"/>
                </a:solidFill>
                <a:effectLst/>
                <a:uLnTx/>
                <a:uFillTx/>
                <a:latin typeface="Calibri"/>
                <a:ea typeface="+mn-ea"/>
                <a:cs typeface="+mn-cs"/>
              </a:rPr>
              <a:t>complexity</a:t>
            </a: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879D6FBA-4A50-4B99-914D-74B0298E8A49}"/>
              </a:ext>
            </a:extLst>
          </p:cNvPr>
          <p:cNvPicPr>
            <a:picLocks noChangeAspect="1"/>
          </p:cNvPicPr>
          <p:nvPr/>
        </p:nvPicPr>
        <p:blipFill rotWithShape="1">
          <a:blip r:embed="rId2"/>
          <a:srcRect l="4199" t="63952" r="6862" b="6896"/>
          <a:stretch>
            <a:fillRect/>
          </a:stretch>
        </p:blipFill>
        <p:spPr>
          <a:xfrm>
            <a:off x="564179" y="3960399"/>
            <a:ext cx="10955156" cy="2019907"/>
          </a:xfrm>
          <a:prstGeom prst="rect">
            <a:avLst/>
          </a:prstGeom>
        </p:spPr>
      </p:pic>
      <p:pic>
        <p:nvPicPr>
          <p:cNvPr id="2" name="Picture 1">
            <a:extLst>
              <a:ext uri="{FF2B5EF4-FFF2-40B4-BE49-F238E27FC236}">
                <a16:creationId xmlns:a16="http://schemas.microsoft.com/office/drawing/2014/main" id="{7C4AC7C6-397B-0624-3301-E9BD318DA613}"/>
              </a:ext>
            </a:extLst>
          </p:cNvPr>
          <p:cNvPicPr>
            <a:picLocks noChangeAspect="1"/>
          </p:cNvPicPr>
          <p:nvPr/>
        </p:nvPicPr>
        <p:blipFill>
          <a:blip r:embed="rId3"/>
          <a:srcRect l="38685" t="13432" r="2525" b="5242"/>
          <a:stretch>
            <a:fillRect/>
          </a:stretch>
        </p:blipFill>
        <p:spPr>
          <a:xfrm>
            <a:off x="3005847" y="778213"/>
            <a:ext cx="3200400" cy="2490282"/>
          </a:xfrm>
          <a:prstGeom prst="rect">
            <a:avLst/>
          </a:prstGeom>
          <a:ln>
            <a:solidFill>
              <a:schemeClr val="tx1"/>
            </a:solidFill>
          </a:ln>
        </p:spPr>
      </p:pic>
      <p:sp>
        <p:nvSpPr>
          <p:cNvPr id="3" name="Rectangle 2">
            <a:extLst>
              <a:ext uri="{FF2B5EF4-FFF2-40B4-BE49-F238E27FC236}">
                <a16:creationId xmlns:a16="http://schemas.microsoft.com/office/drawing/2014/main" id="{174B7289-2CC3-D456-AA50-3BCDDFF6A2D4}"/>
              </a:ext>
            </a:extLst>
          </p:cNvPr>
          <p:cNvSpPr/>
          <p:nvPr/>
        </p:nvSpPr>
        <p:spPr>
          <a:xfrm>
            <a:off x="2247089" y="5311302"/>
            <a:ext cx="8132324" cy="9003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52113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B35A06-1801-4A06-A1AB-4E1E93D6873E}"/>
              </a:ext>
            </a:extLst>
          </p:cNvPr>
          <p:cNvSpPr txBox="1"/>
          <p:nvPr/>
        </p:nvSpPr>
        <p:spPr>
          <a:xfrm>
            <a:off x="6640497" y="6211669"/>
            <a:ext cx="5404559" cy="646331"/>
          </a:xfrm>
          <a:prstGeom prst="rect">
            <a:avLst/>
          </a:prstGeom>
          <a:noFill/>
        </p:spPr>
        <p:txBody>
          <a:bodyPr wrap="square" rtlCol="0">
            <a:spAutoFit/>
          </a:bodyPr>
          <a:lstStyle/>
          <a:p>
            <a:pPr marL="0" marR="0" lvl="0" indent="0" algn="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Yang, Q., Steinfeld, A., Rosé, C., &amp; Zimmerman, J. (2020). Re-examining Whether, Why, and How Human-AI Interaction Is Uniquely Difficult to Design. In Proceedings of the 2020 CHI conference on human factors in computing systems (Paper no. 164).</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B9ADEBD3-DA2C-F20D-D7DD-96C2E9FA2FE9}"/>
              </a:ext>
            </a:extLst>
          </p:cNvPr>
          <p:cNvSpPr txBox="1"/>
          <p:nvPr/>
        </p:nvSpPr>
        <p:spPr>
          <a:xfrm>
            <a:off x="952209" y="2019865"/>
            <a:ext cx="3257841" cy="2677656"/>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prstClr val="black"/>
                </a:solidFill>
                <a:effectLst/>
                <a:uLnTx/>
                <a:uFillTx/>
                <a:latin typeface="Calibri"/>
                <a:ea typeface="+mn-ea"/>
                <a:cs typeface="+mn-cs"/>
              </a:rPr>
              <a:t>Challenges in human-</a:t>
            </a:r>
            <a:r>
              <a:rPr kumimoji="0" lang="nb-NO" sz="2800" b="0" i="0" u="none" strike="noStrike" kern="1200" cap="none" spc="0" normalizeH="0" baseline="0" noProof="0" err="1">
                <a:ln>
                  <a:noFill/>
                </a:ln>
                <a:solidFill>
                  <a:prstClr val="black"/>
                </a:solidFill>
                <a:effectLst/>
                <a:uLnTx/>
                <a:uFillTx/>
                <a:latin typeface="Calibri"/>
                <a:ea typeface="+mn-ea"/>
                <a:cs typeface="+mn-cs"/>
              </a:rPr>
              <a:t>centred</a:t>
            </a:r>
            <a:r>
              <a:rPr kumimoji="0" lang="nb-NO" sz="2800" b="0" i="0" u="none" strike="noStrike" kern="1200" cap="none" spc="0" normalizeH="0" baseline="0" noProof="0">
                <a:ln>
                  <a:noFill/>
                </a:ln>
                <a:solidFill>
                  <a:prstClr val="black"/>
                </a:solidFill>
                <a:effectLst/>
                <a:uLnTx/>
                <a:uFillTx/>
                <a:latin typeface="Calibri"/>
                <a:ea typeface="+mn-ea"/>
                <a:cs typeface="+mn-cs"/>
              </a:rPr>
              <a:t> design of AI</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a:ln>
                <a:noFill/>
              </a:ln>
              <a:solidFill>
                <a:srgbClr val="22A7E5"/>
              </a:solidFill>
              <a:effectLst/>
              <a:uLnTx/>
              <a:uFillTx/>
              <a:latin typeface="Calibri"/>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err="1">
                <a:ln>
                  <a:noFill/>
                </a:ln>
                <a:solidFill>
                  <a:srgbClr val="22A7E5"/>
                </a:solidFill>
                <a:effectLst/>
                <a:uLnTx/>
                <a:uFillTx/>
                <a:latin typeface="Calibri"/>
                <a:ea typeface="+mn-ea"/>
                <a:cs typeface="+mn-cs"/>
              </a:rPr>
              <a:t>Recommendations</a:t>
            </a:r>
            <a:r>
              <a:rPr kumimoji="0" lang="nb-NO" sz="2800" b="0" i="0" u="none" strike="noStrike" kern="1200" cap="none" spc="0" normalizeH="0" baseline="0" noProof="0">
                <a:ln>
                  <a:noFill/>
                </a:ln>
                <a:solidFill>
                  <a:srgbClr val="22A7E5"/>
                </a:solidFill>
                <a:effectLst/>
                <a:uLnTx/>
                <a:uFillTx/>
                <a:latin typeface="Calibri"/>
                <a:ea typeface="+mn-ea"/>
                <a:cs typeface="+mn-cs"/>
              </a:rPr>
              <a:t> </a:t>
            </a:r>
            <a:r>
              <a:rPr kumimoji="0" lang="nb-NO" sz="2800" b="0" i="0" u="none" strike="noStrike" kern="1200" cap="none" spc="0" normalizeH="0" baseline="0" noProof="0" err="1">
                <a:ln>
                  <a:noFill/>
                </a:ln>
                <a:solidFill>
                  <a:srgbClr val="22A7E5"/>
                </a:solidFill>
                <a:effectLst/>
                <a:uLnTx/>
                <a:uFillTx/>
                <a:latin typeface="Calibri"/>
                <a:ea typeface="+mn-ea"/>
                <a:cs typeface="+mn-cs"/>
              </a:rPr>
              <a:t>on</a:t>
            </a:r>
            <a:r>
              <a:rPr kumimoji="0" lang="nb-NO" sz="2800" b="0" i="0" u="none" strike="noStrike" kern="1200" cap="none" spc="0" normalizeH="0" baseline="0" noProof="0">
                <a:ln>
                  <a:noFill/>
                </a:ln>
                <a:solidFill>
                  <a:srgbClr val="22A7E5"/>
                </a:solidFill>
                <a:effectLst/>
                <a:uLnTx/>
                <a:uFillTx/>
                <a:latin typeface="Calibri"/>
                <a:ea typeface="+mn-ea"/>
                <a:cs typeface="+mn-cs"/>
              </a:rPr>
              <a:t> </a:t>
            </a:r>
            <a:r>
              <a:rPr kumimoji="0" lang="nb-NO" sz="2800" b="0" i="0" u="none" strike="noStrike" kern="1200" cap="none" spc="0" normalizeH="0" baseline="0" noProof="0" err="1">
                <a:ln>
                  <a:noFill/>
                </a:ln>
                <a:solidFill>
                  <a:srgbClr val="22A7E5"/>
                </a:solidFill>
                <a:effectLst/>
                <a:uLnTx/>
                <a:uFillTx/>
                <a:latin typeface="Calibri"/>
                <a:ea typeface="+mn-ea"/>
                <a:cs typeface="+mn-cs"/>
              </a:rPr>
              <a:t>process</a:t>
            </a:r>
            <a:endParaRPr kumimoji="0" lang="nb-NO" sz="2800" b="0" i="0" u="none" strike="noStrike" kern="1200" cap="none" spc="0" normalizeH="0" baseline="0" noProof="0">
              <a:ln>
                <a:noFill/>
              </a:ln>
              <a:solidFill>
                <a:srgbClr val="22A7E5"/>
              </a:solidFill>
              <a:effectLst/>
              <a:uLnTx/>
              <a:uFillTx/>
              <a:latin typeface="Calibri"/>
              <a:ea typeface="+mn-ea"/>
              <a:cs typeface="+mn-cs"/>
            </a:endParaRPr>
          </a:p>
        </p:txBody>
      </p:sp>
      <p:sp>
        <p:nvSpPr>
          <p:cNvPr id="5" name="TextBox 4">
            <a:extLst>
              <a:ext uri="{FF2B5EF4-FFF2-40B4-BE49-F238E27FC236}">
                <a16:creationId xmlns:a16="http://schemas.microsoft.com/office/drawing/2014/main" id="{3A47D52C-E322-D4EC-FC13-2B326E8A08DA}"/>
              </a:ext>
            </a:extLst>
          </p:cNvPr>
          <p:cNvSpPr txBox="1"/>
          <p:nvPr/>
        </p:nvSpPr>
        <p:spPr>
          <a:xfrm>
            <a:off x="6949137" y="1045810"/>
            <a:ext cx="4353364" cy="3968522"/>
          </a:xfrm>
          <a:prstGeom prst="rect">
            <a:avLst/>
          </a:prstGeom>
          <a:noFill/>
        </p:spPr>
        <p:txBody>
          <a:bodyPr wrap="square" rtlCol="0">
            <a:spAutoFit/>
          </a:bodyPr>
          <a:lstStyle/>
          <a:p>
            <a:pPr marL="342900" marR="0" lvl="0" indent="-342900" algn="l" defTabSz="914263" rtl="0" eaLnBrk="1" fontAlgn="auto" latinLnBrk="0" hangingPunct="1">
              <a:lnSpc>
                <a:spcPct val="100000"/>
              </a:lnSpc>
              <a:spcBef>
                <a:spcPts val="0"/>
              </a:spcBef>
              <a:spcAft>
                <a:spcPts val="0"/>
              </a:spcAft>
              <a:buClrTx/>
              <a:buSzTx/>
              <a:buFontTx/>
              <a:buAutoNum type="arabicPeriod"/>
              <a:tabLst/>
              <a:defRPr/>
            </a:pPr>
            <a:r>
              <a:rPr kumimoji="0" lang="nb-NO" sz="1799" b="0" i="0" u="none" strike="noStrike" kern="1200" cap="none" spc="0" normalizeH="0" baseline="0" noProof="0" err="1">
                <a:ln>
                  <a:noFill/>
                </a:ln>
                <a:solidFill>
                  <a:srgbClr val="22A7E5"/>
                </a:solidFill>
                <a:effectLst/>
                <a:uLnTx/>
                <a:uFillTx/>
                <a:latin typeface="Calibri"/>
                <a:ea typeface="+mn-ea"/>
                <a:cs typeface="+mn-cs"/>
              </a:rPr>
              <a:t>Identify</a:t>
            </a:r>
            <a:r>
              <a:rPr kumimoji="0" lang="nb-NO" sz="1799" b="0" i="0" u="none" strike="noStrike" kern="1200" cap="none" spc="0" normalizeH="0" baseline="0" noProof="0">
                <a:ln>
                  <a:noFill/>
                </a:ln>
                <a:solidFill>
                  <a:srgbClr val="22A7E5"/>
                </a:solidFill>
                <a:effectLst/>
                <a:uLnTx/>
                <a:uFillTx/>
                <a:latin typeface="Calibri"/>
                <a:ea typeface="+mn-ea"/>
                <a:cs typeface="+mn-cs"/>
              </a:rPr>
              <a:t> </a:t>
            </a:r>
            <a:r>
              <a:rPr kumimoji="0" lang="nb-NO" sz="1799" b="0" i="0" u="none" strike="noStrike" kern="1200" cap="none" spc="0" normalizeH="0" baseline="0" noProof="0" err="1">
                <a:ln>
                  <a:noFill/>
                </a:ln>
                <a:solidFill>
                  <a:srgbClr val="22A7E5"/>
                </a:solidFill>
                <a:effectLst/>
                <a:uLnTx/>
                <a:uFillTx/>
                <a:latin typeface="Calibri"/>
                <a:ea typeface="+mn-ea"/>
                <a:cs typeface="+mn-cs"/>
              </a:rPr>
              <a:t>root</a:t>
            </a:r>
            <a:r>
              <a:rPr kumimoji="0" lang="nb-NO" sz="1799" b="0" i="0" u="none" strike="noStrike" kern="1200" cap="none" spc="0" normalizeH="0" baseline="0" noProof="0">
                <a:ln>
                  <a:noFill/>
                </a:ln>
                <a:solidFill>
                  <a:srgbClr val="22A7E5"/>
                </a:solidFill>
                <a:effectLst/>
                <a:uLnTx/>
                <a:uFillTx/>
                <a:latin typeface="Calibri"/>
                <a:ea typeface="+mn-ea"/>
                <a:cs typeface="+mn-cs"/>
              </a:rPr>
              <a:t> </a:t>
            </a:r>
            <a:r>
              <a:rPr kumimoji="0" lang="nb-NO" sz="1799" b="0" i="0" u="none" strike="noStrike" kern="1200" cap="none" spc="0" normalizeH="0" baseline="0" noProof="0" err="1">
                <a:ln>
                  <a:noFill/>
                </a:ln>
                <a:solidFill>
                  <a:srgbClr val="22A7E5"/>
                </a:solidFill>
                <a:effectLst/>
                <a:uLnTx/>
                <a:uFillTx/>
                <a:latin typeface="Calibri"/>
                <a:ea typeface="+mn-ea"/>
                <a:cs typeface="+mn-cs"/>
              </a:rPr>
              <a:t>challenges</a:t>
            </a:r>
            <a:r>
              <a:rPr kumimoji="0" lang="nb-NO" sz="1799" b="0" i="0" u="none" strike="noStrike" kern="1200" cap="none" spc="0" normalizeH="0" baseline="0" noProof="0">
                <a:ln>
                  <a:noFill/>
                </a:ln>
                <a:solidFill>
                  <a:srgbClr val="22A7E5"/>
                </a:solidFill>
                <a:effectLst/>
                <a:uLnTx/>
                <a:uFillTx/>
                <a:latin typeface="Calibri"/>
                <a:ea typeface="+mn-ea"/>
                <a:cs typeface="+mn-cs"/>
              </a:rPr>
              <a:t>. </a:t>
            </a:r>
            <a:r>
              <a:rPr kumimoji="0" lang="nb-NO" sz="1799" b="0" i="0" u="none" strike="noStrike" kern="1200" cap="none" spc="0" normalizeH="0" baseline="0" noProof="0">
                <a:ln>
                  <a:noFill/>
                </a:ln>
                <a:solidFill>
                  <a:prstClr val="black"/>
                </a:solidFill>
                <a:effectLst/>
                <a:uLnTx/>
                <a:uFillTx/>
                <a:latin typeface="Calibri"/>
                <a:ea typeface="+mn-ea"/>
                <a:cs typeface="+mn-cs"/>
              </a:rPr>
              <a:t>Understand </a:t>
            </a:r>
            <a:r>
              <a:rPr kumimoji="0" lang="nb-NO" sz="1799" b="0" i="0" u="none" strike="noStrike" kern="1200" cap="none" spc="0" normalizeH="0" baseline="0" noProof="0" err="1">
                <a:ln>
                  <a:noFill/>
                </a:ln>
                <a:solidFill>
                  <a:prstClr val="black"/>
                </a:solidFill>
                <a:effectLst/>
                <a:uLnTx/>
                <a:uFillTx/>
                <a:latin typeface="Calibri"/>
                <a:ea typeface="+mn-ea"/>
                <a:cs typeface="+mn-cs"/>
              </a:rPr>
              <a:t>the</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difference</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between</a:t>
            </a:r>
            <a:r>
              <a:rPr kumimoji="0" lang="nb-NO" sz="1799" b="0" i="0" u="none" strike="noStrike" kern="1200" cap="none" spc="0" normalizeH="0" baseline="0" noProof="0">
                <a:ln>
                  <a:noFill/>
                </a:ln>
                <a:solidFill>
                  <a:prstClr val="black"/>
                </a:solidFill>
                <a:effectLst/>
                <a:uLnTx/>
                <a:uFillTx/>
                <a:latin typeface="Calibri"/>
                <a:ea typeface="+mn-ea"/>
                <a:cs typeface="+mn-cs"/>
              </a:rPr>
              <a:t> prototyping in </a:t>
            </a:r>
            <a:r>
              <a:rPr kumimoji="0" lang="nb-NO" sz="1799" b="0" i="0" u="none" strike="noStrike" kern="1200" cap="none" spc="0" normalizeH="0" baseline="0" noProof="0" err="1">
                <a:ln>
                  <a:noFill/>
                </a:ln>
                <a:solidFill>
                  <a:prstClr val="black"/>
                </a:solidFill>
                <a:effectLst/>
                <a:uLnTx/>
                <a:uFillTx/>
                <a:latin typeface="Calibri"/>
                <a:ea typeface="+mn-ea"/>
                <a:cs typeface="+mn-cs"/>
              </a:rPr>
              <a:t>the</a:t>
            </a:r>
            <a:r>
              <a:rPr kumimoji="0" lang="nb-NO" sz="1799" b="0" i="0" u="none" strike="noStrike" kern="1200" cap="none" spc="0" normalizeH="0" baseline="0" noProof="0">
                <a:ln>
                  <a:noFill/>
                </a:ln>
                <a:solidFill>
                  <a:prstClr val="black"/>
                </a:solidFill>
                <a:effectLst/>
                <a:uLnTx/>
                <a:uFillTx/>
                <a:latin typeface="Calibri"/>
                <a:ea typeface="+mn-ea"/>
                <a:cs typeface="+mn-cs"/>
              </a:rPr>
              <a:t> lab and real </a:t>
            </a:r>
            <a:r>
              <a:rPr kumimoji="0" lang="nb-NO" sz="1799" b="0" i="0" u="none" strike="noStrike" kern="1200" cap="none" spc="0" normalizeH="0" baseline="0" noProof="0" err="1">
                <a:ln>
                  <a:noFill/>
                </a:ln>
                <a:solidFill>
                  <a:prstClr val="black"/>
                </a:solidFill>
                <a:effectLst/>
                <a:uLnTx/>
                <a:uFillTx/>
                <a:latin typeface="Calibri"/>
                <a:ea typeface="+mn-ea"/>
                <a:cs typeface="+mn-cs"/>
              </a:rPr>
              <a:t>world</a:t>
            </a:r>
            <a:r>
              <a:rPr kumimoji="0" lang="nb-NO" sz="1799" b="0" i="0" u="none" strike="noStrike" kern="1200" cap="none" spc="0" normalizeH="0" baseline="0" noProof="0">
                <a:ln>
                  <a:noFill/>
                </a:ln>
                <a:solidFill>
                  <a:prstClr val="black"/>
                </a:solidFill>
                <a:effectLst/>
                <a:uLnTx/>
                <a:uFillTx/>
                <a:latin typeface="Calibri"/>
                <a:ea typeface="+mn-ea"/>
                <a:cs typeface="+mn-cs"/>
              </a:rPr>
              <a:t> </a:t>
            </a:r>
            <a:r>
              <a:rPr kumimoji="0" lang="nb-NO" sz="1799" b="0" i="0" u="none" strike="noStrike" kern="1200" cap="none" spc="0" normalizeH="0" baseline="0" noProof="0" err="1">
                <a:ln>
                  <a:noFill/>
                </a:ln>
                <a:solidFill>
                  <a:prstClr val="black"/>
                </a:solidFill>
                <a:effectLst/>
                <a:uLnTx/>
                <a:uFillTx/>
                <a:latin typeface="Calibri"/>
                <a:ea typeface="+mn-ea"/>
                <a:cs typeface="+mn-cs"/>
              </a:rPr>
              <a:t>implementations</a:t>
            </a: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263" rtl="0" eaLnBrk="1" fontAlgn="auto" latinLnBrk="0" hangingPunct="1">
              <a:lnSpc>
                <a:spcPct val="100000"/>
              </a:lnSpc>
              <a:spcBef>
                <a:spcPts val="0"/>
              </a:spcBef>
              <a:spcAft>
                <a:spcPts val="0"/>
              </a:spcAft>
              <a:buClrTx/>
              <a:buSzTx/>
              <a:buFontTx/>
              <a:buAutoNum type="arabicPeriod"/>
              <a:tabLst/>
              <a:defRPr/>
            </a:pPr>
            <a:endParaRPr kumimoji="0" lang="nb-NO" sz="1799"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263" rtl="0" eaLnBrk="1" fontAlgn="auto" latinLnBrk="0" hangingPunct="1">
              <a:lnSpc>
                <a:spcPct val="100000"/>
              </a:lnSpc>
              <a:spcBef>
                <a:spcPts val="0"/>
              </a:spcBef>
              <a:spcAft>
                <a:spcPts val="0"/>
              </a:spcAft>
              <a:buClrTx/>
              <a:buSzTx/>
              <a:buFontTx/>
              <a:buAutoNum type="arabicPeriod"/>
              <a:tabLst/>
              <a:defRPr/>
            </a:pPr>
            <a:r>
              <a:rPr kumimoji="0" lang="en-US" sz="1799" b="0" i="0" u="none" strike="noStrike" kern="1200" cap="none" spc="0" normalizeH="0" baseline="0" noProof="0">
                <a:ln>
                  <a:noFill/>
                </a:ln>
                <a:solidFill>
                  <a:srgbClr val="22A7E5"/>
                </a:solidFill>
                <a:effectLst/>
                <a:uLnTx/>
                <a:uFillTx/>
                <a:latin typeface="Calibri"/>
                <a:ea typeface="+mn-ea"/>
                <a:cs typeface="+mn-cs"/>
              </a:rPr>
              <a:t>Articulating the contributions and limits of emergent design methods/tools/ processes. </a:t>
            </a:r>
            <a:r>
              <a:rPr kumimoji="0" lang="en-US" sz="1799" b="0" i="0" u="none" strike="noStrike" kern="1200" cap="none" spc="0" normalizeH="0" baseline="0" noProof="0">
                <a:ln>
                  <a:noFill/>
                </a:ln>
                <a:solidFill>
                  <a:prstClr val="black"/>
                </a:solidFill>
                <a:effectLst/>
                <a:uLnTx/>
                <a:uFillTx/>
                <a:latin typeface="Calibri"/>
                <a:ea typeface="+mn-ea"/>
                <a:cs typeface="+mn-cs"/>
              </a:rPr>
              <a:t>Apply available support for prototyping and mock-ups, but understand the limitations of these</a:t>
            </a:r>
          </a:p>
          <a:p>
            <a:pPr marL="342900" marR="0" lvl="0" indent="-342900" algn="l" defTabSz="914263" rtl="0" eaLnBrk="1" fontAlgn="auto" latinLnBrk="0" hangingPunct="1">
              <a:lnSpc>
                <a:spcPct val="100000"/>
              </a:lnSpc>
              <a:spcBef>
                <a:spcPts val="0"/>
              </a:spcBef>
              <a:spcAft>
                <a:spcPts val="0"/>
              </a:spcAft>
              <a:buClrTx/>
              <a:buSzTx/>
              <a:buFontTx/>
              <a:buAutoNum type="arabicPeriod"/>
              <a:tabLst/>
              <a:defRPr/>
            </a:pPr>
            <a:endParaRPr kumimoji="0" lang="en-US" sz="1799"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263" rtl="0" eaLnBrk="1" fontAlgn="auto" latinLnBrk="0" hangingPunct="1">
              <a:lnSpc>
                <a:spcPct val="100000"/>
              </a:lnSpc>
              <a:spcBef>
                <a:spcPts val="0"/>
              </a:spcBef>
              <a:spcAft>
                <a:spcPts val="0"/>
              </a:spcAft>
              <a:buClrTx/>
              <a:buSzTx/>
              <a:buFontTx/>
              <a:buAutoNum type="arabicPeriod"/>
              <a:tabLst/>
              <a:defRPr/>
            </a:pPr>
            <a:r>
              <a:rPr kumimoji="0" lang="en-US" sz="1799" b="0" i="0" u="none" strike="noStrike" kern="1200" cap="none" spc="0" normalizeH="0" baseline="0" noProof="0">
                <a:ln>
                  <a:noFill/>
                </a:ln>
                <a:solidFill>
                  <a:srgbClr val="22A7E5"/>
                </a:solidFill>
                <a:effectLst/>
                <a:uLnTx/>
                <a:uFillTx/>
                <a:latin typeface="Calibri"/>
                <a:ea typeface="+mn-ea"/>
                <a:cs typeface="+mn-cs"/>
              </a:rPr>
              <a:t>Provide new insights for future research. </a:t>
            </a:r>
            <a:r>
              <a:rPr kumimoji="0" lang="en-US" sz="1799" b="0" i="0" u="none" strike="noStrike" kern="1200" cap="none" spc="0" normalizeH="0" baseline="0" noProof="0">
                <a:ln>
                  <a:noFill/>
                </a:ln>
                <a:solidFill>
                  <a:prstClr val="black"/>
                </a:solidFill>
                <a:effectLst/>
                <a:uLnTx/>
                <a:uFillTx/>
                <a:latin typeface="Calibri"/>
                <a:ea typeface="+mn-ea"/>
                <a:cs typeface="+mn-cs"/>
              </a:rPr>
              <a:t>Consider AI design tasks as opportunities for gathering insights to be used in future projects. </a:t>
            </a: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0024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79576-D0C7-52EE-FF8E-E4BAE3E2113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306943-BC4B-2A41-9324-22B09A62591E}"/>
              </a:ext>
            </a:extLst>
          </p:cNvPr>
          <p:cNvSpPr>
            <a:spLocks noGrp="1"/>
          </p:cNvSpPr>
          <p:nvPr>
            <p:ph type="sldNum" sz="quarter" idx="12"/>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fld id="{5751DFAA-887F-4071-8EAD-E8CA316FCF06}" type="slidenum">
              <a:rPr kumimoji="0" lang="nb-NO" sz="1200" b="0" i="0" u="none" strike="noStrike" kern="1200" cap="none" spc="0" normalizeH="0" baseline="0" noProof="0" smtClean="0">
                <a:ln>
                  <a:noFill/>
                </a:ln>
                <a:solidFill>
                  <a:srgbClr val="003C65"/>
                </a:solidFill>
                <a:effectLst/>
                <a:uLnTx/>
                <a:uFillTx/>
                <a:latin typeface="Calibri"/>
                <a:ea typeface="+mn-ea"/>
                <a:cs typeface="+mn-cs"/>
              </a:rPr>
              <a:pPr marL="0" marR="0" lvl="0" indent="0" algn="l" defTabSz="914263" rtl="0" eaLnBrk="1" fontAlgn="auto" latinLnBrk="0" hangingPunct="1">
                <a:lnSpc>
                  <a:spcPct val="100000"/>
                </a:lnSpc>
                <a:spcBef>
                  <a:spcPts val="0"/>
                </a:spcBef>
                <a:spcAft>
                  <a:spcPts val="0"/>
                </a:spcAft>
                <a:buClrTx/>
                <a:buSzTx/>
                <a:buFontTx/>
                <a:buNone/>
                <a:tabLst/>
                <a:defRPr/>
              </a:pPr>
              <a:t>40</a:t>
            </a:fld>
            <a:endParaRPr kumimoji="0" lang="nb-NO" sz="1200" b="0" i="0" u="none" strike="noStrike" kern="1200" cap="none" spc="0" normalizeH="0" baseline="0" noProof="0">
              <a:ln>
                <a:noFill/>
              </a:ln>
              <a:solidFill>
                <a:srgbClr val="003C65"/>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33776FFA-682E-ED13-063D-D4F125ED55DD}"/>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dirty="0">
                <a:ln>
                  <a:noFill/>
                </a:ln>
                <a:solidFill>
                  <a:prstClr val="white"/>
                </a:solidFill>
                <a:effectLst/>
                <a:uLnTx/>
                <a:uFillTx/>
                <a:latin typeface="Calibri"/>
                <a:ea typeface="+mn-ea"/>
                <a:cs typeface="+mn-cs"/>
              </a:rPr>
              <a:t>A </a:t>
            </a:r>
            <a:r>
              <a:rPr kumimoji="0" lang="nb-NO" sz="4400" b="0" i="0" u="none" strike="noStrike" kern="1200" cap="none" spc="0" normalizeH="0" baseline="0" noProof="0" dirty="0" err="1">
                <a:ln>
                  <a:noFill/>
                </a:ln>
                <a:solidFill>
                  <a:prstClr val="white"/>
                </a:solidFill>
                <a:effectLst/>
                <a:uLnTx/>
                <a:uFillTx/>
                <a:latin typeface="Calibri"/>
                <a:ea typeface="+mn-ea"/>
                <a:cs typeface="+mn-cs"/>
              </a:rPr>
              <a:t>reminder</a:t>
            </a:r>
            <a:r>
              <a:rPr kumimoji="0" lang="nb-NO" sz="4400" b="0" i="0" u="none" strike="noStrike" kern="1200" cap="none" spc="0" normalizeH="0" baseline="0" noProof="0" dirty="0">
                <a:ln>
                  <a:noFill/>
                </a:ln>
                <a:solidFill>
                  <a:prstClr val="white"/>
                </a:solidFill>
                <a:effectLst/>
                <a:uLnTx/>
                <a:uFillTx/>
                <a:latin typeface="Calibri"/>
                <a:ea typeface="+mn-ea"/>
                <a:cs typeface="+mn-cs"/>
              </a:rPr>
              <a:t> </a:t>
            </a:r>
            <a:r>
              <a:rPr kumimoji="0" lang="nb-NO" sz="4400" b="0" i="0" u="none" strike="noStrike" kern="1200" cap="none" spc="0" normalizeH="0" baseline="0" noProof="0" dirty="0" err="1">
                <a:ln>
                  <a:noFill/>
                </a:ln>
                <a:solidFill>
                  <a:prstClr val="white"/>
                </a:solidFill>
                <a:effectLst/>
                <a:uLnTx/>
                <a:uFillTx/>
                <a:latin typeface="Calibri"/>
                <a:ea typeface="+mn-ea"/>
                <a:cs typeface="+mn-cs"/>
              </a:rPr>
              <a:t>before</a:t>
            </a:r>
            <a:r>
              <a:rPr kumimoji="0" lang="nb-NO" sz="4400" b="0" i="0" u="none" strike="noStrike" kern="1200" cap="none" spc="0" normalizeH="0" baseline="0" noProof="0" dirty="0">
                <a:ln>
                  <a:noFill/>
                </a:ln>
                <a:solidFill>
                  <a:prstClr val="white"/>
                </a:solidFill>
                <a:effectLst/>
                <a:uLnTx/>
                <a:uFillTx/>
                <a:latin typeface="Calibri"/>
                <a:ea typeface="+mn-ea"/>
                <a:cs typeface="+mn-cs"/>
              </a:rPr>
              <a:t> </a:t>
            </a:r>
            <a:r>
              <a:rPr kumimoji="0" lang="nb-NO" sz="4400" b="0" i="0" u="none" strike="noStrike" kern="1200" cap="none" spc="0" normalizeH="0" baseline="0" noProof="0" dirty="0" err="1">
                <a:ln>
                  <a:noFill/>
                </a:ln>
                <a:solidFill>
                  <a:prstClr val="white"/>
                </a:solidFill>
                <a:effectLst/>
                <a:uLnTx/>
                <a:uFillTx/>
                <a:latin typeface="Calibri"/>
                <a:ea typeface="+mn-ea"/>
                <a:cs typeface="+mn-cs"/>
              </a:rPr>
              <a:t>we</a:t>
            </a:r>
            <a:r>
              <a:rPr kumimoji="0" lang="nb-NO" sz="4400" b="0" i="0" u="none" strike="noStrike" kern="1200" cap="none" spc="0" normalizeH="0" baseline="0" noProof="0" dirty="0">
                <a:ln>
                  <a:noFill/>
                </a:ln>
                <a:solidFill>
                  <a:prstClr val="white"/>
                </a:solidFill>
                <a:effectLst/>
                <a:uLnTx/>
                <a:uFillTx/>
                <a:latin typeface="Calibri"/>
                <a:ea typeface="+mn-ea"/>
                <a:cs typeface="+mn-cs"/>
              </a:rPr>
              <a:t> </a:t>
            </a:r>
            <a:r>
              <a:rPr kumimoji="0" lang="nb-NO" sz="4400" b="0" i="0" u="none" strike="noStrike" kern="1200" cap="none" spc="0" normalizeH="0" baseline="0" noProof="0" dirty="0" err="1">
                <a:ln>
                  <a:noFill/>
                </a:ln>
                <a:solidFill>
                  <a:prstClr val="white"/>
                </a:solidFill>
                <a:effectLst/>
                <a:uLnTx/>
                <a:uFillTx/>
                <a:latin typeface="Calibri"/>
                <a:ea typeface="+mn-ea"/>
                <a:cs typeface="+mn-cs"/>
              </a:rPr>
              <a:t>close</a:t>
            </a:r>
            <a:r>
              <a:rPr kumimoji="0" lang="nb-NO" sz="4400" b="0" i="0" u="none" strike="noStrike" kern="1200" cap="none" spc="0" normalizeH="0" baseline="0" noProof="0" dirty="0">
                <a:ln>
                  <a:noFill/>
                </a:ln>
                <a:solidFill>
                  <a:prstClr val="white"/>
                </a:solidFill>
                <a:effectLst/>
                <a:uLnTx/>
                <a:uFillTx/>
                <a:latin typeface="Calibri"/>
                <a:ea typeface="+mn-ea"/>
                <a:cs typeface="+mn-cs"/>
              </a:rPr>
              <a:t> :-)</a:t>
            </a:r>
          </a:p>
        </p:txBody>
      </p:sp>
    </p:spTree>
    <p:extLst>
      <p:ext uri="{BB962C8B-B14F-4D97-AF65-F5344CB8AC3E}">
        <p14:creationId xmlns:p14="http://schemas.microsoft.com/office/powerpoint/2010/main" val="35886829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E4407-BAA9-0BAF-D733-4F79AC561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CBA8C5-C959-25C5-372F-452CD5932EE7}"/>
              </a:ext>
            </a:extLst>
          </p:cNvPr>
          <p:cNvSpPr>
            <a:spLocks noGrp="1"/>
          </p:cNvSpPr>
          <p:nvPr>
            <p:ph type="title"/>
          </p:nvPr>
        </p:nvSpPr>
        <p:spPr/>
        <p:txBody>
          <a:bodyPr/>
          <a:lstStyle/>
          <a:p>
            <a:r>
              <a:rPr lang="nb-NO" err="1"/>
              <a:t>Module</a:t>
            </a:r>
            <a:r>
              <a:rPr lang="nb-NO"/>
              <a:t> 2 design </a:t>
            </a:r>
            <a:r>
              <a:rPr lang="nb-NO" err="1"/>
              <a:t>task</a:t>
            </a:r>
            <a:endParaRPr lang="nb-NO"/>
          </a:p>
        </p:txBody>
      </p:sp>
      <p:sp>
        <p:nvSpPr>
          <p:cNvPr id="3" name="TextBox 2">
            <a:extLst>
              <a:ext uri="{FF2B5EF4-FFF2-40B4-BE49-F238E27FC236}">
                <a16:creationId xmlns:a16="http://schemas.microsoft.com/office/drawing/2014/main" id="{06EBEA82-19E2-17EE-D95E-AA192D5D4CAA}"/>
              </a:ext>
            </a:extLst>
          </p:cNvPr>
          <p:cNvSpPr txBox="1"/>
          <p:nvPr/>
        </p:nvSpPr>
        <p:spPr>
          <a:xfrm>
            <a:off x="867331" y="1690688"/>
            <a:ext cx="4708188" cy="4245393"/>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1" i="0" u="none" strike="noStrike" kern="1200" cap="none" spc="0" normalizeH="0" baseline="0" noProof="0">
                <a:ln>
                  <a:noFill/>
                </a:ln>
                <a:solidFill>
                  <a:prstClr val="black"/>
                </a:solidFill>
                <a:effectLst/>
                <a:uLnTx/>
                <a:uFillTx/>
                <a:latin typeface="Calibri" panose="020F0502020204030204"/>
                <a:ea typeface="+mn-ea"/>
                <a:cs typeface="+mn-cs"/>
              </a:rPr>
              <a:t>Design prototype AI system, relevant for </a:t>
            </a:r>
            <a:r>
              <a:rPr kumimoji="0" lang="nb-NO" sz="1799" b="1" i="0" u="none" strike="noStrike" kern="1200" cap="none" spc="0" normalizeH="0" baseline="0" noProof="0" err="1">
                <a:ln>
                  <a:noFill/>
                </a:ln>
                <a:solidFill>
                  <a:prstClr val="black"/>
                </a:solidFill>
                <a:effectLst/>
                <a:uLnTx/>
                <a:uFillTx/>
                <a:latin typeface="Calibri" panose="020F0502020204030204"/>
                <a:ea typeface="+mn-ea"/>
                <a:cs typeface="+mn-cs"/>
              </a:rPr>
              <a:t>your</a:t>
            </a:r>
            <a:r>
              <a:rPr kumimoji="0" lang="nb-NO" sz="1799"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1" i="0" u="none" strike="noStrike" kern="1200" cap="none" spc="0" normalizeH="0" baseline="0" noProof="0" err="1">
                <a:ln>
                  <a:noFill/>
                </a:ln>
                <a:solidFill>
                  <a:prstClr val="black"/>
                </a:solidFill>
                <a:effectLst/>
                <a:uLnTx/>
                <a:uFillTx/>
                <a:latin typeface="Calibri" panose="020F0502020204030204"/>
                <a:ea typeface="+mn-ea"/>
                <a:cs typeface="+mn-cs"/>
              </a:rPr>
              <a:t>groupwork</a:t>
            </a:r>
            <a:r>
              <a:rPr kumimoji="0" lang="nb-NO" sz="1799"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1" i="0" u="none" strike="noStrike" kern="1200" cap="none" spc="0" normalizeH="0" baseline="0" noProof="0" err="1">
                <a:ln>
                  <a:noFill/>
                </a:ln>
                <a:solidFill>
                  <a:prstClr val="black"/>
                </a:solidFill>
                <a:effectLst/>
                <a:uLnTx/>
                <a:uFillTx/>
                <a:latin typeface="Calibri" panose="020F0502020204030204"/>
                <a:ea typeface="+mn-ea"/>
                <a:cs typeface="+mn-cs"/>
              </a:rPr>
              <a:t>topic</a:t>
            </a:r>
            <a:r>
              <a:rPr kumimoji="0" lang="nb-NO" sz="1799" b="1"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using</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the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double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diamond</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design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process</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and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any</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AI support of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your</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choice</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At all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but</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the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last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lecture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of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Module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2,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you</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will</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receive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tips and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guidance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for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your</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process</a:t>
            </a: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At </a:t>
            </a:r>
            <a:r>
              <a:rPr kumimoji="0" lang="nb-NO" sz="1799" b="0" i="0" u="none" strike="noStrike" kern="1200" cap="none" spc="0" normalizeH="0" baseline="0" noProof="0" err="1">
                <a:ln>
                  <a:noFill/>
                </a:ln>
                <a:solidFill>
                  <a:srgbClr val="FF3399"/>
                </a:solidFill>
                <a:effectLst/>
                <a:uLnTx/>
                <a:uFillTx/>
                <a:latin typeface="Calibri" panose="020F0502020204030204"/>
                <a:ea typeface="+mn-ea"/>
                <a:cs typeface="+mn-cs"/>
              </a:rPr>
              <a:t>each</a:t>
            </a: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srgbClr val="FF3399"/>
                </a:solidFill>
                <a:effectLst/>
                <a:uLnTx/>
                <a:uFillTx/>
                <a:latin typeface="Calibri" panose="020F0502020204030204"/>
                <a:ea typeface="+mn-ea"/>
                <a:cs typeface="+mn-cs"/>
              </a:rPr>
              <a:t>lecture</a:t>
            </a: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srgbClr val="FF3399"/>
                </a:solidFill>
                <a:effectLst/>
                <a:uLnTx/>
                <a:uFillTx/>
                <a:latin typeface="Calibri" panose="020F0502020204030204"/>
                <a:ea typeface="+mn-ea"/>
                <a:cs typeface="+mn-cs"/>
              </a:rPr>
              <a:t>you</a:t>
            </a: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srgbClr val="FF3399"/>
                </a:solidFill>
                <a:effectLst/>
                <a:uLnTx/>
                <a:uFillTx/>
                <a:latin typeface="Calibri" panose="020F0502020204030204"/>
                <a:ea typeface="+mn-ea"/>
                <a:cs typeface="+mn-cs"/>
              </a:rPr>
              <a:t>will</a:t>
            </a: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 be </a:t>
            </a:r>
            <a:r>
              <a:rPr kumimoji="0" lang="nb-NO" sz="1799" b="0" i="0" u="none" strike="noStrike" kern="1200" cap="none" spc="0" normalizeH="0" baseline="0" noProof="0" err="1">
                <a:ln>
                  <a:noFill/>
                </a:ln>
                <a:solidFill>
                  <a:srgbClr val="FF3399"/>
                </a:solidFill>
                <a:effectLst/>
                <a:uLnTx/>
                <a:uFillTx/>
                <a:latin typeface="Calibri" panose="020F0502020204030204"/>
                <a:ea typeface="+mn-ea"/>
                <a:cs typeface="+mn-cs"/>
              </a:rPr>
              <a:t>asked</a:t>
            </a: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 to </a:t>
            </a:r>
            <a:r>
              <a:rPr kumimoji="0" lang="nb-NO" sz="1799" b="0" i="0" u="none" strike="noStrike" kern="1200" cap="none" spc="0" normalizeH="0" baseline="0" noProof="0" err="1">
                <a:ln>
                  <a:noFill/>
                </a:ln>
                <a:solidFill>
                  <a:srgbClr val="FF3399"/>
                </a:solidFill>
                <a:effectLst/>
                <a:uLnTx/>
                <a:uFillTx/>
                <a:latin typeface="Calibri" panose="020F0502020204030204"/>
                <a:ea typeface="+mn-ea"/>
                <a:cs typeface="+mn-cs"/>
              </a:rPr>
              <a:t>share</a:t>
            </a: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srgbClr val="FF3399"/>
                </a:solidFill>
                <a:effectLst/>
                <a:uLnTx/>
                <a:uFillTx/>
                <a:latin typeface="Calibri" panose="020F0502020204030204"/>
                <a:ea typeface="+mn-ea"/>
                <a:cs typeface="+mn-cs"/>
              </a:rPr>
              <a:t>your</a:t>
            </a: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srgbClr val="FF3399"/>
                </a:solidFill>
                <a:effectLst/>
                <a:uLnTx/>
                <a:uFillTx/>
                <a:latin typeface="Calibri" panose="020F0502020204030204"/>
                <a:ea typeface="+mn-ea"/>
                <a:cs typeface="+mn-cs"/>
              </a:rPr>
              <a:t>experiences</a:t>
            </a:r>
            <a:r>
              <a:rPr kumimoji="0" lang="nb-NO" sz="1799" b="0" i="0" u="none" strike="noStrike" kern="1200" cap="none" spc="0" normalizeH="0" baseline="0" noProof="0">
                <a:ln>
                  <a:noFill/>
                </a:ln>
                <a:solidFill>
                  <a:srgbClr val="FF3399"/>
                </a:solidFill>
                <a:effectLst/>
                <a:uLnTx/>
                <a:uFillTx/>
                <a:latin typeface="Calibri" panose="020F0502020204030204"/>
                <a:ea typeface="+mn-ea"/>
                <a:cs typeface="+mn-cs"/>
              </a:rPr>
              <a:t> so far</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the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final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lecture</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you</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will</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present </a:t>
            </a: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your</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prototype. </a:t>
            </a:r>
          </a:p>
        </p:txBody>
      </p:sp>
      <p:sp>
        <p:nvSpPr>
          <p:cNvPr id="5" name="Diamond 4">
            <a:extLst>
              <a:ext uri="{FF2B5EF4-FFF2-40B4-BE49-F238E27FC236}">
                <a16:creationId xmlns:a16="http://schemas.microsoft.com/office/drawing/2014/main" id="{11FA514D-A2E2-2BC0-28E6-E222E9FF165B}"/>
              </a:ext>
            </a:extLst>
          </p:cNvPr>
          <p:cNvSpPr/>
          <p:nvPr/>
        </p:nvSpPr>
        <p:spPr>
          <a:xfrm>
            <a:off x="6762346" y="2354439"/>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Diamond 5">
            <a:extLst>
              <a:ext uri="{FF2B5EF4-FFF2-40B4-BE49-F238E27FC236}">
                <a16:creationId xmlns:a16="http://schemas.microsoft.com/office/drawing/2014/main" id="{3F1463F6-5F04-8AC4-2333-8ACFBBF81665}"/>
              </a:ext>
            </a:extLst>
          </p:cNvPr>
          <p:cNvSpPr/>
          <p:nvPr/>
        </p:nvSpPr>
        <p:spPr>
          <a:xfrm>
            <a:off x="8893430" y="2344607"/>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F8454EC-4E1C-DF34-2F01-8B1BDC7DB0EE}"/>
              </a:ext>
            </a:extLst>
          </p:cNvPr>
          <p:cNvSpPr/>
          <p:nvPr/>
        </p:nvSpPr>
        <p:spPr>
          <a:xfrm>
            <a:off x="702337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panose="020F0502020204030204"/>
                <a:ea typeface="+mn-ea"/>
                <a:cs typeface="+mn-cs"/>
              </a:rPr>
              <a:t>Discover</a:t>
            </a:r>
          </a:p>
        </p:txBody>
      </p:sp>
      <p:sp>
        <p:nvSpPr>
          <p:cNvPr id="9" name="Rectangle 8">
            <a:extLst>
              <a:ext uri="{FF2B5EF4-FFF2-40B4-BE49-F238E27FC236}">
                <a16:creationId xmlns:a16="http://schemas.microsoft.com/office/drawing/2014/main" id="{078577E4-2EEC-661A-11C6-0353ED52A196}"/>
              </a:ext>
            </a:extLst>
          </p:cNvPr>
          <p:cNvSpPr/>
          <p:nvPr/>
        </p:nvSpPr>
        <p:spPr>
          <a:xfrm>
            <a:off x="7984788"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err="1">
                <a:ln>
                  <a:noFill/>
                </a:ln>
                <a:solidFill>
                  <a:prstClr val="black"/>
                </a:solidFill>
                <a:effectLst/>
                <a:uLnTx/>
                <a:uFillTx/>
                <a:latin typeface="Calibri" panose="020F0502020204030204"/>
                <a:ea typeface="+mn-ea"/>
                <a:cs typeface="+mn-cs"/>
              </a:rPr>
              <a:t>Define</a:t>
            </a:r>
            <a:endParaRPr kumimoji="0" lang="nb-NO"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C4E4AA-33D2-3D93-561C-79A87DAE4E05}"/>
              </a:ext>
            </a:extLst>
          </p:cNvPr>
          <p:cNvSpPr/>
          <p:nvPr/>
        </p:nvSpPr>
        <p:spPr>
          <a:xfrm>
            <a:off x="9161146"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err="1">
                <a:ln>
                  <a:noFill/>
                </a:ln>
                <a:solidFill>
                  <a:prstClr val="black"/>
                </a:solidFill>
                <a:effectLst/>
                <a:uLnTx/>
                <a:uFillTx/>
                <a:latin typeface="Calibri" panose="020F0502020204030204"/>
                <a:ea typeface="+mn-ea"/>
                <a:cs typeface="+mn-cs"/>
              </a:rPr>
              <a:t>Develop</a:t>
            </a:r>
            <a:endParaRPr kumimoji="0" lang="nb-NO"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1DACF74-2F1E-AE90-1488-AFDA9FEA3FC0}"/>
              </a:ext>
            </a:extLst>
          </p:cNvPr>
          <p:cNvSpPr/>
          <p:nvPr/>
        </p:nvSpPr>
        <p:spPr>
          <a:xfrm>
            <a:off x="1012256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Calibri" panose="020F0502020204030204"/>
                <a:ea typeface="+mn-ea"/>
                <a:cs typeface="+mn-cs"/>
              </a:rPr>
              <a:t>Deliver</a:t>
            </a:r>
          </a:p>
        </p:txBody>
      </p:sp>
      <p:cxnSp>
        <p:nvCxnSpPr>
          <p:cNvPr id="13" name="Straight Connector 12">
            <a:extLst>
              <a:ext uri="{FF2B5EF4-FFF2-40B4-BE49-F238E27FC236}">
                <a16:creationId xmlns:a16="http://schemas.microsoft.com/office/drawing/2014/main" id="{B3CC500C-6F64-10BD-DD67-89B9878480B3}"/>
              </a:ext>
            </a:extLst>
          </p:cNvPr>
          <p:cNvCxnSpPr/>
          <p:nvPr/>
        </p:nvCxnSpPr>
        <p:spPr>
          <a:xfrm>
            <a:off x="7830768"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4CA1132-EF9D-BB38-203E-1007B1348CFB}"/>
              </a:ext>
            </a:extLst>
          </p:cNvPr>
          <p:cNvCxnSpPr/>
          <p:nvPr/>
        </p:nvCxnSpPr>
        <p:spPr>
          <a:xfrm>
            <a:off x="8910742"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C804769-BF9F-CF81-19A9-F68BEAD3B319}"/>
              </a:ext>
            </a:extLst>
          </p:cNvPr>
          <p:cNvCxnSpPr/>
          <p:nvPr/>
        </p:nvCxnSpPr>
        <p:spPr>
          <a:xfrm>
            <a:off x="9958087"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6544951-496E-F9A2-AA63-6F35F1D45C33}"/>
              </a:ext>
            </a:extLst>
          </p:cNvPr>
          <p:cNvCxnSpPr/>
          <p:nvPr/>
        </p:nvCxnSpPr>
        <p:spPr>
          <a:xfrm>
            <a:off x="6768833"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FA5E0BA-6BD0-51C3-B593-9E3ED8478277}"/>
              </a:ext>
            </a:extLst>
          </p:cNvPr>
          <p:cNvCxnSpPr/>
          <p:nvPr/>
        </p:nvCxnSpPr>
        <p:spPr>
          <a:xfrm>
            <a:off x="11041826"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3F4E4D-0019-A315-CA13-A89F85A0A637}"/>
              </a:ext>
            </a:extLst>
          </p:cNvPr>
          <p:cNvSpPr txBox="1"/>
          <p:nvPr/>
        </p:nvSpPr>
        <p:spPr>
          <a:xfrm>
            <a:off x="6191536" y="875774"/>
            <a:ext cx="1147177" cy="369204"/>
          </a:xfrm>
          <a:prstGeom prst="rect">
            <a:avLst/>
          </a:prstGeom>
          <a:solidFill>
            <a:schemeClr val="bg1"/>
          </a:solid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Sept</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12</a:t>
            </a:r>
          </a:p>
        </p:txBody>
      </p:sp>
      <p:sp>
        <p:nvSpPr>
          <p:cNvPr id="19" name="TextBox 18">
            <a:extLst>
              <a:ext uri="{FF2B5EF4-FFF2-40B4-BE49-F238E27FC236}">
                <a16:creationId xmlns:a16="http://schemas.microsoft.com/office/drawing/2014/main" id="{E25A6CB5-A587-50CB-878A-434F81EB266B}"/>
              </a:ext>
            </a:extLst>
          </p:cNvPr>
          <p:cNvSpPr txBox="1"/>
          <p:nvPr/>
        </p:nvSpPr>
        <p:spPr>
          <a:xfrm>
            <a:off x="7258336" y="1161851"/>
            <a:ext cx="1147177" cy="369204"/>
          </a:xfrm>
          <a:prstGeom prst="rect">
            <a:avLst/>
          </a:prstGeom>
          <a:solidFill>
            <a:schemeClr val="bg1"/>
          </a:solid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dirty="0" err="1">
                <a:ln>
                  <a:noFill/>
                </a:ln>
                <a:solidFill>
                  <a:srgbClr val="FF3399"/>
                </a:solidFill>
                <a:effectLst/>
                <a:uLnTx/>
                <a:uFillTx/>
                <a:latin typeface="Calibri" panose="020F0502020204030204"/>
                <a:ea typeface="+mn-ea"/>
                <a:cs typeface="+mn-cs"/>
              </a:rPr>
              <a:t>Sept</a:t>
            </a:r>
            <a:r>
              <a:rPr kumimoji="0" lang="nb-NO" sz="1799" b="0" i="0" u="none" strike="noStrike" kern="1200" cap="none" spc="0" normalizeH="0" baseline="0" noProof="0" dirty="0">
                <a:ln>
                  <a:noFill/>
                </a:ln>
                <a:solidFill>
                  <a:srgbClr val="FF3399"/>
                </a:solidFill>
                <a:effectLst/>
                <a:uLnTx/>
                <a:uFillTx/>
                <a:latin typeface="Calibri" panose="020F0502020204030204"/>
                <a:ea typeface="+mn-ea"/>
                <a:cs typeface="+mn-cs"/>
              </a:rPr>
              <a:t> 26</a:t>
            </a:r>
          </a:p>
        </p:txBody>
      </p:sp>
      <p:sp>
        <p:nvSpPr>
          <p:cNvPr id="20" name="TextBox 19">
            <a:extLst>
              <a:ext uri="{FF2B5EF4-FFF2-40B4-BE49-F238E27FC236}">
                <a16:creationId xmlns:a16="http://schemas.microsoft.com/office/drawing/2014/main" id="{0C3D1CEA-4AF1-65E1-0D72-FE71BB8B7B8D}"/>
              </a:ext>
            </a:extLst>
          </p:cNvPr>
          <p:cNvSpPr txBox="1"/>
          <p:nvPr/>
        </p:nvSpPr>
        <p:spPr>
          <a:xfrm>
            <a:off x="8371911" y="1447928"/>
            <a:ext cx="1147177" cy="369204"/>
          </a:xfrm>
          <a:prstGeom prst="rect">
            <a:avLst/>
          </a:prstGeom>
          <a:solidFill>
            <a:schemeClr val="bg1"/>
          </a:solid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Oct</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10</a:t>
            </a:r>
          </a:p>
        </p:txBody>
      </p:sp>
      <p:sp>
        <p:nvSpPr>
          <p:cNvPr id="21" name="TextBox 20">
            <a:extLst>
              <a:ext uri="{FF2B5EF4-FFF2-40B4-BE49-F238E27FC236}">
                <a16:creationId xmlns:a16="http://schemas.microsoft.com/office/drawing/2014/main" id="{8CC0B3AF-0182-9F18-3DCE-62540F5BC6B2}"/>
              </a:ext>
            </a:extLst>
          </p:cNvPr>
          <p:cNvSpPr txBox="1"/>
          <p:nvPr/>
        </p:nvSpPr>
        <p:spPr>
          <a:xfrm>
            <a:off x="9341897" y="1734005"/>
            <a:ext cx="1147177" cy="369204"/>
          </a:xfrm>
          <a:prstGeom prst="rect">
            <a:avLst/>
          </a:prstGeom>
          <a:solidFill>
            <a:schemeClr val="bg1"/>
          </a:solid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799" b="0" i="0" u="none" strike="noStrike" kern="1200" cap="none" spc="0" normalizeH="0" baseline="0" noProof="0" err="1">
                <a:ln>
                  <a:noFill/>
                </a:ln>
                <a:solidFill>
                  <a:prstClr val="black"/>
                </a:solidFill>
                <a:effectLst/>
                <a:uLnTx/>
                <a:uFillTx/>
                <a:latin typeface="Calibri" panose="020F0502020204030204"/>
                <a:ea typeface="+mn-ea"/>
                <a:cs typeface="+mn-cs"/>
              </a:rPr>
              <a:t>Oct</a:t>
            </a:r>
            <a:r>
              <a:rPr kumimoji="0" lang="nb-NO" sz="1799" b="0" i="0" u="none" strike="noStrike" kern="1200" cap="none" spc="0" normalizeH="0" baseline="0" noProof="0">
                <a:ln>
                  <a:noFill/>
                </a:ln>
                <a:solidFill>
                  <a:prstClr val="black"/>
                </a:solidFill>
                <a:effectLst/>
                <a:uLnTx/>
                <a:uFillTx/>
                <a:latin typeface="Calibri" panose="020F0502020204030204"/>
                <a:ea typeface="+mn-ea"/>
                <a:cs typeface="+mn-cs"/>
              </a:rPr>
              <a:t> 17</a:t>
            </a:r>
          </a:p>
        </p:txBody>
      </p:sp>
    </p:spTree>
    <p:extLst>
      <p:ext uri="{BB962C8B-B14F-4D97-AF65-F5344CB8AC3E}">
        <p14:creationId xmlns:p14="http://schemas.microsoft.com/office/powerpoint/2010/main" val="635777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B9D68-9F02-D659-E0F3-42DE05AC2F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7CEE31-8D00-9AAE-2032-917FD25B7CFA}"/>
              </a:ext>
            </a:extLst>
          </p:cNvPr>
          <p:cNvSpPr>
            <a:spLocks noGrp="1"/>
          </p:cNvSpPr>
          <p:nvPr>
            <p:ph type="title"/>
          </p:nvPr>
        </p:nvSpPr>
        <p:spPr/>
        <p:txBody>
          <a:bodyPr/>
          <a:lstStyle/>
          <a:p>
            <a:r>
              <a:rPr lang="nb-NO" err="1"/>
              <a:t>Module</a:t>
            </a:r>
            <a:r>
              <a:rPr lang="nb-NO"/>
              <a:t> 2 design </a:t>
            </a:r>
            <a:r>
              <a:rPr lang="nb-NO" err="1"/>
              <a:t>task</a:t>
            </a:r>
            <a:r>
              <a:rPr lang="nb-NO"/>
              <a:t> – AI support</a:t>
            </a:r>
          </a:p>
        </p:txBody>
      </p:sp>
      <p:sp>
        <p:nvSpPr>
          <p:cNvPr id="3" name="TextBox 2">
            <a:extLst>
              <a:ext uri="{FF2B5EF4-FFF2-40B4-BE49-F238E27FC236}">
                <a16:creationId xmlns:a16="http://schemas.microsoft.com/office/drawing/2014/main" id="{BC8DAE58-FD5D-FB86-3B56-9439EAD61B80}"/>
              </a:ext>
            </a:extLst>
          </p:cNvPr>
          <p:cNvSpPr txBox="1"/>
          <p:nvPr/>
        </p:nvSpPr>
        <p:spPr>
          <a:xfrm>
            <a:off x="838200" y="1376739"/>
            <a:ext cx="5039792" cy="5352876"/>
          </a:xfrm>
          <a:prstGeom prst="rect">
            <a:avLst/>
          </a:prstGeom>
          <a:noFill/>
        </p:spPr>
        <p:txBody>
          <a:bodyPr wrap="square" rtlCol="0">
            <a:spAutoFit/>
          </a:bodyPr>
          <a:lstStyle/>
          <a:p>
            <a:r>
              <a:rPr lang="nb-NO" b="1" err="1">
                <a:solidFill>
                  <a:schemeClr val="accent5"/>
                </a:solidFill>
              </a:rPr>
              <a:t>Process</a:t>
            </a:r>
            <a:r>
              <a:rPr lang="nb-NO" b="1">
                <a:solidFill>
                  <a:schemeClr val="accent5"/>
                </a:solidFill>
              </a:rPr>
              <a:t> support</a:t>
            </a:r>
          </a:p>
          <a:p>
            <a:pPr marL="285750" indent="-285750">
              <a:buFont typeface="Arial" panose="020B0604020202020204" pitchFamily="34" charset="0"/>
              <a:buChar char="•"/>
            </a:pPr>
            <a:r>
              <a:rPr lang="nb-NO"/>
              <a:t>General purpose </a:t>
            </a:r>
            <a:r>
              <a:rPr lang="nb-NO" err="1"/>
              <a:t>LLMs</a:t>
            </a:r>
            <a:endParaRPr lang="nb-NO"/>
          </a:p>
          <a:p>
            <a:pPr marL="285750" indent="-285750">
              <a:buFont typeface="Arial" panose="020B0604020202020204" pitchFamily="34" charset="0"/>
              <a:buChar char="•"/>
            </a:pPr>
            <a:r>
              <a:rPr lang="nb-NO"/>
              <a:t>AI-</a:t>
            </a:r>
            <a:r>
              <a:rPr lang="nb-NO" err="1"/>
              <a:t>powered</a:t>
            </a:r>
            <a:r>
              <a:rPr lang="nb-NO"/>
              <a:t> …</a:t>
            </a:r>
          </a:p>
          <a:p>
            <a:pPr marL="742881" lvl="1" indent="-285750">
              <a:buFont typeface="Arial" panose="020B0604020202020204" pitchFamily="34" charset="0"/>
              <a:buChar char="•"/>
            </a:pPr>
            <a:r>
              <a:rPr lang="nb-NO"/>
              <a:t>UI </a:t>
            </a:r>
            <a:r>
              <a:rPr lang="nb-NO" err="1"/>
              <a:t>development</a:t>
            </a:r>
            <a:endParaRPr lang="nb-NO"/>
          </a:p>
          <a:p>
            <a:pPr marL="742881" lvl="1" indent="-285750">
              <a:buFont typeface="Arial" panose="020B0604020202020204" pitchFamily="34" charset="0"/>
              <a:buChar char="•"/>
            </a:pPr>
            <a:r>
              <a:rPr lang="nb-NO"/>
              <a:t>Prototype </a:t>
            </a:r>
            <a:r>
              <a:rPr lang="nb-NO" err="1"/>
              <a:t>development</a:t>
            </a:r>
            <a:r>
              <a:rPr lang="nb-NO"/>
              <a:t> (POC/MVP)</a:t>
            </a:r>
          </a:p>
          <a:p>
            <a:pPr marL="742881" lvl="1" indent="-285750">
              <a:buFont typeface="Arial" panose="020B0604020202020204" pitchFamily="34" charset="0"/>
              <a:buChar char="•"/>
            </a:pPr>
            <a:r>
              <a:rPr lang="nb-NO"/>
              <a:t>Code </a:t>
            </a:r>
            <a:r>
              <a:rPr lang="nb-NO" err="1"/>
              <a:t>generation</a:t>
            </a:r>
            <a:endParaRPr lang="nb-NO"/>
          </a:p>
          <a:p>
            <a:r>
              <a:rPr lang="nb-NO"/>
              <a:t>… for </a:t>
            </a:r>
            <a:r>
              <a:rPr lang="nb-NO" err="1"/>
              <a:t>ideation</a:t>
            </a:r>
            <a:r>
              <a:rPr lang="nb-NO"/>
              <a:t>, </a:t>
            </a:r>
            <a:r>
              <a:rPr lang="nb-NO" err="1"/>
              <a:t>detailing</a:t>
            </a:r>
            <a:r>
              <a:rPr lang="nb-NO"/>
              <a:t>, </a:t>
            </a:r>
            <a:r>
              <a:rPr lang="nb-NO" err="1"/>
              <a:t>implementation</a:t>
            </a:r>
            <a:endParaRPr lang="nb-NO"/>
          </a:p>
          <a:p>
            <a:endParaRPr lang="nb-NO"/>
          </a:p>
          <a:p>
            <a:r>
              <a:rPr lang="nb-NO" b="1" err="1">
                <a:solidFill>
                  <a:schemeClr val="accent5"/>
                </a:solidFill>
              </a:rPr>
              <a:t>Implementation</a:t>
            </a:r>
            <a:r>
              <a:rPr lang="nb-NO" b="1">
                <a:solidFill>
                  <a:schemeClr val="accent5"/>
                </a:solidFill>
              </a:rPr>
              <a:t> support</a:t>
            </a:r>
          </a:p>
          <a:p>
            <a:pPr marL="285750" indent="-285750">
              <a:buFont typeface="Arial" panose="020B0604020202020204" pitchFamily="34" charset="0"/>
              <a:buChar char="•"/>
            </a:pPr>
            <a:r>
              <a:rPr lang="nb-NO" err="1"/>
              <a:t>Configurable</a:t>
            </a:r>
            <a:r>
              <a:rPr lang="nb-NO"/>
              <a:t> LLM service</a:t>
            </a:r>
          </a:p>
          <a:p>
            <a:pPr marL="742881" lvl="1" indent="-285750">
              <a:buFont typeface="Arial" panose="020B0604020202020204" pitchFamily="34" charset="0"/>
              <a:buChar char="•"/>
            </a:pPr>
            <a:r>
              <a:rPr lang="nb-NO"/>
              <a:t>Google AI Studio / chat</a:t>
            </a:r>
          </a:p>
          <a:p>
            <a:pPr marL="742881" lvl="1" indent="-285750">
              <a:buFont typeface="Arial" panose="020B0604020202020204" pitchFamily="34" charset="0"/>
              <a:buChar char="•"/>
            </a:pPr>
            <a:r>
              <a:rPr lang="nb-NO" err="1"/>
              <a:t>OpenAI</a:t>
            </a:r>
            <a:r>
              <a:rPr lang="nb-NO"/>
              <a:t> GPT (</a:t>
            </a:r>
            <a:r>
              <a:rPr lang="nb-NO" err="1"/>
              <a:t>subscription</a:t>
            </a:r>
            <a:r>
              <a:rPr lang="nb-NO"/>
              <a:t> </a:t>
            </a:r>
            <a:r>
              <a:rPr lang="nb-NO" err="1"/>
              <a:t>required</a:t>
            </a:r>
            <a:r>
              <a:rPr lang="nb-NO"/>
              <a:t>)</a:t>
            </a:r>
          </a:p>
          <a:p>
            <a:pPr marL="285750" indent="-285750">
              <a:buFont typeface="Arial" panose="020B0604020202020204" pitchFamily="34" charset="0"/>
              <a:buChar char="•"/>
            </a:pPr>
            <a:r>
              <a:rPr lang="nb-NO" err="1"/>
              <a:t>Clickable</a:t>
            </a:r>
            <a:r>
              <a:rPr lang="nb-NO"/>
              <a:t> prototype</a:t>
            </a:r>
          </a:p>
          <a:p>
            <a:pPr marL="742881" lvl="1" indent="-285750">
              <a:buFont typeface="Arial" panose="020B0604020202020204" pitchFamily="34" charset="0"/>
              <a:buChar char="•"/>
            </a:pPr>
            <a:r>
              <a:rPr lang="nb-NO"/>
              <a:t>Google AI Studio / </a:t>
            </a:r>
            <a:r>
              <a:rPr lang="nb-NO" err="1"/>
              <a:t>build</a:t>
            </a:r>
            <a:endParaRPr lang="nb-NO"/>
          </a:p>
          <a:p>
            <a:pPr marL="742881" lvl="1" indent="-285750">
              <a:buFont typeface="Arial" panose="020B0604020202020204" pitchFamily="34" charset="0"/>
              <a:buChar char="•"/>
            </a:pPr>
            <a:r>
              <a:rPr lang="nb-NO" err="1"/>
              <a:t>Lovable</a:t>
            </a:r>
            <a:r>
              <a:rPr lang="nb-NO"/>
              <a:t>?</a:t>
            </a:r>
          </a:p>
          <a:p>
            <a:pPr marL="742881" lvl="1" indent="-285750">
              <a:buFont typeface="Arial" panose="020B0604020202020204" pitchFamily="34" charset="0"/>
              <a:buChar char="•"/>
            </a:pPr>
            <a:r>
              <a:rPr lang="nb-NO" err="1"/>
              <a:t>Replit</a:t>
            </a:r>
            <a:r>
              <a:rPr lang="nb-NO"/>
              <a:t>?</a:t>
            </a:r>
          </a:p>
          <a:p>
            <a:pPr marL="285750" indent="-285750">
              <a:buFont typeface="Arial" panose="020B0604020202020204" pitchFamily="34" charset="0"/>
              <a:buChar char="•"/>
            </a:pPr>
            <a:r>
              <a:rPr lang="nb-NO"/>
              <a:t>Chatbot </a:t>
            </a:r>
            <a:r>
              <a:rPr lang="nb-NO" err="1"/>
              <a:t>platforms</a:t>
            </a:r>
            <a:endParaRPr lang="nb-NO"/>
          </a:p>
          <a:p>
            <a:pPr marL="742881" lvl="1" indent="-285750">
              <a:buFont typeface="Arial" panose="020B0604020202020204" pitchFamily="34" charset="0"/>
              <a:buChar char="•"/>
            </a:pPr>
            <a:r>
              <a:rPr lang="nb-NO" err="1"/>
              <a:t>BotPress</a:t>
            </a:r>
            <a:endParaRPr lang="nb-NO"/>
          </a:p>
          <a:p>
            <a:pPr marL="285750" indent="-285750">
              <a:buFont typeface="Arial" panose="020B0604020202020204" pitchFamily="34" charset="0"/>
              <a:buChar char="•"/>
            </a:pPr>
            <a:r>
              <a:rPr lang="nb-NO" err="1"/>
              <a:t>Any</a:t>
            </a:r>
            <a:r>
              <a:rPr lang="nb-NO"/>
              <a:t> </a:t>
            </a:r>
            <a:r>
              <a:rPr lang="nb-NO" err="1"/>
              <a:t>other</a:t>
            </a:r>
            <a:r>
              <a:rPr lang="nb-NO"/>
              <a:t> </a:t>
            </a:r>
            <a:r>
              <a:rPr lang="nb-NO" err="1"/>
              <a:t>method</a:t>
            </a:r>
            <a:r>
              <a:rPr lang="nb-NO"/>
              <a:t> or </a:t>
            </a:r>
            <a:r>
              <a:rPr lang="nb-NO" err="1"/>
              <a:t>platform</a:t>
            </a:r>
            <a:endParaRPr lang="nb-NO"/>
          </a:p>
        </p:txBody>
      </p:sp>
      <p:sp>
        <p:nvSpPr>
          <p:cNvPr id="4" name="Rectangle 3">
            <a:extLst>
              <a:ext uri="{FF2B5EF4-FFF2-40B4-BE49-F238E27FC236}">
                <a16:creationId xmlns:a16="http://schemas.microsoft.com/office/drawing/2014/main" id="{65218AEB-D6A6-081F-6ADD-89D738A427B7}"/>
              </a:ext>
            </a:extLst>
          </p:cNvPr>
          <p:cNvSpPr/>
          <p:nvPr/>
        </p:nvSpPr>
        <p:spPr>
          <a:xfrm>
            <a:off x="7088952" y="4747097"/>
            <a:ext cx="4464995" cy="1982517"/>
          </a:xfrm>
          <a:prstGeom prst="rect">
            <a:avLst/>
          </a:prstGeom>
          <a:solidFill>
            <a:srgbClr val="FF3399"/>
          </a:solid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dirty="0" err="1">
                <a:solidFill>
                  <a:schemeClr val="bg1"/>
                </a:solidFill>
              </a:rPr>
              <a:t>Next</a:t>
            </a:r>
            <a:r>
              <a:rPr lang="nb-NO" dirty="0">
                <a:solidFill>
                  <a:schemeClr val="bg1"/>
                </a:solidFill>
              </a:rPr>
              <a:t> </a:t>
            </a:r>
            <a:r>
              <a:rPr lang="nb-NO" dirty="0" err="1">
                <a:solidFill>
                  <a:schemeClr val="bg1"/>
                </a:solidFill>
              </a:rPr>
              <a:t>Module</a:t>
            </a:r>
            <a:r>
              <a:rPr lang="nb-NO" dirty="0">
                <a:solidFill>
                  <a:schemeClr val="bg1"/>
                </a:solidFill>
              </a:rPr>
              <a:t> 2 </a:t>
            </a:r>
            <a:r>
              <a:rPr lang="nb-NO" dirty="0" err="1">
                <a:solidFill>
                  <a:schemeClr val="bg1"/>
                </a:solidFill>
              </a:rPr>
              <a:t>session</a:t>
            </a:r>
            <a:r>
              <a:rPr lang="nb-NO" dirty="0">
                <a:solidFill>
                  <a:schemeClr val="bg1"/>
                </a:solidFill>
              </a:rPr>
              <a:t>, </a:t>
            </a:r>
            <a:r>
              <a:rPr lang="nb-NO" dirty="0" err="1">
                <a:solidFill>
                  <a:schemeClr val="bg1"/>
                </a:solidFill>
              </a:rPr>
              <a:t>we</a:t>
            </a:r>
            <a:r>
              <a:rPr lang="nb-NO" dirty="0">
                <a:solidFill>
                  <a:schemeClr val="bg1"/>
                </a:solidFill>
              </a:rPr>
              <a:t> </a:t>
            </a:r>
            <a:r>
              <a:rPr lang="nb-NO" dirty="0" err="1">
                <a:solidFill>
                  <a:schemeClr val="bg1"/>
                </a:solidFill>
              </a:rPr>
              <a:t>set</a:t>
            </a:r>
            <a:r>
              <a:rPr lang="nb-NO" dirty="0">
                <a:solidFill>
                  <a:schemeClr val="bg1"/>
                </a:solidFill>
              </a:rPr>
              <a:t> </a:t>
            </a:r>
            <a:r>
              <a:rPr lang="nb-NO" dirty="0" err="1">
                <a:solidFill>
                  <a:schemeClr val="bg1"/>
                </a:solidFill>
              </a:rPr>
              <a:t>aside</a:t>
            </a:r>
            <a:r>
              <a:rPr lang="nb-NO" dirty="0">
                <a:solidFill>
                  <a:schemeClr val="bg1"/>
                </a:solidFill>
              </a:rPr>
              <a:t> time to </a:t>
            </a:r>
            <a:r>
              <a:rPr lang="nb-NO" dirty="0" err="1">
                <a:solidFill>
                  <a:schemeClr val="bg1"/>
                </a:solidFill>
              </a:rPr>
              <a:t>reflect</a:t>
            </a:r>
            <a:r>
              <a:rPr lang="nb-NO" dirty="0">
                <a:solidFill>
                  <a:schemeClr val="bg1"/>
                </a:solidFill>
              </a:rPr>
              <a:t> </a:t>
            </a:r>
            <a:r>
              <a:rPr lang="nb-NO" dirty="0" err="1">
                <a:solidFill>
                  <a:schemeClr val="bg1"/>
                </a:solidFill>
              </a:rPr>
              <a:t>on</a:t>
            </a:r>
            <a:r>
              <a:rPr lang="nb-NO" dirty="0">
                <a:solidFill>
                  <a:schemeClr val="bg1"/>
                </a:solidFill>
              </a:rPr>
              <a:t> </a:t>
            </a:r>
            <a:r>
              <a:rPr lang="nb-NO" dirty="0" err="1">
                <a:solidFill>
                  <a:schemeClr val="bg1"/>
                </a:solidFill>
              </a:rPr>
              <a:t>your</a:t>
            </a:r>
            <a:r>
              <a:rPr lang="nb-NO" dirty="0">
                <a:solidFill>
                  <a:schemeClr val="bg1"/>
                </a:solidFill>
              </a:rPr>
              <a:t> </a:t>
            </a:r>
            <a:r>
              <a:rPr lang="nb-NO" dirty="0" err="1">
                <a:solidFill>
                  <a:schemeClr val="bg1"/>
                </a:solidFill>
              </a:rPr>
              <a:t>second</a:t>
            </a:r>
            <a:r>
              <a:rPr lang="nb-NO" dirty="0">
                <a:solidFill>
                  <a:schemeClr val="bg1"/>
                </a:solidFill>
              </a:rPr>
              <a:t> </a:t>
            </a:r>
            <a:r>
              <a:rPr lang="nb-NO" dirty="0" err="1">
                <a:solidFill>
                  <a:schemeClr val="bg1"/>
                </a:solidFill>
              </a:rPr>
              <a:t>week</a:t>
            </a:r>
            <a:r>
              <a:rPr lang="nb-NO" dirty="0">
                <a:solidFill>
                  <a:schemeClr val="bg1"/>
                </a:solidFill>
              </a:rPr>
              <a:t> </a:t>
            </a:r>
            <a:r>
              <a:rPr lang="nb-NO" dirty="0" err="1">
                <a:solidFill>
                  <a:schemeClr val="bg1"/>
                </a:solidFill>
              </a:rPr>
              <a:t>outcomes</a:t>
            </a:r>
            <a:r>
              <a:rPr lang="nb-NO" dirty="0">
                <a:solidFill>
                  <a:schemeClr val="bg1"/>
                </a:solidFill>
              </a:rPr>
              <a:t>. </a:t>
            </a:r>
          </a:p>
          <a:p>
            <a:endParaRPr lang="nb-NO" dirty="0">
              <a:solidFill>
                <a:schemeClr val="bg1"/>
              </a:solidFill>
            </a:endParaRPr>
          </a:p>
          <a:p>
            <a:r>
              <a:rPr lang="nb-NO" dirty="0" err="1">
                <a:solidFill>
                  <a:schemeClr val="bg1"/>
                </a:solidFill>
              </a:rPr>
              <a:t>Need</a:t>
            </a:r>
            <a:r>
              <a:rPr lang="nb-NO" dirty="0">
                <a:solidFill>
                  <a:schemeClr val="bg1"/>
                </a:solidFill>
              </a:rPr>
              <a:t> 3-4 </a:t>
            </a:r>
            <a:r>
              <a:rPr lang="nb-NO" dirty="0" err="1">
                <a:solidFill>
                  <a:schemeClr val="bg1"/>
                </a:solidFill>
              </a:rPr>
              <a:t>groups</a:t>
            </a:r>
            <a:r>
              <a:rPr lang="nb-NO" dirty="0">
                <a:solidFill>
                  <a:schemeClr val="bg1"/>
                </a:solidFill>
              </a:rPr>
              <a:t> to </a:t>
            </a:r>
            <a:r>
              <a:rPr lang="nb-NO" dirty="0" err="1">
                <a:solidFill>
                  <a:schemeClr val="bg1"/>
                </a:solidFill>
              </a:rPr>
              <a:t>volunteer</a:t>
            </a:r>
            <a:r>
              <a:rPr lang="nb-NO" dirty="0">
                <a:solidFill>
                  <a:schemeClr val="bg1"/>
                </a:solidFill>
              </a:rPr>
              <a:t> for telling </a:t>
            </a:r>
            <a:r>
              <a:rPr lang="nb-NO" dirty="0" err="1">
                <a:solidFill>
                  <a:schemeClr val="bg1"/>
                </a:solidFill>
              </a:rPr>
              <a:t>about</a:t>
            </a:r>
            <a:r>
              <a:rPr lang="nb-NO" dirty="0">
                <a:solidFill>
                  <a:schemeClr val="bg1"/>
                </a:solidFill>
              </a:rPr>
              <a:t> </a:t>
            </a:r>
            <a:r>
              <a:rPr lang="nb-NO" dirty="0" err="1">
                <a:solidFill>
                  <a:schemeClr val="bg1"/>
                </a:solidFill>
              </a:rPr>
              <a:t>your</a:t>
            </a:r>
            <a:r>
              <a:rPr lang="nb-NO" dirty="0">
                <a:solidFill>
                  <a:schemeClr val="bg1"/>
                </a:solidFill>
              </a:rPr>
              <a:t> progress, and </a:t>
            </a:r>
            <a:r>
              <a:rPr lang="nb-NO" dirty="0" err="1">
                <a:solidFill>
                  <a:schemeClr val="bg1"/>
                </a:solidFill>
              </a:rPr>
              <a:t>your</a:t>
            </a:r>
            <a:r>
              <a:rPr lang="nb-NO" dirty="0">
                <a:solidFill>
                  <a:schemeClr val="bg1"/>
                </a:solidFill>
              </a:rPr>
              <a:t> </a:t>
            </a:r>
            <a:r>
              <a:rPr lang="nb-NO" dirty="0" err="1">
                <a:solidFill>
                  <a:schemeClr val="bg1"/>
                </a:solidFill>
              </a:rPr>
              <a:t>experiences</a:t>
            </a:r>
            <a:r>
              <a:rPr lang="nb-NO" dirty="0">
                <a:solidFill>
                  <a:schemeClr val="bg1"/>
                </a:solidFill>
              </a:rPr>
              <a:t> </a:t>
            </a:r>
            <a:r>
              <a:rPr lang="nb-NO" dirty="0" err="1">
                <a:solidFill>
                  <a:schemeClr val="bg1"/>
                </a:solidFill>
              </a:rPr>
              <a:t>with</a:t>
            </a:r>
            <a:r>
              <a:rPr lang="nb-NO" dirty="0">
                <a:solidFill>
                  <a:schemeClr val="bg1"/>
                </a:solidFill>
              </a:rPr>
              <a:t> </a:t>
            </a:r>
            <a:r>
              <a:rPr lang="nb-NO" dirty="0" err="1">
                <a:solidFill>
                  <a:schemeClr val="bg1"/>
                </a:solidFill>
              </a:rPr>
              <a:t>one</a:t>
            </a:r>
            <a:r>
              <a:rPr lang="nb-NO" dirty="0">
                <a:solidFill>
                  <a:schemeClr val="bg1"/>
                </a:solidFill>
              </a:rPr>
              <a:t> or more AI </a:t>
            </a:r>
            <a:r>
              <a:rPr lang="nb-NO" dirty="0" err="1">
                <a:solidFill>
                  <a:schemeClr val="bg1"/>
                </a:solidFill>
              </a:rPr>
              <a:t>platforms</a:t>
            </a:r>
            <a:r>
              <a:rPr lang="nb-NO" dirty="0">
                <a:solidFill>
                  <a:schemeClr val="bg1"/>
                </a:solidFill>
              </a:rPr>
              <a:t> for </a:t>
            </a:r>
            <a:r>
              <a:rPr lang="nb-NO" dirty="0" err="1">
                <a:solidFill>
                  <a:schemeClr val="bg1"/>
                </a:solidFill>
              </a:rPr>
              <a:t>implementation</a:t>
            </a:r>
            <a:r>
              <a:rPr lang="nb-NO" dirty="0">
                <a:solidFill>
                  <a:schemeClr val="bg1"/>
                </a:solidFill>
              </a:rPr>
              <a:t> support</a:t>
            </a:r>
          </a:p>
        </p:txBody>
      </p:sp>
      <p:sp>
        <p:nvSpPr>
          <p:cNvPr id="6" name="Rectangle 5">
            <a:extLst>
              <a:ext uri="{FF2B5EF4-FFF2-40B4-BE49-F238E27FC236}">
                <a16:creationId xmlns:a16="http://schemas.microsoft.com/office/drawing/2014/main" id="{BEF96ED9-A5DA-CA88-CB6D-959A90C84A6C}"/>
              </a:ext>
            </a:extLst>
          </p:cNvPr>
          <p:cNvSpPr/>
          <p:nvPr/>
        </p:nvSpPr>
        <p:spPr>
          <a:xfrm>
            <a:off x="7088951" y="1347019"/>
            <a:ext cx="4464995" cy="3278221"/>
          </a:xfrm>
          <a:prstGeom prst="rect">
            <a:avLst/>
          </a:prstGeom>
          <a:solidFill>
            <a:sysClr val="window" lastClr="FFFFFF"/>
          </a:solidFill>
          <a:ln w="28575" cap="flat" cmpd="sng" algn="ctr">
            <a:solidFill>
              <a:srgbClr val="22A7E5"/>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rPr>
              <a:t>Second week: Define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kern="0" dirty="0">
              <a:solidFill>
                <a:prstClr val="black"/>
              </a:solidFill>
              <a:latin typeface="Calibri"/>
            </a:endParaRPr>
          </a:p>
          <a:p>
            <a:pPr marL="285750" lvl="0" indent="-285750" defTabSz="914400">
              <a:buFont typeface="Arial" panose="020B0604020202020204" pitchFamily="34" charset="0"/>
              <a:buChar char="•"/>
              <a:defRPr/>
            </a:pPr>
            <a:r>
              <a:rPr kumimoji="0" lang="en-GB" sz="1800" b="0" i="0" u="none" strike="noStrike" kern="0" cap="none" spc="0" normalizeH="0" baseline="0" noProof="0" dirty="0">
                <a:ln>
                  <a:noFill/>
                </a:ln>
                <a:solidFill>
                  <a:prstClr val="black"/>
                </a:solidFill>
                <a:effectLst/>
                <a:uLnTx/>
                <a:uFillTx/>
                <a:latin typeface="Calibri"/>
              </a:rPr>
              <a:t>Use ChatGPT or Google Gemini to help you </a:t>
            </a:r>
            <a:r>
              <a:rPr lang="en-GB" sz="1800" kern="0" dirty="0">
                <a:solidFill>
                  <a:prstClr val="black"/>
                </a:solidFill>
              </a:rPr>
              <a:t>Define concept for your design task</a:t>
            </a:r>
          </a:p>
          <a:p>
            <a:pPr marL="285750" lvl="0" indent="-285750" defTabSz="914400">
              <a:buFont typeface="Arial" panose="020B0604020202020204" pitchFamily="34" charset="0"/>
              <a:buChar char="•"/>
              <a:defRPr/>
            </a:pPr>
            <a:endParaRPr lang="en-GB" sz="1800" kern="0" dirty="0">
              <a:solidFill>
                <a:prstClr val="black"/>
              </a:solidFill>
              <a:latin typeface="Calibri"/>
            </a:endParaRPr>
          </a:p>
          <a:p>
            <a:pPr marL="285750" indent="-285750" defTabSz="914400">
              <a:buFont typeface="Arial" panose="020B0604020202020204" pitchFamily="34" charset="0"/>
              <a:buChar char="•"/>
              <a:defRPr/>
            </a:pPr>
            <a:r>
              <a:rPr lang="nb-NO" i="1" dirty="0"/>
              <a:t>If not done in first </a:t>
            </a:r>
            <a:r>
              <a:rPr lang="nb-NO" i="1" dirty="0" err="1"/>
              <a:t>week</a:t>
            </a:r>
            <a:r>
              <a:rPr lang="nb-NO" i="1" dirty="0"/>
              <a:t>: </a:t>
            </a:r>
            <a:r>
              <a:rPr lang="nb-NO" dirty="0" err="1"/>
              <a:t>Identify</a:t>
            </a:r>
            <a:r>
              <a:rPr lang="nb-NO" dirty="0"/>
              <a:t> </a:t>
            </a:r>
            <a:r>
              <a:rPr lang="nb-NO" dirty="0" err="1"/>
              <a:t>one</a:t>
            </a:r>
            <a:r>
              <a:rPr lang="nb-NO" dirty="0"/>
              <a:t> or more </a:t>
            </a:r>
            <a:r>
              <a:rPr lang="nb-NO" dirty="0" err="1"/>
              <a:t>possible</a:t>
            </a:r>
            <a:r>
              <a:rPr lang="nb-NO" dirty="0"/>
              <a:t> </a:t>
            </a:r>
            <a:r>
              <a:rPr lang="nb-NO" dirty="0" err="1"/>
              <a:t>platforms</a:t>
            </a:r>
            <a:r>
              <a:rPr lang="nb-NO" dirty="0"/>
              <a:t> for </a:t>
            </a:r>
            <a:r>
              <a:rPr lang="nb-NO" dirty="0" err="1"/>
              <a:t>implementation</a:t>
            </a:r>
            <a:r>
              <a:rPr lang="nb-NO" dirty="0"/>
              <a:t> support and </a:t>
            </a:r>
            <a:r>
              <a:rPr lang="nb-NO" dirty="0" err="1"/>
              <a:t>try</a:t>
            </a:r>
            <a:r>
              <a:rPr lang="nb-NO" dirty="0"/>
              <a:t> </a:t>
            </a:r>
            <a:r>
              <a:rPr lang="nb-NO" dirty="0" err="1"/>
              <a:t>these</a:t>
            </a:r>
            <a:r>
              <a:rPr lang="nb-NO" dirty="0"/>
              <a:t> </a:t>
            </a:r>
            <a:r>
              <a:rPr lang="nb-NO" dirty="0" err="1"/>
              <a:t>out</a:t>
            </a: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0" dirty="0">
                <a:solidFill>
                  <a:prstClr val="black"/>
                </a:solidFill>
                <a:latin typeface="Calibri"/>
              </a:rPr>
              <a:t>Explore conversational interactions as possible part of defining the concept</a:t>
            </a:r>
          </a:p>
        </p:txBody>
      </p:sp>
    </p:spTree>
    <p:extLst>
      <p:ext uri="{BB962C8B-B14F-4D97-AF65-F5344CB8AC3E}">
        <p14:creationId xmlns:p14="http://schemas.microsoft.com/office/powerpoint/2010/main" val="3081546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fld id="{5751DFAA-887F-4071-8EAD-E8CA316FCF06}" type="slidenum">
              <a:rPr lang="nb-NO" smtClean="0"/>
              <a:t>43</a:t>
            </a:fld>
            <a:endParaRPr lang="nb-NO"/>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400" dirty="0"/>
              <a:t>End 2</a:t>
            </a:r>
          </a:p>
        </p:txBody>
      </p:sp>
    </p:spTree>
    <p:extLst>
      <p:ext uri="{BB962C8B-B14F-4D97-AF65-F5344CB8AC3E}">
        <p14:creationId xmlns:p14="http://schemas.microsoft.com/office/powerpoint/2010/main" val="1732903392"/>
      </p:ext>
    </p:extLst>
  </p:cSld>
  <p:clrMapOvr>
    <a:masterClrMapping/>
  </p:clrMapOvr>
</p:sld>
</file>

<file path=ppt/theme/theme1.xml><?xml version="1.0" encoding="utf-8"?>
<a:theme xmlns:a="http://schemas.openxmlformats.org/drawingml/2006/main" name="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l_v6.potx" id="{C8E08AB7-4B67-4E1F-A38B-FF084AC1787D}" vid="{9A484F1E-B053-4CBC-BB23-94775B066193}"/>
    </a:ext>
  </a:extLst>
</a:theme>
</file>

<file path=ppt/theme/theme2.xml><?xml version="1.0" encoding="utf-8"?>
<a:theme xmlns:a="http://schemas.openxmlformats.org/drawingml/2006/main" name="SINTEF Mørk">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l_v6.potx" id="{C8E08AB7-4B67-4E1F-A38B-FF084AC1787D}" vid="{CCF62DFA-C245-46EA-922F-65A2A646725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1f00f39-6041-45b0-b309-e0210d8b32af}" enabled="0" method="" siteId="{e1f00f39-6041-45b0-b309-e0210d8b32af}" removed="1"/>
</clbl:labelList>
</file>

<file path=docProps/app.xml><?xml version="1.0" encoding="utf-8"?>
<Properties xmlns="http://schemas.openxmlformats.org/officeDocument/2006/extended-properties" xmlns:vt="http://schemas.openxmlformats.org/officeDocument/2006/docPropsVTypes">
  <Template>SINTEF Presentation</Template>
  <TotalTime>668</TotalTime>
  <Words>3064</Words>
  <Application>Microsoft Office PowerPoint</Application>
  <PresentationFormat>Widescreen</PresentationFormat>
  <Paragraphs>317</Paragraphs>
  <Slides>43</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43</vt:i4>
      </vt:variant>
    </vt:vector>
  </HeadingPairs>
  <TitlesOfParts>
    <vt:vector size="52" baseType="lpstr">
      <vt:lpstr>Aptos</vt:lpstr>
      <vt:lpstr>Arial</vt:lpstr>
      <vt:lpstr>Calibri</vt:lpstr>
      <vt:lpstr>Calibri Light</vt:lpstr>
      <vt:lpstr>Inter</vt:lpstr>
      <vt:lpstr>Linux Libertine T</vt:lpstr>
      <vt:lpstr>SINTEF Lys</vt:lpstr>
      <vt:lpstr>SINTEF Mørk</vt:lpstr>
      <vt:lpstr>Office Theme</vt:lpstr>
      <vt:lpstr>INTERACTION WITH AI and autonomous systems – MoDULE 2</vt:lpstr>
      <vt:lpstr>PowerPoint Presentation</vt:lpstr>
      <vt:lpstr>Module 2 design task</vt:lpstr>
      <vt:lpstr>PowerPoint Presentation</vt:lpstr>
      <vt:lpstr>PowerPoint Presentation</vt:lpstr>
      <vt:lpstr>Module 2 design task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2 design task</vt:lpstr>
      <vt:lpstr>Module 2 design task – AI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Asbjørn Følstad</dc:creator>
  <dc:description/>
  <cp:lastModifiedBy>Asbjørn Følstad</cp:lastModifiedBy>
  <cp:revision>2</cp:revision>
  <dcterms:created xsi:type="dcterms:W3CDTF">2018-09-03T13:58:03Z</dcterms:created>
  <dcterms:modified xsi:type="dcterms:W3CDTF">2025-09-26T14:52:30Z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214853571</vt:i4>
  </property>
  <property fmtid="{D5CDD505-2E9C-101B-9397-08002B2CF9AE}" pid="3" name="_NewReviewCycle">
    <vt:lpwstr/>
  </property>
  <property fmtid="{D5CDD505-2E9C-101B-9397-08002B2CF9AE}" pid="4" name="_EmailSubject">
    <vt:lpwstr>IN5620 - takk for dagens sesjon + presentasjon</vt:lpwstr>
  </property>
  <property fmtid="{D5CDD505-2E9C-101B-9397-08002B2CF9AE}" pid="5" name="_AuthorEmail">
    <vt:lpwstr>Asbjorn.Folstad@sintef.no</vt:lpwstr>
  </property>
  <property fmtid="{D5CDD505-2E9C-101B-9397-08002B2CF9AE}" pid="6" name="_AuthorEmailDisplayName">
    <vt:lpwstr>Asbjørn Følstad</vt:lpwstr>
  </property>
</Properties>
</file>