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64" r:id="rId6"/>
    <p:sldId id="267" r:id="rId7"/>
    <p:sldId id="262" r:id="rId8"/>
    <p:sldId id="268" r:id="rId9"/>
    <p:sldId id="258" r:id="rId10"/>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0" autoAdjust="0"/>
    <p:restoredTop sz="67204" autoAdjust="0"/>
  </p:normalViewPr>
  <p:slideViewPr>
    <p:cSldViewPr snapToGrid="0">
      <p:cViewPr varScale="1">
        <p:scale>
          <a:sx n="85" d="100"/>
          <a:sy n="85" d="100"/>
        </p:scale>
        <p:origin x="14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70C5A-5A81-4955-80B1-EA056D251AE6}" type="doc">
      <dgm:prSet loTypeId="urn:microsoft.com/office/officeart/2018/2/layout/IconVerticalSolidList" loCatId="icon" qsTypeId="urn:microsoft.com/office/officeart/2005/8/quickstyle/simple1" qsCatId="simple" csTypeId="urn:microsoft.com/office/officeart/2005/8/colors/accent2_5" csCatId="accent2" phldr="1"/>
      <dgm:spPr/>
      <dgm:t>
        <a:bodyPr/>
        <a:lstStyle/>
        <a:p>
          <a:endParaRPr lang="en-US"/>
        </a:p>
      </dgm:t>
    </dgm:pt>
    <dgm:pt modelId="{DCB6319E-E0F6-4DF1-B464-C4FF55A9BA84}">
      <dgm:prSet/>
      <dgm:spPr/>
      <dgm:t>
        <a:bodyPr/>
        <a:lstStyle/>
        <a:p>
          <a:pPr>
            <a:lnSpc>
              <a:spcPct val="100000"/>
            </a:lnSpc>
          </a:pPr>
          <a:r>
            <a:rPr lang="en-US" dirty="0"/>
            <a:t>1. How is the master’s admission process structured from the perspective of the user groups and what tools are being used? </a:t>
          </a:r>
        </a:p>
      </dgm:t>
    </dgm:pt>
    <dgm:pt modelId="{67444F40-6227-482B-A5D0-B541462D846F}" type="parTrans" cxnId="{BF8BE914-4F5B-42B9-8090-8BADD0AC26B3}">
      <dgm:prSet/>
      <dgm:spPr/>
      <dgm:t>
        <a:bodyPr/>
        <a:lstStyle/>
        <a:p>
          <a:endParaRPr lang="en-US"/>
        </a:p>
      </dgm:t>
    </dgm:pt>
    <dgm:pt modelId="{90BFEECE-165E-4E6D-9FDC-986D6FE7B755}" type="sibTrans" cxnId="{BF8BE914-4F5B-42B9-8090-8BADD0AC26B3}">
      <dgm:prSet/>
      <dgm:spPr/>
      <dgm:t>
        <a:bodyPr/>
        <a:lstStyle/>
        <a:p>
          <a:endParaRPr lang="en-US"/>
        </a:p>
      </dgm:t>
    </dgm:pt>
    <dgm:pt modelId="{1EA391B2-ACAA-46CA-A047-201FCDAA0132}">
      <dgm:prSet/>
      <dgm:spPr>
        <a:solidFill>
          <a:srgbClr val="E97132"/>
        </a:solidFill>
      </dgm:spPr>
      <dgm:t>
        <a:bodyPr/>
        <a:lstStyle/>
        <a:p>
          <a:pPr>
            <a:lnSpc>
              <a:spcPct val="100000"/>
            </a:lnSpc>
          </a:pPr>
          <a:r>
            <a:rPr lang="en-US" dirty="0"/>
            <a:t>2. What challenges arise during the master’s admission process for the user groups? </a:t>
          </a:r>
        </a:p>
      </dgm:t>
    </dgm:pt>
    <dgm:pt modelId="{D167A85A-4D34-4435-A688-12F4C2D95BD8}" type="parTrans" cxnId="{8B2DB826-6F2E-4055-88E4-57C66AAEF80B}">
      <dgm:prSet/>
      <dgm:spPr/>
      <dgm:t>
        <a:bodyPr/>
        <a:lstStyle/>
        <a:p>
          <a:endParaRPr lang="en-US"/>
        </a:p>
      </dgm:t>
    </dgm:pt>
    <dgm:pt modelId="{899F3FF9-7455-4C76-8CDC-1C7C4DF17821}" type="sibTrans" cxnId="{8B2DB826-6F2E-4055-88E4-57C66AAEF80B}">
      <dgm:prSet/>
      <dgm:spPr/>
      <dgm:t>
        <a:bodyPr/>
        <a:lstStyle/>
        <a:p>
          <a:endParaRPr lang="en-US"/>
        </a:p>
      </dgm:t>
    </dgm:pt>
    <dgm:pt modelId="{ED29ABB8-3012-45DE-85DD-E4BF072884F3}">
      <dgm:prSet/>
      <dgm:spPr/>
      <dgm:t>
        <a:bodyPr/>
        <a:lstStyle/>
        <a:p>
          <a:pPr>
            <a:lnSpc>
              <a:spcPct val="100000"/>
            </a:lnSpc>
          </a:pPr>
          <a:r>
            <a:rPr lang="en-US" dirty="0"/>
            <a:t>3. How could artificial intelligence be applied to enhance the efficiency and fairness of the process? </a:t>
          </a:r>
        </a:p>
      </dgm:t>
    </dgm:pt>
    <dgm:pt modelId="{3A9217C9-141E-49AF-ADFC-3550809BA228}" type="parTrans" cxnId="{742290BC-32EF-4BE5-9F61-FC108C0FEEAA}">
      <dgm:prSet/>
      <dgm:spPr/>
      <dgm:t>
        <a:bodyPr/>
        <a:lstStyle/>
        <a:p>
          <a:endParaRPr lang="en-US"/>
        </a:p>
      </dgm:t>
    </dgm:pt>
    <dgm:pt modelId="{A487ED71-9FC6-46BD-9F02-44EBE7BE7825}" type="sibTrans" cxnId="{742290BC-32EF-4BE5-9F61-FC108C0FEEAA}">
      <dgm:prSet/>
      <dgm:spPr/>
      <dgm:t>
        <a:bodyPr/>
        <a:lstStyle/>
        <a:p>
          <a:endParaRPr lang="en-US"/>
        </a:p>
      </dgm:t>
    </dgm:pt>
    <dgm:pt modelId="{AD5EB726-B97A-48BF-9C5C-323915DECB29}" type="pres">
      <dgm:prSet presAssocID="{8E570C5A-5A81-4955-80B1-EA056D251AE6}" presName="root" presStyleCnt="0">
        <dgm:presLayoutVars>
          <dgm:dir/>
          <dgm:resizeHandles val="exact"/>
        </dgm:presLayoutVars>
      </dgm:prSet>
      <dgm:spPr/>
    </dgm:pt>
    <dgm:pt modelId="{DD0E33D3-56DB-4983-953A-83CC4D38C779}" type="pres">
      <dgm:prSet presAssocID="{DCB6319E-E0F6-4DF1-B464-C4FF55A9BA84}" presName="compNode" presStyleCnt="0"/>
      <dgm:spPr/>
    </dgm:pt>
    <dgm:pt modelId="{9D367AAF-40AE-4C27-A61D-D772DBFEAB23}" type="pres">
      <dgm:prSet presAssocID="{DCB6319E-E0F6-4DF1-B464-C4FF55A9BA84}" presName="bgRect" presStyleLbl="bgShp" presStyleIdx="0" presStyleCnt="3"/>
      <dgm:spPr>
        <a:solidFill>
          <a:srgbClr val="E97132"/>
        </a:solidFill>
      </dgm:spPr>
    </dgm:pt>
    <dgm:pt modelId="{49162B74-F9BC-48D6-A7EB-7E3F2497E88F}" type="pres">
      <dgm:prSet presAssocID="{DCB6319E-E0F6-4DF1-B464-C4FF55A9BA84}"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ause And Effect with solid fill"/>
        </a:ext>
      </dgm:extLst>
    </dgm:pt>
    <dgm:pt modelId="{AB68FE74-AD30-4801-91CB-B12199D0518E}" type="pres">
      <dgm:prSet presAssocID="{DCB6319E-E0F6-4DF1-B464-C4FF55A9BA84}" presName="spaceRect" presStyleCnt="0"/>
      <dgm:spPr/>
    </dgm:pt>
    <dgm:pt modelId="{BB0FA249-6D57-476F-B915-DB7C5C03FEEE}" type="pres">
      <dgm:prSet presAssocID="{DCB6319E-E0F6-4DF1-B464-C4FF55A9BA84}" presName="parTx" presStyleLbl="revTx" presStyleIdx="0" presStyleCnt="3">
        <dgm:presLayoutVars>
          <dgm:chMax val="0"/>
          <dgm:chPref val="0"/>
        </dgm:presLayoutVars>
      </dgm:prSet>
      <dgm:spPr/>
    </dgm:pt>
    <dgm:pt modelId="{044A3FCD-2C70-48AE-95B2-7DAB8927D87C}" type="pres">
      <dgm:prSet presAssocID="{90BFEECE-165E-4E6D-9FDC-986D6FE7B755}" presName="sibTrans" presStyleCnt="0"/>
      <dgm:spPr/>
    </dgm:pt>
    <dgm:pt modelId="{A9B0BBD5-561E-491B-8A9B-46ADCBD7E401}" type="pres">
      <dgm:prSet presAssocID="{1EA391B2-ACAA-46CA-A047-201FCDAA0132}" presName="compNode" presStyleCnt="0"/>
      <dgm:spPr/>
    </dgm:pt>
    <dgm:pt modelId="{1A25B838-B08D-4CEF-84D3-DEA99A51C922}" type="pres">
      <dgm:prSet presAssocID="{1EA391B2-ACAA-46CA-A047-201FCDAA0132}" presName="bgRect" presStyleLbl="bgShp" presStyleIdx="1" presStyleCnt="3"/>
      <dgm:spPr>
        <a:solidFill>
          <a:srgbClr val="E97132"/>
        </a:solidFill>
      </dgm:spPr>
    </dgm:pt>
    <dgm:pt modelId="{21093AC2-DE34-40B4-81E9-4EBA7A80245A}" type="pres">
      <dgm:prSet presAssocID="{1EA391B2-ACAA-46CA-A047-201FCDAA0132}" presName="iconRect" presStyleLbl="node1" presStyleIdx="1" presStyleCnt="3" custLinFactNeighborX="-333" custLinFactNeighborY="2647"/>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lippery with solid fill"/>
        </a:ext>
      </dgm:extLst>
    </dgm:pt>
    <dgm:pt modelId="{A861784D-6532-424F-8841-3A5D28EB36B9}" type="pres">
      <dgm:prSet presAssocID="{1EA391B2-ACAA-46CA-A047-201FCDAA0132}" presName="spaceRect" presStyleCnt="0"/>
      <dgm:spPr/>
    </dgm:pt>
    <dgm:pt modelId="{EAE3AF48-2727-493C-8C23-8734D155EF74}" type="pres">
      <dgm:prSet presAssocID="{1EA391B2-ACAA-46CA-A047-201FCDAA0132}" presName="parTx" presStyleLbl="revTx" presStyleIdx="1" presStyleCnt="3">
        <dgm:presLayoutVars>
          <dgm:chMax val="0"/>
          <dgm:chPref val="0"/>
        </dgm:presLayoutVars>
      </dgm:prSet>
      <dgm:spPr/>
    </dgm:pt>
    <dgm:pt modelId="{0514971D-10E7-4AD6-829A-4D503607D9E4}" type="pres">
      <dgm:prSet presAssocID="{899F3FF9-7455-4C76-8CDC-1C7C4DF17821}" presName="sibTrans" presStyleCnt="0"/>
      <dgm:spPr/>
    </dgm:pt>
    <dgm:pt modelId="{855177AE-792B-42CF-BC23-6899BBE36479}" type="pres">
      <dgm:prSet presAssocID="{ED29ABB8-3012-45DE-85DD-E4BF072884F3}" presName="compNode" presStyleCnt="0"/>
      <dgm:spPr/>
    </dgm:pt>
    <dgm:pt modelId="{9A83E3A2-10E2-4E59-94FC-295817856CC2}" type="pres">
      <dgm:prSet presAssocID="{ED29ABB8-3012-45DE-85DD-E4BF072884F3}" presName="bgRect" presStyleLbl="bgShp" presStyleIdx="2" presStyleCnt="3"/>
      <dgm:spPr>
        <a:solidFill>
          <a:srgbClr val="E97132"/>
        </a:solidFill>
      </dgm:spPr>
    </dgm:pt>
    <dgm:pt modelId="{3C9B6154-4048-4DF9-A0EB-7C2E5E7A8B38}" type="pres">
      <dgm:prSet presAssocID="{ED29ABB8-3012-45DE-85DD-E4BF072884F3}" presName="iconRect" presStyleLbl="node1" presStyleIdx="2" presStyleCnt="3"/>
      <dgm:spPr/>
    </dgm:pt>
    <dgm:pt modelId="{6EAE745C-820E-40F6-8969-AFDF0683195C}" type="pres">
      <dgm:prSet presAssocID="{ED29ABB8-3012-45DE-85DD-E4BF072884F3}" presName="spaceRect" presStyleCnt="0"/>
      <dgm:spPr/>
    </dgm:pt>
    <dgm:pt modelId="{DCE8A7A9-490F-4B0E-9913-04E7F3017048}" type="pres">
      <dgm:prSet presAssocID="{ED29ABB8-3012-45DE-85DD-E4BF072884F3}" presName="parTx" presStyleLbl="revTx" presStyleIdx="2" presStyleCnt="3">
        <dgm:presLayoutVars>
          <dgm:chMax val="0"/>
          <dgm:chPref val="0"/>
        </dgm:presLayoutVars>
      </dgm:prSet>
      <dgm:spPr/>
    </dgm:pt>
  </dgm:ptLst>
  <dgm:cxnLst>
    <dgm:cxn modelId="{BF8BE914-4F5B-42B9-8090-8BADD0AC26B3}" srcId="{8E570C5A-5A81-4955-80B1-EA056D251AE6}" destId="{DCB6319E-E0F6-4DF1-B464-C4FF55A9BA84}" srcOrd="0" destOrd="0" parTransId="{67444F40-6227-482B-A5D0-B541462D846F}" sibTransId="{90BFEECE-165E-4E6D-9FDC-986D6FE7B755}"/>
    <dgm:cxn modelId="{2968341C-97F7-49B7-AB77-8A30226C41BA}" type="presOf" srcId="{DCB6319E-E0F6-4DF1-B464-C4FF55A9BA84}" destId="{BB0FA249-6D57-476F-B915-DB7C5C03FEEE}" srcOrd="0" destOrd="0" presId="urn:microsoft.com/office/officeart/2018/2/layout/IconVerticalSolidList"/>
    <dgm:cxn modelId="{8B2DB826-6F2E-4055-88E4-57C66AAEF80B}" srcId="{8E570C5A-5A81-4955-80B1-EA056D251AE6}" destId="{1EA391B2-ACAA-46CA-A047-201FCDAA0132}" srcOrd="1" destOrd="0" parTransId="{D167A85A-4D34-4435-A688-12F4C2D95BD8}" sibTransId="{899F3FF9-7455-4C76-8CDC-1C7C4DF17821}"/>
    <dgm:cxn modelId="{18C87C6C-8733-4108-9CEC-CD348DA6CB7F}" type="presOf" srcId="{1EA391B2-ACAA-46CA-A047-201FCDAA0132}" destId="{EAE3AF48-2727-493C-8C23-8734D155EF74}" srcOrd="0" destOrd="0" presId="urn:microsoft.com/office/officeart/2018/2/layout/IconVerticalSolidList"/>
    <dgm:cxn modelId="{9F47B3B1-8F1D-484D-85F6-B488890B7DFF}" type="presOf" srcId="{8E570C5A-5A81-4955-80B1-EA056D251AE6}" destId="{AD5EB726-B97A-48BF-9C5C-323915DECB29}" srcOrd="0" destOrd="0" presId="urn:microsoft.com/office/officeart/2018/2/layout/IconVerticalSolidList"/>
    <dgm:cxn modelId="{742290BC-32EF-4BE5-9F61-FC108C0FEEAA}" srcId="{8E570C5A-5A81-4955-80B1-EA056D251AE6}" destId="{ED29ABB8-3012-45DE-85DD-E4BF072884F3}" srcOrd="2" destOrd="0" parTransId="{3A9217C9-141E-49AF-ADFC-3550809BA228}" sibTransId="{A487ED71-9FC6-46BD-9F02-44EBE7BE7825}"/>
    <dgm:cxn modelId="{1049A7D9-F4FA-4C4E-9320-5919D89513FA}" type="presOf" srcId="{ED29ABB8-3012-45DE-85DD-E4BF072884F3}" destId="{DCE8A7A9-490F-4B0E-9913-04E7F3017048}" srcOrd="0" destOrd="0" presId="urn:microsoft.com/office/officeart/2018/2/layout/IconVerticalSolidList"/>
    <dgm:cxn modelId="{B7892C42-F95E-4626-8F50-2C41ADE09102}" type="presParOf" srcId="{AD5EB726-B97A-48BF-9C5C-323915DECB29}" destId="{DD0E33D3-56DB-4983-953A-83CC4D38C779}" srcOrd="0" destOrd="0" presId="urn:microsoft.com/office/officeart/2018/2/layout/IconVerticalSolidList"/>
    <dgm:cxn modelId="{BF58BFE5-3064-4D3C-B946-2649668FCC87}" type="presParOf" srcId="{DD0E33D3-56DB-4983-953A-83CC4D38C779}" destId="{9D367AAF-40AE-4C27-A61D-D772DBFEAB23}" srcOrd="0" destOrd="0" presId="urn:microsoft.com/office/officeart/2018/2/layout/IconVerticalSolidList"/>
    <dgm:cxn modelId="{B627774A-A85F-4D2C-8387-1BAE27543C5B}" type="presParOf" srcId="{DD0E33D3-56DB-4983-953A-83CC4D38C779}" destId="{49162B74-F9BC-48D6-A7EB-7E3F2497E88F}" srcOrd="1" destOrd="0" presId="urn:microsoft.com/office/officeart/2018/2/layout/IconVerticalSolidList"/>
    <dgm:cxn modelId="{F5D80642-C01B-4034-8205-35AFAE62C709}" type="presParOf" srcId="{DD0E33D3-56DB-4983-953A-83CC4D38C779}" destId="{AB68FE74-AD30-4801-91CB-B12199D0518E}" srcOrd="2" destOrd="0" presId="urn:microsoft.com/office/officeart/2018/2/layout/IconVerticalSolidList"/>
    <dgm:cxn modelId="{659A03C2-4771-4DFE-A9A3-739055C1E6F7}" type="presParOf" srcId="{DD0E33D3-56DB-4983-953A-83CC4D38C779}" destId="{BB0FA249-6D57-476F-B915-DB7C5C03FEEE}" srcOrd="3" destOrd="0" presId="urn:microsoft.com/office/officeart/2018/2/layout/IconVerticalSolidList"/>
    <dgm:cxn modelId="{B3788991-3EDB-4C80-93E8-62FE5BEB6856}" type="presParOf" srcId="{AD5EB726-B97A-48BF-9C5C-323915DECB29}" destId="{044A3FCD-2C70-48AE-95B2-7DAB8927D87C}" srcOrd="1" destOrd="0" presId="urn:microsoft.com/office/officeart/2018/2/layout/IconVerticalSolidList"/>
    <dgm:cxn modelId="{BD2B379C-AB95-4FBF-A606-51A7DAE577D6}" type="presParOf" srcId="{AD5EB726-B97A-48BF-9C5C-323915DECB29}" destId="{A9B0BBD5-561E-491B-8A9B-46ADCBD7E401}" srcOrd="2" destOrd="0" presId="urn:microsoft.com/office/officeart/2018/2/layout/IconVerticalSolidList"/>
    <dgm:cxn modelId="{2BD00F92-147D-4F18-BE86-AF948AA3DFE2}" type="presParOf" srcId="{A9B0BBD5-561E-491B-8A9B-46ADCBD7E401}" destId="{1A25B838-B08D-4CEF-84D3-DEA99A51C922}" srcOrd="0" destOrd="0" presId="urn:microsoft.com/office/officeart/2018/2/layout/IconVerticalSolidList"/>
    <dgm:cxn modelId="{13B613CF-F10D-428F-9868-143990FC6867}" type="presParOf" srcId="{A9B0BBD5-561E-491B-8A9B-46ADCBD7E401}" destId="{21093AC2-DE34-40B4-81E9-4EBA7A80245A}" srcOrd="1" destOrd="0" presId="urn:microsoft.com/office/officeart/2018/2/layout/IconVerticalSolidList"/>
    <dgm:cxn modelId="{D997FC8C-42BD-4467-BAF4-E4699697CFA4}" type="presParOf" srcId="{A9B0BBD5-561E-491B-8A9B-46ADCBD7E401}" destId="{A861784D-6532-424F-8841-3A5D28EB36B9}" srcOrd="2" destOrd="0" presId="urn:microsoft.com/office/officeart/2018/2/layout/IconVerticalSolidList"/>
    <dgm:cxn modelId="{C9E6F582-6E71-4CC8-B069-664A944FE363}" type="presParOf" srcId="{A9B0BBD5-561E-491B-8A9B-46ADCBD7E401}" destId="{EAE3AF48-2727-493C-8C23-8734D155EF74}" srcOrd="3" destOrd="0" presId="urn:microsoft.com/office/officeart/2018/2/layout/IconVerticalSolidList"/>
    <dgm:cxn modelId="{A78E8019-C44A-4B8C-A875-84D54FE1C782}" type="presParOf" srcId="{AD5EB726-B97A-48BF-9C5C-323915DECB29}" destId="{0514971D-10E7-4AD6-829A-4D503607D9E4}" srcOrd="3" destOrd="0" presId="urn:microsoft.com/office/officeart/2018/2/layout/IconVerticalSolidList"/>
    <dgm:cxn modelId="{BF379C82-5CB8-41D7-A0A8-E365430F6888}" type="presParOf" srcId="{AD5EB726-B97A-48BF-9C5C-323915DECB29}" destId="{855177AE-792B-42CF-BC23-6899BBE36479}" srcOrd="4" destOrd="0" presId="urn:microsoft.com/office/officeart/2018/2/layout/IconVerticalSolidList"/>
    <dgm:cxn modelId="{055F6BFB-99A5-4533-812C-5EFA9B6A72EE}" type="presParOf" srcId="{855177AE-792B-42CF-BC23-6899BBE36479}" destId="{9A83E3A2-10E2-4E59-94FC-295817856CC2}" srcOrd="0" destOrd="0" presId="urn:microsoft.com/office/officeart/2018/2/layout/IconVerticalSolidList"/>
    <dgm:cxn modelId="{95A86A7B-DB21-4422-A287-74AD9379BB5C}" type="presParOf" srcId="{855177AE-792B-42CF-BC23-6899BBE36479}" destId="{3C9B6154-4048-4DF9-A0EB-7C2E5E7A8B38}" srcOrd="1" destOrd="0" presId="urn:microsoft.com/office/officeart/2018/2/layout/IconVerticalSolidList"/>
    <dgm:cxn modelId="{FE5F299D-40AF-48BB-9734-CD8AE7D7B6D6}" type="presParOf" srcId="{855177AE-792B-42CF-BC23-6899BBE36479}" destId="{6EAE745C-820E-40F6-8969-AFDF0683195C}" srcOrd="2" destOrd="0" presId="urn:microsoft.com/office/officeart/2018/2/layout/IconVerticalSolidList"/>
    <dgm:cxn modelId="{A960DF6B-DCF6-4A20-A521-899B274E5DF0}" type="presParOf" srcId="{855177AE-792B-42CF-BC23-6899BBE36479}" destId="{DCE8A7A9-490F-4B0E-9913-04E7F301704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67AAF-40AE-4C27-A61D-D772DBFEAB23}">
      <dsp:nvSpPr>
        <dsp:cNvPr id="0" name=""/>
        <dsp:cNvSpPr/>
      </dsp:nvSpPr>
      <dsp:spPr>
        <a:xfrm>
          <a:off x="0" y="531"/>
          <a:ext cx="10515600" cy="1243280"/>
        </a:xfrm>
        <a:prstGeom prst="roundRect">
          <a:avLst>
            <a:gd name="adj" fmla="val 10000"/>
          </a:avLst>
        </a:prstGeom>
        <a:solidFill>
          <a:srgbClr val="E97132"/>
        </a:solidFill>
        <a:ln>
          <a:noFill/>
        </a:ln>
        <a:effectLst/>
      </dsp:spPr>
      <dsp:style>
        <a:lnRef idx="0">
          <a:scrgbClr r="0" g="0" b="0"/>
        </a:lnRef>
        <a:fillRef idx="1">
          <a:scrgbClr r="0" g="0" b="0"/>
        </a:fillRef>
        <a:effectRef idx="0">
          <a:scrgbClr r="0" g="0" b="0"/>
        </a:effectRef>
        <a:fontRef idx="minor"/>
      </dsp:style>
    </dsp:sp>
    <dsp:sp modelId="{49162B74-F9BC-48D6-A7EB-7E3F2497E88F}">
      <dsp:nvSpPr>
        <dsp:cNvPr id="0" name=""/>
        <dsp:cNvSpPr/>
      </dsp:nvSpPr>
      <dsp:spPr>
        <a:xfrm>
          <a:off x="376092" y="280269"/>
          <a:ext cx="683804" cy="68380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0FA249-6D57-476F-B915-DB7C5C03FEEE}">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100000"/>
            </a:lnSpc>
            <a:spcBef>
              <a:spcPct val="0"/>
            </a:spcBef>
            <a:spcAft>
              <a:spcPct val="35000"/>
            </a:spcAft>
            <a:buNone/>
          </a:pPr>
          <a:r>
            <a:rPr lang="en-US" sz="2500" kern="1200" dirty="0"/>
            <a:t>1. How is the master’s admission process structured from the perspective of the user groups and what tools are being used? </a:t>
          </a:r>
        </a:p>
      </dsp:txBody>
      <dsp:txXfrm>
        <a:off x="1435988" y="531"/>
        <a:ext cx="9079611" cy="1243280"/>
      </dsp:txXfrm>
    </dsp:sp>
    <dsp:sp modelId="{1A25B838-B08D-4CEF-84D3-DEA99A51C922}">
      <dsp:nvSpPr>
        <dsp:cNvPr id="0" name=""/>
        <dsp:cNvSpPr/>
      </dsp:nvSpPr>
      <dsp:spPr>
        <a:xfrm>
          <a:off x="0" y="1554631"/>
          <a:ext cx="10515600" cy="1243280"/>
        </a:xfrm>
        <a:prstGeom prst="roundRect">
          <a:avLst>
            <a:gd name="adj" fmla="val 10000"/>
          </a:avLst>
        </a:prstGeom>
        <a:solidFill>
          <a:srgbClr val="E97132"/>
        </a:solidFill>
        <a:ln>
          <a:noFill/>
        </a:ln>
        <a:effectLst/>
      </dsp:spPr>
      <dsp:style>
        <a:lnRef idx="0">
          <a:scrgbClr r="0" g="0" b="0"/>
        </a:lnRef>
        <a:fillRef idx="1">
          <a:scrgbClr r="0" g="0" b="0"/>
        </a:fillRef>
        <a:effectRef idx="0">
          <a:scrgbClr r="0" g="0" b="0"/>
        </a:effectRef>
        <a:fontRef idx="minor"/>
      </dsp:style>
    </dsp:sp>
    <dsp:sp modelId="{21093AC2-DE34-40B4-81E9-4EBA7A80245A}">
      <dsp:nvSpPr>
        <dsp:cNvPr id="0" name=""/>
        <dsp:cNvSpPr/>
      </dsp:nvSpPr>
      <dsp:spPr>
        <a:xfrm>
          <a:off x="373815" y="1852470"/>
          <a:ext cx="683804" cy="68380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E3AF48-2727-493C-8C23-8734D155EF74}">
      <dsp:nvSpPr>
        <dsp:cNvPr id="0" name=""/>
        <dsp:cNvSpPr/>
      </dsp:nvSpPr>
      <dsp:spPr>
        <a:xfrm>
          <a:off x="1435988" y="1554631"/>
          <a:ext cx="9079611" cy="1243280"/>
        </a:xfrm>
        <a:prstGeom prst="rect">
          <a:avLst/>
        </a:prstGeom>
        <a:solidFill>
          <a:srgbClr val="E97132"/>
        </a:solid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100000"/>
            </a:lnSpc>
            <a:spcBef>
              <a:spcPct val="0"/>
            </a:spcBef>
            <a:spcAft>
              <a:spcPct val="35000"/>
            </a:spcAft>
            <a:buNone/>
          </a:pPr>
          <a:r>
            <a:rPr lang="en-US" sz="2500" kern="1200" dirty="0"/>
            <a:t>2. What challenges arise during the master’s admission process for the user groups? </a:t>
          </a:r>
        </a:p>
      </dsp:txBody>
      <dsp:txXfrm>
        <a:off x="1435988" y="1554631"/>
        <a:ext cx="9079611" cy="1243280"/>
      </dsp:txXfrm>
    </dsp:sp>
    <dsp:sp modelId="{9A83E3A2-10E2-4E59-94FC-295817856CC2}">
      <dsp:nvSpPr>
        <dsp:cNvPr id="0" name=""/>
        <dsp:cNvSpPr/>
      </dsp:nvSpPr>
      <dsp:spPr>
        <a:xfrm>
          <a:off x="0" y="3108732"/>
          <a:ext cx="10515600" cy="1243280"/>
        </a:xfrm>
        <a:prstGeom prst="roundRect">
          <a:avLst>
            <a:gd name="adj" fmla="val 10000"/>
          </a:avLst>
        </a:prstGeom>
        <a:solidFill>
          <a:srgbClr val="E97132"/>
        </a:solidFill>
        <a:ln>
          <a:noFill/>
        </a:ln>
        <a:effectLst/>
      </dsp:spPr>
      <dsp:style>
        <a:lnRef idx="0">
          <a:scrgbClr r="0" g="0" b="0"/>
        </a:lnRef>
        <a:fillRef idx="1">
          <a:scrgbClr r="0" g="0" b="0"/>
        </a:fillRef>
        <a:effectRef idx="0">
          <a:scrgbClr r="0" g="0" b="0"/>
        </a:effectRef>
        <a:fontRef idx="minor"/>
      </dsp:style>
    </dsp:sp>
    <dsp:sp modelId="{3C9B6154-4048-4DF9-A0EB-7C2E5E7A8B38}">
      <dsp:nvSpPr>
        <dsp:cNvPr id="0" name=""/>
        <dsp:cNvSpPr/>
      </dsp:nvSpPr>
      <dsp:spPr>
        <a:xfrm>
          <a:off x="376092" y="3388470"/>
          <a:ext cx="683804" cy="683804"/>
        </a:xfrm>
        <a:prstGeom prst="rect">
          <a:avLst/>
        </a:prstGeom>
        <a:solidFill>
          <a:schemeClr val="accent2">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8A7A9-490F-4B0E-9913-04E7F3017048}">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100000"/>
            </a:lnSpc>
            <a:spcBef>
              <a:spcPct val="0"/>
            </a:spcBef>
            <a:spcAft>
              <a:spcPct val="35000"/>
            </a:spcAft>
            <a:buNone/>
          </a:pPr>
          <a:r>
            <a:rPr lang="en-US" sz="2500" kern="1200" dirty="0"/>
            <a:t>3. How could artificial intelligence be applied to enhance the efficiency and fairness of the process? </a:t>
          </a:r>
        </a:p>
      </dsp:txBody>
      <dsp:txXfrm>
        <a:off x="1435988" y="3108732"/>
        <a:ext cx="9079611" cy="124328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9F2BC-430F-414F-916E-7D18AA482E06}" type="datetimeFigureOut">
              <a:rPr lang="en-US" smtClean="0"/>
              <a:t>9/19/25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1A1FE-75D9-D24B-B78E-703A0B75B67B}" type="slidenum">
              <a:rPr lang="en-US" smtClean="0"/>
              <a:t>‹#›</a:t>
            </a:fld>
            <a:endParaRPr lang="en-US"/>
          </a:p>
        </p:txBody>
      </p:sp>
    </p:spTree>
    <p:extLst>
      <p:ext uri="{BB962C8B-B14F-4D97-AF65-F5344CB8AC3E}">
        <p14:creationId xmlns:p14="http://schemas.microsoft.com/office/powerpoint/2010/main" val="4011426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(Liza)</a:t>
            </a:r>
          </a:p>
        </p:txBody>
      </p:sp>
      <p:sp>
        <p:nvSpPr>
          <p:cNvPr id="4" name="Slide Number Placeholder 3"/>
          <p:cNvSpPr>
            <a:spLocks noGrp="1"/>
          </p:cNvSpPr>
          <p:nvPr>
            <p:ph type="sldNum" sz="quarter" idx="5"/>
          </p:nvPr>
        </p:nvSpPr>
        <p:spPr/>
        <p:txBody>
          <a:bodyPr/>
          <a:lstStyle/>
          <a:p>
            <a:fld id="{8771A1FE-75D9-D24B-B78E-703A0B75B67B}" type="slidenum">
              <a:rPr lang="en-US" smtClean="0"/>
              <a:t>1</a:t>
            </a:fld>
            <a:endParaRPr lang="en-US"/>
          </a:p>
        </p:txBody>
      </p:sp>
    </p:spTree>
    <p:extLst>
      <p:ext uri="{BB962C8B-B14F-4D97-AF65-F5344CB8AC3E}">
        <p14:creationId xmlns:p14="http://schemas.microsoft.com/office/powerpoint/2010/main" val="1297585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Evryone</a:t>
            </a:r>
            <a:r>
              <a:rPr lang="en-US" dirty="0"/>
              <a:t> who sits here, have at some </a:t>
            </a:r>
            <a:r>
              <a:rPr lang="en-US" dirty="0" err="1"/>
              <a:t>poin</a:t>
            </a:r>
            <a:r>
              <a:rPr lang="en-US" dirty="0"/>
              <a:t> applied for a </a:t>
            </a:r>
            <a:r>
              <a:rPr lang="en-US" dirty="0" err="1"/>
              <a:t>mastersdegree</a:t>
            </a:r>
            <a:r>
              <a:rPr lang="en-US" dirty="0"/>
              <a:t>. This application  process can easy  without too much hassle, especially  if you have studied at IFI before. But if you have a </a:t>
            </a:r>
            <a:r>
              <a:rPr lang="en-US" dirty="0" err="1"/>
              <a:t>backround</a:t>
            </a:r>
            <a:r>
              <a:rPr lang="en-US" dirty="0"/>
              <a:t> from another university, the process might not be as smooth, as some degrees requires specific courses from its own institute.  And with a bachelor from a different institute or university the applicant needs to manually document and summarize the courses they have taken and argue why the courses they have taken are similar or overlap with the curriculum/courses needed to enter the master.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document are then read by the application staff and procced,  and based your argumentation skills and their </a:t>
            </a:r>
            <a:r>
              <a:rPr lang="en-US" dirty="0" err="1"/>
              <a:t>knowedlge</a:t>
            </a:r>
            <a:r>
              <a:rPr lang="en-US" dirty="0"/>
              <a:t> you either get approved or not.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process involves a lot of manual </a:t>
            </a:r>
            <a:r>
              <a:rPr lang="en-US" dirty="0" err="1"/>
              <a:t>labour</a:t>
            </a:r>
            <a:r>
              <a:rPr lang="en-US" dirty="0"/>
              <a:t> for every party involved, and with AI taking bigger part in everyday operations within many </a:t>
            </a:r>
            <a:r>
              <a:rPr lang="en-US" dirty="0" err="1"/>
              <a:t>firmsof</a:t>
            </a:r>
            <a:r>
              <a:rPr lang="en-US" dirty="0"/>
              <a:t> AI, we believe AI can  aid in this process </a:t>
            </a:r>
            <a:r>
              <a:rPr lang="en-US" dirty="0" err="1"/>
              <a:t>aswell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Thus our </a:t>
            </a:r>
            <a:r>
              <a:rPr lang="en-US" dirty="0" err="1"/>
              <a:t>projecttopic</a:t>
            </a:r>
            <a:r>
              <a:rPr lang="en-US" dirty="0"/>
              <a:t>  is the use of AI in the master application processes</a:t>
            </a:r>
          </a:p>
          <a:p>
            <a:endParaRPr lang="en-US" dirty="0"/>
          </a:p>
        </p:txBody>
      </p:sp>
      <p:sp>
        <p:nvSpPr>
          <p:cNvPr id="4" name="Slide Number Placeholder 3"/>
          <p:cNvSpPr>
            <a:spLocks noGrp="1"/>
          </p:cNvSpPr>
          <p:nvPr>
            <p:ph type="sldNum" sz="quarter" idx="5"/>
          </p:nvPr>
        </p:nvSpPr>
        <p:spPr/>
        <p:txBody>
          <a:bodyPr/>
          <a:lstStyle/>
          <a:p>
            <a:fld id="{8771A1FE-75D9-D24B-B78E-703A0B75B67B}" type="slidenum">
              <a:rPr lang="en-US" smtClean="0"/>
              <a:t>2</a:t>
            </a:fld>
            <a:endParaRPr lang="en-US"/>
          </a:p>
        </p:txBody>
      </p:sp>
    </p:spTree>
    <p:extLst>
      <p:ext uri="{BB962C8B-B14F-4D97-AF65-F5344CB8AC3E}">
        <p14:creationId xmlns:p14="http://schemas.microsoft.com/office/powerpoint/2010/main" val="277745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1B0A8-8A17-9CF7-1595-C422FD71E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2F309-DFCD-370F-9C5A-09EA567AA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30A25-CB7E-2951-6EBF-988B1C3811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topic of our project is about the use of AI in the master application process.</a:t>
            </a:r>
          </a:p>
          <a:p>
            <a:endParaRPr lang="en-US" dirty="0"/>
          </a:p>
        </p:txBody>
      </p:sp>
      <p:sp>
        <p:nvSpPr>
          <p:cNvPr id="4" name="Slide Number Placeholder 3">
            <a:extLst>
              <a:ext uri="{FF2B5EF4-FFF2-40B4-BE49-F238E27FC236}">
                <a16:creationId xmlns:a16="http://schemas.microsoft.com/office/drawing/2014/main" id="{5ABF2AC3-1C85-5CC1-00D2-AF2244C998D5}"/>
              </a:ext>
            </a:extLst>
          </p:cNvPr>
          <p:cNvSpPr>
            <a:spLocks noGrp="1"/>
          </p:cNvSpPr>
          <p:nvPr>
            <p:ph type="sldNum" sz="quarter" idx="5"/>
          </p:nvPr>
        </p:nvSpPr>
        <p:spPr/>
        <p:txBody>
          <a:bodyPr/>
          <a:lstStyle/>
          <a:p>
            <a:fld id="{8771A1FE-75D9-D24B-B78E-703A0B75B67B}" type="slidenum">
              <a:rPr lang="en-US" smtClean="0"/>
              <a:t>3</a:t>
            </a:fld>
            <a:endParaRPr lang="en-US"/>
          </a:p>
        </p:txBody>
      </p:sp>
    </p:spTree>
    <p:extLst>
      <p:ext uri="{BB962C8B-B14F-4D97-AF65-F5344CB8AC3E}">
        <p14:creationId xmlns:p14="http://schemas.microsoft.com/office/powerpoint/2010/main" val="893370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order to answer these questions, we have defined om sub questions to help us answer the main question and give us good insights into the problem, so that we can develop a good solution. </a:t>
            </a:r>
          </a:p>
          <a:p>
            <a:r>
              <a:rPr lang="en-GB" dirty="0"/>
              <a:t>These questions 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is the master’s admission process structured from the perspective of the user groups and what tools are being used? </a:t>
            </a:r>
            <a:endParaRPr lang="en-15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challenges arise during the master’s admission process for the user groups?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a:t>
            </a:r>
            <a:r>
              <a:rPr lang="en-US"/>
              <a:t>How could artificial intelligence be applied to enhance the efficiency and fairness of the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150" dirty="0"/>
          </a:p>
          <a:p>
            <a:endParaRPr lang="en-150" dirty="0"/>
          </a:p>
        </p:txBody>
      </p:sp>
      <p:sp>
        <p:nvSpPr>
          <p:cNvPr id="4" name="Slide Number Placeholder 3"/>
          <p:cNvSpPr>
            <a:spLocks noGrp="1"/>
          </p:cNvSpPr>
          <p:nvPr>
            <p:ph type="sldNum" sz="quarter" idx="5"/>
          </p:nvPr>
        </p:nvSpPr>
        <p:spPr/>
        <p:txBody>
          <a:bodyPr/>
          <a:lstStyle/>
          <a:p>
            <a:fld id="{8771A1FE-75D9-D24B-B78E-703A0B75B67B}" type="slidenum">
              <a:rPr lang="en-US" smtClean="0"/>
              <a:t>4</a:t>
            </a:fld>
            <a:endParaRPr lang="en-US"/>
          </a:p>
        </p:txBody>
      </p:sp>
    </p:spTree>
    <p:extLst>
      <p:ext uri="{BB962C8B-B14F-4D97-AF65-F5344CB8AC3E}">
        <p14:creationId xmlns:p14="http://schemas.microsoft.com/office/powerpoint/2010/main" val="3570411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42F25-B498-4275-39A4-55E4221A0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30ADA-2FB9-5E0A-1518-7F26CF072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2D134-9C63-761C-672C-7BDFBF7906CE}"/>
              </a:ext>
            </a:extLst>
          </p:cNvPr>
          <p:cNvSpPr>
            <a:spLocks noGrp="1"/>
          </p:cNvSpPr>
          <p:nvPr>
            <p:ph type="body" idx="1"/>
          </p:nvPr>
        </p:nvSpPr>
        <p:spPr/>
        <p:txBody>
          <a:bodyPr/>
          <a:lstStyle/>
          <a:p>
            <a:r>
              <a:rPr lang="en-US" dirty="0"/>
              <a:t>To better investigate the problem, develop and test the solution we limited the scope to: </a:t>
            </a:r>
          </a:p>
          <a:p>
            <a:endParaRPr lang="en-US" dirty="0"/>
          </a:p>
          <a:p>
            <a:pPr marL="171450" indent="-171450">
              <a:buFontTx/>
              <a:buChar char="-"/>
            </a:pPr>
            <a:r>
              <a:rPr lang="en-US" dirty="0"/>
              <a:t>Master programs</a:t>
            </a:r>
          </a:p>
          <a:p>
            <a:pPr marL="171450" indent="-171450">
              <a:buFontTx/>
              <a:buChar char="-"/>
            </a:pPr>
            <a:r>
              <a:rPr lang="en-US" dirty="0"/>
              <a:t>IFI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E09D6639-B211-1FE1-24C2-FB7BD56AD025}"/>
              </a:ext>
            </a:extLst>
          </p:cNvPr>
          <p:cNvSpPr>
            <a:spLocks noGrp="1"/>
          </p:cNvSpPr>
          <p:nvPr>
            <p:ph type="sldNum" sz="quarter" idx="5"/>
          </p:nvPr>
        </p:nvSpPr>
        <p:spPr/>
        <p:txBody>
          <a:bodyPr/>
          <a:lstStyle/>
          <a:p>
            <a:fld id="{8771A1FE-75D9-D24B-B78E-703A0B75B67B}" type="slidenum">
              <a:rPr lang="en-US" smtClean="0"/>
              <a:t>5</a:t>
            </a:fld>
            <a:endParaRPr lang="en-US"/>
          </a:p>
        </p:txBody>
      </p:sp>
    </p:spTree>
    <p:extLst>
      <p:ext uri="{BB962C8B-B14F-4D97-AF65-F5344CB8AC3E}">
        <p14:creationId xmlns:p14="http://schemas.microsoft.com/office/powerpoint/2010/main" val="2002851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Liza: </a:t>
            </a:r>
          </a:p>
          <a:p>
            <a:endParaRPr lang="en-US" dirty="0"/>
          </a:p>
          <a:p>
            <a:r>
              <a:rPr lang="en-US" dirty="0"/>
              <a:t>Currently we are still at the </a:t>
            </a:r>
            <a:r>
              <a:rPr lang="en-US" b="1" dirty="0"/>
              <a:t>discovery</a:t>
            </a:r>
            <a:r>
              <a:rPr lang="en-US" dirty="0"/>
              <a:t> stage where we are planning on conducting interviews with the users - study administration and students who were involved in the process. </a:t>
            </a:r>
          </a:p>
          <a:p>
            <a:br>
              <a:rPr lang="en-US" dirty="0"/>
            </a:br>
            <a:r>
              <a:rPr lang="en-US" dirty="0"/>
              <a:t>We will move to the </a:t>
            </a:r>
            <a:r>
              <a:rPr lang="en-US" b="1" dirty="0"/>
              <a:t>definition </a:t>
            </a:r>
            <a:r>
              <a:rPr lang="en-US" b="0" dirty="0"/>
              <a:t>by analyzing the responses to the interviews. </a:t>
            </a:r>
          </a:p>
          <a:p>
            <a:endParaRPr lang="en-US" b="0" dirty="0"/>
          </a:p>
          <a:p>
            <a:r>
              <a:rPr lang="en-US" b="0" dirty="0"/>
              <a:t>Then we are planning on </a:t>
            </a:r>
            <a:r>
              <a:rPr lang="en-US" b="1" dirty="0"/>
              <a:t>developing </a:t>
            </a:r>
            <a:r>
              <a:rPr lang="en-US" b="0" dirty="0"/>
              <a:t>a prototype of an AI and testing it afterwards.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771A1FE-75D9-D24B-B78E-703A0B75B67B}" type="slidenum">
              <a:rPr lang="en-US" smtClean="0"/>
              <a:t>6</a:t>
            </a:fld>
            <a:endParaRPr lang="en-US"/>
          </a:p>
        </p:txBody>
      </p:sp>
    </p:spTree>
    <p:extLst>
      <p:ext uri="{BB962C8B-B14F-4D97-AF65-F5344CB8AC3E}">
        <p14:creationId xmlns:p14="http://schemas.microsoft.com/office/powerpoint/2010/main" val="3667699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C9FB-5C00-25C2-41F4-885AEDCB5F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B0ED86A1-945E-C994-511A-BEF6D2F5D6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CE61939B-787F-5C32-6689-B0794EFF96B8}"/>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5" name="Footer Placeholder 4">
            <a:extLst>
              <a:ext uri="{FF2B5EF4-FFF2-40B4-BE49-F238E27FC236}">
                <a16:creationId xmlns:a16="http://schemas.microsoft.com/office/drawing/2014/main" id="{7B869C2D-4D93-4705-9CA1-57031E724321}"/>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57488B89-E384-51B6-28E6-2F010D2C4B8A}"/>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659226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757F-AB97-2F68-5213-2114FB75AD79}"/>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43E6AE31-1A72-6302-8528-354366A75D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A7644249-5340-5CD7-8619-EADEEF824149}"/>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5" name="Footer Placeholder 4">
            <a:extLst>
              <a:ext uri="{FF2B5EF4-FFF2-40B4-BE49-F238E27FC236}">
                <a16:creationId xmlns:a16="http://schemas.microsoft.com/office/drawing/2014/main" id="{15DD294D-598D-02A5-12D8-690854B23AFB}"/>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277B3C64-88B0-4BC2-429C-D852AADFB618}"/>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187688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AAFA-4F58-9B38-BBF4-333EB4E9F9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7DFD5A4E-4547-184E-112C-FA8412C737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57301A-C104-FD1F-49A5-CFA97A7ACB18}"/>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5" name="Footer Placeholder 4">
            <a:extLst>
              <a:ext uri="{FF2B5EF4-FFF2-40B4-BE49-F238E27FC236}">
                <a16:creationId xmlns:a16="http://schemas.microsoft.com/office/drawing/2014/main" id="{904F07AF-FC6A-EBC6-A1BE-7598B7975C9F}"/>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57308796-EE4F-9F7F-4F2A-A6AA63C79DD6}"/>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2897451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8BF7A-B864-2D61-BDCA-0BA0CCD449AF}"/>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862B829E-769A-6C7F-FB5F-9034F5950B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2D69689A-5493-F288-69C5-964BA88C9E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86AD5335-096F-E602-4C51-DCA0703C0EB9}"/>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6" name="Footer Placeholder 5">
            <a:extLst>
              <a:ext uri="{FF2B5EF4-FFF2-40B4-BE49-F238E27FC236}">
                <a16:creationId xmlns:a16="http://schemas.microsoft.com/office/drawing/2014/main" id="{B075CC3E-DA70-7623-D7AA-232F3CEB406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945BCC2-B789-CB25-E481-61548B7F30C5}"/>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109855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4636F-EA5F-BAE0-37A8-0FB271FE9328}"/>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B71A9F50-6E86-31E8-104B-1F40A39855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26ACD4-AC73-672B-0E3C-7DE61E67F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3AF49326-8655-2A37-AF42-57CED24735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82F9-115D-9C84-9039-4046C521DC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8A88826F-C61A-8740-AA3D-3FBC1C6B2547}"/>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8" name="Footer Placeholder 7">
            <a:extLst>
              <a:ext uri="{FF2B5EF4-FFF2-40B4-BE49-F238E27FC236}">
                <a16:creationId xmlns:a16="http://schemas.microsoft.com/office/drawing/2014/main" id="{E24DC4FB-356E-4A55-58CD-7A80A7AC0A37}"/>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8D5FA958-FB20-29DD-FF25-7E055D9C8AC5}"/>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2608675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E39C-A319-DE4B-3CAD-BFF05495D564}"/>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A73C1B74-04E0-57C1-98C0-114FE73D5978}"/>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4" name="Footer Placeholder 3">
            <a:extLst>
              <a:ext uri="{FF2B5EF4-FFF2-40B4-BE49-F238E27FC236}">
                <a16:creationId xmlns:a16="http://schemas.microsoft.com/office/drawing/2014/main" id="{8752A473-2C1C-5D05-4949-B1023BE8CE2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55616B7D-6362-630B-369C-C6D526A41EC8}"/>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3748718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2FF00B-C12D-45A9-0A8B-FBC17AB8C138}"/>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3" name="Footer Placeholder 2">
            <a:extLst>
              <a:ext uri="{FF2B5EF4-FFF2-40B4-BE49-F238E27FC236}">
                <a16:creationId xmlns:a16="http://schemas.microsoft.com/office/drawing/2014/main" id="{B9BE015E-B37A-958C-1246-454E38894A45}"/>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E9ED94F8-1008-9B9A-66D9-0194EB4A56A8}"/>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2195799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B600-2FFF-643D-A9DF-4B284C7F85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A011C951-D240-5CBB-4B1B-1C5B48963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24D0002E-48E2-A761-0F38-B1B6FE96A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29810D-9304-05DC-E21E-2C6F1EA39397}"/>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6" name="Footer Placeholder 5">
            <a:extLst>
              <a:ext uri="{FF2B5EF4-FFF2-40B4-BE49-F238E27FC236}">
                <a16:creationId xmlns:a16="http://schemas.microsoft.com/office/drawing/2014/main" id="{B0783D5A-84D7-7761-9F0A-AAD6CAC34D3C}"/>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37CA2F82-CF81-6F2B-D79E-0ACC526AAD15}"/>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3636529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230E-0F06-B2C9-5B06-72A26B82AE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24D51798-3F47-3C8D-C745-724A41C08D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C9311CC0-08BF-A200-3C06-EA49229C30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1451AA-42F3-B066-C796-B33902B4CF00}"/>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6" name="Footer Placeholder 5">
            <a:extLst>
              <a:ext uri="{FF2B5EF4-FFF2-40B4-BE49-F238E27FC236}">
                <a16:creationId xmlns:a16="http://schemas.microsoft.com/office/drawing/2014/main" id="{3B68D2F7-8E95-FC85-539F-E1E541B55CFC}"/>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B14D26B2-7FA9-598C-E592-7239EE7CBC3F}"/>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141080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5D27B-416C-D70E-DF95-0E129C10A8F3}"/>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A21AAB10-62FF-B4DC-831D-696E4D880D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3AC077C-5D53-9921-066D-23E9C94B0BCF}"/>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5" name="Footer Placeholder 4">
            <a:extLst>
              <a:ext uri="{FF2B5EF4-FFF2-40B4-BE49-F238E27FC236}">
                <a16:creationId xmlns:a16="http://schemas.microsoft.com/office/drawing/2014/main" id="{B8E94732-65F6-1D5B-CBD9-3CFF85BF3466}"/>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10613448-07DE-5AB7-44BD-092B8E467A02}"/>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2148034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D733C7-640F-95F4-F974-B5AAB096CA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5F4219E5-32F2-B19F-00B2-A68CFFD182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863C6D66-E15B-87F9-94DA-A06A65AA918B}"/>
              </a:ext>
            </a:extLst>
          </p:cNvPr>
          <p:cNvSpPr>
            <a:spLocks noGrp="1"/>
          </p:cNvSpPr>
          <p:nvPr>
            <p:ph type="dt" sz="half" idx="10"/>
          </p:nvPr>
        </p:nvSpPr>
        <p:spPr/>
        <p:txBody>
          <a:bodyPr/>
          <a:lstStyle/>
          <a:p>
            <a:fld id="{59A63188-2948-4100-AB68-F12452C4E98C}" type="datetimeFigureOut">
              <a:rPr lang="en-150" smtClean="0"/>
              <a:t>9/19/25</a:t>
            </a:fld>
            <a:endParaRPr lang="en-150"/>
          </a:p>
        </p:txBody>
      </p:sp>
      <p:sp>
        <p:nvSpPr>
          <p:cNvPr id="5" name="Footer Placeholder 4">
            <a:extLst>
              <a:ext uri="{FF2B5EF4-FFF2-40B4-BE49-F238E27FC236}">
                <a16:creationId xmlns:a16="http://schemas.microsoft.com/office/drawing/2014/main" id="{7D673A12-C360-56CF-3B7B-1458EFFD667D}"/>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4E877FB7-217F-991F-C01B-D1FF6A26861A}"/>
              </a:ext>
            </a:extLst>
          </p:cNvPr>
          <p:cNvSpPr>
            <a:spLocks noGrp="1"/>
          </p:cNvSpPr>
          <p:nvPr>
            <p:ph type="sldNum" sz="quarter" idx="12"/>
          </p:nvPr>
        </p:nvSpPr>
        <p:spPr/>
        <p:txBody>
          <a:bodyPr/>
          <a:lstStyle/>
          <a:p>
            <a:fld id="{E5800E18-2BB5-44BD-86B7-8753EE73E251}" type="slidenum">
              <a:rPr lang="en-150" smtClean="0"/>
              <a:t>‹#›</a:t>
            </a:fld>
            <a:endParaRPr lang="en-150"/>
          </a:p>
        </p:txBody>
      </p:sp>
    </p:spTree>
    <p:extLst>
      <p:ext uri="{BB962C8B-B14F-4D97-AF65-F5344CB8AC3E}">
        <p14:creationId xmlns:p14="http://schemas.microsoft.com/office/powerpoint/2010/main" val="20834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D285A9-63BD-C0AB-3F53-90EE5C2183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955CE577-EF78-9467-2851-80A5A271B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4448A7C-1758-562B-D733-C0AF47EDA4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A63188-2948-4100-AB68-F12452C4E98C}" type="datetimeFigureOut">
              <a:rPr lang="en-150" smtClean="0"/>
              <a:t>9/19/25</a:t>
            </a:fld>
            <a:endParaRPr lang="en-150"/>
          </a:p>
        </p:txBody>
      </p:sp>
      <p:sp>
        <p:nvSpPr>
          <p:cNvPr id="5" name="Footer Placeholder 4">
            <a:extLst>
              <a:ext uri="{FF2B5EF4-FFF2-40B4-BE49-F238E27FC236}">
                <a16:creationId xmlns:a16="http://schemas.microsoft.com/office/drawing/2014/main" id="{BFEE3734-7645-97D1-F896-1ED4D88D1F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150"/>
          </a:p>
        </p:txBody>
      </p:sp>
      <p:sp>
        <p:nvSpPr>
          <p:cNvPr id="6" name="Slide Number Placeholder 5">
            <a:extLst>
              <a:ext uri="{FF2B5EF4-FFF2-40B4-BE49-F238E27FC236}">
                <a16:creationId xmlns:a16="http://schemas.microsoft.com/office/drawing/2014/main" id="{BEA3B3ED-674A-5476-8AD1-EEB39771C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800E18-2BB5-44BD-86B7-8753EE73E251}" type="slidenum">
              <a:rPr lang="en-150" smtClean="0"/>
              <a:t>‹#›</a:t>
            </a:fld>
            <a:endParaRPr lang="en-150"/>
          </a:p>
        </p:txBody>
      </p:sp>
    </p:spTree>
    <p:extLst>
      <p:ext uri="{BB962C8B-B14F-4D97-AF65-F5344CB8AC3E}">
        <p14:creationId xmlns:p14="http://schemas.microsoft.com/office/powerpoint/2010/main" val="2592472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4.svg"/><Relationship Id="rId5" Type="http://schemas.openxmlformats.org/officeDocument/2006/relationships/diagramQuickStyle" Target="../diagrams/quickStyle1.xml"/><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diagramLayout" Target="../diagrams/layout1.xml"/><Relationship Id="rId9" Type="http://schemas.openxmlformats.org/officeDocument/2006/relationships/image" Target="../media/image12.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0" name="Rectangle 54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34921587-E0ED-1C37-F416-F11D96A79490}"/>
              </a:ext>
            </a:extLst>
          </p:cNvPr>
          <p:cNvSpPr>
            <a:spLocks noGrp="1"/>
          </p:cNvSpPr>
          <p:nvPr>
            <p:ph type="ctrTitle"/>
          </p:nvPr>
        </p:nvSpPr>
        <p:spPr>
          <a:xfrm>
            <a:off x="2628121" y="1932478"/>
            <a:ext cx="6935759" cy="3134371"/>
          </a:xfrm>
        </p:spPr>
        <p:txBody>
          <a:bodyPr anchor="ctr">
            <a:normAutofit/>
          </a:bodyPr>
          <a:lstStyle/>
          <a:p>
            <a:r>
              <a:rPr lang="en-GB">
                <a:solidFill>
                  <a:schemeClr val="bg1"/>
                </a:solidFill>
                <a:latin typeface="Baskerville Old Face" panose="02020602080505020303" pitchFamily="18" charset="0"/>
              </a:rPr>
              <a:t>AI-Conic Duo </a:t>
            </a:r>
            <a:endParaRPr lang="en-150">
              <a:solidFill>
                <a:schemeClr val="bg1"/>
              </a:solidFill>
              <a:latin typeface="Baskerville Old Face" panose="02020602080505020303" pitchFamily="18" charset="0"/>
            </a:endParaRPr>
          </a:p>
        </p:txBody>
      </p:sp>
      <p:sp>
        <p:nvSpPr>
          <p:cNvPr id="3" name="Subtitle 2">
            <a:extLst>
              <a:ext uri="{FF2B5EF4-FFF2-40B4-BE49-F238E27FC236}">
                <a16:creationId xmlns:a16="http://schemas.microsoft.com/office/drawing/2014/main" id="{B0EB10BC-A072-2D1C-CB24-6E868580683B}"/>
              </a:ext>
            </a:extLst>
          </p:cNvPr>
          <p:cNvSpPr>
            <a:spLocks noGrp="1"/>
          </p:cNvSpPr>
          <p:nvPr>
            <p:ph type="subTitle" idx="1"/>
          </p:nvPr>
        </p:nvSpPr>
        <p:spPr>
          <a:xfrm>
            <a:off x="3581400" y="1369078"/>
            <a:ext cx="5029200" cy="330630"/>
          </a:xfrm>
        </p:spPr>
        <p:txBody>
          <a:bodyPr>
            <a:normAutofit/>
          </a:bodyPr>
          <a:lstStyle/>
          <a:p>
            <a:r>
              <a:rPr lang="en-GB" sz="1700">
                <a:solidFill>
                  <a:schemeClr val="bg1"/>
                </a:solidFill>
                <a:latin typeface="Baskerville Old Face" panose="02020602080505020303" pitchFamily="18" charset="77"/>
              </a:rPr>
              <a:t>Liza &amp; Sara</a:t>
            </a:r>
            <a:endParaRPr lang="en-150" sz="1700">
              <a:solidFill>
                <a:schemeClr val="bg1"/>
              </a:solidFill>
              <a:latin typeface="Baskerville Old Face" panose="02020602080505020303" pitchFamily="18" charset="77"/>
            </a:endParaRPr>
          </a:p>
        </p:txBody>
      </p:sp>
      <p:cxnSp>
        <p:nvCxnSpPr>
          <p:cNvPr id="552" name="Straight Connector 551">
            <a:extLst>
              <a:ext uri="{FF2B5EF4-FFF2-40B4-BE49-F238E27FC236}">
                <a16:creationId xmlns:a16="http://schemas.microsoft.com/office/drawing/2014/main" id="{E6D6B450-4278-45B8-88C7-C061710E3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560911"/>
            <a:ext cx="35814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EE7CEFB9-5672-4FC6-981B-C8DA3FE08E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610600" y="1560911"/>
            <a:ext cx="35814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048" y="5286237"/>
            <a:ext cx="1218895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28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3B3F37-C1B3-7712-4C00-43C26EEFFE1F}"/>
            </a:ext>
          </a:extLst>
        </p:cNvPr>
        <p:cNvGrpSpPr/>
        <p:nvPr/>
      </p:nvGrpSpPr>
      <p:grpSpPr>
        <a:xfrm>
          <a:off x="0" y="0"/>
          <a:ext cx="0" cy="0"/>
          <a:chOff x="0" y="0"/>
          <a:chExt cx="0" cy="0"/>
        </a:xfrm>
      </p:grpSpPr>
      <p:sp>
        <p:nvSpPr>
          <p:cNvPr id="237" name="Rectangle 23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8CED30E6-F432-33F3-54F9-3806556067A8}"/>
              </a:ext>
            </a:extLst>
          </p:cNvPr>
          <p:cNvSpPr>
            <a:spLocks noGrp="1"/>
          </p:cNvSpPr>
          <p:nvPr>
            <p:ph type="ctrTitle"/>
          </p:nvPr>
        </p:nvSpPr>
        <p:spPr>
          <a:xfrm>
            <a:off x="2399234" y="2073715"/>
            <a:ext cx="6935759" cy="2993042"/>
          </a:xfrm>
        </p:spPr>
        <p:txBody>
          <a:bodyPr anchor="ctr">
            <a:normAutofit/>
          </a:bodyPr>
          <a:lstStyle/>
          <a:p>
            <a:r>
              <a:rPr lang="en-GB" sz="6800" dirty="0">
                <a:solidFill>
                  <a:schemeClr val="bg1"/>
                </a:solidFill>
                <a:latin typeface="Baskerville Old Face" panose="02020602080505020303" pitchFamily="18" charset="0"/>
              </a:rPr>
              <a:t>Use of AI in Master Application Processes</a:t>
            </a:r>
            <a:endParaRPr lang="en-150" sz="6800" dirty="0">
              <a:solidFill>
                <a:schemeClr val="bg1"/>
              </a:solidFill>
              <a:latin typeface="Baskerville Old Face" panose="02020602080505020303" pitchFamily="18" charset="0"/>
            </a:endParaRPr>
          </a:p>
        </p:txBody>
      </p:sp>
      <p:sp>
        <p:nvSpPr>
          <p:cNvPr id="239" name="Rectangle 238">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1" name="Straight Connector 240">
            <a:extLst>
              <a:ext uri="{FF2B5EF4-FFF2-40B4-BE49-F238E27FC236}">
                <a16:creationId xmlns:a16="http://schemas.microsoft.com/office/drawing/2014/main" id="{E6D6B450-4278-45B8-88C7-C061710E3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1883640"/>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5066757"/>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889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060E09-44A7-0D7C-50B4-86ECB799C3D8}"/>
            </a:ext>
          </a:extLst>
        </p:cNvPr>
        <p:cNvGrpSpPr/>
        <p:nvPr/>
      </p:nvGrpSpPr>
      <p:grpSpPr>
        <a:xfrm>
          <a:off x="0" y="0"/>
          <a:ext cx="0" cy="0"/>
          <a:chOff x="0" y="0"/>
          <a:chExt cx="0" cy="0"/>
        </a:xfrm>
      </p:grpSpPr>
      <p:sp>
        <p:nvSpPr>
          <p:cNvPr id="248" name="Rectangle 247">
            <a:extLst>
              <a:ext uri="{FF2B5EF4-FFF2-40B4-BE49-F238E27FC236}">
                <a16:creationId xmlns:a16="http://schemas.microsoft.com/office/drawing/2014/main" id="{D7F0E7A2-F89A-D165-5F29-F754F21F9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Rectangle 4">
            <a:extLst>
              <a:ext uri="{FF2B5EF4-FFF2-40B4-BE49-F238E27FC236}">
                <a16:creationId xmlns:a16="http://schemas.microsoft.com/office/drawing/2014/main" id="{96F03E84-4D0B-0D4C-8BEE-F3E84D58ABD0}"/>
              </a:ext>
            </a:extLst>
          </p:cNvPr>
          <p:cNvSpPr/>
          <p:nvPr/>
        </p:nvSpPr>
        <p:spPr>
          <a:xfrm>
            <a:off x="126206" y="2178279"/>
            <a:ext cx="11939588" cy="2595746"/>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89F79E2-9309-9417-4D61-7C2C68D33CE5}"/>
              </a:ext>
            </a:extLst>
          </p:cNvPr>
          <p:cNvSpPr>
            <a:spLocks noGrp="1"/>
          </p:cNvSpPr>
          <p:nvPr>
            <p:ph type="ctrTitle"/>
          </p:nvPr>
        </p:nvSpPr>
        <p:spPr>
          <a:xfrm>
            <a:off x="1127851" y="1948665"/>
            <a:ext cx="10158457" cy="2884086"/>
          </a:xfrm>
        </p:spPr>
        <p:txBody>
          <a:bodyPr anchor="ctr">
            <a:noAutofit/>
          </a:bodyPr>
          <a:lstStyle/>
          <a:p>
            <a:r>
              <a:rPr lang="en-US" sz="4400" dirty="0">
                <a:latin typeface="Baskerville Old Face" panose="02020602080505020303" pitchFamily="18" charset="0"/>
              </a:rPr>
              <a:t>To what extent can Artificial Intelligence enhance decision making and operational efficiency of the master application process?</a:t>
            </a:r>
            <a:endParaRPr lang="en-150" sz="4400" dirty="0">
              <a:latin typeface="Baskerville Old Face" panose="02020602080505020303" pitchFamily="18" charset="0"/>
            </a:endParaRPr>
          </a:p>
        </p:txBody>
      </p:sp>
      <p:sp>
        <p:nvSpPr>
          <p:cNvPr id="250" name="Rectangle 249">
            <a:extLst>
              <a:ext uri="{FF2B5EF4-FFF2-40B4-BE49-F238E27FC236}">
                <a16:creationId xmlns:a16="http://schemas.microsoft.com/office/drawing/2014/main" id="{E1223E57-093F-B479-CB24-EBC1226FCB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2" name="Straight Connector 251">
            <a:extLst>
              <a:ext uri="{FF2B5EF4-FFF2-40B4-BE49-F238E27FC236}">
                <a16:creationId xmlns:a16="http://schemas.microsoft.com/office/drawing/2014/main" id="{951E6D54-ACAA-8666-C791-A5DF555ABA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1883640"/>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CADEEF70-8AE2-3B42-8D3E-88EB1D39D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5066757"/>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02D7283-8E75-BE91-360B-AAF361A72BF0}"/>
              </a:ext>
            </a:extLst>
          </p:cNvPr>
          <p:cNvSpPr txBox="1"/>
          <p:nvPr/>
        </p:nvSpPr>
        <p:spPr>
          <a:xfrm>
            <a:off x="3910184" y="1208267"/>
            <a:ext cx="6093822" cy="707886"/>
          </a:xfrm>
          <a:prstGeom prst="rect">
            <a:avLst/>
          </a:prstGeom>
          <a:noFill/>
        </p:spPr>
        <p:txBody>
          <a:bodyPr wrap="square">
            <a:spAutoFit/>
          </a:bodyPr>
          <a:lstStyle/>
          <a:p>
            <a:r>
              <a:rPr lang="en-GB" sz="4000" dirty="0">
                <a:solidFill>
                  <a:schemeClr val="bg2"/>
                </a:solidFill>
                <a:latin typeface="Baskerville Old Face" panose="02020602080505020303" pitchFamily="18" charset="77"/>
              </a:rPr>
              <a:t>Research Question</a:t>
            </a:r>
            <a:r>
              <a:rPr lang="en-GB" sz="4000" dirty="0">
                <a:solidFill>
                  <a:schemeClr val="bg2"/>
                </a:solidFill>
                <a:latin typeface="Baskerville Old Face" panose="02020602080505020303" pitchFamily="18" charset="0"/>
              </a:rPr>
              <a:t> </a:t>
            </a:r>
            <a:endParaRPr lang="en-150" sz="4000" dirty="0"/>
          </a:p>
        </p:txBody>
      </p:sp>
      <p:pic>
        <p:nvPicPr>
          <p:cNvPr id="9" name="Graphic 8" descr="Head with gears with solid fill">
            <a:extLst>
              <a:ext uri="{FF2B5EF4-FFF2-40B4-BE49-F238E27FC236}">
                <a16:creationId xmlns:a16="http://schemas.microsoft.com/office/drawing/2014/main" id="{7839F11E-58B6-BD0E-51CA-2F541FED86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0081" y="5617123"/>
            <a:ext cx="914400" cy="914400"/>
          </a:xfrm>
          <a:prstGeom prst="rect">
            <a:avLst/>
          </a:prstGeom>
        </p:spPr>
      </p:pic>
      <p:pic>
        <p:nvPicPr>
          <p:cNvPr id="17" name="Graphic 16" descr="Processor with solid fill">
            <a:extLst>
              <a:ext uri="{FF2B5EF4-FFF2-40B4-BE49-F238E27FC236}">
                <a16:creationId xmlns:a16="http://schemas.microsoft.com/office/drawing/2014/main" id="{F37547E6-7F82-4B69-3E5D-6A3718E61C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9895" y="5646390"/>
            <a:ext cx="914400" cy="914400"/>
          </a:xfrm>
          <a:prstGeom prst="rect">
            <a:avLst/>
          </a:prstGeom>
        </p:spPr>
      </p:pic>
      <p:pic>
        <p:nvPicPr>
          <p:cNvPr id="19" name="Graphic 18" descr="Connected with solid fill">
            <a:extLst>
              <a:ext uri="{FF2B5EF4-FFF2-40B4-BE49-F238E27FC236}">
                <a16:creationId xmlns:a16="http://schemas.microsoft.com/office/drawing/2014/main" id="{6D5070A3-A25F-F096-4AAD-005DAD1F952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514416" y="5676128"/>
            <a:ext cx="914400" cy="914400"/>
          </a:xfrm>
          <a:prstGeom prst="rect">
            <a:avLst/>
          </a:prstGeom>
        </p:spPr>
      </p:pic>
    </p:spTree>
    <p:extLst>
      <p:ext uri="{BB962C8B-B14F-4D97-AF65-F5344CB8AC3E}">
        <p14:creationId xmlns:p14="http://schemas.microsoft.com/office/powerpoint/2010/main" val="349046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7EB19C-0CD4-2067-B4DD-E43CE73A4613}"/>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A9C0B5-E12E-AE3B-B4F0-0C1E232730EA}"/>
              </a:ext>
            </a:extLst>
          </p:cNvPr>
          <p:cNvSpPr>
            <a:spLocks noGrp="1"/>
          </p:cNvSpPr>
          <p:nvPr>
            <p:ph type="title"/>
          </p:nvPr>
        </p:nvSpPr>
        <p:spPr>
          <a:xfrm>
            <a:off x="838200" y="557188"/>
            <a:ext cx="10515600" cy="1133499"/>
          </a:xfrm>
        </p:spPr>
        <p:txBody>
          <a:bodyPr>
            <a:normAutofit/>
          </a:bodyPr>
          <a:lstStyle/>
          <a:p>
            <a:pPr algn="ctr"/>
            <a:r>
              <a:rPr lang="en-US" sz="5200">
                <a:solidFill>
                  <a:schemeClr val="bg2"/>
                </a:solidFill>
                <a:latin typeface="Baskerville Old Face" panose="02020602080505020303" pitchFamily="18" charset="0"/>
              </a:rPr>
              <a:t>Sub-research questions:</a:t>
            </a:r>
            <a:endParaRPr lang="en-US" sz="5200" dirty="0">
              <a:solidFill>
                <a:schemeClr val="bg2"/>
              </a:solidFill>
              <a:latin typeface="Baskerville Old Face" panose="02020602080505020303" pitchFamily="18" charset="0"/>
            </a:endParaRPr>
          </a:p>
        </p:txBody>
      </p:sp>
      <p:graphicFrame>
        <p:nvGraphicFramePr>
          <p:cNvPr id="5" name="Content Placeholder 2">
            <a:extLst>
              <a:ext uri="{FF2B5EF4-FFF2-40B4-BE49-F238E27FC236}">
                <a16:creationId xmlns:a16="http://schemas.microsoft.com/office/drawing/2014/main" id="{C3DA8936-4778-8F94-3DB7-AAC7AB4FA56E}"/>
              </a:ext>
            </a:extLst>
          </p:cNvPr>
          <p:cNvGraphicFramePr>
            <a:graphicFrameLocks noGrp="1"/>
          </p:cNvGraphicFramePr>
          <p:nvPr>
            <p:ph idx="1"/>
            <p:extLst>
              <p:ext uri="{D42A27DB-BD31-4B8C-83A1-F6EECF244321}">
                <p14:modId xmlns:p14="http://schemas.microsoft.com/office/powerpoint/2010/main" val="30047455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B604DF4E-B40E-E10C-9719-C33F82F11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ause And Effect with solid fill">
            <a:extLst>
              <a:ext uri="{FF2B5EF4-FFF2-40B4-BE49-F238E27FC236}">
                <a16:creationId xmlns:a16="http://schemas.microsoft.com/office/drawing/2014/main" id="{A31F81BA-0CC7-1CD8-8F29-102D30C76F1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30544" y="2132682"/>
            <a:ext cx="714889" cy="714889"/>
          </a:xfrm>
          <a:prstGeom prst="rect">
            <a:avLst/>
          </a:prstGeom>
        </p:spPr>
      </p:pic>
      <p:sp>
        <p:nvSpPr>
          <p:cNvPr id="22" name="Rectangle 21">
            <a:extLst>
              <a:ext uri="{FF2B5EF4-FFF2-40B4-BE49-F238E27FC236}">
                <a16:creationId xmlns:a16="http://schemas.microsoft.com/office/drawing/2014/main" id="{447F1380-B507-96E6-FBE1-98AF4F095731}"/>
              </a:ext>
            </a:extLst>
          </p:cNvPr>
          <p:cNvSpPr/>
          <p:nvPr/>
        </p:nvSpPr>
        <p:spPr>
          <a:xfrm>
            <a:off x="1072005" y="5090476"/>
            <a:ext cx="1031966" cy="914400"/>
          </a:xfrm>
          <a:prstGeom prst="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6" name="Rectangle 25">
            <a:extLst>
              <a:ext uri="{FF2B5EF4-FFF2-40B4-BE49-F238E27FC236}">
                <a16:creationId xmlns:a16="http://schemas.microsoft.com/office/drawing/2014/main" id="{4AEE7D49-4F43-76FF-21B1-02202173DB28}"/>
              </a:ext>
            </a:extLst>
          </p:cNvPr>
          <p:cNvSpPr/>
          <p:nvPr/>
        </p:nvSpPr>
        <p:spPr>
          <a:xfrm>
            <a:off x="1072005" y="3476392"/>
            <a:ext cx="1031966" cy="914400"/>
          </a:xfrm>
          <a:prstGeom prst="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8" name="Rectangle 27">
            <a:extLst>
              <a:ext uri="{FF2B5EF4-FFF2-40B4-BE49-F238E27FC236}">
                <a16:creationId xmlns:a16="http://schemas.microsoft.com/office/drawing/2014/main" id="{B08B1129-6E5E-E122-3056-9953F809357D}"/>
              </a:ext>
            </a:extLst>
          </p:cNvPr>
          <p:cNvSpPr/>
          <p:nvPr/>
        </p:nvSpPr>
        <p:spPr>
          <a:xfrm>
            <a:off x="1164297" y="2032926"/>
            <a:ext cx="1031966" cy="914400"/>
          </a:xfrm>
          <a:prstGeom prst="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16" name="Graphic 15" descr="Slippery with solid fill">
            <a:extLst>
              <a:ext uri="{FF2B5EF4-FFF2-40B4-BE49-F238E27FC236}">
                <a16:creationId xmlns:a16="http://schemas.microsoft.com/office/drawing/2014/main" id="{9ABD1EB6-0876-1AC2-F71D-337291A8BF7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20280" y="3670792"/>
            <a:ext cx="720000" cy="720000"/>
          </a:xfrm>
          <a:prstGeom prst="rect">
            <a:avLst/>
          </a:prstGeom>
        </p:spPr>
      </p:pic>
      <p:pic>
        <p:nvPicPr>
          <p:cNvPr id="19" name="Grafický objekt 138" descr="Branching Diagram">
            <a:extLst>
              <a:ext uri="{FF2B5EF4-FFF2-40B4-BE49-F238E27FC236}">
                <a16:creationId xmlns:a16="http://schemas.microsoft.com/office/drawing/2014/main" id="{9E724DA9-D276-E322-40F2-8B6BB0183C3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255817" y="2071368"/>
            <a:ext cx="817200" cy="817200"/>
          </a:xfrm>
          <a:prstGeom prst="rect">
            <a:avLst/>
          </a:prstGeom>
        </p:spPr>
      </p:pic>
      <p:pic>
        <p:nvPicPr>
          <p:cNvPr id="30" name="Graphic 29" descr="Processor with solid fill">
            <a:extLst>
              <a:ext uri="{FF2B5EF4-FFF2-40B4-BE49-F238E27FC236}">
                <a16:creationId xmlns:a16="http://schemas.microsoft.com/office/drawing/2014/main" id="{CAEBABA0-90BE-DE0D-7B4C-E8A9985AA03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71680" y="5165193"/>
            <a:ext cx="817200" cy="817200"/>
          </a:xfrm>
          <a:prstGeom prst="rect">
            <a:avLst/>
          </a:prstGeom>
        </p:spPr>
      </p:pic>
    </p:spTree>
    <p:extLst>
      <p:ext uri="{BB962C8B-B14F-4D97-AF65-F5344CB8AC3E}">
        <p14:creationId xmlns:p14="http://schemas.microsoft.com/office/powerpoint/2010/main" val="377571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1A0E2E-3951-9579-D485-83E9823155B3}"/>
            </a:ext>
          </a:extLst>
        </p:cNvPr>
        <p:cNvGrpSpPr/>
        <p:nvPr/>
      </p:nvGrpSpPr>
      <p:grpSpPr>
        <a:xfrm>
          <a:off x="0" y="0"/>
          <a:ext cx="0" cy="0"/>
          <a:chOff x="0" y="0"/>
          <a:chExt cx="0" cy="0"/>
        </a:xfrm>
      </p:grpSpPr>
      <p:pic>
        <p:nvPicPr>
          <p:cNvPr id="5" name="Content Placeholder 21">
            <a:extLst>
              <a:ext uri="{FF2B5EF4-FFF2-40B4-BE49-F238E27FC236}">
                <a16:creationId xmlns:a16="http://schemas.microsoft.com/office/drawing/2014/main" id="{A5937D9B-C27F-DD55-367B-13190B257185}"/>
              </a:ext>
            </a:extLst>
          </p:cNvPr>
          <p:cNvPicPr>
            <a:picLocks noChangeAspect="1"/>
          </p:cNvPicPr>
          <p:nvPr/>
        </p:nvPicPr>
        <p:blipFill>
          <a:blip r:embed="rId3">
            <a:extLst>
              <a:ext uri="{28A0092B-C50C-407E-A947-70E740481C1C}">
                <a14:useLocalDpi xmlns:a14="http://schemas.microsoft.com/office/drawing/2010/main" val="0"/>
              </a:ext>
            </a:extLst>
          </a:blip>
          <a:srcRect t="10898" b="4832"/>
          <a:stretch>
            <a:fillRect/>
          </a:stretch>
        </p:blipFill>
        <p:spPr>
          <a:xfrm>
            <a:off x="20" y="10"/>
            <a:ext cx="12191980" cy="6857990"/>
          </a:xfrm>
          <a:prstGeom prst="rect">
            <a:avLst/>
          </a:prstGeom>
        </p:spPr>
      </p:pic>
      <p:sp>
        <p:nvSpPr>
          <p:cNvPr id="248" name="Rectangle 24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9BD0F2-F551-5098-E077-B494315F4FFC}"/>
              </a:ext>
            </a:extLst>
          </p:cNvPr>
          <p:cNvSpPr>
            <a:spLocks noGrp="1"/>
          </p:cNvSpPr>
          <p:nvPr>
            <p:ph type="ctrTitle"/>
          </p:nvPr>
        </p:nvSpPr>
        <p:spPr>
          <a:xfrm>
            <a:off x="523875" y="5317240"/>
            <a:ext cx="11210925" cy="744836"/>
          </a:xfrm>
        </p:spPr>
        <p:txBody>
          <a:bodyPr vert="horz" lIns="91440" tIns="45720" rIns="91440" bIns="45720" rtlCol="0" anchor="ctr">
            <a:normAutofit/>
          </a:bodyPr>
          <a:lstStyle/>
          <a:p>
            <a:r>
              <a:rPr lang="en-US" sz="4000" dirty="0">
                <a:solidFill>
                  <a:schemeClr val="tx1">
                    <a:lumMod val="85000"/>
                    <a:lumOff val="15000"/>
                  </a:schemeClr>
                </a:solidFill>
                <a:latin typeface="Baskerville Old Face" panose="02020602080505020303" pitchFamily="18" charset="0"/>
              </a:rPr>
              <a:t>Scope</a:t>
            </a:r>
            <a:r>
              <a:rPr lang="en-US" sz="3600" dirty="0">
                <a:solidFill>
                  <a:schemeClr val="tx1">
                    <a:lumMod val="85000"/>
                    <a:lumOff val="15000"/>
                  </a:schemeClr>
                </a:solidFill>
              </a:rPr>
              <a:t> </a:t>
            </a:r>
          </a:p>
        </p:txBody>
      </p:sp>
      <p:cxnSp>
        <p:nvCxnSpPr>
          <p:cNvPr id="250" name="Straight Connector 24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CD68397-9BC5-BF9F-9EA4-9799DD0FA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5241982"/>
            <a:ext cx="12192000" cy="892867"/>
          </a:xfrm>
          <a:prstGeom prst="rect">
            <a:avLst/>
          </a:prstGeom>
          <a:noFill/>
          <a:ln w="127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38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7">
            <a:extLst>
              <a:ext uri="{FF2B5EF4-FFF2-40B4-BE49-F238E27FC236}">
                <a16:creationId xmlns:a16="http://schemas.microsoft.com/office/drawing/2014/main" id="{C8AF6927-3C1B-56B8-10F2-0073A0E37ABC}"/>
              </a:ext>
            </a:extLst>
          </p:cNvPr>
          <p:cNvSpPr/>
          <p:nvPr/>
        </p:nvSpPr>
        <p:spPr>
          <a:xfrm>
            <a:off x="17022" y="0"/>
            <a:ext cx="12191999" cy="6858000"/>
          </a:xfrm>
          <a:prstGeom prst="rect">
            <a:avLst/>
          </a:prstGeom>
          <a:ln>
            <a:solidFill>
              <a:srgbClr val="E9713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150" dirty="0">
              <a:solidFill>
                <a:schemeClr val="tx1"/>
              </a:solidFill>
            </a:endParaRPr>
          </a:p>
        </p:txBody>
      </p:sp>
      <p:pic>
        <p:nvPicPr>
          <p:cNvPr id="6" name="Picture 5">
            <a:extLst>
              <a:ext uri="{FF2B5EF4-FFF2-40B4-BE49-F238E27FC236}">
                <a16:creationId xmlns:a16="http://schemas.microsoft.com/office/drawing/2014/main" id="{067B8347-849B-9BFE-9737-597FFA896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6650" y="1248568"/>
            <a:ext cx="8752741" cy="4923417"/>
          </a:xfrm>
          <a:prstGeom prst="rect">
            <a:avLst/>
          </a:prstGeom>
        </p:spPr>
      </p:pic>
      <p:sp>
        <p:nvSpPr>
          <p:cNvPr id="2" name="Title 1">
            <a:extLst>
              <a:ext uri="{FF2B5EF4-FFF2-40B4-BE49-F238E27FC236}">
                <a16:creationId xmlns:a16="http://schemas.microsoft.com/office/drawing/2014/main" id="{758933ED-4298-6A63-7E48-749D34CCEA73}"/>
              </a:ext>
            </a:extLst>
          </p:cNvPr>
          <p:cNvSpPr>
            <a:spLocks noGrp="1"/>
          </p:cNvSpPr>
          <p:nvPr>
            <p:ph type="title"/>
          </p:nvPr>
        </p:nvSpPr>
        <p:spPr>
          <a:xfrm>
            <a:off x="4259429" y="-169817"/>
            <a:ext cx="3670664" cy="1515290"/>
          </a:xfrm>
        </p:spPr>
        <p:txBody>
          <a:bodyPr vert="horz" lIns="91440" tIns="45720" rIns="91440" bIns="45720" rtlCol="0" anchor="ctr">
            <a:normAutofit/>
          </a:bodyPr>
          <a:lstStyle/>
          <a:p>
            <a:pPr algn="ctr"/>
            <a:r>
              <a:rPr lang="en-US" sz="4800" kern="1200" dirty="0">
                <a:solidFill>
                  <a:srgbClr val="FFFFFF"/>
                </a:solidFill>
                <a:latin typeface="Baskerville Old Face" panose="02020602080505020303" pitchFamily="18" charset="0"/>
              </a:rPr>
              <a:t>RoadMap</a:t>
            </a:r>
            <a:r>
              <a:rPr lang="en-US" sz="4800" kern="1200" dirty="0">
                <a:solidFill>
                  <a:srgbClr val="FFFFFF"/>
                </a:solidFill>
                <a:latin typeface="+mj-lt"/>
                <a:ea typeface="+mj-ea"/>
                <a:cs typeface="+mj-cs"/>
              </a:rPr>
              <a:t> </a:t>
            </a:r>
          </a:p>
        </p:txBody>
      </p:sp>
    </p:spTree>
    <p:extLst>
      <p:ext uri="{BB962C8B-B14F-4D97-AF65-F5344CB8AC3E}">
        <p14:creationId xmlns:p14="http://schemas.microsoft.com/office/powerpoint/2010/main" val="2110111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816BB3829A4A46B3B2E45900B63E1B" ma:contentTypeVersion="9" ma:contentTypeDescription="Opprett et nytt dokument." ma:contentTypeScope="" ma:versionID="4249d7c8ebe5d9a453993296ba6d91e4">
  <xsd:schema xmlns:xsd="http://www.w3.org/2001/XMLSchema" xmlns:xs="http://www.w3.org/2001/XMLSchema" xmlns:p="http://schemas.microsoft.com/office/2006/metadata/properties" xmlns:ns3="efb3b424-3d51-4203-b228-20bfef152d55" xmlns:ns4="913515a1-e071-451b-8cb6-1d83cda07869" targetNamespace="http://schemas.microsoft.com/office/2006/metadata/properties" ma:root="true" ma:fieldsID="6f86eb73194f074ab2b0d9bf89f96e16" ns3:_="" ns4:_="">
    <xsd:import namespace="efb3b424-3d51-4203-b228-20bfef152d55"/>
    <xsd:import namespace="913515a1-e071-451b-8cb6-1d83cda07869"/>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3b424-3d51-4203-b228-20bfef152d55"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3515a1-e071-451b-8cb6-1d83cda07869" elementFormDefault="qualified">
    <xsd:import namespace="http://schemas.microsoft.com/office/2006/documentManagement/types"/>
    <xsd:import namespace="http://schemas.microsoft.com/office/infopath/2007/PartnerControls"/>
    <xsd:element name="SharedWithUsers" ma:index="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Delingsdetaljer" ma:internalName="SharedWithDetails" ma:readOnly="true">
      <xsd:simpleType>
        <xsd:restriction base="dms:Note">
          <xsd:maxLength value="255"/>
        </xsd:restriction>
      </xsd:simpleType>
    </xsd:element>
    <xsd:element name="SharingHintHash" ma:index="11"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fb3b424-3d51-4203-b228-20bfef152d55" xsi:nil="true"/>
  </documentManagement>
</p:properties>
</file>

<file path=customXml/itemProps1.xml><?xml version="1.0" encoding="utf-8"?>
<ds:datastoreItem xmlns:ds="http://schemas.openxmlformats.org/officeDocument/2006/customXml" ds:itemID="{6EC3285B-0D3D-4E26-8CFE-DB08110F202E}">
  <ds:schemaRefs>
    <ds:schemaRef ds:uri="http://schemas.microsoft.com/sharepoint/v3/contenttype/forms"/>
  </ds:schemaRefs>
</ds:datastoreItem>
</file>

<file path=customXml/itemProps2.xml><?xml version="1.0" encoding="utf-8"?>
<ds:datastoreItem xmlns:ds="http://schemas.openxmlformats.org/officeDocument/2006/customXml" ds:itemID="{D4DF2096-5C35-42CD-AD80-E6CB215D5C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3b424-3d51-4203-b228-20bfef152d55"/>
    <ds:schemaRef ds:uri="913515a1-e071-451b-8cb6-1d83cda078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6A5FF4-51D6-4C46-ADA2-C7FC5E8C6FC0}">
  <ds:schemaRefs>
    <ds:schemaRef ds:uri="http://schemas.microsoft.com/office/infopath/2007/PartnerControls"/>
    <ds:schemaRef ds:uri="http://purl.org/dc/terms/"/>
    <ds:schemaRef ds:uri="http://purl.org/dc/elements/1.1/"/>
    <ds:schemaRef ds:uri="http://schemas.openxmlformats.org/package/2006/metadata/core-properties"/>
    <ds:schemaRef ds:uri="http://purl.org/dc/dcmitype/"/>
    <ds:schemaRef ds:uri="http://schemas.microsoft.com/office/2006/metadata/properties"/>
    <ds:schemaRef ds:uri="http://schemas.microsoft.com/office/2006/documentManagement/types"/>
    <ds:schemaRef ds:uri="913515a1-e071-451b-8cb6-1d83cda07869"/>
    <ds:schemaRef ds:uri="efb3b424-3d51-4203-b228-20bfef152d55"/>
    <ds:schemaRef ds:uri="http://www.w3.org/XML/1998/namespace"/>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1240</TotalTime>
  <Words>480</Words>
  <Application>Microsoft Macintosh PowerPoint</Application>
  <PresentationFormat>Widescreen</PresentationFormat>
  <Paragraphs>41</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Aptos Display</vt:lpstr>
      <vt:lpstr>Arial</vt:lpstr>
      <vt:lpstr>Baskerville Old Face</vt:lpstr>
      <vt:lpstr>Office Theme</vt:lpstr>
      <vt:lpstr>AI-Conic Duo </vt:lpstr>
      <vt:lpstr>Use of AI in Master Application Processes</vt:lpstr>
      <vt:lpstr>To what extent can Artificial Intelligence enhance decision making and operational efficiency of the master application process?</vt:lpstr>
      <vt:lpstr>Sub-research questions:</vt:lpstr>
      <vt:lpstr>Scope </vt:lpstr>
      <vt:lpstr>RoadMap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Sverdrup-Thygeson</dc:creator>
  <cp:lastModifiedBy>Elizaveta Yuschenko</cp:lastModifiedBy>
  <cp:revision>5</cp:revision>
  <dcterms:created xsi:type="dcterms:W3CDTF">2025-09-17T12:58:53Z</dcterms:created>
  <dcterms:modified xsi:type="dcterms:W3CDTF">2025-09-19T07:57:10Z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0x0101007A816BB3829A4A46B3B2E45900B63E1B</vt:lpwstr>
  </property>
</Properties>
</file>