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8" r:id="rId3"/>
    <p:sldId id="275" r:id="rId4"/>
    <p:sldId id="259" r:id="rId5"/>
    <p:sldId id="260" r:id="rId6"/>
    <p:sldId id="261" r:id="rId7"/>
    <p:sldId id="263" r:id="rId8"/>
    <p:sldId id="268" r:id="rId9"/>
    <p:sldId id="265" r:id="rId10"/>
    <p:sldId id="276" r:id="rId11"/>
    <p:sldId id="266" r:id="rId12"/>
    <p:sldId id="267" r:id="rId13"/>
    <p:sldId id="274" r:id="rId14"/>
    <p:sldId id="269" r:id="rId15"/>
    <p:sldId id="271" r:id="rId16"/>
    <p:sldId id="272" r:id="rId17"/>
    <p:sldId id="273" r:id="rId18"/>
    <p:sldId id="262" r:id="rId19"/>
    <p:sldId id="277" r:id="rId20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843"/>
    <p:restoredTop sz="91822"/>
  </p:normalViewPr>
  <p:slideViewPr>
    <p:cSldViewPr>
      <p:cViewPr varScale="1">
        <p:scale>
          <a:sx n="111" d="100"/>
          <a:sy n="111" d="100"/>
        </p:scale>
        <p:origin x="576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7675CE-2098-4B9D-822A-3F8C6B2E60FF}" type="datetimeFigureOut">
              <a:rPr lang="da-DK" smtClean="0"/>
              <a:pPr/>
              <a:t>14.01.2020</a:t>
            </a:fld>
            <a:endParaRPr lang="en-US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9648C1-0F2C-4734-8891-155CF9A4B6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5508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5135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6466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9182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6581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6205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2160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4318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8052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6802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5331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472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8595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8769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3435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9498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1156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07477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00523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6516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14.01.2020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14.01.2020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14.01.2020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14.01.2020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14.01.2020</a:t>
            </a:fld>
            <a:endParaRPr lang="en-US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14.01.2020</a:t>
            </a:fld>
            <a:endParaRPr lang="en-US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14.01.2020</a:t>
            </a:fld>
            <a:endParaRPr lang="en-US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14.01.2020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14.01.2020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14.01.2020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14.01.2020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50094D-C53F-42CC-BEB7-44F9376640C9}" type="datetimeFigureOut">
              <a:rPr lang="da-DK" smtClean="0"/>
              <a:pPr/>
              <a:t>14.01.2020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ericbj@ifi.uio.no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meraldprogramminglanguage.org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Distribuerte Objekter</a:t>
            </a:r>
            <a:br>
              <a:rPr lang="nb-NO" dirty="0"/>
            </a:br>
            <a:r>
              <a:rPr lang="nb-NO" dirty="0"/>
              <a:t>IN5570/IN9570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908648"/>
            <a:ext cx="6400800" cy="1752600"/>
          </a:xfrm>
        </p:spPr>
        <p:txBody>
          <a:bodyPr>
            <a:normAutofit fontScale="85000" lnSpcReduction="20000"/>
          </a:bodyPr>
          <a:lstStyle/>
          <a:p>
            <a:r>
              <a:rPr lang="nb-NO" dirty="0"/>
              <a:t>Våren 2020</a:t>
            </a:r>
          </a:p>
          <a:p>
            <a:r>
              <a:rPr lang="nb-NO" dirty="0"/>
              <a:t>Eric Jul</a:t>
            </a:r>
          </a:p>
          <a:p>
            <a:r>
              <a:rPr lang="nb-NO" dirty="0"/>
              <a:t>Professor</a:t>
            </a:r>
          </a:p>
          <a:p>
            <a:r>
              <a:rPr lang="nb-NO" dirty="0"/>
              <a:t>PSE, IFI, UiO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Velkommen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2009-2015: Bell Labs, Dublin</a:t>
            </a:r>
          </a:p>
          <a:p>
            <a:r>
              <a:rPr lang="en-US" dirty="0"/>
              <a:t>2009-2016: Visiting Professor at IfI</a:t>
            </a:r>
          </a:p>
          <a:p>
            <a:r>
              <a:rPr lang="en-US" dirty="0"/>
              <a:t>Since June 2016: Professor at IfI</a:t>
            </a:r>
          </a:p>
          <a:p>
            <a:pPr>
              <a:buNone/>
            </a:pPr>
            <a:endParaRPr lang="da-DK" dirty="0"/>
          </a:p>
          <a:p>
            <a:pPr>
              <a:buNone/>
            </a:pPr>
            <a:r>
              <a:rPr lang="da-DK" dirty="0"/>
              <a:t>Practical:</a:t>
            </a:r>
          </a:p>
          <a:p>
            <a:r>
              <a:rPr lang="da-DK" dirty="0"/>
              <a:t>Live in Denmark, small ”pendler”-</a:t>
            </a:r>
            <a:r>
              <a:rPr lang="da-DK" dirty="0" err="1"/>
              <a:t>apartment</a:t>
            </a:r>
            <a:r>
              <a:rPr lang="da-DK" dirty="0"/>
              <a:t> in Kvadraturen </a:t>
            </a:r>
            <a:r>
              <a:rPr lang="da-DK" dirty="0">
                <a:sym typeface="Wingdings"/>
              </a:rPr>
              <a:t></a:t>
            </a:r>
            <a:endParaRPr lang="da-DK" dirty="0"/>
          </a:p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Kontakt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3"/>
              </a:rPr>
              <a:t>ericbj@ifi.uio.no</a:t>
            </a:r>
            <a:endParaRPr lang="en-US" dirty="0"/>
          </a:p>
          <a:p>
            <a:r>
              <a:rPr lang="en-US" dirty="0"/>
              <a:t>Urgent?: Viber or Signal to +45 40 25 16 50</a:t>
            </a:r>
          </a:p>
          <a:p>
            <a:r>
              <a:rPr lang="en-US" dirty="0"/>
              <a:t>Or SMS to +45 40 25 16 50 (not free!)</a:t>
            </a:r>
          </a:p>
          <a:p>
            <a:r>
              <a:rPr lang="en-US" dirty="0" err="1"/>
              <a:t>Skypeid</a:t>
            </a:r>
            <a:r>
              <a:rPr lang="en-US" dirty="0"/>
              <a:t>: </a:t>
            </a:r>
            <a:r>
              <a:rPr lang="en-US" dirty="0" err="1"/>
              <a:t>ericbjul</a:t>
            </a:r>
            <a:r>
              <a:rPr lang="en-US" dirty="0"/>
              <a:t> – when necessary</a:t>
            </a:r>
          </a:p>
          <a:p>
            <a:endParaRPr lang="en-US" dirty="0"/>
          </a:p>
          <a:p>
            <a:r>
              <a:rPr lang="en-US" dirty="0" err="1"/>
              <a:t>Hjelpelerer</a:t>
            </a:r>
            <a:r>
              <a:rPr lang="en-US" dirty="0"/>
              <a:t>: Oleks, Ph.D. student</a:t>
            </a:r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Hvad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Kurs</a:t>
            </a:r>
            <a:r>
              <a:rPr lang="en-US" dirty="0"/>
              <a:t> </a:t>
            </a:r>
            <a:r>
              <a:rPr lang="en-US" dirty="0" err="1"/>
              <a:t>om</a:t>
            </a:r>
            <a:r>
              <a:rPr lang="en-US" dirty="0"/>
              <a:t> </a:t>
            </a:r>
            <a:r>
              <a:rPr lang="en-US" dirty="0" err="1"/>
              <a:t>Distribuerete</a:t>
            </a:r>
            <a:r>
              <a:rPr lang="en-US" dirty="0"/>
              <a:t> </a:t>
            </a:r>
            <a:r>
              <a:rPr lang="en-US" dirty="0" err="1"/>
              <a:t>Objekter</a:t>
            </a:r>
            <a:endParaRPr lang="en-US" dirty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Hvornår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18457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/>
              <a:t>Starter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dag</a:t>
            </a:r>
            <a:r>
              <a:rPr lang="en-US" dirty="0"/>
              <a:t> </a:t>
            </a:r>
            <a:r>
              <a:rPr lang="nb-NO" dirty="0"/>
              <a:t>15/1-2020</a:t>
            </a:r>
            <a:endParaRPr lang="da-DK" dirty="0"/>
          </a:p>
          <a:p>
            <a:endParaRPr lang="en-US" dirty="0"/>
          </a:p>
          <a:p>
            <a:pPr>
              <a:buNone/>
            </a:pPr>
            <a:r>
              <a:rPr lang="en-US" dirty="0" err="1"/>
              <a:t>Klokken</a:t>
            </a:r>
            <a:r>
              <a:rPr lang="en-US" dirty="0"/>
              <a:t> 14.15 – 16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Hvor</a:t>
            </a:r>
            <a:r>
              <a:rPr lang="en-US" dirty="0"/>
              <a:t>?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Her </a:t>
            </a:r>
            <a:r>
              <a:rPr lang="en-US" dirty="0">
                <a:sym typeface="Wingdings" pitchFamily="2" charset="2"/>
              </a:rPr>
              <a:t></a:t>
            </a: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 err="1"/>
              <a:t>Øvelsestimer</a:t>
            </a:r>
            <a:r>
              <a:rPr lang="en-US" dirty="0"/>
              <a:t>:</a:t>
            </a:r>
          </a:p>
          <a:p>
            <a:pPr>
              <a:buNone/>
            </a:pPr>
            <a:r>
              <a:rPr lang="en-US" dirty="0" err="1"/>
              <a:t>Torsdag</a:t>
            </a:r>
            <a:r>
              <a:rPr lang="en-US" dirty="0"/>
              <a:t>, 12:15-14:00 </a:t>
            </a:r>
            <a:r>
              <a:rPr lang="en-US" dirty="0" err="1"/>
              <a:t>i</a:t>
            </a:r>
            <a:r>
              <a:rPr lang="en-US" dirty="0"/>
              <a:t> OJD Postscript</a:t>
            </a:r>
          </a:p>
          <a:p>
            <a:pPr>
              <a:buNone/>
            </a:pPr>
            <a:r>
              <a:rPr lang="en-US" dirty="0" err="1"/>
              <a:t>Første</a:t>
            </a:r>
            <a:r>
              <a:rPr lang="en-US" dirty="0"/>
              <a:t> gang 16/1-2020 (I morgen!)</a:t>
            </a:r>
          </a:p>
          <a:p>
            <a:pPr>
              <a:buNone/>
            </a:pPr>
            <a:r>
              <a:rPr lang="en-US" dirty="0"/>
              <a:t>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Hvad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err="1"/>
              <a:t>Principper</a:t>
            </a:r>
            <a:r>
              <a:rPr lang="en-US" dirty="0"/>
              <a:t> </a:t>
            </a:r>
            <a:r>
              <a:rPr lang="en-US" dirty="0" err="1"/>
              <a:t>om</a:t>
            </a:r>
            <a:r>
              <a:rPr lang="en-US" dirty="0"/>
              <a:t> </a:t>
            </a:r>
            <a:r>
              <a:rPr lang="en-US" dirty="0" err="1"/>
              <a:t>distribuerete</a:t>
            </a:r>
            <a:r>
              <a:rPr lang="en-US" dirty="0"/>
              <a:t> </a:t>
            </a:r>
            <a:r>
              <a:rPr lang="en-US" dirty="0" err="1"/>
              <a:t>objekter</a:t>
            </a:r>
            <a:r>
              <a:rPr lang="en-US" dirty="0"/>
              <a:t>.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 err="1"/>
              <a:t>Anvender</a:t>
            </a:r>
            <a:r>
              <a:rPr lang="en-US" dirty="0"/>
              <a:t> et </a:t>
            </a:r>
            <a:r>
              <a:rPr lang="en-US" dirty="0" err="1"/>
              <a:t>gennemgående</a:t>
            </a:r>
            <a:r>
              <a:rPr lang="en-US" dirty="0"/>
              <a:t> </a:t>
            </a:r>
            <a:r>
              <a:rPr lang="en-US" dirty="0" err="1"/>
              <a:t>språk</a:t>
            </a:r>
            <a:r>
              <a:rPr lang="en-US" dirty="0"/>
              <a:t>: Emerald.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VIGTIGT: Emerald </a:t>
            </a:r>
            <a:r>
              <a:rPr lang="en-US" dirty="0" err="1"/>
              <a:t>er</a:t>
            </a:r>
            <a:r>
              <a:rPr lang="en-US" dirty="0"/>
              <a:t> et </a:t>
            </a:r>
            <a:r>
              <a:rPr lang="en-US" dirty="0" err="1"/>
              <a:t>værktøj</a:t>
            </a:r>
            <a:r>
              <a:rPr lang="en-US" dirty="0"/>
              <a:t>, et </a:t>
            </a:r>
            <a:r>
              <a:rPr lang="en-US" dirty="0" err="1"/>
              <a:t>eksempel</a:t>
            </a:r>
            <a:r>
              <a:rPr lang="en-US" dirty="0"/>
              <a:t> – Emerald </a:t>
            </a:r>
            <a:r>
              <a:rPr lang="en-US" dirty="0" err="1"/>
              <a:t>er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sig </a:t>
            </a:r>
            <a:r>
              <a:rPr lang="en-US" dirty="0" err="1"/>
              <a:t>selv</a:t>
            </a:r>
            <a:r>
              <a:rPr lang="en-US" dirty="0"/>
              <a:t> IKKE </a:t>
            </a:r>
            <a:r>
              <a:rPr lang="en-US" dirty="0" err="1"/>
              <a:t>formålet</a:t>
            </a:r>
            <a:r>
              <a:rPr lang="en-US" dirty="0"/>
              <a:t> med </a:t>
            </a:r>
            <a:r>
              <a:rPr lang="en-US" dirty="0" err="1"/>
              <a:t>kurs</a:t>
            </a:r>
            <a:r>
              <a:rPr lang="en-US" dirty="0"/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Materiale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Emerald </a:t>
            </a:r>
            <a:r>
              <a:rPr lang="en-US" dirty="0" err="1"/>
              <a:t>er</a:t>
            </a:r>
            <a:r>
              <a:rPr lang="en-US" dirty="0"/>
              <a:t> et </a:t>
            </a:r>
            <a:r>
              <a:rPr lang="en-US" dirty="0" err="1"/>
              <a:t>forskningsspr</a:t>
            </a:r>
            <a:r>
              <a:rPr lang="da-DK" dirty="0" err="1"/>
              <a:t>åk</a:t>
            </a:r>
            <a:endParaRPr lang="en-US" dirty="0"/>
          </a:p>
          <a:p>
            <a:r>
              <a:rPr lang="en-US" dirty="0" err="1"/>
              <a:t>Rapporter</a:t>
            </a:r>
            <a:endParaRPr lang="en-US" dirty="0"/>
          </a:p>
          <a:p>
            <a:r>
              <a:rPr lang="en-US" dirty="0"/>
              <a:t>Ph.D. </a:t>
            </a:r>
            <a:r>
              <a:rPr lang="en-US" dirty="0" err="1"/>
              <a:t>afhandlinger</a:t>
            </a:r>
            <a:endParaRPr lang="en-US" dirty="0"/>
          </a:p>
          <a:p>
            <a:r>
              <a:rPr lang="en-US" dirty="0" err="1"/>
              <a:t>Artikler</a:t>
            </a:r>
            <a:endParaRPr lang="en-US" dirty="0"/>
          </a:p>
          <a:p>
            <a:endParaRPr lang="en-US" dirty="0"/>
          </a:p>
          <a:p>
            <a:pPr>
              <a:buNone/>
            </a:pPr>
            <a:r>
              <a:rPr lang="en-US" dirty="0">
                <a:hlinkClick r:id="rId3"/>
              </a:rPr>
              <a:t>www.emeraldprogramminglanguage.org</a:t>
            </a:r>
            <a:endParaRPr lang="en-US" dirty="0"/>
          </a:p>
          <a:p>
            <a:pPr>
              <a:buNone/>
            </a:pPr>
            <a:r>
              <a:rPr lang="en-US" dirty="0"/>
              <a:t>and </a:t>
            </a:r>
            <a:r>
              <a:rPr lang="en-US"/>
              <a:t>the INF5570 </a:t>
            </a:r>
            <a:r>
              <a:rPr lang="en-US" dirty="0"/>
              <a:t>web pages.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www.sourceforge.org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Kursopbygning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VIGTIGT: </a:t>
            </a:r>
            <a:r>
              <a:rPr lang="en-US" i="1" dirty="0"/>
              <a:t>learning-by-doing</a:t>
            </a: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Et </a:t>
            </a:r>
            <a:r>
              <a:rPr lang="en-US" dirty="0" err="1"/>
              <a:t>antal</a:t>
            </a:r>
            <a:r>
              <a:rPr lang="en-US" dirty="0"/>
              <a:t> </a:t>
            </a:r>
            <a:r>
              <a:rPr lang="en-US" dirty="0" err="1"/>
              <a:t>moduler</a:t>
            </a:r>
            <a:r>
              <a:rPr lang="en-US" dirty="0"/>
              <a:t> </a:t>
            </a:r>
            <a:r>
              <a:rPr lang="en-US" dirty="0" err="1"/>
              <a:t>hver</a:t>
            </a:r>
            <a:r>
              <a:rPr lang="en-US" dirty="0"/>
              <a:t> </a:t>
            </a:r>
            <a:r>
              <a:rPr lang="en-US" dirty="0" err="1"/>
              <a:t>bestående</a:t>
            </a:r>
            <a:r>
              <a:rPr lang="en-US" dirty="0"/>
              <a:t> </a:t>
            </a:r>
            <a:r>
              <a:rPr lang="en-US" dirty="0" err="1"/>
              <a:t>af</a:t>
            </a:r>
            <a:r>
              <a:rPr lang="en-US" dirty="0"/>
              <a:t>:</a:t>
            </a:r>
          </a:p>
          <a:p>
            <a:r>
              <a:rPr lang="en-US" dirty="0" err="1"/>
              <a:t>Forelæsninger</a:t>
            </a:r>
            <a:r>
              <a:rPr lang="en-US" dirty="0"/>
              <a:t>,</a:t>
            </a:r>
          </a:p>
          <a:p>
            <a:r>
              <a:rPr lang="en-US" dirty="0" err="1"/>
              <a:t>øvelser</a:t>
            </a:r>
            <a:endParaRPr lang="en-US" dirty="0"/>
          </a:p>
          <a:p>
            <a:r>
              <a:rPr lang="en-US" dirty="0"/>
              <a:t>en </a:t>
            </a:r>
            <a:r>
              <a:rPr lang="en-US" dirty="0" err="1"/>
              <a:t>større</a:t>
            </a:r>
            <a:r>
              <a:rPr lang="en-US" dirty="0"/>
              <a:t> </a:t>
            </a:r>
            <a:r>
              <a:rPr lang="en-US" dirty="0" err="1"/>
              <a:t>opgave</a:t>
            </a:r>
            <a:endParaRPr lang="en-US" dirty="0"/>
          </a:p>
          <a:p>
            <a:endParaRPr lang="en-US" dirty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Prioriter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VIGTIGT: </a:t>
            </a:r>
            <a:r>
              <a:rPr lang="en-US" i="1" dirty="0"/>
              <a:t>learning-by-doing</a:t>
            </a: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 err="1"/>
              <a:t>Derfor</a:t>
            </a:r>
            <a:r>
              <a:rPr lang="en-US" dirty="0"/>
              <a:t>: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dirty="0"/>
              <a:t>Programmer! </a:t>
            </a:r>
            <a:r>
              <a:rPr lang="en-US" i="1" dirty="0"/>
              <a:t>Get your hands dirty!</a:t>
            </a:r>
            <a:endParaRPr lang="en-US" dirty="0"/>
          </a:p>
          <a:p>
            <a:pPr marL="914400" lvl="1" indent="-514350">
              <a:buFont typeface="+mj-lt"/>
              <a:buAutoNum type="arabicPeriod"/>
            </a:pPr>
            <a:r>
              <a:rPr lang="en-US" dirty="0" err="1"/>
              <a:t>Gruppetimerne</a:t>
            </a:r>
            <a:endParaRPr lang="en-US" dirty="0"/>
          </a:p>
          <a:p>
            <a:pPr marL="914400" lvl="1" indent="-514350">
              <a:buFont typeface="+mj-lt"/>
              <a:buAutoNum type="arabicPeriod"/>
            </a:pPr>
            <a:r>
              <a:rPr lang="en-US" dirty="0"/>
              <a:t>Les </a:t>
            </a:r>
            <a:r>
              <a:rPr lang="en-US" dirty="0" err="1"/>
              <a:t>materialet</a:t>
            </a:r>
            <a:endParaRPr lang="en-US" dirty="0"/>
          </a:p>
          <a:p>
            <a:pPr marL="914400" lvl="1" indent="-514350">
              <a:buFont typeface="+mj-lt"/>
              <a:buAutoNum type="arabicPeriod"/>
            </a:pPr>
            <a:r>
              <a:rPr lang="en-US" dirty="0" err="1"/>
              <a:t>Forelesningene</a:t>
            </a:r>
            <a:endParaRPr lang="en-US" dirty="0"/>
          </a:p>
          <a:p>
            <a:endParaRPr lang="en-US" dirty="0"/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45140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Eksamen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En </a:t>
            </a:r>
            <a:r>
              <a:rPr lang="en-US" dirty="0" err="1"/>
              <a:t>obligatoriske</a:t>
            </a:r>
            <a:r>
              <a:rPr lang="en-US" dirty="0"/>
              <a:t> </a:t>
            </a:r>
            <a:r>
              <a:rPr lang="en-US" dirty="0" err="1"/>
              <a:t>opgave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hvert</a:t>
            </a:r>
            <a:r>
              <a:rPr lang="en-US" dirty="0"/>
              <a:t> </a:t>
            </a:r>
            <a:r>
              <a:rPr lang="en-US" dirty="0" err="1"/>
              <a:t>modul</a:t>
            </a:r>
            <a:r>
              <a:rPr lang="en-US" dirty="0"/>
              <a:t>, de </a:t>
            </a:r>
            <a:r>
              <a:rPr lang="en-US" dirty="0" err="1"/>
              <a:t>sidste</a:t>
            </a:r>
            <a:r>
              <a:rPr lang="en-US" dirty="0"/>
              <a:t> to </a:t>
            </a:r>
            <a:r>
              <a:rPr lang="en-US" dirty="0" err="1"/>
              <a:t>opgaver</a:t>
            </a:r>
            <a:r>
              <a:rPr lang="en-US" dirty="0"/>
              <a:t> med </a:t>
            </a:r>
            <a:r>
              <a:rPr lang="en-US" dirty="0" err="1"/>
              <a:t>karakter</a:t>
            </a:r>
            <a:r>
              <a:rPr lang="en-US" dirty="0"/>
              <a:t>,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tæller</a:t>
            </a:r>
            <a:r>
              <a:rPr lang="en-US"/>
              <a:t> 1/4.</a:t>
            </a:r>
            <a:endParaRPr lang="en-US" dirty="0"/>
          </a:p>
          <a:p>
            <a:pPr>
              <a:buNone/>
            </a:pPr>
            <a:r>
              <a:rPr lang="en-US" dirty="0" err="1"/>
              <a:t>Sidste</a:t>
            </a:r>
            <a:r>
              <a:rPr lang="en-US" dirty="0"/>
              <a:t> 1/2 </a:t>
            </a:r>
            <a:r>
              <a:rPr lang="en-US" dirty="0" err="1"/>
              <a:t>er</a:t>
            </a:r>
            <a:r>
              <a:rPr lang="en-US" dirty="0"/>
              <a:t> </a:t>
            </a:r>
            <a:r>
              <a:rPr lang="en-US" dirty="0" err="1"/>
              <a:t>muntlig</a:t>
            </a:r>
            <a:r>
              <a:rPr lang="en-US" dirty="0"/>
              <a:t> </a:t>
            </a:r>
            <a:r>
              <a:rPr lang="en-US" dirty="0" err="1"/>
              <a:t>eksamen</a:t>
            </a:r>
            <a:r>
              <a:rPr lang="en-US" dirty="0"/>
              <a:t>, </a:t>
            </a:r>
            <a:r>
              <a:rPr lang="en-US" dirty="0" err="1"/>
              <a:t>datoen</a:t>
            </a:r>
            <a:r>
              <a:rPr lang="en-US" dirty="0"/>
              <a:t> </a:t>
            </a:r>
            <a:r>
              <a:rPr lang="en-US" dirty="0" err="1"/>
              <a:t>er</a:t>
            </a:r>
            <a:r>
              <a:rPr lang="en-US" dirty="0"/>
              <a:t> </a:t>
            </a:r>
            <a:r>
              <a:rPr lang="en-US" dirty="0" err="1"/>
              <a:t>ikke</a:t>
            </a:r>
            <a:r>
              <a:rPr lang="en-US" dirty="0"/>
              <a:t> </a:t>
            </a:r>
            <a:r>
              <a:rPr lang="en-US" dirty="0" err="1"/>
              <a:t>fastlagt</a:t>
            </a:r>
            <a:r>
              <a:rPr lang="en-US" dirty="0"/>
              <a:t> – se web.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Modul</a:t>
            </a:r>
            <a:r>
              <a:rPr lang="en-US" dirty="0"/>
              <a:t> 1: Emerald Basics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Emeralds </a:t>
            </a:r>
            <a:r>
              <a:rPr lang="en-US" dirty="0" err="1"/>
              <a:t>objektbegreb</a:t>
            </a:r>
            <a:endParaRPr lang="en-US" dirty="0"/>
          </a:p>
          <a:p>
            <a:r>
              <a:rPr lang="en-US" dirty="0"/>
              <a:t>Constructors, classes</a:t>
            </a:r>
          </a:p>
          <a:p>
            <a:r>
              <a:rPr lang="en-US" dirty="0"/>
              <a:t>Interfaces/types</a:t>
            </a:r>
          </a:p>
          <a:p>
            <a:r>
              <a:rPr lang="en-US" dirty="0"/>
              <a:t>Immutable types</a:t>
            </a:r>
          </a:p>
          <a:p>
            <a:endParaRPr lang="en-US" dirty="0"/>
          </a:p>
          <a:p>
            <a:pPr>
              <a:buNone/>
            </a:pPr>
            <a:r>
              <a:rPr lang="en-US" dirty="0"/>
              <a:t>Assignment: Install Emerald from </a:t>
            </a:r>
            <a:r>
              <a:rPr lang="en-US" dirty="0" err="1"/>
              <a:t>SourceForge</a:t>
            </a:r>
            <a:endParaRPr lang="en-US" dirty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Modul</a:t>
            </a:r>
            <a:r>
              <a:rPr lang="en-US" dirty="0"/>
              <a:t> 1: </a:t>
            </a:r>
            <a:r>
              <a:rPr lang="en-US" dirty="0" err="1"/>
              <a:t>Opgaver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Installer Emerald </a:t>
            </a:r>
            <a:r>
              <a:rPr lang="en-US" dirty="0" err="1"/>
              <a:t>på</a:t>
            </a:r>
            <a:r>
              <a:rPr lang="en-US" dirty="0"/>
              <a:t> din </a:t>
            </a:r>
            <a:r>
              <a:rPr lang="en-US" dirty="0" err="1"/>
              <a:t>maskine</a:t>
            </a:r>
            <a:endParaRPr lang="en-US" dirty="0"/>
          </a:p>
          <a:p>
            <a:r>
              <a:rPr lang="en-US" dirty="0"/>
              <a:t>Get language report and Emerald article “General Purpose </a:t>
            </a:r>
            <a:r>
              <a:rPr lang="en-US" dirty="0" err="1"/>
              <a:t>Lanuage</a:t>
            </a:r>
            <a:r>
              <a:rPr lang="en-US" dirty="0"/>
              <a:t>”</a:t>
            </a:r>
          </a:p>
          <a:p>
            <a:r>
              <a:rPr lang="en-US" dirty="0" err="1"/>
              <a:t>Skriv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kør</a:t>
            </a:r>
            <a:r>
              <a:rPr lang="en-US" dirty="0"/>
              <a:t> “Hello, world” </a:t>
            </a:r>
            <a:r>
              <a:rPr lang="en-US" dirty="0" err="1"/>
              <a:t>i</a:t>
            </a:r>
            <a:r>
              <a:rPr lang="en-US" dirty="0"/>
              <a:t> Emerald</a:t>
            </a:r>
          </a:p>
          <a:p>
            <a:r>
              <a:rPr lang="en-US" dirty="0" err="1"/>
              <a:t>Skriv</a:t>
            </a:r>
            <a:r>
              <a:rPr lang="en-US" dirty="0"/>
              <a:t> et Sieve program: Et </a:t>
            </a:r>
            <a:r>
              <a:rPr lang="en-US" dirty="0" err="1"/>
              <a:t>objekt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accepterer</a:t>
            </a:r>
            <a:r>
              <a:rPr lang="en-US" dirty="0"/>
              <a:t> </a:t>
            </a:r>
            <a:r>
              <a:rPr lang="en-US" dirty="0" err="1"/>
              <a:t>det</a:t>
            </a:r>
            <a:r>
              <a:rPr lang="en-US" dirty="0"/>
              <a:t> </a:t>
            </a:r>
            <a:r>
              <a:rPr lang="en-US" dirty="0" err="1"/>
              <a:t>første</a:t>
            </a:r>
            <a:r>
              <a:rPr lang="en-US" dirty="0"/>
              <a:t> </a:t>
            </a:r>
            <a:r>
              <a:rPr lang="en-US" dirty="0" err="1"/>
              <a:t>tal</a:t>
            </a:r>
            <a:r>
              <a:rPr lang="en-US" dirty="0"/>
              <a:t>,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det</a:t>
            </a:r>
            <a:r>
              <a:rPr lang="en-US" dirty="0"/>
              <a:t> </a:t>
            </a:r>
            <a:r>
              <a:rPr lang="en-US" dirty="0" err="1"/>
              <a:t>får</a:t>
            </a:r>
            <a:r>
              <a:rPr lang="en-US" dirty="0"/>
              <a:t>, </a:t>
            </a:r>
            <a:r>
              <a:rPr lang="en-US" dirty="0" err="1"/>
              <a:t>herefter</a:t>
            </a:r>
            <a:r>
              <a:rPr lang="en-US" dirty="0"/>
              <a:t> </a:t>
            </a:r>
            <a:r>
              <a:rPr lang="en-US" dirty="0" err="1"/>
              <a:t>vil</a:t>
            </a:r>
            <a:r>
              <a:rPr lang="en-US" dirty="0"/>
              <a:t> </a:t>
            </a:r>
            <a:r>
              <a:rPr lang="en-US" dirty="0" err="1"/>
              <a:t>det</a:t>
            </a:r>
            <a:r>
              <a:rPr lang="en-US" dirty="0"/>
              <a:t> </a:t>
            </a:r>
            <a:r>
              <a:rPr lang="en-US" dirty="0" err="1"/>
              <a:t>videresende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en kopi </a:t>
            </a:r>
            <a:r>
              <a:rPr lang="en-US" dirty="0" err="1"/>
              <a:t>af</a:t>
            </a:r>
            <a:r>
              <a:rPr lang="en-US" dirty="0"/>
              <a:t> sig </a:t>
            </a:r>
            <a:r>
              <a:rPr lang="en-US" dirty="0" err="1"/>
              <a:t>selv</a:t>
            </a:r>
            <a:r>
              <a:rPr lang="en-US" dirty="0"/>
              <a:t>, de </a:t>
            </a:r>
            <a:r>
              <a:rPr lang="en-US" dirty="0" err="1"/>
              <a:t>tal</a:t>
            </a:r>
            <a:r>
              <a:rPr lang="en-US" dirty="0"/>
              <a:t>, </a:t>
            </a:r>
            <a:r>
              <a:rPr lang="en-US" dirty="0" err="1"/>
              <a:t>der</a:t>
            </a:r>
            <a:r>
              <a:rPr lang="en-US" dirty="0"/>
              <a:t> IKKE </a:t>
            </a:r>
            <a:r>
              <a:rPr lang="en-US" dirty="0" err="1"/>
              <a:t>har</a:t>
            </a:r>
            <a:r>
              <a:rPr lang="en-US" dirty="0"/>
              <a:t> </a:t>
            </a:r>
            <a:r>
              <a:rPr lang="en-US" dirty="0" err="1"/>
              <a:t>det</a:t>
            </a:r>
            <a:r>
              <a:rPr lang="en-US" dirty="0"/>
              <a:t> </a:t>
            </a:r>
            <a:r>
              <a:rPr lang="en-US" dirty="0" err="1"/>
              <a:t>første</a:t>
            </a:r>
            <a:r>
              <a:rPr lang="en-US" dirty="0"/>
              <a:t> </a:t>
            </a:r>
            <a:r>
              <a:rPr lang="en-US" dirty="0" err="1"/>
              <a:t>tal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divisor. Send </a:t>
            </a:r>
            <a:r>
              <a:rPr lang="en-US" dirty="0" err="1"/>
              <a:t>tallene</a:t>
            </a:r>
            <a:r>
              <a:rPr lang="en-US" dirty="0"/>
              <a:t> </a:t>
            </a:r>
            <a:r>
              <a:rPr lang="en-US" dirty="0" err="1"/>
              <a:t>fra</a:t>
            </a:r>
            <a:r>
              <a:rPr lang="en-US" dirty="0"/>
              <a:t> 2 </a:t>
            </a:r>
            <a:r>
              <a:rPr lang="en-US" dirty="0" err="1"/>
              <a:t>til</a:t>
            </a:r>
            <a:r>
              <a:rPr lang="en-US" dirty="0"/>
              <a:t> 100 </a:t>
            </a:r>
            <a:r>
              <a:rPr lang="en-US" dirty="0" err="1"/>
              <a:t>igennem</a:t>
            </a:r>
            <a:r>
              <a:rPr lang="en-US" dirty="0"/>
              <a:t> </a:t>
            </a:r>
            <a:r>
              <a:rPr lang="en-US" dirty="0" err="1"/>
              <a:t>sien</a:t>
            </a:r>
            <a:r>
              <a:rPr lang="en-US" dirty="0"/>
              <a:t>!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Modul</a:t>
            </a:r>
            <a:r>
              <a:rPr lang="en-US" dirty="0"/>
              <a:t> 2: Concurrency, distribution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Concurrency</a:t>
            </a:r>
          </a:p>
          <a:p>
            <a:r>
              <a:rPr lang="en-US" dirty="0"/>
              <a:t>Monitors</a:t>
            </a:r>
          </a:p>
          <a:p>
            <a:r>
              <a:rPr lang="en-US" dirty="0"/>
              <a:t>Distribution model</a:t>
            </a:r>
          </a:p>
          <a:p>
            <a:r>
              <a:rPr lang="en-US" dirty="0"/>
              <a:t>Distribution primitives</a:t>
            </a:r>
          </a:p>
          <a:p>
            <a:r>
              <a:rPr lang="da-DK"/>
              <a:t>Planetlab</a:t>
            </a:r>
            <a:endParaRPr lang="en-US" dirty="0"/>
          </a:p>
          <a:p>
            <a:pPr>
              <a:buNone/>
            </a:pPr>
            <a:r>
              <a:rPr lang="en-US" dirty="0" err="1"/>
              <a:t>Obligatorisk</a:t>
            </a:r>
            <a:r>
              <a:rPr lang="en-US" dirty="0"/>
              <a:t> </a:t>
            </a:r>
            <a:r>
              <a:rPr lang="en-US" dirty="0" err="1"/>
              <a:t>opgave</a:t>
            </a:r>
            <a:r>
              <a:rPr lang="en-US" dirty="0"/>
              <a:t>: </a:t>
            </a:r>
          </a:p>
          <a:p>
            <a:pPr>
              <a:buNone/>
            </a:pPr>
            <a:r>
              <a:rPr lang="en-US" dirty="0" err="1"/>
              <a:t>Bliver</a:t>
            </a:r>
            <a:r>
              <a:rPr lang="en-US" dirty="0"/>
              <a:t> </a:t>
            </a:r>
            <a:r>
              <a:rPr lang="en-US" dirty="0" err="1"/>
              <a:t>små</a:t>
            </a:r>
            <a:r>
              <a:rPr lang="en-US" dirty="0"/>
              <a:t> </a:t>
            </a:r>
            <a:r>
              <a:rPr lang="en-US" dirty="0" err="1"/>
              <a:t>programmeringsopgaver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Modul</a:t>
            </a:r>
            <a:r>
              <a:rPr lang="en-US" dirty="0"/>
              <a:t> 3: Distribution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err="1"/>
              <a:t>Implementation</a:t>
            </a:r>
            <a:r>
              <a:rPr lang="da-DK" dirty="0"/>
              <a:t> </a:t>
            </a:r>
            <a:r>
              <a:rPr lang="da-DK" dirty="0" err="1"/>
              <a:t>Issues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Modul</a:t>
            </a:r>
            <a:r>
              <a:rPr lang="en-US" dirty="0"/>
              <a:t> 4: Advanced distribution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err="1"/>
              <a:t>Avancerede</a:t>
            </a:r>
            <a:r>
              <a:rPr lang="en-US" dirty="0"/>
              <a:t> distribution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En </a:t>
            </a:r>
            <a:r>
              <a:rPr lang="en-US" dirty="0" err="1"/>
              <a:t>større</a:t>
            </a:r>
            <a:r>
              <a:rPr lang="en-US" dirty="0"/>
              <a:t> </a:t>
            </a:r>
            <a:r>
              <a:rPr lang="en-US" dirty="0" err="1"/>
              <a:t>programmeringsopgave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Modul</a:t>
            </a:r>
            <a:r>
              <a:rPr lang="en-US" dirty="0"/>
              <a:t> 5: </a:t>
            </a:r>
            <a:r>
              <a:rPr lang="en-US" dirty="0" err="1"/>
              <a:t>Større</a:t>
            </a:r>
            <a:r>
              <a:rPr lang="en-US" dirty="0"/>
              <a:t> </a:t>
            </a:r>
            <a:r>
              <a:rPr lang="en-US" dirty="0" err="1"/>
              <a:t>opgave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err="1"/>
              <a:t>Videregående</a:t>
            </a:r>
            <a:r>
              <a:rPr lang="en-US" dirty="0"/>
              <a:t> Distribution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En </a:t>
            </a:r>
            <a:r>
              <a:rPr lang="en-US" dirty="0" err="1"/>
              <a:t>større</a:t>
            </a:r>
            <a:r>
              <a:rPr lang="en-US" dirty="0"/>
              <a:t> </a:t>
            </a:r>
            <a:r>
              <a:rPr lang="en-US" dirty="0" err="1"/>
              <a:t>programmeringsopgave</a:t>
            </a: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PlanetLab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251520" y="1600200"/>
            <a:ext cx="8784976" cy="4525963"/>
          </a:xfrm>
        </p:spPr>
        <p:txBody>
          <a:bodyPr/>
          <a:lstStyle/>
          <a:p>
            <a:r>
              <a:rPr lang="en-US" dirty="0" err="1"/>
              <a:t>Planetlab</a:t>
            </a:r>
            <a:r>
              <a:rPr lang="en-US" dirty="0"/>
              <a:t> – world-wide testbed</a:t>
            </a:r>
          </a:p>
          <a:p>
            <a:r>
              <a:rPr lang="en-US" dirty="0"/>
              <a:t>More than 1,000 computers all over the world</a:t>
            </a:r>
          </a:p>
          <a:p>
            <a:r>
              <a:rPr lang="en-US" dirty="0"/>
              <a:t>Single account to access all</a:t>
            </a:r>
          </a:p>
          <a:p>
            <a:r>
              <a:rPr lang="en-US" dirty="0"/>
              <a:t>REAL DELAYS/DROPPED CONNECTIONS/CRASHES!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Og</a:t>
            </a:r>
            <a:r>
              <a:rPr lang="en-US" dirty="0"/>
              <a:t> nu </a:t>
            </a:r>
            <a:r>
              <a:rPr lang="en-US" dirty="0" err="1"/>
              <a:t>om</a:t>
            </a:r>
            <a:r>
              <a:rPr lang="en-US" dirty="0"/>
              <a:t> Emerald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Introduktion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Emerald.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3771037"/>
      </p:ext>
    </p:extLst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10331</TotalTime>
  <Words>459</Words>
  <Application>Microsoft Macintosh PowerPoint</Application>
  <PresentationFormat>Skjermfremvisning (4:3)</PresentationFormat>
  <Paragraphs>124</Paragraphs>
  <Slides>19</Slides>
  <Notes>19</Notes>
  <HiddenSlides>5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19</vt:i4>
      </vt:variant>
    </vt:vector>
  </HeadingPairs>
  <TitlesOfParts>
    <vt:vector size="22" baseType="lpstr">
      <vt:lpstr>Arial</vt:lpstr>
      <vt:lpstr>Calibri</vt:lpstr>
      <vt:lpstr>Kontortema</vt:lpstr>
      <vt:lpstr>Distribuerte Objekter IN5570/IN9570</vt:lpstr>
      <vt:lpstr>Velkommen</vt:lpstr>
      <vt:lpstr>Kontakt</vt:lpstr>
      <vt:lpstr>Hvad</vt:lpstr>
      <vt:lpstr>Hvornår</vt:lpstr>
      <vt:lpstr>Hvor?</vt:lpstr>
      <vt:lpstr>Hvad</vt:lpstr>
      <vt:lpstr>Materiale</vt:lpstr>
      <vt:lpstr>Kursopbygning</vt:lpstr>
      <vt:lpstr>Prioriter</vt:lpstr>
      <vt:lpstr>Eksamen</vt:lpstr>
      <vt:lpstr>Modul 1: Emerald Basics</vt:lpstr>
      <vt:lpstr>Modul 1: Opgaver</vt:lpstr>
      <vt:lpstr>Modul 2: Concurrency, distribution</vt:lpstr>
      <vt:lpstr>Modul 3: Distribution</vt:lpstr>
      <vt:lpstr>Modul 4: Advanced distribution</vt:lpstr>
      <vt:lpstr>Modul 5: Større opgave</vt:lpstr>
      <vt:lpstr>PlanetLab</vt:lpstr>
      <vt:lpstr>Og nu om Emerald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Distribuerte Objekter</dc:title>
  <dc:creator>Eric Jul</dc:creator>
  <cp:lastModifiedBy>Eric Jul</cp:lastModifiedBy>
  <cp:revision>36</cp:revision>
  <dcterms:created xsi:type="dcterms:W3CDTF">2016-02-15T08:42:07Z</dcterms:created>
  <dcterms:modified xsi:type="dcterms:W3CDTF">2020-01-15T13:08:11Z</dcterms:modified>
</cp:coreProperties>
</file>