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280" r:id="rId13"/>
    <p:sldId id="281" r:id="rId14"/>
    <p:sldId id="295" r:id="rId15"/>
    <p:sldId id="296" r:id="rId16"/>
    <p:sldId id="294" r:id="rId17"/>
    <p:sldId id="297" r:id="rId18"/>
    <p:sldId id="301" r:id="rId19"/>
    <p:sldId id="307" r:id="rId20"/>
    <p:sldId id="304" r:id="rId21"/>
    <p:sldId id="300" r:id="rId22"/>
    <p:sldId id="282" r:id="rId23"/>
    <p:sldId id="283" r:id="rId24"/>
    <p:sldId id="302" r:id="rId25"/>
    <p:sldId id="312" r:id="rId26"/>
    <p:sldId id="293" r:id="rId27"/>
    <p:sldId id="285" r:id="rId28"/>
    <p:sldId id="292" r:id="rId29"/>
    <p:sldId id="286" r:id="rId30"/>
    <p:sldId id="287" r:id="rId31"/>
    <p:sldId id="288" r:id="rId32"/>
    <p:sldId id="284" r:id="rId33"/>
    <p:sldId id="289" r:id="rId34"/>
    <p:sldId id="290" r:id="rId35"/>
    <p:sldId id="298" r:id="rId36"/>
    <p:sldId id="299" r:id="rId37"/>
    <p:sldId id="269" r:id="rId38"/>
    <p:sldId id="274" r:id="rId39"/>
    <p:sldId id="271" r:id="rId40"/>
    <p:sldId id="272" r:id="rId41"/>
    <p:sldId id="273" r:id="rId42"/>
    <p:sldId id="313" r:id="rId43"/>
    <p:sldId id="261" r:id="rId44"/>
    <p:sldId id="277" r:id="rId4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0593"/>
  </p:normalViewPr>
  <p:slideViewPr>
    <p:cSldViewPr>
      <p:cViewPr varScale="1">
        <p:scale>
          <a:sx n="105" d="100"/>
          <a:sy n="105" d="100"/>
        </p:scale>
        <p:origin x="7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14/02/2019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96343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PSE</a:t>
            </a:r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OS/OO-runtime-mobility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OO-language</a:t>
                      </a:r>
                      <a:r>
                        <a:rPr lang="en-US" sz="2400" baseline="0" dirty="0"/>
                        <a:t> design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Ph.D.</a:t>
                      </a:r>
                      <a:r>
                        <a:rPr lang="en-US" sz="2800" baseline="0" dirty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Eric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Norm Hutchinson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Hank</a:t>
                      </a:r>
                      <a:r>
                        <a:rPr lang="en-US" sz="2800" baseline="0" dirty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Andrew Black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Java?</a:t>
            </a:r>
          </a:p>
          <a:p>
            <a:r>
              <a:rPr lang="en-US" dirty="0"/>
              <a:t>Experienced Java programmer?</a:t>
            </a:r>
          </a:p>
          <a:p>
            <a:r>
              <a:rPr lang="en-US" dirty="0"/>
              <a:t>Other OO languages?</a:t>
            </a:r>
          </a:p>
          <a:p>
            <a:r>
              <a:rPr lang="da-DK" dirty="0"/>
              <a:t>SIMULA?</a:t>
            </a:r>
            <a:endParaRPr lang="en-US" dirty="0"/>
          </a:p>
          <a:p>
            <a:r>
              <a:rPr lang="da-DK" dirty="0"/>
              <a:t>Strong typing?</a:t>
            </a:r>
          </a:p>
          <a:p>
            <a:r>
              <a:rPr lang="da-DK" dirty="0"/>
              <a:t>Creating object using a CLASS?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Know by dozen and dozen of </a:t>
            </a:r>
            <a:r>
              <a:rPr lang="da-DK" dirty="0" err="1"/>
              <a:t>people</a:t>
            </a:r>
            <a:r>
              <a:rPr lang="da-DK" dirty="0"/>
              <a:t>! (Not </a:t>
            </a:r>
            <a:r>
              <a:rPr lang="da-DK" dirty="0" err="1"/>
              <a:t>really</a:t>
            </a:r>
            <a:r>
              <a:rPr lang="da-DK" dirty="0"/>
              <a:t> true: more </a:t>
            </a:r>
            <a:r>
              <a:rPr lang="da-DK" dirty="0" err="1"/>
              <a:t>than</a:t>
            </a:r>
            <a:r>
              <a:rPr lang="da-DK" dirty="0"/>
              <a:t> 1.100 citations!)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UBC (University of </a:t>
            </a:r>
            <a:r>
              <a:rPr lang="en-US" u="sng" dirty="0"/>
              <a:t>B</a:t>
            </a:r>
            <a:r>
              <a:rPr lang="en-US" dirty="0"/>
              <a:t>ritish </a:t>
            </a:r>
            <a:r>
              <a:rPr lang="en-US" u="sng" dirty="0"/>
              <a:t>C</a:t>
            </a:r>
            <a:r>
              <a:rPr lang="en-US" dirty="0"/>
              <a:t>olumbia) version:  </a:t>
            </a:r>
            <a:r>
              <a:rPr lang="en-US" u="sng" dirty="0"/>
              <a:t>B</a:t>
            </a:r>
            <a:r>
              <a:rPr lang="en-US" dirty="0"/>
              <a:t>yte </a:t>
            </a:r>
            <a:r>
              <a:rPr lang="en-US" u="sng" dirty="0"/>
              <a:t>C</a:t>
            </a:r>
            <a:r>
              <a:rPr lang="en-US" dirty="0"/>
              <a:t>odes for portability; compiler written in BC Emerald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In a nutshell: Java with an </a:t>
            </a:r>
            <a:r>
              <a:rPr lang="da-DK" dirty="0" err="1"/>
              <a:t>Algol-like</a:t>
            </a:r>
            <a:r>
              <a:rPr lang="da-DK" dirty="0"/>
              <a:t> </a:t>
            </a:r>
            <a:r>
              <a:rPr lang="da-DK" dirty="0" err="1"/>
              <a:t>syntax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., ”{” </a:t>
            </a:r>
            <a:r>
              <a:rPr lang="da-DK" dirty="0" err="1"/>
              <a:t>replaced</a:t>
            </a:r>
            <a:r>
              <a:rPr lang="da-DK" dirty="0"/>
              <a:t> by ”</a:t>
            </a:r>
            <a:r>
              <a:rPr lang="da-DK" dirty="0" err="1"/>
              <a:t>begin</a:t>
            </a:r>
            <a:r>
              <a:rPr lang="da-DK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Language constructs are NOT </a:t>
            </a:r>
            <a:r>
              <a:rPr lang="da-DK" dirty="0" err="1"/>
              <a:t>objects</a:t>
            </a:r>
            <a:r>
              <a:rPr lang="da-DK" dirty="0"/>
              <a:t> (</a:t>
            </a:r>
            <a:r>
              <a:rPr lang="da-DK" dirty="0" err="1"/>
              <a:t>unlike</a:t>
            </a:r>
            <a:r>
              <a:rPr lang="da-DK" dirty="0"/>
              <a:t> Smalltalk) – for </a:t>
            </a:r>
            <a:r>
              <a:rPr lang="da-DK" dirty="0" err="1"/>
              <a:t>compilability</a:t>
            </a:r>
            <a:r>
              <a:rPr lang="da-DK" dirty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No pointers: just object &amp; object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Objects in a distributed context</a:t>
            </a:r>
          </a:p>
          <a:p>
            <a:r>
              <a:rPr lang="en-US" dirty="0"/>
              <a:t>Smalltalk SLOW – want ~ C performance</a:t>
            </a:r>
          </a:p>
          <a:p>
            <a:r>
              <a:rPr lang="en-US" dirty="0"/>
              <a:t>Want strong typing</a:t>
            </a:r>
          </a:p>
          <a:p>
            <a:r>
              <a:rPr lang="en-US" dirty="0"/>
              <a:t>Want lightweight objects</a:t>
            </a:r>
          </a:p>
          <a:p>
            <a:r>
              <a:rPr lang="en-US" dirty="0"/>
              <a:t>Want full distribution including location concept, failure handling</a:t>
            </a:r>
          </a:p>
          <a:p>
            <a:r>
              <a:rPr lang="en-US" dirty="0"/>
              <a:t>Want full, on-the-fly mobility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/>
              <a:t>Language uniquely designed for distritbution</a:t>
            </a:r>
          </a:p>
          <a:p>
            <a:r>
              <a:rPr lang="da-DK" dirty="0"/>
              <a:t>Distribution easy to use</a:t>
            </a:r>
          </a:p>
          <a:p>
            <a:r>
              <a:rPr lang="da-DK" dirty="0"/>
              <a:t>Illustrates PRINCIPLES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Let’s start with objects</a:t>
            </a: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Principle: </a:t>
            </a:r>
            <a:r>
              <a:rPr lang="da-DK" sz="2800" i="1" dirty="0">
                <a:cs typeface="Courier New" pitchFamily="49" charset="0"/>
              </a:rPr>
              <a:t>Everything is an object!</a:t>
            </a:r>
            <a:endParaRPr lang="da-DK" sz="2800" i="1" dirty="0"/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endParaRPr lang="da-D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Let’s create objects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Classic </a:t>
            </a:r>
            <a:r>
              <a:rPr lang="da-DK" sz="2800" dirty="0" err="1"/>
              <a:t>method</a:t>
            </a:r>
            <a:r>
              <a:rPr lang="da-DK" sz="2800" dirty="0"/>
              <a:t> (</a:t>
            </a:r>
            <a:r>
              <a:rPr lang="da-DK" sz="2800" dirty="0" err="1"/>
              <a:t>e.g</a:t>
            </a:r>
            <a:r>
              <a:rPr lang="da-DK" sz="2800" dirty="0"/>
              <a:t>., Java):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X = 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>
                <a:cs typeface="Courier New" pitchFamily="49" charset="0"/>
              </a:rPr>
              <a:t>But</a:t>
            </a:r>
            <a:r>
              <a:rPr lang="da-DK" sz="2800" dirty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Classless Object Construction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an </a:t>
            </a:r>
            <a:r>
              <a:rPr lang="da-DK" sz="2800" i="1" dirty="0" err="1"/>
              <a:t>executable</a:t>
            </a:r>
            <a:r>
              <a:rPr lang="da-DK" sz="2800" i="1" dirty="0"/>
              <a:t> </a:t>
            </a:r>
            <a:r>
              <a:rPr lang="da-DK" sz="2800" i="1" dirty="0" err="1"/>
              <a:t>expression</a:t>
            </a:r>
            <a:r>
              <a:rPr lang="da-DK" sz="2800" i="1" dirty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Object Constructors</a:t>
            </a: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Execution results in a new object</a:t>
            </a:r>
          </a:p>
          <a:p>
            <a:pPr eaLnBrk="1" hangingPunct="1"/>
            <a:r>
              <a:rPr lang="da-DK"/>
              <a:t>Execute again – and get yet another object</a:t>
            </a:r>
          </a:p>
          <a:p>
            <a:pPr eaLnBrk="1" hangingPunct="1"/>
            <a:r>
              <a:rPr lang="da-DK" i="1"/>
              <a:t>No class!</a:t>
            </a:r>
          </a:p>
          <a:p>
            <a:pPr eaLnBrk="1" hangingPunct="1">
              <a:buFontTx/>
              <a:buNone/>
            </a:pPr>
            <a:endParaRPr lang="da-DK" i="1"/>
          </a:p>
          <a:p>
            <a:pPr eaLnBrk="1" hangingPunct="1"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An Object that is a Class</a:t>
            </a: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operation </a:t>
            </a:r>
            <a:r>
              <a:rPr lang="da-DK" sz="2400" dirty="0" err="1">
                <a:latin typeface="Courier New" pitchFamily="49" charset="0"/>
              </a:rPr>
              <a:t>getSeqNo[]-&gt;[prev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Free Variables</a:t>
            </a: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Parameters</a:t>
            </a: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done by Syntatic Sugaring</a:t>
            </a: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>
                <a:latin typeface="Courier New" pitchFamily="49" charset="0"/>
              </a:rPr>
              <a:t>const</a:t>
            </a:r>
            <a:r>
              <a:rPr lang="da-DK" dirty="0">
                <a:latin typeface="Courier New" pitchFamily="49" charset="0"/>
              </a:rPr>
              <a:t> SC &lt;- </a:t>
            </a:r>
            <a:r>
              <a:rPr lang="da-DK" dirty="0" err="1">
                <a:latin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var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operation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return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prev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end </a:t>
            </a:r>
            <a:r>
              <a:rPr lang="da-DK" dirty="0" err="1">
                <a:latin typeface="Courier New" pitchFamily="49" charset="0"/>
              </a:rPr>
              <a:t>getSeqno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end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en-GB" dirty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seqno2</a:t>
            </a:r>
            <a:endParaRPr lang="en-US"/>
          </a:p>
          <a:p>
            <a:pPr eaLnBrk="1" hangingPunct="1">
              <a:buFontTx/>
              <a:buNone/>
            </a:pPr>
            <a:endParaRPr lang="en-GB" sz="280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Class Operations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Var mySeqNo: </a:t>
            </a:r>
            <a:r>
              <a:rPr lang="da-DK" i="1">
                <a:latin typeface="Courier New" pitchFamily="49" charset="0"/>
              </a:rPr>
              <a:t>type-defined-later</a:t>
            </a: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/>
              <a:t>Classes ARE merely objects!</a:t>
            </a:r>
          </a:p>
          <a:p>
            <a:pPr eaLnBrk="1" hangingPunct="1">
              <a:buFontTx/>
              <a:buNone/>
            </a:pP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r>
              <a:rPr lang="en-US" dirty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Simple Type Example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  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/>
          </a:p>
          <a:p>
            <a:pPr eaLnBrk="1" hangingPunct="1">
              <a:buFontTx/>
              <a:buNone/>
            </a:pPr>
            <a:r>
              <a:rPr lang="en-GB" i="1" dirty="0"/>
              <a:t>Note: type say NOTHING about IMPLEMENTATION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var </a:t>
            </a: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SC.create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 </a:t>
            </a:r>
            <a:r>
              <a:rPr lang="nb-NO" dirty="0" err="1"/>
              <a:t>Conformity</a:t>
            </a:r>
            <a:r>
              <a:rPr lang="nb-NO" dirty="0"/>
              <a:t>: First </a:t>
            </a:r>
            <a:r>
              <a:rPr lang="nb-NO" dirty="0" err="1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 </a:t>
            </a:r>
            <a:r>
              <a:rPr lang="nb-NO" dirty="0" err="1"/>
              <a:t>object</a:t>
            </a:r>
            <a:r>
              <a:rPr lang="nb-NO" dirty="0"/>
              <a:t> is </a:t>
            </a:r>
            <a:r>
              <a:rPr lang="nb-NO" dirty="0" err="1"/>
              <a:t>said</a:t>
            </a:r>
            <a:r>
              <a:rPr lang="nb-NO" dirty="0"/>
              <a:t> to </a:t>
            </a:r>
            <a:r>
              <a:rPr lang="nb-NO" i="1" dirty="0" err="1"/>
              <a:t>conform</a:t>
            </a:r>
            <a:r>
              <a:rPr lang="nb-NO" dirty="0"/>
              <a:t> to a type, </a:t>
            </a:r>
            <a:r>
              <a:rPr lang="nb-NO" dirty="0" err="1"/>
              <a:t>if</a:t>
            </a:r>
            <a:r>
              <a:rPr lang="nb-NO" dirty="0"/>
              <a:t> it has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operations</a:t>
            </a:r>
            <a:r>
              <a:rPr lang="nb-NO" dirty="0"/>
              <a:t>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type. (Note: it </a:t>
            </a:r>
            <a:r>
              <a:rPr lang="nb-NO" i="1" dirty="0" err="1"/>
              <a:t>may</a:t>
            </a:r>
            <a:r>
              <a:rPr lang="nb-NO" dirty="0"/>
              <a:t> have MORE </a:t>
            </a:r>
            <a:r>
              <a:rPr lang="nb-NO" dirty="0" err="1"/>
              <a:t>operations</a:t>
            </a:r>
            <a:r>
              <a:rPr lang="nb-NO" dirty="0"/>
              <a:t>.)</a:t>
            </a:r>
          </a:p>
          <a:p>
            <a:r>
              <a:rPr lang="nb-NO" dirty="0"/>
              <a:t>If an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conforms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a variable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assigned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variable. </a:t>
            </a:r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/>
              <a:t>and type-to-type</a:t>
            </a:r>
          </a:p>
          <a:p>
            <a:pPr eaLnBrk="1" hangingPunct="1">
              <a:buFontTx/>
              <a:buNone/>
            </a:pPr>
            <a:endParaRPr lang="da-DK" sz="2400"/>
          </a:p>
          <a:p>
            <a:pPr eaLnBrk="1" hangingPunct="1">
              <a:buFontTx/>
              <a:buNone/>
            </a:pPr>
            <a:r>
              <a:rPr lang="da-DK" sz="2400"/>
              <a:t>BankAccount </a:t>
            </a:r>
            <a:r>
              <a:rPr lang="da-DK" sz="2400" i="1"/>
              <a:t>conforms</a:t>
            </a:r>
            <a:r>
              <a:rPr lang="da-DK" sz="240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Informally</a:t>
            </a:r>
            <a:endParaRPr lang="en-GB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An object is said to </a:t>
            </a:r>
            <a:r>
              <a:rPr lang="en-US" i="1" dirty="0"/>
              <a:t>conform</a:t>
            </a:r>
            <a:r>
              <a:rPr lang="en-US" dirty="0"/>
              <a:t> to a type, if </a:t>
            </a:r>
          </a:p>
          <a:p>
            <a:pPr eaLnBrk="1" hangingPunct="1">
              <a:defRPr/>
            </a:pPr>
            <a:r>
              <a:rPr lang="en-US" dirty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in-parameters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dirty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out-parameters must </a:t>
            </a:r>
            <a:r>
              <a:rPr lang="da-DK" sz="2000" dirty="0" err="1"/>
              <a:t>conform</a:t>
            </a:r>
            <a:endParaRPr lang="da-DK" sz="2000" i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</a:t>
            </a:r>
            <a:r>
              <a:rPr lang="da-DK" sz="2800" dirty="0" err="1"/>
              <a:t>Simula</a:t>
            </a:r>
            <a:r>
              <a:rPr lang="da-DK" sz="2800" dirty="0"/>
              <a:t>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Conformity is </a:t>
            </a:r>
            <a:r>
              <a:rPr lang="da-DK" i="1"/>
              <a:t>implicit</a:t>
            </a:r>
            <a:endParaRPr lang="da-DK"/>
          </a:p>
          <a:p>
            <a:pPr eaLnBrk="1" hangingPunct="1"/>
            <a:r>
              <a:rPr lang="da-DK"/>
              <a:t>No ”implements” as in Java</a:t>
            </a:r>
          </a:p>
          <a:p>
            <a:pPr eaLnBrk="1" hangingPunct="1"/>
            <a:r>
              <a:rPr lang="da-DK"/>
              <a:t>Operation names important</a:t>
            </a:r>
          </a:p>
          <a:p>
            <a:pPr eaLnBrk="1" hangingPunct="1"/>
            <a:r>
              <a:rPr lang="da-DK"/>
              <a:t>Parameter names do not matter, just their type</a:t>
            </a:r>
          </a:p>
          <a:p>
            <a:pPr eaLnBrk="1" hangingPunct="1"/>
            <a:r>
              <a:rPr lang="da-DK"/>
              <a:t>Arity matters: foo(char) different from foo(char, float)</a:t>
            </a:r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more formally</a:t>
            </a: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Don’t listen to me: Talk to Andrew Black!</a:t>
            </a:r>
          </a:p>
          <a:p>
            <a:pPr eaLnBrk="1" hangingPunct="1"/>
            <a:r>
              <a:rPr lang="da-DK"/>
              <a:t>An object can conform to many different types</a:t>
            </a:r>
          </a:p>
          <a:p>
            <a:pPr eaLnBrk="1" hangingPunct="1"/>
            <a:r>
              <a:rPr lang="da-DK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/>
              <a:t>Conformity defined between types</a:t>
            </a:r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Lattice of types</a:t>
            </a: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pPr eaLnBrk="1" hangingPunct="1"/>
            <a:r>
              <a:rPr lang="da-DK" dirty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Any</a:t>
            </a:r>
            <a:endParaRPr lang="da-DK" dirty="0"/>
          </a:p>
          <a:p>
            <a:pPr eaLnBrk="1" hangingPunct="1"/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/>
              <a:t> </a:t>
            </a: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assigned</a:t>
            </a:r>
            <a:r>
              <a:rPr lang="da-DK" dirty="0"/>
              <a:t> to </a:t>
            </a:r>
            <a:r>
              <a:rPr lang="da-DK" i="1" dirty="0" err="1"/>
              <a:t>any</a:t>
            </a:r>
            <a:r>
              <a:rPr lang="da-DK" dirty="0"/>
              <a:t> variable! (Read ”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Ado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>
                <a:cs typeface="Courier New" pitchFamily="49" charset="0"/>
              </a:rPr>
              <a:t>.)</a:t>
            </a:r>
            <a:endParaRPr lang="da-DK" dirty="0"/>
          </a:p>
          <a:p>
            <a:pPr eaLnBrk="1" hangingPunct="1"/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(with Type Added)</a:t>
            </a:r>
            <a:endParaRPr lang="en-GB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[r: </a:t>
            </a:r>
            <a:r>
              <a:rPr lang="da-DK" sz="2400" dirty="0" err="1">
                <a:latin typeface="Courier New" pitchFamily="49" charset="0"/>
              </a:rPr>
              <a:t>SeqNoSource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s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Distribution</a:t>
            </a: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/>
              <a:t>Sea of </a:t>
            </a:r>
            <a:r>
              <a:rPr lang="da-DK" dirty="0" err="1"/>
              <a:t>objects</a:t>
            </a:r>
            <a:endParaRPr lang="da-DK" dirty="0"/>
          </a:p>
          <a:p>
            <a:pPr eaLnBrk="1" hangingPunct="1"/>
            <a:r>
              <a:rPr lang="da-DK" dirty="0"/>
              <a:t>Sea is </a:t>
            </a:r>
            <a:r>
              <a:rPr lang="da-DK" dirty="0" err="1"/>
              <a:t>divided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disjunct</a:t>
            </a:r>
            <a:r>
              <a:rPr lang="da-DK" dirty="0"/>
              <a:t> parts </a:t>
            </a:r>
            <a:r>
              <a:rPr lang="da-DK" dirty="0" err="1"/>
              <a:t>called</a:t>
            </a:r>
            <a:r>
              <a:rPr lang="da-DK" dirty="0"/>
              <a:t> Nodes</a:t>
            </a:r>
          </a:p>
          <a:p>
            <a:pPr eaLnBrk="1" hangingPunct="1"/>
            <a:r>
              <a:rPr lang="da-DK" dirty="0"/>
              <a:t>An </a:t>
            </a:r>
            <a:r>
              <a:rPr lang="da-DK" dirty="0" err="1"/>
              <a:t>object</a:t>
            </a:r>
            <a:r>
              <a:rPr lang="da-DK" dirty="0"/>
              <a:t> is on </a:t>
            </a:r>
            <a:r>
              <a:rPr lang="da-DK" dirty="0" err="1"/>
              <a:t>one</a:t>
            </a:r>
            <a:r>
              <a:rPr lang="da-DK" dirty="0"/>
              <a:t> and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Node at a time</a:t>
            </a:r>
          </a:p>
          <a:p>
            <a:pPr eaLnBrk="1" hangingPunct="1"/>
            <a:r>
              <a:rPr lang="da-DK" dirty="0" err="1"/>
              <a:t>Each</a:t>
            </a:r>
            <a:r>
              <a:rPr lang="da-DK" dirty="0"/>
              <a:t> node is </a:t>
            </a:r>
            <a:r>
              <a:rPr lang="da-DK" dirty="0" err="1"/>
              <a:t>represented</a:t>
            </a:r>
            <a:r>
              <a:rPr lang="da-DK" dirty="0"/>
              <a:t> by a Node </a:t>
            </a:r>
            <a:r>
              <a:rPr lang="da-DK" dirty="0" err="1"/>
              <a:t>object</a:t>
            </a:r>
            <a:endParaRPr lang="da-DK" dirty="0"/>
          </a:p>
          <a:p>
            <a:pPr eaLnBrk="1" hangingPunct="1"/>
            <a:r>
              <a:rPr lang="da-DK" dirty="0" err="1">
                <a:latin typeface="Courier New" pitchFamily="49" charset="0"/>
              </a:rPr>
              <a:t>Locate</a:t>
            </a:r>
            <a:r>
              <a:rPr lang="da-DK" dirty="0">
                <a:latin typeface="Courier New" pitchFamily="49" charset="0"/>
              </a:rPr>
              <a:t> X </a:t>
            </a:r>
            <a:r>
              <a:rPr lang="da-DK" dirty="0" err="1"/>
              <a:t>returns</a:t>
            </a:r>
            <a:r>
              <a:rPr lang="da-DK" dirty="0"/>
              <a:t> the node </a:t>
            </a:r>
            <a:r>
              <a:rPr lang="da-DK" dirty="0" err="1"/>
              <a:t>where</a:t>
            </a:r>
            <a:r>
              <a:rPr lang="da-DK" dirty="0"/>
              <a:t> X is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Immutable Objects</a:t>
            </a: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Immutable objects cannot change state</a:t>
            </a:r>
          </a:p>
          <a:p>
            <a:pPr eaLnBrk="1" hangingPunct="1"/>
            <a:r>
              <a:rPr lang="en-US"/>
              <a:t>Examples: The integer 17</a:t>
            </a:r>
          </a:p>
          <a:p>
            <a:pPr eaLnBrk="1" hangingPunct="1"/>
            <a:r>
              <a:rPr lang="en-US"/>
              <a:t>User-defined immutable objects: for example complex numbers</a:t>
            </a:r>
          </a:p>
          <a:p>
            <a:pPr eaLnBrk="1" hangingPunct="1"/>
            <a:r>
              <a:rPr lang="en-US"/>
              <a:t>Immutable objects are omnipresent</a:t>
            </a:r>
          </a:p>
          <a:p>
            <a:pPr eaLnBrk="1" hangingPunct="1"/>
            <a:r>
              <a:rPr lang="en-US"/>
              <a:t>Types must be immutable to allow static type checking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(Switch to code…)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/>
              <a:t>Local </a:t>
            </a:r>
            <a:r>
              <a:rPr lang="da-DK" dirty="0" err="1"/>
              <a:t>calls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typically</a:t>
            </a:r>
            <a:r>
              <a:rPr lang="da-DK" dirty="0"/>
              <a:t> 1,000 – 10,000 times faster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remote</a:t>
            </a:r>
            <a:r>
              <a:rPr lang="da-DK" dirty="0"/>
              <a:t> </a:t>
            </a:r>
            <a:r>
              <a:rPr lang="da-DK" dirty="0" err="1"/>
              <a:t>calls</a:t>
            </a:r>
            <a:endParaRPr lang="da-DK" dirty="0"/>
          </a:p>
          <a:p>
            <a:pPr eaLnBrk="1" hangingPunct="1"/>
            <a:r>
              <a:rPr lang="da-DK" dirty="0" err="1"/>
              <a:t>Mobility</a:t>
            </a:r>
            <a:r>
              <a:rPr lang="da-DK" dirty="0"/>
              <a:t> for:</a:t>
            </a:r>
          </a:p>
          <a:p>
            <a:pPr lvl="1" eaLnBrk="1" hangingPunct="1"/>
            <a:r>
              <a:rPr lang="da-DK" dirty="0"/>
              <a:t>performance</a:t>
            </a:r>
          </a:p>
          <a:p>
            <a:pPr lvl="1" eaLnBrk="1" hangingPunct="1"/>
            <a:r>
              <a:rPr lang="da-DK" dirty="0" err="1"/>
              <a:t>availability</a:t>
            </a:r>
            <a:endParaRPr lang="da-DK" dirty="0"/>
          </a:p>
          <a:p>
            <a:pPr marL="514350" indent="-514350" eaLnBrk="1" hangingPunct="1">
              <a:buFont typeface="+mj-lt"/>
              <a:buAutoNum type="arabicPeriod"/>
            </a:pPr>
            <a:r>
              <a:rPr lang="da-DK" dirty="0"/>
              <a:t>NOTE: </a:t>
            </a:r>
            <a:r>
              <a:rPr lang="da-DK" dirty="0" err="1"/>
              <a:t>often</a:t>
            </a:r>
            <a:r>
              <a:rPr lang="da-DK" dirty="0"/>
              <a:t> </a:t>
            </a:r>
            <a:r>
              <a:rPr lang="da-DK" dirty="0" err="1"/>
              <a:t>tradeoff</a:t>
            </a:r>
            <a:r>
              <a:rPr lang="da-DK" dirty="0"/>
              <a:t> - </a:t>
            </a:r>
            <a:r>
              <a:rPr lang="da-DK" dirty="0" err="1"/>
              <a:t>conflicting</a:t>
            </a:r>
            <a:endParaRPr lang="da-DK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8049964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locate</a:t>
            </a:r>
            <a:r>
              <a:rPr lang="da-DK" sz="2800" dirty="0"/>
              <a:t> X          </a:t>
            </a:r>
            <a:r>
              <a:rPr lang="da-DK" sz="2800" dirty="0" err="1"/>
              <a:t>returns</a:t>
            </a:r>
            <a:r>
              <a:rPr lang="da-DK" sz="2800" dirty="0"/>
              <a:t> (</a:t>
            </a:r>
            <a:r>
              <a:rPr lang="da-DK" sz="2800" dirty="0" err="1"/>
              <a:t>one</a:t>
            </a:r>
            <a:r>
              <a:rPr lang="da-DK" sz="2800" dirty="0"/>
              <a:t> of) the </a:t>
            </a:r>
            <a:r>
              <a:rPr lang="da-DK" sz="2800" dirty="0" err="1"/>
              <a:t>object</a:t>
            </a:r>
            <a:r>
              <a:rPr lang="da-DK" sz="2800" dirty="0"/>
              <a:t> X’s </a:t>
            </a:r>
          </a:p>
          <a:p>
            <a:pPr eaLnBrk="1" hangingPunct="1">
              <a:buFontTx/>
              <a:buNone/>
            </a:pPr>
            <a:r>
              <a:rPr lang="da-DK" sz="2800" dirty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dirty="0" err="1"/>
              <a:t>move</a:t>
            </a:r>
            <a:r>
              <a:rPr lang="da-DK" sz="2800" dirty="0"/>
              <a:t> X to Y  if </a:t>
            </a:r>
            <a:r>
              <a:rPr lang="da-DK" sz="2800" dirty="0" err="1"/>
              <a:t>possible</a:t>
            </a:r>
            <a:r>
              <a:rPr lang="da-DK" sz="2800" dirty="0"/>
              <a:t>, </a:t>
            </a:r>
            <a:r>
              <a:rPr lang="da-DK" sz="2800" dirty="0" err="1"/>
              <a:t>move</a:t>
            </a:r>
            <a:r>
              <a:rPr lang="da-DK" sz="2800" dirty="0"/>
              <a:t> the </a:t>
            </a:r>
            <a:r>
              <a:rPr lang="da-DK" sz="2800" dirty="0" err="1"/>
              <a:t>object</a:t>
            </a:r>
            <a:r>
              <a:rPr lang="da-DK" sz="2800" dirty="0"/>
              <a:t> X to the </a:t>
            </a:r>
          </a:p>
          <a:p>
            <a:pPr eaLnBrk="1" hangingPunct="1">
              <a:buFontTx/>
              <a:buNone/>
            </a:pPr>
            <a:r>
              <a:rPr lang="da-DK" sz="2800" dirty="0"/>
              <a:t>                       node </a:t>
            </a:r>
            <a:r>
              <a:rPr lang="da-DK" sz="2800" dirty="0" err="1"/>
              <a:t>where</a:t>
            </a:r>
            <a:r>
              <a:rPr lang="da-DK" sz="2800" dirty="0"/>
              <a:t> Y is (or </a:t>
            </a:r>
            <a:r>
              <a:rPr lang="da-DK" sz="2800" dirty="0" err="1"/>
              <a:t>rather</a:t>
            </a:r>
            <a:r>
              <a:rPr lang="da-DK" sz="2800" dirty="0"/>
              <a:t> </a:t>
            </a:r>
            <a:r>
              <a:rPr lang="da-DK" sz="2800" dirty="0" err="1"/>
              <a:t>was</a:t>
            </a:r>
            <a:r>
              <a:rPr lang="da-DK" sz="2800" dirty="0"/>
              <a:t>)</a:t>
            </a:r>
          </a:p>
          <a:p>
            <a:pPr eaLnBrk="1" hangingPunct="1">
              <a:buFontTx/>
              <a:buNone/>
            </a:pPr>
            <a:r>
              <a:rPr lang="da-DK" sz="2800" dirty="0"/>
              <a:t>fix X at Y       as </a:t>
            </a:r>
            <a:r>
              <a:rPr lang="da-DK" sz="2800" dirty="0" err="1"/>
              <a:t>move</a:t>
            </a:r>
            <a:r>
              <a:rPr lang="da-DK" sz="2800" dirty="0"/>
              <a:t> BUT MUST </a:t>
            </a:r>
            <a:r>
              <a:rPr lang="da-DK" sz="2800" dirty="0" err="1"/>
              <a:t>migrate</a:t>
            </a: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		  </a:t>
            </a:r>
            <a:r>
              <a:rPr lang="da-DK" sz="2800" dirty="0" err="1"/>
              <a:t>disregard</a:t>
            </a:r>
            <a:r>
              <a:rPr lang="da-DK" sz="2800" dirty="0"/>
              <a:t> </a:t>
            </a:r>
            <a:r>
              <a:rPr lang="da-DK" sz="2800" dirty="0" err="1"/>
              <a:t>subsequent</a:t>
            </a:r>
            <a:r>
              <a:rPr lang="da-DK" sz="2800" dirty="0"/>
              <a:t> </a:t>
            </a:r>
            <a:r>
              <a:rPr lang="da-DK" sz="2800" dirty="0" err="1"/>
              <a:t>moves</a:t>
            </a: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 err="1"/>
              <a:t>refix</a:t>
            </a:r>
            <a:r>
              <a:rPr lang="da-DK" sz="2800" dirty="0"/>
              <a:t> X at Y    as fix but for </a:t>
            </a:r>
            <a:r>
              <a:rPr lang="da-DK" sz="2800" dirty="0" err="1"/>
              <a:t>fixed</a:t>
            </a:r>
            <a:r>
              <a:rPr lang="da-DK" sz="2800" dirty="0"/>
              <a:t> </a:t>
            </a:r>
            <a:r>
              <a:rPr lang="da-DK" sz="2800" dirty="0" err="1"/>
              <a:t>objects</a:t>
            </a: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 err="1"/>
              <a:t>unfix</a:t>
            </a:r>
            <a:r>
              <a:rPr lang="da-DK" sz="2800" dirty="0"/>
              <a:t> X           </a:t>
            </a:r>
            <a:r>
              <a:rPr lang="da-DK" sz="2800" dirty="0" err="1"/>
              <a:t>allow</a:t>
            </a:r>
            <a:r>
              <a:rPr lang="da-DK" sz="2800" dirty="0"/>
              <a:t> normal </a:t>
            </a:r>
            <a:r>
              <a:rPr lang="da-DK" sz="2800" dirty="0" err="1"/>
              <a:t>moves</a:t>
            </a:r>
            <a:endParaRPr lang="da-DK" sz="2800" dirty="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X.F[move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X.F[visit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object X</a:t>
            </a:r>
          </a:p>
          <a:p>
            <a:pPr eaLnBrk="1" hangingPunct="1">
              <a:buFontTx/>
              <a:buNone/>
            </a:pPr>
            <a:r>
              <a:rPr lang="da-DK"/>
              <a:t>  operation F[arg:T]</a:t>
            </a:r>
          </a:p>
          <a:p>
            <a:pPr eaLnBrk="1" hangingPunct="1">
              <a:buFontTx/>
              <a:buNone/>
            </a:pPr>
            <a:r>
              <a:rPr lang="da-DK"/>
              <a:t>    loop</a:t>
            </a:r>
          </a:p>
          <a:p>
            <a:pPr eaLnBrk="1" hangingPunct="1">
              <a:buFontTx/>
              <a:buNone/>
            </a:pPr>
            <a:r>
              <a:rPr lang="da-DK"/>
              <a:t>      arg.g[…]</a:t>
            </a:r>
          </a:p>
          <a:p>
            <a:pPr eaLnBrk="1" hangingPunct="1"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    end loop</a:t>
            </a:r>
          </a:p>
          <a:p>
            <a:pPr eaLnBrk="1" hangingPunct="1"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Breakeven</a:t>
            </a:r>
            <a:r>
              <a:rPr lang="da-DK" dirty="0"/>
              <a:t> for </a:t>
            </a:r>
            <a:r>
              <a:rPr lang="da-DK" dirty="0" err="1"/>
              <a:t>Accessing</a:t>
            </a:r>
            <a:r>
              <a:rPr lang="da-DK" dirty="0"/>
              <a:t> a Parameter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Breakeven</a:t>
            </a:r>
            <a:r>
              <a:rPr lang="da-DK" sz="2800" dirty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a-DK" sz="2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	The </a:t>
            </a:r>
            <a:r>
              <a:rPr lang="da-DK" sz="2800" dirty="0" err="1"/>
              <a:t>number</a:t>
            </a:r>
            <a:r>
              <a:rPr lang="da-DK" sz="2800" dirty="0"/>
              <a:t> of </a:t>
            </a:r>
            <a:r>
              <a:rPr lang="da-DK" sz="2800" dirty="0" err="1"/>
              <a:t>calls</a:t>
            </a:r>
            <a:r>
              <a:rPr lang="da-DK" sz="2800" dirty="0"/>
              <a:t> to the parameter </a:t>
            </a:r>
            <a:r>
              <a:rPr lang="da-DK" sz="2800" dirty="0" err="1"/>
              <a:t>objects</a:t>
            </a:r>
            <a:r>
              <a:rPr lang="da-DK" sz="2800" dirty="0"/>
              <a:t> </a:t>
            </a:r>
            <a:r>
              <a:rPr lang="da-DK" sz="2800" dirty="0" err="1"/>
              <a:t>where</a:t>
            </a:r>
            <a:r>
              <a:rPr lang="da-DK" sz="2800" dirty="0"/>
              <a:t> it </a:t>
            </a:r>
            <a:r>
              <a:rPr lang="da-DK" sz="2800" dirty="0" err="1"/>
              <a:t>costs</a:t>
            </a:r>
            <a:r>
              <a:rPr lang="da-DK" sz="2800" dirty="0"/>
              <a:t> </a:t>
            </a:r>
            <a:r>
              <a:rPr lang="da-DK" sz="2800" dirty="0" err="1"/>
              <a:t>about</a:t>
            </a:r>
            <a:r>
              <a:rPr lang="da-DK" sz="2800" dirty="0"/>
              <a:t> the same to do REMOTE </a:t>
            </a:r>
            <a:r>
              <a:rPr lang="da-DK" sz="2800" dirty="0" err="1"/>
              <a:t>access</a:t>
            </a:r>
            <a:r>
              <a:rPr lang="da-DK" sz="2800" dirty="0"/>
              <a:t> as it </a:t>
            </a:r>
            <a:r>
              <a:rPr lang="da-DK" sz="2800" dirty="0" err="1"/>
              <a:t>costs</a:t>
            </a:r>
            <a:r>
              <a:rPr lang="da-DK" sz="2800" dirty="0"/>
              <a:t> to </a:t>
            </a:r>
            <a:r>
              <a:rPr lang="da-DK" sz="2800" dirty="0" err="1"/>
              <a:t>use</a:t>
            </a:r>
            <a:r>
              <a:rPr lang="da-DK" sz="2800" dirty="0"/>
              <a:t> Call-by-Visit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	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100,000</a:t>
            </a:r>
          </a:p>
        </p:txBody>
      </p:sp>
    </p:spTree>
    <p:extLst>
      <p:ext uri="{BB962C8B-B14F-4D97-AF65-F5344CB8AC3E}">
        <p14:creationId xmlns:p14="http://schemas.microsoft.com/office/powerpoint/2010/main" val="3448992826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dirty="0"/>
              <a:t>Object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itself</a:t>
            </a:r>
            <a:r>
              <a:rPr lang="da-DK" dirty="0"/>
              <a:t> to all </a:t>
            </a:r>
            <a:r>
              <a:rPr lang="da-DK" dirty="0" err="1"/>
              <a:t>available</a:t>
            </a:r>
            <a:r>
              <a:rPr lang="da-DK" dirty="0"/>
              <a:t> nodes</a:t>
            </a:r>
          </a:p>
          <a:p>
            <a:pPr eaLnBrk="1" hangingPunct="1"/>
            <a:r>
              <a:rPr lang="da-DK" dirty="0"/>
              <a:t>On the original MicroVAX1987 implementation: 20 </a:t>
            </a:r>
            <a:r>
              <a:rPr lang="da-DK" dirty="0" err="1"/>
              <a:t>moves</a:t>
            </a:r>
            <a:r>
              <a:rPr lang="da-DK" dirty="0"/>
              <a:t>/</a:t>
            </a:r>
            <a:r>
              <a:rPr lang="da-DK" dirty="0" err="1"/>
              <a:t>second</a:t>
            </a:r>
            <a:endParaRPr lang="da-DK" dirty="0"/>
          </a:p>
          <a:p>
            <a:pPr eaLnBrk="1" hangingPunct="1"/>
            <a:r>
              <a:rPr lang="da-DK" dirty="0"/>
              <a:t>Note: the </a:t>
            </a:r>
            <a:r>
              <a:rPr lang="da-DK" dirty="0" err="1"/>
              <a:t>thread</a:t>
            </a:r>
            <a:r>
              <a:rPr lang="da-DK" dirty="0"/>
              <a:t> (</a:t>
            </a:r>
            <a:r>
              <a:rPr lang="da-DK" dirty="0" err="1"/>
              <a:t>called</a:t>
            </a:r>
            <a:r>
              <a:rPr lang="da-DK" dirty="0"/>
              <a:t> a </a:t>
            </a:r>
            <a:r>
              <a:rPr lang="da-DK" dirty="0" err="1"/>
              <a:t>process</a:t>
            </a:r>
            <a:r>
              <a:rPr lang="da-DK" dirty="0"/>
              <a:t> in </a:t>
            </a:r>
            <a:r>
              <a:rPr lang="da-DK" dirty="0" err="1"/>
              <a:t>Emerald</a:t>
            </a:r>
            <a:r>
              <a:rPr lang="da-DK" dirty="0"/>
              <a:t>)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along</a:t>
            </a:r>
            <a:endParaRPr lang="da-DK" dirty="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Emerald is</a:t>
            </a:r>
          </a:p>
          <a:p>
            <a:pPr eaLnBrk="1" hangingPunct="1"/>
            <a:r>
              <a:rPr lang="da-DK"/>
              <a:t>clean OO language</a:t>
            </a:r>
          </a:p>
          <a:p>
            <a:pPr eaLnBrk="1" hangingPunct="1"/>
            <a:r>
              <a:rPr lang="da-DK"/>
              <a:t>fully integrated distribution facilities</a:t>
            </a:r>
          </a:p>
          <a:p>
            <a:pPr eaLnBrk="1" hangingPunct="1"/>
            <a:r>
              <a:rPr lang="da-DK"/>
              <a:t>has full on-the-fly mobility</a:t>
            </a:r>
          </a:p>
          <a:p>
            <a:pPr eaLnBrk="1" hangingPunct="1"/>
            <a:r>
              <a:rPr lang="da-DK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/>
              <a:t>Many novel implementation techniques (more talks to come!)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22964</TotalTime>
  <Words>1466</Words>
  <Application>Microsoft Macintosh PowerPoint</Application>
  <PresentationFormat>Skjermfremvisning (4:3)</PresentationFormat>
  <Paragraphs>380</Paragraphs>
  <Slides>44</Slides>
  <Notes>43</Notes>
  <HiddenSlides>35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44</vt:i4>
      </vt:variant>
    </vt:vector>
  </HeadingPairs>
  <TitlesOfParts>
    <vt:vector size="48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Breakeven for Accessing a Parameter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50</cp:revision>
  <cp:lastPrinted>1601-01-01T00:00:00Z</cp:lastPrinted>
  <dcterms:created xsi:type="dcterms:W3CDTF">2016-02-29T13:14:49Z</dcterms:created>
  <dcterms:modified xsi:type="dcterms:W3CDTF">2019-02-14T12:13:14Z</dcterms:modified>
</cp:coreProperties>
</file>