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62" r:id="rId7"/>
    <p:sldId id="260" r:id="rId8"/>
    <p:sldId id="263" r:id="rId9"/>
    <p:sldId id="267" r:id="rId10"/>
    <p:sldId id="264" r:id="rId11"/>
    <p:sldId id="265" r:id="rId12"/>
    <p:sldId id="266" r:id="rId13"/>
    <p:sldId id="268" r:id="rId14"/>
    <p:sldId id="270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79522F-56A6-6E46-853E-8789D1BF34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B3F50DE-7C55-9B43-A0F7-84A5DAEE68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F310D3-F522-884D-AB86-1EF4C1ABB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572938F-4805-4649-942F-6709FB431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17D7834-49C9-134E-80A8-A960D6A0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522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7FB903-B9C5-4640-9558-42AA0EE83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CA98B7-BF62-D543-B741-DF44547E1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C55B7C-BE43-9B46-8919-5DC3E155D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5BEED8-314E-6B44-8D1D-A2198723C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A2EB51-C7EC-F645-9B07-A14E2DC33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915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CB0B85-3104-4E44-8E62-034AFD16B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D62D07F-792E-7C4B-AAA1-E1E8B73EF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FEB6C6-B512-954C-98A9-CEEDF6796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7E19A4-D578-404E-BAD4-5CD9CF558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6CEFA5-42B7-A244-9B30-C94AA2892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067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62E5E7-D968-0340-9FD7-78A62C97E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42ECC2-F6F6-3544-8E38-762E8F8FF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2FC9ACF-808C-6E48-96EA-94DB331DB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68677CB-D18D-0943-AAEE-10245B672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0856C6E-56DC-E64F-B777-1B85A9C3B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6971477-1172-EA40-9D74-73A6D3673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977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D5ECFD-1C03-7948-9932-19F2EF50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44DC812-205B-1A41-BBE1-7018BEC24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805F7A5-28B6-E343-B2E3-5DF7A8A75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4EFFE20-57FA-DC41-97A3-48723FBAE8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D44F8FD-CF23-984F-9E80-FB6DB35576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C6E1CE9-07A9-6B42-8916-9C665E85C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4096F83-4882-8C4A-A37B-901739AC9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A5BCB80-6BA3-7542-A258-5BCF6316C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634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02F657-EDE5-3A44-9250-2F6B17769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8A1D22F-AD79-E440-9609-9B5F8D424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461847-B84E-EA49-921A-2FBFACA5D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AA7F5A4-77C1-E747-9758-083767576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48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FD8DA74-04A7-3649-8B25-B1FA2D0F3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416F9C2-5D82-D94F-8996-496F39546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5F17002-0DE5-3E40-AA36-6661E49F0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598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D131DC-7837-074F-80ED-C98E0271F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DE9EFE-63C6-F940-BB70-6451C8E41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E5E8B6F-C3DF-D342-A230-5201DE45B4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D08AE6E-D5BD-8D4B-9DE7-59311FC85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A7F7FEB-6985-C241-81A7-19E3DF675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2AD6D88-68A2-BC49-A6DE-2E1EE28DA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101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AA5D3C-9E08-B547-A350-EF0FA7539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0A88BD9-89AB-834F-8A40-7E253A55EE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796FD22-7CE8-8F42-9FB3-2856FB78D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EFB9A14-E88C-864B-AB7A-24D77E58E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C218331-2E1D-034C-BED3-49246A9B9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B8A8FD8-378C-BB44-AA3E-81E425342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525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85AC77-D6C3-2D4B-BC5F-676685047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D0CBA9F-619C-BA41-9592-B13F5D60B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15A080-53DD-DC49-BCA2-2DF648AFD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8D87CC3-C17F-7649-B4AF-C506498D9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438889-FD77-DE48-85CF-637539135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102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97D54CD-F321-534F-81E1-513F73F4E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6415A1B-49CF-DD4D-841D-6DED821B3B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2A53A1-C57D-6F4F-A5E3-544023344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DF9FCF6-87DB-DD46-A23A-F102467C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59A178-8521-1B47-9166-5E84CE618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954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00D4B20-6E94-124E-B7D2-7C1EA197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1626C9-83CC-9249-A935-F9B12DF28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732B00-D292-DD4A-A4F8-78DF4AE76F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DA75C-D0D1-1C4C-8271-75AA53E90118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622D97-8444-DF4D-AE5F-6DF4F935A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A3849B-2C35-C343-B854-401B85C0B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1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4CBA36-ADCE-B346-9118-DF88249994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Platform governance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0A9E9E7-9FE2-9649-82DF-CCA0FA7B16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6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4FEADF-7D2F-F04D-B898-AE756AAE5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/>
              <a:t>Main issues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07733B-925D-CA4F-B753-023AF75C4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dirty="0"/>
              <a:t>Managing</a:t>
            </a:r>
          </a:p>
          <a:p>
            <a:pPr lvl="1"/>
            <a:r>
              <a:rPr lang="en-GB" sz="3200" dirty="0"/>
              <a:t>Network effects – multi-sided markets</a:t>
            </a:r>
          </a:p>
          <a:p>
            <a:pPr lvl="1"/>
            <a:r>
              <a:rPr lang="en-GB" sz="3200" dirty="0"/>
              <a:t>Tensions</a:t>
            </a:r>
          </a:p>
          <a:p>
            <a:pPr lvl="1"/>
            <a:r>
              <a:rPr lang="en-GB" sz="3200" dirty="0"/>
              <a:t>Architectures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492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570BEB-FEA2-DC42-96BB-36BD3345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Tensions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6316B5-A38D-F84F-9C0D-EE57239FB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Paradox: opposites, present at the same time</a:t>
            </a:r>
          </a:p>
          <a:p>
            <a:r>
              <a:rPr lang="en-GB" dirty="0"/>
              <a:t>Trade-off: balance</a:t>
            </a:r>
          </a:p>
          <a:p>
            <a:r>
              <a:rPr lang="en-GB" dirty="0"/>
              <a:t>Dualism: either or, balance</a:t>
            </a:r>
          </a:p>
          <a:p>
            <a:r>
              <a:rPr lang="en-GB" dirty="0"/>
              <a:t>Ambidexterity</a:t>
            </a:r>
          </a:p>
          <a:p>
            <a:r>
              <a:rPr lang="en-GB" dirty="0"/>
              <a:t>Duality: opposites &amp; mutually enabling, presupposing each other </a:t>
            </a:r>
          </a:p>
          <a:p>
            <a:r>
              <a:rPr lang="en-GB" dirty="0"/>
              <a:t>Dialectics: conflict, opposing “forces”</a:t>
            </a:r>
          </a:p>
          <a:p>
            <a:r>
              <a:rPr lang="en-GB" dirty="0"/>
              <a:t>..</a:t>
            </a:r>
          </a:p>
          <a:p>
            <a:endParaRPr lang="en-GB" dirty="0"/>
          </a:p>
          <a:p>
            <a:r>
              <a:rPr lang="en-GB" dirty="0"/>
              <a:t>Duality and dialectics: dynamics</a:t>
            </a:r>
          </a:p>
        </p:txBody>
      </p:sp>
    </p:spTree>
    <p:extLst>
      <p:ext uri="{BB962C8B-B14F-4D97-AF65-F5344CB8AC3E}">
        <p14:creationId xmlns:p14="http://schemas.microsoft.com/office/powerpoint/2010/main" val="88719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2D613B9F-B4B9-784C-80DB-28252A1F6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413710"/>
              </p:ext>
            </p:extLst>
          </p:nvPr>
        </p:nvGraphicFramePr>
        <p:xfrm>
          <a:off x="609600" y="719667"/>
          <a:ext cx="11074399" cy="5338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5680">
                  <a:extLst>
                    <a:ext uri="{9D8B030D-6E8A-4147-A177-3AD203B41FA5}">
                      <a16:colId xmlns:a16="http://schemas.microsoft.com/office/drawing/2014/main" val="1084819649"/>
                    </a:ext>
                  </a:extLst>
                </a:gridCol>
                <a:gridCol w="4717681">
                  <a:extLst>
                    <a:ext uri="{9D8B030D-6E8A-4147-A177-3AD203B41FA5}">
                      <a16:colId xmlns:a16="http://schemas.microsoft.com/office/drawing/2014/main" val="67900321"/>
                    </a:ext>
                  </a:extLst>
                </a:gridCol>
                <a:gridCol w="4091038">
                  <a:extLst>
                    <a:ext uri="{9D8B030D-6E8A-4147-A177-3AD203B41FA5}">
                      <a16:colId xmlns:a16="http://schemas.microsoft.com/office/drawing/2014/main" val="2499920856"/>
                    </a:ext>
                  </a:extLst>
                </a:gridCol>
              </a:tblGrid>
              <a:tr h="766938"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Stability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477477"/>
                  </a:ext>
                </a:extLst>
              </a:tr>
              <a:tr h="1071976">
                <a:tc>
                  <a:txBody>
                    <a:bodyPr/>
                    <a:lstStyle/>
                    <a:p>
                      <a:endParaRPr lang="en-GB" sz="3200" dirty="0"/>
                    </a:p>
                    <a:p>
                      <a:r>
                        <a:rPr lang="en-GB" sz="3200" dirty="0"/>
                        <a:t>Architecture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Integration (efficiency)</a:t>
                      </a:r>
                    </a:p>
                    <a:p>
                      <a:r>
                        <a:rPr lang="en-GB" sz="3200" dirty="0"/>
                        <a:t>Uniformity, standardization</a:t>
                      </a:r>
                    </a:p>
                    <a:p>
                      <a:r>
                        <a:rPr lang="en-GB" sz="3200" dirty="0"/>
                        <a:t>Centralized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Modularization (flex)</a:t>
                      </a:r>
                    </a:p>
                    <a:p>
                      <a:r>
                        <a:rPr lang="en-GB" sz="3200" dirty="0"/>
                        <a:t>Variation</a:t>
                      </a:r>
                    </a:p>
                    <a:p>
                      <a:r>
                        <a:rPr lang="en-GB" sz="3200" dirty="0"/>
                        <a:t>Decentralized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70256"/>
                  </a:ext>
                </a:extLst>
              </a:tr>
              <a:tr h="2809570">
                <a:tc>
                  <a:txBody>
                    <a:bodyPr/>
                    <a:lstStyle/>
                    <a:p>
                      <a:endParaRPr lang="en-GB" sz="3200" dirty="0"/>
                    </a:p>
                    <a:p>
                      <a:r>
                        <a:rPr lang="en-GB" sz="3200" dirty="0"/>
                        <a:t>Governance (strategy, organizing)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Consolidation</a:t>
                      </a:r>
                    </a:p>
                    <a:p>
                      <a:endParaRPr lang="en-GB" sz="3200" dirty="0"/>
                    </a:p>
                    <a:p>
                      <a:r>
                        <a:rPr lang="en-GB" sz="3200" dirty="0"/>
                        <a:t>Long term focus</a:t>
                      </a:r>
                    </a:p>
                    <a:p>
                      <a:r>
                        <a:rPr lang="en-GB" sz="3200" dirty="0"/>
                        <a:t>Planned change</a:t>
                      </a:r>
                    </a:p>
                    <a:p>
                      <a:r>
                        <a:rPr lang="en-GB" sz="3200" dirty="0"/>
                        <a:t>Centralized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Local optimization (adapt.), innovation</a:t>
                      </a:r>
                    </a:p>
                    <a:p>
                      <a:r>
                        <a:rPr lang="en-GB" sz="3200" dirty="0"/>
                        <a:t>Short term focus</a:t>
                      </a:r>
                    </a:p>
                    <a:p>
                      <a:r>
                        <a:rPr lang="en-GB" sz="3200" dirty="0"/>
                        <a:t>Emergent change</a:t>
                      </a:r>
                    </a:p>
                    <a:p>
                      <a:r>
                        <a:rPr lang="en-GB" sz="3200" dirty="0"/>
                        <a:t>Distributed control</a:t>
                      </a:r>
                    </a:p>
                    <a:p>
                      <a:endParaRPr lang="en-GB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837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68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7DF0B4-1056-E949-8908-725BDE326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Duality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F1A364-7662-6A48-92B4-62FC16845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Complex machine/system</a:t>
            </a:r>
          </a:p>
          <a:p>
            <a:r>
              <a:rPr lang="en-GB" sz="3600" dirty="0"/>
              <a:t>Adapt to changing environment (technologies, user requirements, ..)</a:t>
            </a:r>
          </a:p>
          <a:p>
            <a:pPr lvl="1"/>
            <a:r>
              <a:rPr lang="en-GB" sz="3200" dirty="0"/>
              <a:t>All components cannot be change at the same time</a:t>
            </a:r>
          </a:p>
          <a:p>
            <a:pPr lvl="2"/>
            <a:r>
              <a:rPr lang="en-GB" sz="2800" dirty="0"/>
              <a:t>To keep some stable, others must change</a:t>
            </a:r>
          </a:p>
          <a:p>
            <a:pPr lvl="2"/>
            <a:r>
              <a:rPr lang="en-GB" sz="2800" dirty="0"/>
              <a:t>To change some, others must stay stable</a:t>
            </a:r>
          </a:p>
        </p:txBody>
      </p:sp>
    </p:spTree>
    <p:extLst>
      <p:ext uri="{BB962C8B-B14F-4D97-AF65-F5344CB8AC3E}">
        <p14:creationId xmlns:p14="http://schemas.microsoft.com/office/powerpoint/2010/main" val="387435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2D613B9F-B4B9-784C-80DB-28252A1F6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423680"/>
              </p:ext>
            </p:extLst>
          </p:nvPr>
        </p:nvGraphicFramePr>
        <p:xfrm>
          <a:off x="1036320" y="1991361"/>
          <a:ext cx="10099040" cy="3193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6656">
                  <a:extLst>
                    <a:ext uri="{9D8B030D-6E8A-4147-A177-3AD203B41FA5}">
                      <a16:colId xmlns:a16="http://schemas.microsoft.com/office/drawing/2014/main" val="1084819649"/>
                    </a:ext>
                  </a:extLst>
                </a:gridCol>
                <a:gridCol w="3563504">
                  <a:extLst>
                    <a:ext uri="{9D8B030D-6E8A-4147-A177-3AD203B41FA5}">
                      <a16:colId xmlns:a16="http://schemas.microsoft.com/office/drawing/2014/main" val="67900321"/>
                    </a:ext>
                  </a:extLst>
                </a:gridCol>
                <a:gridCol w="3738880">
                  <a:extLst>
                    <a:ext uri="{9D8B030D-6E8A-4147-A177-3AD203B41FA5}">
                      <a16:colId xmlns:a16="http://schemas.microsoft.com/office/drawing/2014/main" val="2499920856"/>
                    </a:ext>
                  </a:extLst>
                </a:gridCol>
              </a:tblGrid>
              <a:tr h="298096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Stability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Change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477477"/>
                  </a:ext>
                </a:extLst>
              </a:tr>
              <a:tr h="968812">
                <a:tc>
                  <a:txBody>
                    <a:bodyPr/>
                    <a:lstStyle/>
                    <a:p>
                      <a:endParaRPr lang="en-GB" sz="1800" dirty="0"/>
                    </a:p>
                    <a:p>
                      <a:r>
                        <a:rPr lang="en-GB" sz="2400" dirty="0"/>
                        <a:t>Architecture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Stable core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/>
                        <a:t>Centralized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/>
                        <a:t>Integrated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/>
                        <a:t>Uniform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Dynamic periphery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/>
                        <a:t>Decentralized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/>
                        <a:t>Modularized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/>
                        <a:t>Variety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70256"/>
                  </a:ext>
                </a:extLst>
              </a:tr>
              <a:tr h="1181652">
                <a:tc>
                  <a:txBody>
                    <a:bodyPr/>
                    <a:lstStyle/>
                    <a:p>
                      <a:r>
                        <a:rPr lang="en-GB" sz="2400" dirty="0"/>
                        <a:t>Governance (strategy, organizing)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Platform owner/controller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Autonomous app developers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837078"/>
                  </a:ext>
                </a:extLst>
              </a:tr>
            </a:tbl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6DCACC8B-1641-454A-88FF-1D129D39D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4267"/>
          </a:xfrm>
        </p:spPr>
        <p:txBody>
          <a:bodyPr/>
          <a:lstStyle/>
          <a:p>
            <a:r>
              <a:rPr lang="en-GB" dirty="0"/>
              <a:t>Platform ecosystems</a:t>
            </a:r>
          </a:p>
        </p:txBody>
      </p:sp>
    </p:spTree>
    <p:extLst>
      <p:ext uri="{BB962C8B-B14F-4D97-AF65-F5344CB8AC3E}">
        <p14:creationId xmlns:p14="http://schemas.microsoft.com/office/powerpoint/2010/main" val="290732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78E1D2-D86B-E64F-8DE6-E4BA7FBBD8E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00" y="934720"/>
            <a:ext cx="8105140" cy="4928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961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F14823-6D36-7044-A117-4A6D18EE6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Tensions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B59F56-355E-114E-BBA5-D607996D2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Changes over time, dynamic</a:t>
            </a:r>
          </a:p>
          <a:p>
            <a:pPr lvl="1"/>
            <a:r>
              <a:rPr lang="en-GB" dirty="0"/>
              <a:t>No users</a:t>
            </a:r>
          </a:p>
          <a:p>
            <a:pPr lvl="1"/>
            <a:r>
              <a:rPr lang="en-GB" dirty="0"/>
              <a:t>No apps</a:t>
            </a:r>
          </a:p>
          <a:p>
            <a:pPr lvl="1"/>
            <a:r>
              <a:rPr lang="en-GB" dirty="0"/>
              <a:t>Changing environment</a:t>
            </a:r>
          </a:p>
          <a:p>
            <a:pPr lvl="1"/>
            <a:r>
              <a:rPr lang="en-GB" dirty="0"/>
              <a:t>Competition</a:t>
            </a:r>
          </a:p>
          <a:p>
            <a:pPr lvl="1"/>
            <a:r>
              <a:rPr lang="en-GB" dirty="0"/>
              <a:t>…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57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026AA3-5983-B549-B68B-67D442A8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Tensions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135576-AFEA-D643-A6B4-14986F37F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Generativity – control</a:t>
            </a:r>
          </a:p>
          <a:p>
            <a:endParaRPr lang="en-GB" dirty="0"/>
          </a:p>
          <a:p>
            <a:r>
              <a:rPr lang="en-GB" dirty="0"/>
              <a:t>Exaptive bootstrapping</a:t>
            </a:r>
          </a:p>
          <a:p>
            <a:pPr lvl="1"/>
            <a:r>
              <a:rPr lang="en-GB" dirty="0"/>
              <a:t>Duality/reflexivity: stable platform -&gt; many apps -&gt; new ideas, requirements -&gt; platform change (ex: Facebook) </a:t>
            </a:r>
          </a:p>
          <a:p>
            <a:pPr lvl="1"/>
            <a:r>
              <a:rPr lang="en-GB" smtClean="0"/>
              <a:t>Stabilization </a:t>
            </a:r>
            <a:r>
              <a:rPr lang="en-GB" dirty="0"/>
              <a:t>– de-stabilization</a:t>
            </a:r>
          </a:p>
          <a:p>
            <a:endParaRPr lang="en-GB" dirty="0"/>
          </a:p>
          <a:p>
            <a:r>
              <a:rPr lang="en-GB" dirty="0"/>
              <a:t>ERP case:</a:t>
            </a:r>
          </a:p>
          <a:p>
            <a:pPr lvl="1"/>
            <a:r>
              <a:rPr lang="en-GB" dirty="0"/>
              <a:t>Standard – variety</a:t>
            </a:r>
          </a:p>
          <a:p>
            <a:pPr lvl="1"/>
            <a:r>
              <a:rPr lang="en-GB" dirty="0"/>
              <a:t>Control – autonomy</a:t>
            </a:r>
          </a:p>
          <a:p>
            <a:pPr lvl="1"/>
            <a:r>
              <a:rPr lang="en-GB" dirty="0"/>
              <a:t>Collective - individual</a:t>
            </a:r>
          </a:p>
          <a:p>
            <a:r>
              <a:rPr lang="en-GB" dirty="0"/>
              <a:t>Bank case: stability &amp; control – change</a:t>
            </a:r>
          </a:p>
          <a:p>
            <a:r>
              <a:rPr lang="en-GB" dirty="0"/>
              <a:t>SW case: co-created value – governance costs</a:t>
            </a:r>
          </a:p>
        </p:txBody>
      </p:sp>
    </p:spTree>
    <p:extLst>
      <p:ext uri="{BB962C8B-B14F-4D97-AF65-F5344CB8AC3E}">
        <p14:creationId xmlns:p14="http://schemas.microsoft.com/office/powerpoint/2010/main" val="332545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688594-00FB-6A48-9C78-0F8B2982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Governance mechanisms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3E9827-3759-3049-B007-618069B64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Rules: who gets access to what</a:t>
            </a:r>
          </a:p>
          <a:p>
            <a:r>
              <a:rPr lang="en-GB" dirty="0"/>
              <a:t>Prices</a:t>
            </a:r>
          </a:p>
          <a:p>
            <a:r>
              <a:rPr lang="en-GB" dirty="0"/>
              <a:t>Support/collaboration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“Distributed tuning”</a:t>
            </a:r>
          </a:p>
        </p:txBody>
      </p:sp>
    </p:spTree>
    <p:extLst>
      <p:ext uri="{BB962C8B-B14F-4D97-AF65-F5344CB8AC3E}">
        <p14:creationId xmlns:p14="http://schemas.microsoft.com/office/powerpoint/2010/main" val="36598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6673F9-9E66-6B4C-8E25-E4AFCD12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Consumer platforms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CBDE04-CDEC-4048-95BA-54A432FB4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Uber, Airbnb, </a:t>
            </a:r>
            <a:r>
              <a:rPr lang="en-GB" dirty="0" err="1"/>
              <a:t>vipps</a:t>
            </a:r>
            <a:r>
              <a:rPr lang="en-GB" dirty="0"/>
              <a:t>, </a:t>
            </a:r>
            <a:r>
              <a:rPr lang="en-GB" dirty="0" err="1"/>
              <a:t>finn.no</a:t>
            </a:r>
            <a:endParaRPr lang="en-GB" dirty="0"/>
          </a:p>
          <a:p>
            <a:pPr lvl="1"/>
            <a:r>
              <a:rPr lang="en-GB" dirty="0"/>
              <a:t>User </a:t>
            </a:r>
            <a:r>
              <a:rPr lang="en-GB" dirty="0" err="1"/>
              <a:t>accout</a:t>
            </a:r>
            <a:endParaRPr lang="en-GB" dirty="0"/>
          </a:p>
          <a:p>
            <a:pPr lvl="2"/>
            <a:r>
              <a:rPr lang="en-GB" dirty="0"/>
              <a:t>Personal data</a:t>
            </a:r>
          </a:p>
          <a:p>
            <a:pPr lvl="2"/>
            <a:r>
              <a:rPr lang="en-GB" dirty="0"/>
              <a:t>Credit card</a:t>
            </a:r>
          </a:p>
          <a:p>
            <a:pPr lvl="1"/>
            <a:r>
              <a:rPr lang="en-GB" dirty="0"/>
              <a:t>Taxi drivers, ..</a:t>
            </a:r>
          </a:p>
          <a:p>
            <a:pPr lvl="2"/>
            <a:r>
              <a:rPr lang="en-GB" dirty="0"/>
              <a:t>Certification rules</a:t>
            </a:r>
          </a:p>
        </p:txBody>
      </p:sp>
    </p:spTree>
    <p:extLst>
      <p:ext uri="{BB962C8B-B14F-4D97-AF65-F5344CB8AC3E}">
        <p14:creationId xmlns:p14="http://schemas.microsoft.com/office/powerpoint/2010/main" val="1762072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5243ED-E5D8-3F40-9267-1A2F061AE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Software platforms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B85BA9-A619-8849-A32F-177050904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Platform wide or dyadic governance</a:t>
            </a:r>
          </a:p>
          <a:p>
            <a:r>
              <a:rPr lang="en-GB" dirty="0" smtClean="0"/>
              <a:t>Partner </a:t>
            </a:r>
            <a:r>
              <a:rPr lang="en-GB" dirty="0"/>
              <a:t>levels</a:t>
            </a:r>
          </a:p>
          <a:p>
            <a:pPr lvl="1"/>
            <a:r>
              <a:rPr lang="en-GB" dirty="0"/>
              <a:t>Certification</a:t>
            </a:r>
          </a:p>
          <a:p>
            <a:pPr lvl="1"/>
            <a:r>
              <a:rPr lang="en-GB" dirty="0"/>
              <a:t>Technical barriers/control. Ex: iPhone</a:t>
            </a:r>
          </a:p>
          <a:p>
            <a:r>
              <a:rPr lang="en-GB" dirty="0" smtClean="0"/>
              <a:t>Governance </a:t>
            </a:r>
            <a:r>
              <a:rPr lang="en-GB" dirty="0"/>
              <a:t>costs</a:t>
            </a:r>
          </a:p>
        </p:txBody>
      </p:sp>
    </p:spTree>
    <p:extLst>
      <p:ext uri="{BB962C8B-B14F-4D97-AF65-F5344CB8AC3E}">
        <p14:creationId xmlns:p14="http://schemas.microsoft.com/office/powerpoint/2010/main" val="643832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3830CB-5F6F-D74A-8958-ADF07C813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 specific governance ”parameters”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77B300-89D6-D942-B05C-F4C9300B7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Governance structure</a:t>
            </a:r>
          </a:p>
          <a:p>
            <a:r>
              <a:rPr lang="en-GB" dirty="0"/>
              <a:t>Resources and documentation</a:t>
            </a:r>
          </a:p>
          <a:p>
            <a:r>
              <a:rPr lang="en-GB" dirty="0"/>
              <a:t>Accessibility and control</a:t>
            </a:r>
          </a:p>
          <a:p>
            <a:r>
              <a:rPr lang="en-GB" dirty="0"/>
              <a:t>Trust and perceived risks</a:t>
            </a:r>
          </a:p>
          <a:p>
            <a:r>
              <a:rPr lang="en-GB" dirty="0"/>
              <a:t>Pricing</a:t>
            </a:r>
          </a:p>
          <a:p>
            <a:r>
              <a:rPr lang="en-GB" dirty="0"/>
              <a:t>External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225742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FF0D32-1131-D144-B318-9693C905E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“Governing through technology”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78FCD1-FCA5-4C41-9BC7-69E21DCD0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Boundary resources</a:t>
            </a:r>
          </a:p>
          <a:p>
            <a:r>
              <a:rPr lang="en-GB" dirty="0"/>
              <a:t>Ex: iPhone</a:t>
            </a:r>
          </a:p>
          <a:p>
            <a:pPr lvl="1"/>
            <a:r>
              <a:rPr lang="en-GB" dirty="0"/>
              <a:t>Download apps from iTunes</a:t>
            </a:r>
          </a:p>
          <a:p>
            <a:pPr lvl="1"/>
            <a:r>
              <a:rPr lang="en-GB"/>
              <a:t>Certificates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057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326</Words>
  <Application>Microsoft Office PowerPoint</Application>
  <PresentationFormat>Widescreen</PresentationFormat>
  <Paragraphs>111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Office-tema</vt:lpstr>
      <vt:lpstr>Platform governance</vt:lpstr>
      <vt:lpstr>Main issues</vt:lpstr>
      <vt:lpstr>Tensions</vt:lpstr>
      <vt:lpstr>PowerPoint Presentation</vt:lpstr>
      <vt:lpstr>Duality</vt:lpstr>
      <vt:lpstr>Platform ecosystems</vt:lpstr>
      <vt:lpstr>PowerPoint Presentation</vt:lpstr>
      <vt:lpstr>Tensions</vt:lpstr>
      <vt:lpstr>Tensions</vt:lpstr>
      <vt:lpstr>Governance mechanisms</vt:lpstr>
      <vt:lpstr>Consumer platforms</vt:lpstr>
      <vt:lpstr>Software platforms</vt:lpstr>
      <vt:lpstr>More specific governance ”parameters”</vt:lpstr>
      <vt:lpstr>“Governing through technology”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Platform governance</dc:title>
  <dc:creator>Microsoft Office-bruker</dc:creator>
  <cp:lastModifiedBy>Ole Hanseth</cp:lastModifiedBy>
  <cp:revision>14</cp:revision>
  <cp:lastPrinted>2019-03-05T13:47:40Z</cp:lastPrinted>
  <dcterms:created xsi:type="dcterms:W3CDTF">2019-03-05T12:27:05Z</dcterms:created>
  <dcterms:modified xsi:type="dcterms:W3CDTF">2019-03-06T10:10:59Z</dcterms:modified>
</cp:coreProperties>
</file>