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373" r:id="rId2"/>
    <p:sldId id="374" r:id="rId3"/>
    <p:sldId id="375" r:id="rId4"/>
    <p:sldId id="376" r:id="rId5"/>
    <p:sldId id="377" r:id="rId6"/>
    <p:sldId id="364" r:id="rId7"/>
  </p:sldIdLst>
  <p:sldSz cx="9144000" cy="6858000" type="screen4x3"/>
  <p:notesSz cx="7099300" cy="10234613"/>
  <p:defaultTextStyle>
    <a:defPPr>
      <a:defRPr lang="en-US"/>
    </a:defPPr>
    <a:lvl1pPr algn="l" rtl="0" fontAlgn="base">
      <a:lnSpc>
        <a:spcPct val="55000"/>
      </a:lnSpc>
      <a:spcBef>
        <a:spcPct val="5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lnSpc>
        <a:spcPct val="55000"/>
      </a:lnSpc>
      <a:spcBef>
        <a:spcPct val="5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lnSpc>
        <a:spcPct val="55000"/>
      </a:lnSpc>
      <a:spcBef>
        <a:spcPct val="5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lnSpc>
        <a:spcPct val="55000"/>
      </a:lnSpc>
      <a:spcBef>
        <a:spcPct val="5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lnSpc>
        <a:spcPct val="55000"/>
      </a:lnSpc>
      <a:spcBef>
        <a:spcPct val="5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16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16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16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16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clrMru>
    <a:srgbClr val="800080"/>
    <a:srgbClr val="990033"/>
    <a:srgbClr val="DDDDDD"/>
    <a:srgbClr val="FF9900"/>
    <a:srgbClr val="009900"/>
    <a:srgbClr val="009999"/>
    <a:srgbClr val="FF00FF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83"/>
    <p:restoredTop sz="94658"/>
  </p:normalViewPr>
  <p:slideViewPr>
    <p:cSldViewPr>
      <p:cViewPr varScale="1">
        <p:scale>
          <a:sx n="120" d="100"/>
          <a:sy n="120" d="100"/>
        </p:scale>
        <p:origin x="252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91" d="100"/>
          <a:sy n="91" d="100"/>
        </p:scale>
        <p:origin x="-2730" y="-114"/>
      </p:cViewPr>
      <p:guideLst>
        <p:guide orient="horz" pos="3224"/>
        <p:guide pos="223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3400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81" tIns="47441" rIns="94881" bIns="47441" numCol="1" anchor="t" anchorCtr="0" compatLnSpc="1">
            <a:prstTxWarp prst="textNoShape">
              <a:avLst/>
            </a:prstTxWarp>
          </a:bodyPr>
          <a:lstStyle>
            <a:lvl1pPr defTabSz="949325">
              <a:lnSpc>
                <a:spcPct val="100000"/>
              </a:lnSpc>
              <a:spcBef>
                <a:spcPct val="0"/>
              </a:spcBef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81" tIns="47441" rIns="94881" bIns="47441" numCol="1" anchor="t" anchorCtr="0" compatLnSpc="1">
            <a:prstTxWarp prst="textNoShape">
              <a:avLst/>
            </a:prstTxWarp>
          </a:bodyPr>
          <a:lstStyle>
            <a:lvl1pPr algn="r" defTabSz="949325">
              <a:lnSpc>
                <a:spcPct val="100000"/>
              </a:lnSpc>
              <a:spcBef>
                <a:spcPct val="0"/>
              </a:spcBef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3400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81" tIns="47441" rIns="94881" bIns="47441" numCol="1" anchor="b" anchorCtr="0" compatLnSpc="1">
            <a:prstTxWarp prst="textNoShape">
              <a:avLst/>
            </a:prstTxWarp>
          </a:bodyPr>
          <a:lstStyle>
            <a:lvl1pPr defTabSz="949325">
              <a:lnSpc>
                <a:spcPct val="100000"/>
              </a:lnSpc>
              <a:spcBef>
                <a:spcPct val="0"/>
              </a:spcBef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185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81" tIns="47441" rIns="94881" bIns="47441" numCol="1" anchor="b" anchorCtr="0" compatLnSpc="1">
            <a:prstTxWarp prst="textNoShape">
              <a:avLst/>
            </a:prstTxWarp>
          </a:bodyPr>
          <a:lstStyle>
            <a:lvl1pPr algn="r" defTabSz="949325">
              <a:lnSpc>
                <a:spcPct val="100000"/>
              </a:lnSpc>
              <a:spcBef>
                <a:spcPct val="0"/>
              </a:spcBef>
              <a:defRPr sz="1300"/>
            </a:lvl1pPr>
          </a:lstStyle>
          <a:p>
            <a:fld id="{86FE867A-810E-4E45-BECC-A016AEDDDAD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2749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3400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0300" tIns="50150" rIns="100300" bIns="50150" numCol="1" anchor="t" anchorCtr="0" compatLnSpc="1">
            <a:prstTxWarp prst="textNoShape">
              <a:avLst/>
            </a:prstTxWarp>
          </a:bodyPr>
          <a:lstStyle>
            <a:lvl1pPr defTabSz="1003300">
              <a:lnSpc>
                <a:spcPct val="100000"/>
              </a:lnSpc>
              <a:spcBef>
                <a:spcPct val="0"/>
              </a:spcBef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0300" tIns="50150" rIns="100300" bIns="50150" numCol="1" anchor="t" anchorCtr="0" compatLnSpc="1">
            <a:prstTxWarp prst="textNoShape">
              <a:avLst/>
            </a:prstTxWarp>
          </a:bodyPr>
          <a:lstStyle>
            <a:lvl1pPr algn="r" defTabSz="1003300">
              <a:lnSpc>
                <a:spcPct val="100000"/>
              </a:lnSpc>
              <a:spcBef>
                <a:spcPct val="0"/>
              </a:spcBef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8350"/>
            <a:ext cx="5116512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0300" tIns="50150" rIns="100300" bIns="501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3400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0300" tIns="50150" rIns="100300" bIns="50150" numCol="1" anchor="b" anchorCtr="0" compatLnSpc="1">
            <a:prstTxWarp prst="textNoShape">
              <a:avLst/>
            </a:prstTxWarp>
          </a:bodyPr>
          <a:lstStyle>
            <a:lvl1pPr defTabSz="1003300">
              <a:lnSpc>
                <a:spcPct val="100000"/>
              </a:lnSpc>
              <a:spcBef>
                <a:spcPct val="0"/>
              </a:spcBef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185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0300" tIns="50150" rIns="100300" bIns="50150" numCol="1" anchor="b" anchorCtr="0" compatLnSpc="1">
            <a:prstTxWarp prst="textNoShape">
              <a:avLst/>
            </a:prstTxWarp>
          </a:bodyPr>
          <a:lstStyle>
            <a:lvl1pPr algn="r" defTabSz="1003300">
              <a:lnSpc>
                <a:spcPct val="100000"/>
              </a:lnSpc>
              <a:spcBef>
                <a:spcPct val="0"/>
              </a:spcBef>
              <a:defRPr sz="1400"/>
            </a:lvl1pPr>
          </a:lstStyle>
          <a:p>
            <a:fld id="{4E18EEBC-055C-1C4C-8DD3-2C009DBFBD7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603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1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1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1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1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826B81-91AB-9741-B5CD-7833E3547DF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364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106C05-FEBD-D740-83E0-93E72B4C1A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125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68313" y="6237288"/>
            <a:ext cx="2159000" cy="476250"/>
          </a:xfrm>
          <a:prstGeom prst="rect">
            <a:avLst/>
          </a:prstGeom>
        </p:spPr>
        <p:txBody>
          <a:bodyPr/>
          <a:lstStyle>
            <a:lvl1pPr>
              <a:defRPr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INF5100 Fall 2009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A6CFB9-868C-874F-87D6-6EA200A3F4B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682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106C05-FEBD-D740-83E0-93E72B4C1A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107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68313" y="6237288"/>
            <a:ext cx="2159000" cy="476250"/>
          </a:xfrm>
          <a:prstGeom prst="rect">
            <a:avLst/>
          </a:prstGeom>
        </p:spPr>
        <p:txBody>
          <a:bodyPr/>
          <a:lstStyle>
            <a:lvl1pPr>
              <a:defRPr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INF5100 Fall 2009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1F9990-BB97-D04A-AEDD-FB81FEAA670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02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106C05-FEBD-D740-83E0-93E72B4C1A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679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68313" y="6237288"/>
            <a:ext cx="2159000" cy="476250"/>
          </a:xfrm>
          <a:prstGeom prst="rect">
            <a:avLst/>
          </a:prstGeom>
        </p:spPr>
        <p:txBody>
          <a:bodyPr/>
          <a:lstStyle>
            <a:lvl1pPr>
              <a:defRPr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INF5100 Fall 2009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356E35-78D9-DF45-A38D-3EE704D7F71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043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106C05-FEBD-D740-83E0-93E72B4C1A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494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68313" y="6237288"/>
            <a:ext cx="2159000" cy="476250"/>
          </a:xfrm>
          <a:prstGeom prst="rect">
            <a:avLst/>
          </a:prstGeom>
        </p:spPr>
        <p:txBody>
          <a:bodyPr/>
          <a:lstStyle>
            <a:lvl1pPr>
              <a:defRPr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INF5100 Fall 2009 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42A9EA-4BE8-8C41-8EFA-9669C801974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874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68313" y="6237288"/>
            <a:ext cx="2159000" cy="476250"/>
          </a:xfrm>
          <a:prstGeom prst="rect">
            <a:avLst/>
          </a:prstGeom>
        </p:spPr>
        <p:txBody>
          <a:bodyPr/>
          <a:lstStyle>
            <a:lvl1pPr>
              <a:defRPr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INF5100 Fall 2009 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DF208E-EE43-5B49-9D76-3D647D3EA90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711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68313" y="6237288"/>
            <a:ext cx="2159000" cy="476250"/>
          </a:xfrm>
          <a:prstGeom prst="rect">
            <a:avLst/>
          </a:prstGeom>
        </p:spPr>
        <p:txBody>
          <a:bodyPr/>
          <a:lstStyle>
            <a:lvl1pPr>
              <a:defRPr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INF5100 Fall 2009 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752765-52B4-954E-B4C0-6BAD0B7E5FF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2421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68313" y="6237288"/>
            <a:ext cx="2159000" cy="476250"/>
          </a:xfrm>
          <a:prstGeom prst="rect">
            <a:avLst/>
          </a:prstGeom>
        </p:spPr>
        <p:txBody>
          <a:bodyPr/>
          <a:lstStyle>
            <a:lvl1pPr>
              <a:defRPr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INF5100 Fall 2009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AC4C6A-5D8D-294B-9581-C20E0EF761C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8392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68313" y="6237288"/>
            <a:ext cx="2159000" cy="476250"/>
          </a:xfrm>
          <a:prstGeom prst="rect">
            <a:avLst/>
          </a:prstGeom>
        </p:spPr>
        <p:txBody>
          <a:bodyPr/>
          <a:lstStyle>
            <a:lvl1pPr>
              <a:defRPr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INF5100 Fall 2009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18BE2C-AECE-FB43-8FD1-11A6C25FEC6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0880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68313" y="6237288"/>
            <a:ext cx="2159000" cy="476250"/>
          </a:xfrm>
          <a:prstGeom prst="rect">
            <a:avLst/>
          </a:prstGeom>
        </p:spPr>
        <p:txBody>
          <a:bodyPr/>
          <a:lstStyle>
            <a:lvl1pPr>
              <a:defRPr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INF5100 Fall 2009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4CB5BA-894A-E14D-9370-F0399A5154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8244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68313" y="6237288"/>
            <a:ext cx="2159000" cy="476250"/>
          </a:xfrm>
          <a:prstGeom prst="rect">
            <a:avLst/>
          </a:prstGeom>
        </p:spPr>
        <p:txBody>
          <a:bodyPr/>
          <a:lstStyle>
            <a:lvl1pPr>
              <a:defRPr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INF5100 Fall 2009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867FB7-2BB6-8E4C-9550-EB0701B8AA2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585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400"/>
            </a:lvl1pPr>
          </a:lstStyle>
          <a:p>
            <a:fld id="{8E106C05-FEBD-D740-83E0-93E72B4C1A1B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82" r:id="rId2"/>
    <p:sldLayoutId id="2147483672" r:id="rId3"/>
    <p:sldLayoutId id="2147483683" r:id="rId4"/>
    <p:sldLayoutId id="2147483673" r:id="rId5"/>
    <p:sldLayoutId id="2147483684" r:id="rId6"/>
    <p:sldLayoutId id="2147483674" r:id="rId7"/>
    <p:sldLayoutId id="2147483685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11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11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11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studier/emner/matnat/ifi/IN5040/h22/index.html" TargetMode="Externa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lnSpc>
                <a:spcPct val="55000"/>
              </a:lnSpc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lnSpc>
                <a:spcPct val="55000"/>
              </a:lnSpc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lnSpc>
                <a:spcPct val="55000"/>
              </a:lnSpc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lnSpc>
                <a:spcPct val="55000"/>
              </a:lnSpc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2477DF7-CAFB-9047-B980-F5717DE0A142}" type="slidenum">
              <a:rPr lang="en-US" sz="1400"/>
              <a:pPr eaLnBrk="1" hangingPunct="1"/>
              <a:t>1</a:t>
            </a:fld>
            <a:endParaRPr lang="en-US" sz="1400" dirty="0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576" y="836712"/>
            <a:ext cx="7772400" cy="2592287"/>
          </a:xfrm>
        </p:spPr>
        <p:txBody>
          <a:bodyPr/>
          <a:lstStyle/>
          <a:p>
            <a:pPr eaLnBrk="1" hangingPunct="1"/>
            <a:r>
              <a:rPr lang="nb-NO" b="1" dirty="0">
                <a:latin typeface="Arial" charset="0"/>
              </a:rPr>
              <a:t>IN5040/9040 - H2024</a:t>
            </a:r>
            <a:br>
              <a:rPr lang="nb-NO" dirty="0">
                <a:latin typeface="Arial" charset="0"/>
              </a:rPr>
            </a:br>
            <a:r>
              <a:rPr lang="nb-NO" dirty="0">
                <a:latin typeface="Arial" charset="0"/>
              </a:rPr>
              <a:t>Advanced Database Systems for Big Data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nb-NO" dirty="0">
                <a:latin typeface="Arial" charset="0"/>
              </a:rPr>
              <a:t>Vera </a:t>
            </a:r>
            <a:r>
              <a:rPr lang="nb-NO" dirty="0" err="1">
                <a:latin typeface="Arial" charset="0"/>
              </a:rPr>
              <a:t>Goebel</a:t>
            </a:r>
            <a:endParaRPr lang="nb-NO" dirty="0">
              <a:latin typeface="Arial" charset="0"/>
            </a:endParaRPr>
          </a:p>
          <a:p>
            <a:pPr eaLnBrk="1" hangingPunct="1"/>
            <a:r>
              <a:rPr lang="nb-NO" dirty="0">
                <a:latin typeface="Arial" charset="0"/>
              </a:rPr>
              <a:t>Marta </a:t>
            </a:r>
            <a:r>
              <a:rPr lang="nb-NO" dirty="0" err="1">
                <a:latin typeface="Arial" charset="0"/>
              </a:rPr>
              <a:t>Quemada</a:t>
            </a:r>
            <a:r>
              <a:rPr lang="nb-NO" dirty="0">
                <a:latin typeface="Arial" charset="0"/>
              </a:rPr>
              <a:t> Lopez (TA)</a:t>
            </a:r>
          </a:p>
          <a:p>
            <a:pPr eaLnBrk="1" hangingPunct="1"/>
            <a:r>
              <a:rPr lang="nb-NO" dirty="0">
                <a:latin typeface="Arial" charset="0"/>
              </a:rPr>
              <a:t>Fall 2024</a:t>
            </a:r>
          </a:p>
        </p:txBody>
      </p:sp>
    </p:spTree>
    <p:extLst>
      <p:ext uri="{BB962C8B-B14F-4D97-AF65-F5344CB8AC3E}">
        <p14:creationId xmlns:p14="http://schemas.microsoft.com/office/powerpoint/2010/main" val="3739111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lnSpc>
                <a:spcPct val="55000"/>
              </a:lnSpc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lnSpc>
                <a:spcPct val="55000"/>
              </a:lnSpc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lnSpc>
                <a:spcPct val="55000"/>
              </a:lnSpc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lnSpc>
                <a:spcPct val="55000"/>
              </a:lnSpc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F2036B5-E79D-3646-966D-E1E4F91DA9D9}" type="slidenum">
              <a:rPr lang="en-US" sz="1400"/>
              <a:pPr eaLnBrk="1" hangingPunct="1"/>
              <a:t>2</a:t>
            </a:fld>
            <a:endParaRPr lang="en-US" sz="1400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>
                <a:latin typeface="Arial" charset="0"/>
              </a:rPr>
              <a:t>Course Purpose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dirty="0">
                <a:latin typeface="Arial" charset="0"/>
              </a:rPr>
              <a:t>The </a:t>
            </a:r>
            <a:r>
              <a:rPr lang="nb-NO" dirty="0" err="1">
                <a:latin typeface="Arial" charset="0"/>
              </a:rPr>
              <a:t>course</a:t>
            </a:r>
            <a:r>
              <a:rPr lang="nb-NO" dirty="0">
                <a:latin typeface="Arial" charset="0"/>
              </a:rPr>
              <a:t> </a:t>
            </a:r>
            <a:r>
              <a:rPr lang="nb-NO" dirty="0" err="1">
                <a:latin typeface="Arial" charset="0"/>
              </a:rPr>
              <a:t>gives</a:t>
            </a:r>
            <a:r>
              <a:rPr lang="nb-NO" dirty="0">
                <a:latin typeface="Arial" charset="0"/>
              </a:rPr>
              <a:t> an </a:t>
            </a:r>
            <a:r>
              <a:rPr lang="nb-NO" dirty="0" err="1">
                <a:latin typeface="Arial" charset="0"/>
              </a:rPr>
              <a:t>overview</a:t>
            </a:r>
            <a:r>
              <a:rPr lang="nb-NO" dirty="0">
                <a:latin typeface="Arial" charset="0"/>
              </a:rPr>
              <a:t> </a:t>
            </a:r>
            <a:r>
              <a:rPr lang="nb-NO" dirty="0" err="1">
                <a:latin typeface="Arial" charset="0"/>
              </a:rPr>
              <a:t>of</a:t>
            </a:r>
            <a:r>
              <a:rPr lang="nb-NO" dirty="0">
                <a:latin typeface="Arial" charset="0"/>
              </a:rPr>
              <a:t> </a:t>
            </a:r>
            <a:r>
              <a:rPr lang="nb-NO" dirty="0" err="1">
                <a:latin typeface="Arial" charset="0"/>
              </a:rPr>
              <a:t>new</a:t>
            </a:r>
            <a:r>
              <a:rPr lang="nb-NO" dirty="0">
                <a:latin typeface="Arial" charset="0"/>
              </a:rPr>
              <a:t> </a:t>
            </a:r>
            <a:r>
              <a:rPr lang="nb-NO" dirty="0" err="1">
                <a:latin typeface="Arial" charset="0"/>
              </a:rPr>
              <a:t>developments</a:t>
            </a:r>
            <a:r>
              <a:rPr lang="nb-NO" dirty="0">
                <a:latin typeface="Arial" charset="0"/>
              </a:rPr>
              <a:t> </a:t>
            </a:r>
            <a:r>
              <a:rPr lang="nb-NO" dirty="0" err="1">
                <a:latin typeface="Arial" charset="0"/>
              </a:rPr>
              <a:t>within</a:t>
            </a:r>
            <a:r>
              <a:rPr lang="nb-NO" dirty="0">
                <a:latin typeface="Arial" charset="0"/>
              </a:rPr>
              <a:t> data management </a:t>
            </a:r>
            <a:r>
              <a:rPr lang="nb-NO" dirty="0" err="1">
                <a:latin typeface="Arial" charset="0"/>
              </a:rPr>
              <a:t>technology</a:t>
            </a:r>
            <a:endParaRPr lang="nb-NO" dirty="0">
              <a:latin typeface="Arial" charset="0"/>
            </a:endParaRPr>
          </a:p>
          <a:p>
            <a:pPr lvl="1" eaLnBrk="1" hangingPunct="1"/>
            <a:r>
              <a:rPr lang="nb-NO" dirty="0" err="1">
                <a:latin typeface="Arial" charset="0"/>
                <a:ea typeface="ＭＳ Ｐゴシック" charset="0"/>
              </a:rPr>
              <a:t>Emphasis</a:t>
            </a:r>
            <a:r>
              <a:rPr lang="nb-NO" dirty="0">
                <a:latin typeface="Arial" charset="0"/>
                <a:ea typeface="ＭＳ Ｐゴシック" charset="0"/>
              </a:rPr>
              <a:t> </a:t>
            </a:r>
            <a:r>
              <a:rPr lang="nb-NO" dirty="0" err="1">
                <a:latin typeface="Arial" charset="0"/>
                <a:ea typeface="ＭＳ Ｐゴシック" charset="0"/>
              </a:rPr>
              <a:t>on</a:t>
            </a:r>
            <a:r>
              <a:rPr lang="nb-NO" dirty="0">
                <a:latin typeface="Arial" charset="0"/>
                <a:ea typeface="ＭＳ Ｐゴシック" charset="0"/>
              </a:rPr>
              <a:t> </a:t>
            </a:r>
            <a:r>
              <a:rPr lang="nb-NO" dirty="0" err="1">
                <a:latin typeface="Arial" charset="0"/>
                <a:ea typeface="ＭＳ Ｐゴシック" charset="0"/>
              </a:rPr>
              <a:t>usage</a:t>
            </a:r>
            <a:r>
              <a:rPr lang="nb-NO" dirty="0">
                <a:latin typeface="Arial" charset="0"/>
                <a:ea typeface="ＭＳ Ｐゴシック" charset="0"/>
              </a:rPr>
              <a:t> and </a:t>
            </a:r>
            <a:r>
              <a:rPr lang="nb-NO" dirty="0" err="1">
                <a:latin typeface="Arial" charset="0"/>
                <a:ea typeface="ＭＳ Ｐゴシック" charset="0"/>
              </a:rPr>
              <a:t>applicability</a:t>
            </a:r>
            <a:endParaRPr lang="nb-NO" dirty="0">
              <a:latin typeface="Arial" charset="0"/>
              <a:ea typeface="ＭＳ Ｐゴシック" charset="0"/>
            </a:endParaRPr>
          </a:p>
          <a:p>
            <a:pPr lvl="1" eaLnBrk="1" hangingPunct="1"/>
            <a:r>
              <a:rPr lang="nb-NO" dirty="0" err="1">
                <a:latin typeface="Arial" charset="0"/>
                <a:ea typeface="ＭＳ Ｐゴシック" charset="0"/>
              </a:rPr>
              <a:t>Concepts</a:t>
            </a:r>
            <a:r>
              <a:rPr lang="nb-NO" dirty="0">
                <a:latin typeface="Arial" charset="0"/>
                <a:ea typeface="ＭＳ Ｐゴシック" charset="0"/>
              </a:rPr>
              <a:t> and design, </a:t>
            </a:r>
            <a:r>
              <a:rPr lang="nb-NO" u="sng" dirty="0">
                <a:latin typeface="Arial" charset="0"/>
                <a:ea typeface="ＭＳ Ｐゴシック" charset="0"/>
              </a:rPr>
              <a:t>not</a:t>
            </a:r>
            <a:r>
              <a:rPr lang="nb-NO" dirty="0">
                <a:latin typeface="Arial" charset="0"/>
                <a:ea typeface="ＭＳ Ｐゴシック" charset="0"/>
              </a:rPr>
              <a:t> so </a:t>
            </a:r>
            <a:r>
              <a:rPr lang="nb-NO" dirty="0" err="1">
                <a:latin typeface="Arial" charset="0"/>
                <a:ea typeface="ＭＳ Ｐゴシック" charset="0"/>
              </a:rPr>
              <a:t>much</a:t>
            </a:r>
            <a:r>
              <a:rPr lang="nb-NO" dirty="0">
                <a:latin typeface="Arial" charset="0"/>
                <a:ea typeface="ＭＳ Ｐゴシック" charset="0"/>
              </a:rPr>
              <a:t> </a:t>
            </a:r>
            <a:r>
              <a:rPr lang="nb-NO" dirty="0" err="1">
                <a:latin typeface="Arial" charset="0"/>
                <a:ea typeface="ＭＳ Ｐゴシック" charset="0"/>
              </a:rPr>
              <a:t>about</a:t>
            </a:r>
            <a:r>
              <a:rPr lang="nb-NO" dirty="0">
                <a:latin typeface="Arial" charset="0"/>
                <a:ea typeface="ＭＳ Ｐゴシック" charset="0"/>
              </a:rPr>
              <a:t> </a:t>
            </a:r>
            <a:r>
              <a:rPr lang="nb-NO" dirty="0" err="1">
                <a:latin typeface="Arial" charset="0"/>
                <a:ea typeface="ＭＳ Ｐゴシック" charset="0"/>
              </a:rPr>
              <a:t>concrete</a:t>
            </a:r>
            <a:r>
              <a:rPr lang="nb-NO" dirty="0">
                <a:latin typeface="Arial" charset="0"/>
                <a:ea typeface="ＭＳ Ｐゴシック" charset="0"/>
              </a:rPr>
              <a:t> systems</a:t>
            </a:r>
          </a:p>
        </p:txBody>
      </p:sp>
    </p:spTree>
    <p:extLst>
      <p:ext uri="{BB962C8B-B14F-4D97-AF65-F5344CB8AC3E}">
        <p14:creationId xmlns:p14="http://schemas.microsoft.com/office/powerpoint/2010/main" val="25224887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lnSpc>
                <a:spcPct val="55000"/>
              </a:lnSpc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lnSpc>
                <a:spcPct val="55000"/>
              </a:lnSpc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lnSpc>
                <a:spcPct val="55000"/>
              </a:lnSpc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lnSpc>
                <a:spcPct val="55000"/>
              </a:lnSpc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7B538DD-0F2C-DF4D-9733-79846B78D260}" type="slidenum">
              <a:rPr lang="en-US" sz="1400"/>
              <a:pPr eaLnBrk="1" hangingPunct="1"/>
              <a:t>3</a:t>
            </a:fld>
            <a:endParaRPr lang="en-US" sz="140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136525"/>
            <a:ext cx="8229600" cy="685801"/>
          </a:xfrm>
        </p:spPr>
        <p:txBody>
          <a:bodyPr/>
          <a:lstStyle/>
          <a:p>
            <a:pPr eaLnBrk="1" hangingPunct="1"/>
            <a:r>
              <a:rPr lang="nb-NO" dirty="0">
                <a:latin typeface="Arial" charset="0"/>
              </a:rPr>
              <a:t>Organization </a:t>
            </a:r>
            <a:r>
              <a:rPr lang="nb-NO" dirty="0" err="1">
                <a:latin typeface="Arial" charset="0"/>
              </a:rPr>
              <a:t>of</a:t>
            </a:r>
            <a:r>
              <a:rPr lang="nb-NO" dirty="0">
                <a:latin typeface="Arial" charset="0"/>
              </a:rPr>
              <a:t> </a:t>
            </a:r>
            <a:r>
              <a:rPr lang="nb-NO" dirty="0" err="1">
                <a:latin typeface="Arial" charset="0"/>
              </a:rPr>
              <a:t>the</a:t>
            </a:r>
            <a:r>
              <a:rPr lang="nb-NO" dirty="0">
                <a:latin typeface="Arial" charset="0"/>
              </a:rPr>
              <a:t> Course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5516" y="848357"/>
            <a:ext cx="8712968" cy="4525963"/>
          </a:xfrm>
        </p:spPr>
        <p:txBody>
          <a:bodyPr/>
          <a:lstStyle/>
          <a:p>
            <a:pPr eaLnBrk="1" hangingPunct="1"/>
            <a:r>
              <a:rPr lang="nb-NO" sz="2800" dirty="0">
                <a:latin typeface="Arial" charset="0"/>
              </a:rPr>
              <a:t>Course mode:</a:t>
            </a:r>
          </a:p>
          <a:p>
            <a:pPr lvl="1" eaLnBrk="1" hangingPunct="1"/>
            <a:r>
              <a:rPr lang="nb-NO" sz="2000" dirty="0" err="1">
                <a:latin typeface="Arial" charset="0"/>
                <a:ea typeface="ＭＳ Ｐゴシック" charset="0"/>
              </a:rPr>
              <a:t>Lectures</a:t>
            </a:r>
            <a:r>
              <a:rPr lang="nb-NO" sz="2000" dirty="0">
                <a:latin typeface="Arial" charset="0"/>
                <a:ea typeface="ＭＳ Ｐゴシック" charset="0"/>
              </a:rPr>
              <a:t>: </a:t>
            </a:r>
            <a:r>
              <a:rPr lang="nb-NO" sz="2000" dirty="0" err="1">
                <a:latin typeface="Arial" charset="0"/>
                <a:ea typeface="ＭＳ Ｐゴシック" charset="0"/>
              </a:rPr>
              <a:t>Tuesday</a:t>
            </a:r>
            <a:r>
              <a:rPr lang="nb-NO" sz="2000" dirty="0">
                <a:latin typeface="Arial" charset="0"/>
                <a:ea typeface="ＭＳ Ｐゴシック" charset="0"/>
              </a:rPr>
              <a:t>, 3 </a:t>
            </a:r>
            <a:r>
              <a:rPr lang="nb-NO" sz="2000" dirty="0" err="1">
                <a:latin typeface="Arial" charset="0"/>
                <a:ea typeface="ＭＳ Ｐゴシック" charset="0"/>
              </a:rPr>
              <a:t>hours</a:t>
            </a:r>
            <a:r>
              <a:rPr lang="nb-NO" sz="2000" dirty="0">
                <a:latin typeface="Arial" charset="0"/>
                <a:ea typeface="ＭＳ Ｐゴシック" charset="0"/>
              </a:rPr>
              <a:t>, 12:15-15:00, Lille Aud. (old </a:t>
            </a:r>
            <a:r>
              <a:rPr lang="nb-NO" sz="2000" dirty="0" err="1">
                <a:latin typeface="Arial" charset="0"/>
                <a:ea typeface="ＭＳ Ｐゴシック" charset="0"/>
              </a:rPr>
              <a:t>Ifi</a:t>
            </a:r>
            <a:r>
              <a:rPr lang="nb-NO" sz="2000" dirty="0">
                <a:latin typeface="Arial" charset="0"/>
                <a:ea typeface="ＭＳ Ｐゴシック" charset="0"/>
              </a:rPr>
              <a:t>) </a:t>
            </a:r>
          </a:p>
          <a:p>
            <a:pPr lvl="1" eaLnBrk="1" hangingPunct="1"/>
            <a:r>
              <a:rPr lang="nb-NO" sz="2000" dirty="0">
                <a:latin typeface="Arial" charset="0"/>
                <a:ea typeface="ＭＳ Ｐゴシック" charset="0"/>
              </a:rPr>
              <a:t>10 </a:t>
            </a:r>
            <a:r>
              <a:rPr lang="nb-NO" sz="2000" dirty="0" err="1">
                <a:latin typeface="Arial" charset="0"/>
                <a:ea typeface="ＭＳ Ｐゴシック" charset="0"/>
              </a:rPr>
              <a:t>weeks</a:t>
            </a:r>
            <a:r>
              <a:rPr lang="nb-NO" sz="2000" dirty="0">
                <a:latin typeface="Arial" charset="0"/>
                <a:ea typeface="ＭＳ Ｐゴシック" charset="0"/>
              </a:rPr>
              <a:t> </a:t>
            </a:r>
            <a:r>
              <a:rPr lang="nb-NO" sz="2000" dirty="0" err="1">
                <a:latin typeface="Arial" charset="0"/>
                <a:ea typeface="ＭＳ Ｐゴシック" charset="0"/>
              </a:rPr>
              <a:t>lecturing</a:t>
            </a:r>
            <a:r>
              <a:rPr lang="nb-NO" sz="2000" dirty="0">
                <a:latin typeface="Arial" charset="0"/>
                <a:ea typeface="ＭＳ Ｐゴシック" charset="0"/>
              </a:rPr>
              <a:t> </a:t>
            </a:r>
          </a:p>
          <a:p>
            <a:pPr lvl="1" eaLnBrk="1" hangingPunct="1"/>
            <a:r>
              <a:rPr lang="nb-NO" sz="2000" dirty="0" err="1">
                <a:latin typeface="Arial" charset="0"/>
                <a:ea typeface="ＭＳ Ｐゴシック" charset="0"/>
              </a:rPr>
              <a:t>Mandatory</a:t>
            </a:r>
            <a:r>
              <a:rPr lang="nb-NO" sz="2000" dirty="0">
                <a:latin typeface="Arial" charset="0"/>
                <a:ea typeface="ＭＳ Ｐゴシック" charset="0"/>
              </a:rPr>
              <a:t> </a:t>
            </a:r>
            <a:r>
              <a:rPr lang="nb-NO" sz="2000" dirty="0" err="1">
                <a:latin typeface="Arial" charset="0"/>
                <a:ea typeface="ＭＳ Ｐゴシック" charset="0"/>
              </a:rPr>
              <a:t>exercise</a:t>
            </a:r>
            <a:r>
              <a:rPr lang="nb-NO" sz="2000" dirty="0">
                <a:latin typeface="Arial" charset="0"/>
                <a:ea typeface="ＭＳ Ｐゴシック" charset="0"/>
              </a:rPr>
              <a:t> (2 parts)</a:t>
            </a:r>
          </a:p>
          <a:p>
            <a:pPr eaLnBrk="1" hangingPunct="1"/>
            <a:r>
              <a:rPr lang="nb-NO" sz="2800" dirty="0">
                <a:latin typeface="Arial" charset="0"/>
              </a:rPr>
              <a:t> Information &amp; </a:t>
            </a:r>
            <a:r>
              <a:rPr lang="nb-NO" sz="2800" dirty="0" err="1">
                <a:latin typeface="Arial" charset="0"/>
              </a:rPr>
              <a:t>lecturing</a:t>
            </a:r>
            <a:r>
              <a:rPr lang="nb-NO" sz="2800" dirty="0">
                <a:latin typeface="Arial" charset="0"/>
              </a:rPr>
              <a:t> material:</a:t>
            </a:r>
          </a:p>
          <a:p>
            <a:pPr marL="457200" lvl="1" indent="0" eaLnBrk="1" hangingPunct="1">
              <a:buNone/>
            </a:pPr>
            <a:r>
              <a:rPr lang="nb-NO" sz="2000" dirty="0">
                <a:hlinkClick r:id="rId2"/>
              </a:rPr>
              <a:t>https://www.uio.no/studier/emner/matnat/ifi/IN5040/h24/index.html</a:t>
            </a:r>
            <a:endParaRPr lang="nb-NO" sz="2000" dirty="0"/>
          </a:p>
          <a:p>
            <a:pPr marL="514350" indent="-457200" eaLnBrk="1" hangingPunct="1"/>
            <a:r>
              <a:rPr lang="nb-NO" sz="2800" dirty="0" err="1">
                <a:latin typeface="Arial" charset="0"/>
              </a:rPr>
              <a:t>PhD</a:t>
            </a:r>
            <a:r>
              <a:rPr lang="nb-NO" sz="2800" dirty="0">
                <a:latin typeface="Arial" charset="0"/>
              </a:rPr>
              <a:t> students (IN9040): </a:t>
            </a:r>
            <a:br>
              <a:rPr lang="nb-NO" sz="2800" dirty="0">
                <a:latin typeface="Arial" charset="0"/>
              </a:rPr>
            </a:br>
            <a:r>
              <a:rPr lang="nb-NO" sz="2800" dirty="0" err="1">
                <a:latin typeface="Arial" charset="0"/>
              </a:rPr>
              <a:t>mandatory</a:t>
            </a:r>
            <a:r>
              <a:rPr lang="nb-NO" sz="2800" dirty="0">
                <a:latin typeface="Arial" charset="0"/>
              </a:rPr>
              <a:t> 45 min. Presentation </a:t>
            </a:r>
          </a:p>
          <a:p>
            <a:pPr marL="514350" indent="-457200" eaLnBrk="1" hangingPunct="1"/>
            <a:r>
              <a:rPr lang="nb-NO" sz="2800" dirty="0" err="1">
                <a:latin typeface="Arial" charset="0"/>
              </a:rPr>
              <a:t>Examination</a:t>
            </a:r>
            <a:r>
              <a:rPr lang="nb-NO" sz="2800" dirty="0">
                <a:latin typeface="Arial" charset="0"/>
              </a:rPr>
              <a:t>:</a:t>
            </a:r>
          </a:p>
          <a:p>
            <a:pPr lvl="1" eaLnBrk="1" hangingPunct="1"/>
            <a:r>
              <a:rPr lang="nb-NO" sz="2400" dirty="0">
                <a:latin typeface="Arial" charset="0"/>
                <a:ea typeface="ＭＳ Ｐゴシック" charset="0"/>
              </a:rPr>
              <a:t>Oral (</a:t>
            </a:r>
            <a:r>
              <a:rPr lang="nb-NO" sz="2400" dirty="0" err="1">
                <a:latin typeface="Arial" charset="0"/>
                <a:ea typeface="ＭＳ Ｐゴシック" charset="0"/>
              </a:rPr>
              <a:t>dates</a:t>
            </a:r>
            <a:r>
              <a:rPr lang="nb-NO" sz="2400" dirty="0">
                <a:latin typeface="Arial" charset="0"/>
                <a:ea typeface="ＭＳ Ｐゴシック" charset="0"/>
              </a:rPr>
              <a:t> and </a:t>
            </a:r>
            <a:r>
              <a:rPr lang="nb-NO" sz="2400" dirty="0" err="1">
                <a:latin typeface="Arial" charset="0"/>
                <a:ea typeface="ＭＳ Ｐゴシック" charset="0"/>
              </a:rPr>
              <a:t>modalities</a:t>
            </a:r>
            <a:r>
              <a:rPr lang="nb-NO" sz="2400" dirty="0">
                <a:latin typeface="Arial" charset="0"/>
                <a:ea typeface="ＭＳ Ｐゴシック" charset="0"/>
              </a:rPr>
              <a:t> to be </a:t>
            </a:r>
            <a:r>
              <a:rPr lang="nb-NO" sz="2400" dirty="0" err="1">
                <a:latin typeface="Arial" charset="0"/>
                <a:ea typeface="ＭＳ Ｐゴシック" charset="0"/>
              </a:rPr>
              <a:t>announced</a:t>
            </a:r>
            <a:r>
              <a:rPr lang="nb-NO" sz="2400" dirty="0">
                <a:latin typeface="Arial" charset="0"/>
                <a:ea typeface="ＭＳ Ｐゴシック" charset="0"/>
              </a:rPr>
              <a:t> later)</a:t>
            </a:r>
          </a:p>
          <a:p>
            <a:pPr marL="457200" lvl="1" indent="0" eaLnBrk="1" hangingPunct="1">
              <a:buNone/>
            </a:pPr>
            <a:endParaRPr lang="nb-NO" sz="2400" dirty="0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86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lnSpc>
                <a:spcPct val="55000"/>
              </a:lnSpc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lnSpc>
                <a:spcPct val="55000"/>
              </a:lnSpc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lnSpc>
                <a:spcPct val="55000"/>
              </a:lnSpc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lnSpc>
                <a:spcPct val="55000"/>
              </a:lnSpc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A7C2329-6461-534C-AA9D-9D953CE0F9FF}" type="slidenum">
              <a:rPr lang="en-US" sz="1400"/>
              <a:pPr eaLnBrk="1" hangingPunct="1"/>
              <a:t>4</a:t>
            </a:fld>
            <a:endParaRPr lang="en-US" sz="1400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>
                <a:latin typeface="Arial" charset="0"/>
              </a:rPr>
              <a:t>Syllabus (Pensum)</a:t>
            </a:r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dirty="0">
                <a:latin typeface="Arial" charset="0"/>
              </a:rPr>
              <a:t>All slides and </a:t>
            </a:r>
            <a:r>
              <a:rPr lang="nb-NO" dirty="0" err="1">
                <a:latin typeface="Arial" charset="0"/>
              </a:rPr>
              <a:t>handouts</a:t>
            </a:r>
            <a:endParaRPr lang="nb-NO" dirty="0">
              <a:latin typeface="Arial" charset="0"/>
            </a:endParaRPr>
          </a:p>
          <a:p>
            <a:pPr eaLnBrk="1" hangingPunct="1"/>
            <a:r>
              <a:rPr lang="nb-NO" dirty="0" err="1">
                <a:latin typeface="Arial" charset="0"/>
              </a:rPr>
              <a:t>Selected</a:t>
            </a:r>
            <a:r>
              <a:rPr lang="nb-NO" dirty="0">
                <a:latin typeface="Arial" charset="0"/>
              </a:rPr>
              <a:t> </a:t>
            </a:r>
            <a:r>
              <a:rPr lang="nb-NO" dirty="0" err="1">
                <a:latin typeface="Arial" charset="0"/>
              </a:rPr>
              <a:t>articles</a:t>
            </a:r>
            <a:r>
              <a:rPr lang="nb-NO" dirty="0">
                <a:latin typeface="Arial" charset="0"/>
              </a:rPr>
              <a:t> (</a:t>
            </a:r>
            <a:r>
              <a:rPr lang="nb-NO" dirty="0" err="1">
                <a:latin typeface="Arial" charset="0"/>
              </a:rPr>
              <a:t>on</a:t>
            </a:r>
            <a:r>
              <a:rPr lang="nb-NO" dirty="0">
                <a:latin typeface="Arial" charset="0"/>
              </a:rPr>
              <a:t> </a:t>
            </a:r>
            <a:r>
              <a:rPr lang="nb-NO" dirty="0" err="1">
                <a:latin typeface="Arial" charset="0"/>
              </a:rPr>
              <a:t>the</a:t>
            </a:r>
            <a:r>
              <a:rPr lang="nb-NO" dirty="0">
                <a:latin typeface="Arial" charset="0"/>
              </a:rPr>
              <a:t> Web </a:t>
            </a:r>
            <a:r>
              <a:rPr lang="nb-NO" dirty="0" err="1">
                <a:latin typeface="Arial" charset="0"/>
              </a:rPr>
              <a:t>page</a:t>
            </a:r>
            <a:r>
              <a:rPr lang="nb-NO" dirty="0">
                <a:latin typeface="Arial" charset="0"/>
              </a:rPr>
              <a:t>)</a:t>
            </a:r>
          </a:p>
          <a:p>
            <a:pPr eaLnBrk="1" hangingPunct="1"/>
            <a:r>
              <a:rPr lang="nb-NO" sz="2400" dirty="0" err="1">
                <a:latin typeface="Arial" charset="0"/>
              </a:rPr>
              <a:t>Elmasri</a:t>
            </a:r>
            <a:r>
              <a:rPr lang="nb-NO" sz="2400" dirty="0">
                <a:latin typeface="Arial" charset="0"/>
              </a:rPr>
              <a:t> &amp; </a:t>
            </a:r>
            <a:r>
              <a:rPr lang="nb-NO" sz="2400" dirty="0" err="1">
                <a:latin typeface="Arial" charset="0"/>
              </a:rPr>
              <a:t>Navathe</a:t>
            </a:r>
            <a:r>
              <a:rPr lang="nb-NO" sz="2400" dirty="0">
                <a:latin typeface="Arial" charset="0"/>
              </a:rPr>
              <a:t>: </a:t>
            </a:r>
            <a:r>
              <a:rPr lang="nb-NO" sz="2400" dirty="0" err="1">
                <a:latin typeface="Arial" charset="0"/>
              </a:rPr>
              <a:t>Fundamentals</a:t>
            </a:r>
            <a:r>
              <a:rPr lang="nb-NO" sz="2400" dirty="0">
                <a:latin typeface="Arial" charset="0"/>
              </a:rPr>
              <a:t> </a:t>
            </a:r>
            <a:r>
              <a:rPr lang="nb-NO" sz="2400" dirty="0" err="1">
                <a:latin typeface="Arial" charset="0"/>
              </a:rPr>
              <a:t>of</a:t>
            </a:r>
            <a:r>
              <a:rPr lang="nb-NO" sz="2400" dirty="0">
                <a:latin typeface="Arial" charset="0"/>
              </a:rPr>
              <a:t> Database Systems, 5</a:t>
            </a:r>
            <a:r>
              <a:rPr lang="nb-NO" sz="2400" baseline="30000" dirty="0">
                <a:latin typeface="Arial" charset="0"/>
              </a:rPr>
              <a:t>th</a:t>
            </a:r>
            <a:r>
              <a:rPr lang="nb-NO" sz="2400" dirty="0">
                <a:latin typeface="Arial" charset="0"/>
              </a:rPr>
              <a:t> or 6</a:t>
            </a:r>
            <a:r>
              <a:rPr lang="nb-NO" sz="2400" baseline="30000" dirty="0">
                <a:latin typeface="Arial" charset="0"/>
              </a:rPr>
              <a:t>th</a:t>
            </a:r>
            <a:r>
              <a:rPr lang="nb-NO" sz="2400" dirty="0">
                <a:latin typeface="Arial" charset="0"/>
              </a:rPr>
              <a:t> </a:t>
            </a:r>
            <a:r>
              <a:rPr lang="nb-NO" sz="2400" dirty="0" err="1">
                <a:latin typeface="Arial" charset="0"/>
              </a:rPr>
              <a:t>edition</a:t>
            </a:r>
            <a:r>
              <a:rPr lang="nb-NO" sz="2400" dirty="0">
                <a:latin typeface="Arial" charset="0"/>
              </a:rPr>
              <a:t>, </a:t>
            </a:r>
            <a:r>
              <a:rPr lang="nb-NO" sz="2400" dirty="0" err="1">
                <a:latin typeface="Arial" charset="0"/>
              </a:rPr>
              <a:t>Addison-Wesley</a:t>
            </a:r>
            <a:endParaRPr lang="nb-NO" sz="2400" dirty="0">
              <a:latin typeface="Arial" charset="0"/>
            </a:endParaRPr>
          </a:p>
          <a:p>
            <a:pPr eaLnBrk="1" hangingPunct="1"/>
            <a:r>
              <a:rPr lang="nb-NO" sz="2400" dirty="0">
                <a:latin typeface="Arial" charset="0"/>
              </a:rPr>
              <a:t>Garcia-Molina, Ullman &amp; </a:t>
            </a:r>
            <a:r>
              <a:rPr lang="nb-NO" sz="2400" dirty="0" err="1">
                <a:latin typeface="Arial" charset="0"/>
              </a:rPr>
              <a:t>Widom</a:t>
            </a:r>
            <a:r>
              <a:rPr lang="nb-NO" sz="2400" dirty="0">
                <a:latin typeface="Arial" charset="0"/>
              </a:rPr>
              <a:t>: Database Systems – The Complete Book, 2nd </a:t>
            </a:r>
            <a:r>
              <a:rPr lang="nb-NO" sz="2400" dirty="0" err="1">
                <a:latin typeface="Arial" charset="0"/>
              </a:rPr>
              <a:t>edition</a:t>
            </a:r>
            <a:r>
              <a:rPr lang="nb-NO" sz="2400" dirty="0">
                <a:latin typeface="Arial" charset="0"/>
              </a:rPr>
              <a:t>, </a:t>
            </a:r>
            <a:r>
              <a:rPr lang="nb-NO" sz="2400" dirty="0" err="1">
                <a:latin typeface="Arial" charset="0"/>
              </a:rPr>
              <a:t>Prentice</a:t>
            </a:r>
            <a:r>
              <a:rPr lang="nb-NO" sz="2400" dirty="0">
                <a:latin typeface="Arial" charset="0"/>
              </a:rPr>
              <a:t> Hall, 2009</a:t>
            </a:r>
          </a:p>
        </p:txBody>
      </p:sp>
    </p:spTree>
    <p:extLst>
      <p:ext uri="{BB962C8B-B14F-4D97-AF65-F5344CB8AC3E}">
        <p14:creationId xmlns:p14="http://schemas.microsoft.com/office/powerpoint/2010/main" val="33725387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lnSpc>
                <a:spcPct val="55000"/>
              </a:lnSpc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lnSpc>
                <a:spcPct val="55000"/>
              </a:lnSpc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lnSpc>
                <a:spcPct val="55000"/>
              </a:lnSpc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lnSpc>
                <a:spcPct val="55000"/>
              </a:lnSpc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8FA83CF-C27C-FA4D-ABC8-945C7B27B542}" type="slidenum">
              <a:rPr lang="en-US" sz="1400"/>
              <a:pPr eaLnBrk="1" hangingPunct="1"/>
              <a:t>5</a:t>
            </a:fld>
            <a:endParaRPr lang="en-US" sz="1400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>
                <a:latin typeface="Arial" charset="0"/>
              </a:rPr>
              <a:t>Mandatory Exercise</a:t>
            </a:r>
          </a:p>
        </p:txBody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nb-NO" b="1" dirty="0">
                <a:latin typeface="Arial" charset="0"/>
              </a:rPr>
              <a:t>Organization:</a:t>
            </a:r>
            <a:r>
              <a:rPr lang="nb-NO" dirty="0">
                <a:latin typeface="Arial" charset="0"/>
              </a:rPr>
              <a:t> 2 parts = 2 </a:t>
            </a:r>
            <a:r>
              <a:rPr lang="nb-NO" dirty="0" err="1">
                <a:latin typeface="Arial" charset="0"/>
              </a:rPr>
              <a:t>deliveries</a:t>
            </a:r>
            <a:br>
              <a:rPr lang="nb-NO" dirty="0">
                <a:latin typeface="Arial" charset="0"/>
              </a:rPr>
            </a:br>
            <a:r>
              <a:rPr lang="nb-NO" dirty="0" err="1">
                <a:latin typeface="Arial" charset="0"/>
              </a:rPr>
              <a:t>each</a:t>
            </a:r>
            <a:r>
              <a:rPr lang="nb-NO" dirty="0">
                <a:latin typeface="Arial" charset="0"/>
              </a:rPr>
              <a:t> student </a:t>
            </a:r>
            <a:r>
              <a:rPr lang="nb-NO" dirty="0" err="1">
                <a:latin typeface="Arial" charset="0"/>
              </a:rPr>
              <a:t>works</a:t>
            </a:r>
            <a:r>
              <a:rPr lang="nb-NO" dirty="0">
                <a:latin typeface="Arial" charset="0"/>
              </a:rPr>
              <a:t> </a:t>
            </a:r>
            <a:r>
              <a:rPr lang="nb-NO" dirty="0" err="1">
                <a:latin typeface="Arial" charset="0"/>
              </a:rPr>
              <a:t>alone</a:t>
            </a:r>
            <a:endParaRPr lang="nb-NO" dirty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nb-NO" b="1" dirty="0">
                <a:latin typeface="Arial" charset="0"/>
              </a:rPr>
              <a:t>Delivery date:</a:t>
            </a:r>
            <a:r>
              <a:rPr lang="nb-NO" dirty="0">
                <a:latin typeface="Arial" charset="0"/>
              </a:rPr>
              <a:t> </a:t>
            </a:r>
            <a:r>
              <a:rPr lang="nb-NO" dirty="0">
                <a:solidFill>
                  <a:srgbClr val="FF0000"/>
                </a:solidFill>
                <a:latin typeface="Arial" charset="0"/>
              </a:rPr>
              <a:t>Hard Deadlines!</a:t>
            </a:r>
            <a:br>
              <a:rPr lang="nb-NO" dirty="0">
                <a:solidFill>
                  <a:srgbClr val="FF0000"/>
                </a:solidFill>
                <a:latin typeface="Arial" charset="0"/>
              </a:rPr>
            </a:br>
            <a:r>
              <a:rPr lang="nb-NO" dirty="0">
                <a:solidFill>
                  <a:srgbClr val="FF0000"/>
                </a:solidFill>
                <a:latin typeface="Arial" charset="0"/>
              </a:rPr>
              <a:t>Part 1:</a:t>
            </a:r>
            <a:r>
              <a:rPr lang="nb-NO" dirty="0">
                <a:solidFill>
                  <a:srgbClr val="CC0099"/>
                </a:solidFill>
                <a:latin typeface="Arial" charset="0"/>
              </a:rPr>
              <a:t> </a:t>
            </a:r>
            <a:r>
              <a:rPr lang="nb-NO" dirty="0" err="1">
                <a:solidFill>
                  <a:srgbClr val="CC0099"/>
                </a:solidFill>
                <a:latin typeface="Arial" charset="0"/>
              </a:rPr>
              <a:t>October</a:t>
            </a:r>
            <a:r>
              <a:rPr lang="nb-NO" dirty="0">
                <a:solidFill>
                  <a:srgbClr val="CC0099"/>
                </a:solidFill>
                <a:latin typeface="Arial" charset="0"/>
              </a:rPr>
              <a:t> 1, 2024, </a:t>
            </a:r>
            <a:r>
              <a:rPr lang="nb-NO">
                <a:solidFill>
                  <a:srgbClr val="CC0099"/>
                </a:solidFill>
                <a:latin typeface="Arial" charset="0"/>
              </a:rPr>
              <a:t>23:59h </a:t>
            </a:r>
            <a:br>
              <a:rPr lang="nb-NO" dirty="0">
                <a:solidFill>
                  <a:srgbClr val="CC0099"/>
                </a:solidFill>
                <a:latin typeface="Arial" charset="0"/>
              </a:rPr>
            </a:br>
            <a:r>
              <a:rPr lang="nb-NO" dirty="0">
                <a:solidFill>
                  <a:srgbClr val="FF0000"/>
                </a:solidFill>
                <a:latin typeface="Arial" charset="0"/>
              </a:rPr>
              <a:t>Part 2:</a:t>
            </a:r>
            <a:r>
              <a:rPr lang="nb-NO" dirty="0">
                <a:solidFill>
                  <a:srgbClr val="CC0099"/>
                </a:solidFill>
                <a:latin typeface="Arial" charset="0"/>
              </a:rPr>
              <a:t> </a:t>
            </a:r>
            <a:r>
              <a:rPr lang="nb-NO" dirty="0" err="1">
                <a:solidFill>
                  <a:srgbClr val="CC0099"/>
                </a:solidFill>
                <a:latin typeface="Arial" charset="0"/>
              </a:rPr>
              <a:t>October</a:t>
            </a:r>
            <a:r>
              <a:rPr lang="nb-NO" dirty="0">
                <a:solidFill>
                  <a:srgbClr val="CC0099"/>
                </a:solidFill>
                <a:latin typeface="Arial" charset="0"/>
              </a:rPr>
              <a:t> 22, 2024, 23:59h </a:t>
            </a:r>
          </a:p>
          <a:p>
            <a:pPr eaLnBrk="1" hangingPunct="1">
              <a:lnSpc>
                <a:spcPct val="90000"/>
              </a:lnSpc>
            </a:pPr>
            <a:r>
              <a:rPr lang="nb-NO" dirty="0" err="1">
                <a:latin typeface="Arial" charset="0"/>
              </a:rPr>
              <a:t>Only</a:t>
            </a:r>
            <a:r>
              <a:rPr lang="nb-NO" dirty="0">
                <a:latin typeface="Arial" charset="0"/>
              </a:rPr>
              <a:t> students </a:t>
            </a:r>
            <a:r>
              <a:rPr lang="nb-NO" dirty="0" err="1">
                <a:latin typeface="Arial" charset="0"/>
              </a:rPr>
              <a:t>that</a:t>
            </a:r>
            <a:r>
              <a:rPr lang="nb-NO" dirty="0">
                <a:latin typeface="Arial" charset="0"/>
              </a:rPr>
              <a:t> have </a:t>
            </a:r>
            <a:r>
              <a:rPr lang="nb-NO" dirty="0" err="1">
                <a:latin typeface="Arial" charset="0"/>
              </a:rPr>
              <a:t>passed</a:t>
            </a:r>
            <a:r>
              <a:rPr lang="nb-NO" dirty="0">
                <a:latin typeface="Arial" charset="0"/>
              </a:rPr>
              <a:t> </a:t>
            </a:r>
            <a:r>
              <a:rPr lang="nb-NO" dirty="0" err="1">
                <a:latin typeface="Arial" charset="0"/>
              </a:rPr>
              <a:t>the</a:t>
            </a:r>
            <a:r>
              <a:rPr lang="nb-NO" dirty="0">
                <a:latin typeface="Arial" charset="0"/>
              </a:rPr>
              <a:t> </a:t>
            </a:r>
            <a:r>
              <a:rPr lang="nb-NO" dirty="0" err="1">
                <a:latin typeface="Arial" charset="0"/>
              </a:rPr>
              <a:t>mandatory</a:t>
            </a:r>
            <a:r>
              <a:rPr lang="nb-NO" dirty="0">
                <a:latin typeface="Arial" charset="0"/>
              </a:rPr>
              <a:t> </a:t>
            </a:r>
            <a:r>
              <a:rPr lang="nb-NO" dirty="0" err="1">
                <a:latin typeface="Arial" charset="0"/>
              </a:rPr>
              <a:t>exercise</a:t>
            </a:r>
            <a:r>
              <a:rPr lang="nb-NO" dirty="0">
                <a:latin typeface="Arial" charset="0"/>
              </a:rPr>
              <a:t> (</a:t>
            </a:r>
            <a:r>
              <a:rPr lang="nb-NO" dirty="0" err="1">
                <a:latin typeface="Arial" charset="0"/>
              </a:rPr>
              <a:t>both</a:t>
            </a:r>
            <a:r>
              <a:rPr lang="nb-NO" dirty="0">
                <a:latin typeface="Arial" charset="0"/>
              </a:rPr>
              <a:t> parts!) </a:t>
            </a:r>
            <a:r>
              <a:rPr lang="nb-NO" dirty="0" err="1">
                <a:latin typeface="Arial" charset="0"/>
              </a:rPr>
              <a:t>are</a:t>
            </a:r>
            <a:r>
              <a:rPr lang="nb-NO" dirty="0">
                <a:latin typeface="Arial" charset="0"/>
              </a:rPr>
              <a:t> </a:t>
            </a:r>
            <a:r>
              <a:rPr lang="nb-NO" dirty="0" err="1">
                <a:latin typeface="Arial" charset="0"/>
              </a:rPr>
              <a:t>allowed</a:t>
            </a:r>
            <a:r>
              <a:rPr lang="nb-NO" dirty="0">
                <a:latin typeface="Arial" charset="0"/>
              </a:rPr>
              <a:t> to </a:t>
            </a:r>
            <a:r>
              <a:rPr lang="nb-NO" dirty="0" err="1">
                <a:latin typeface="Arial" charset="0"/>
              </a:rPr>
              <a:t>take</a:t>
            </a:r>
            <a:r>
              <a:rPr lang="nb-NO" dirty="0">
                <a:latin typeface="Arial" charset="0"/>
              </a:rPr>
              <a:t> </a:t>
            </a:r>
            <a:r>
              <a:rPr lang="nb-NO" dirty="0" err="1">
                <a:latin typeface="Arial" charset="0"/>
              </a:rPr>
              <a:t>the</a:t>
            </a:r>
            <a:r>
              <a:rPr lang="nb-NO" dirty="0">
                <a:latin typeface="Arial" charset="0"/>
              </a:rPr>
              <a:t> </a:t>
            </a:r>
            <a:r>
              <a:rPr lang="nb-NO" dirty="0" err="1">
                <a:latin typeface="Arial" charset="0"/>
              </a:rPr>
              <a:t>examination</a:t>
            </a:r>
            <a:r>
              <a:rPr lang="nb-NO" dirty="0">
                <a:latin typeface="Arial" charset="0"/>
              </a:rPr>
              <a:t>!</a:t>
            </a:r>
          </a:p>
          <a:p>
            <a:pPr eaLnBrk="1" hangingPunct="1">
              <a:lnSpc>
                <a:spcPct val="90000"/>
              </a:lnSpc>
            </a:pPr>
            <a:r>
              <a:rPr lang="nb-NO" dirty="0">
                <a:latin typeface="Arial" charset="0"/>
              </a:rPr>
              <a:t>Help (TA): </a:t>
            </a:r>
            <a:r>
              <a:rPr lang="nb-NO" dirty="0">
                <a:latin typeface="Arial" charset="0"/>
                <a:ea typeface="ＭＳ Ｐゴシック" charset="0"/>
              </a:rPr>
              <a:t>Marta, </a:t>
            </a:r>
            <a:r>
              <a:rPr lang="nb-NO" dirty="0" err="1">
                <a:latin typeface="Arial" charset="0"/>
                <a:ea typeface="ＭＳ Ｐゴシック" charset="0"/>
              </a:rPr>
              <a:t>martaq@ifi.uio.no</a:t>
            </a:r>
            <a:endParaRPr lang="nb-NO" dirty="0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02768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0"/>
            <a:ext cx="8229600" cy="908720"/>
          </a:xfrm>
        </p:spPr>
        <p:txBody>
          <a:bodyPr/>
          <a:lstStyle/>
          <a:p>
            <a:pPr algn="l"/>
            <a:r>
              <a:rPr lang="en-US" dirty="0"/>
              <a:t>Content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4276" y="762907"/>
            <a:ext cx="8291264" cy="6120680"/>
          </a:xfrm>
        </p:spPr>
        <p:txBody>
          <a:bodyPr/>
          <a:lstStyle/>
          <a:p>
            <a:r>
              <a:rPr lang="en-US" dirty="0"/>
              <a:t>Data Stream Management Systems</a:t>
            </a:r>
          </a:p>
          <a:p>
            <a:r>
              <a:rPr lang="fr-FR" dirty="0" err="1"/>
              <a:t>Complex</a:t>
            </a:r>
            <a:r>
              <a:rPr lang="fr-FR" dirty="0"/>
              <a:t> Event </a:t>
            </a:r>
            <a:r>
              <a:rPr lang="fr-FR" dirty="0" err="1"/>
              <a:t>Processing</a:t>
            </a:r>
            <a:endParaRPr lang="fr-FR" dirty="0"/>
          </a:p>
          <a:p>
            <a:r>
              <a:rPr lang="en-US" dirty="0"/>
              <a:t>Distributed Database Systems</a:t>
            </a:r>
          </a:p>
          <a:p>
            <a:r>
              <a:rPr lang="nl-NL" dirty="0" err="1"/>
              <a:t>Heterogeneous</a:t>
            </a:r>
            <a:r>
              <a:rPr lang="nl-NL" dirty="0"/>
              <a:t> Multi-Database Systems</a:t>
            </a:r>
          </a:p>
          <a:p>
            <a:r>
              <a:rPr lang="nl-NL" dirty="0"/>
              <a:t>Data Warehouses</a:t>
            </a:r>
          </a:p>
          <a:p>
            <a:r>
              <a:rPr lang="en-US" dirty="0"/>
              <a:t>Data Mining </a:t>
            </a:r>
          </a:p>
          <a:p>
            <a:r>
              <a:rPr lang="en-US" dirty="0"/>
              <a:t>Web &amp; XML Data Management</a:t>
            </a:r>
          </a:p>
          <a:p>
            <a:r>
              <a:rPr lang="en-US" dirty="0"/>
              <a:t>Cloud Data Management</a:t>
            </a:r>
          </a:p>
          <a:p>
            <a:r>
              <a:rPr lang="en-US" dirty="0"/>
              <a:t>Big Data &amp; </a:t>
            </a:r>
            <a:r>
              <a:rPr lang="en-US" dirty="0" err="1"/>
              <a:t>NoSQL</a:t>
            </a:r>
            <a:endParaRPr lang="en-US" dirty="0"/>
          </a:p>
          <a:p>
            <a:r>
              <a:rPr lang="en-US" dirty="0"/>
              <a:t>Performance Analysis &amp; Large DBS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6CFB9-868C-874F-87D6-6EA200A3F4B0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079972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342900" marR="0" indent="-342900" algn="l" defTabSz="914400" rtl="0" eaLnBrk="1" fontAlgn="base" latinLnBrk="0" hangingPunct="1">
          <a:lnSpc>
            <a:spcPct val="55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342900" marR="0" indent="-342900" algn="l" defTabSz="914400" rtl="0" eaLnBrk="1" fontAlgn="base" latinLnBrk="0" hangingPunct="1">
          <a:lnSpc>
            <a:spcPct val="55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Studio</Template>
  <TotalTime>64854</TotalTime>
  <Words>298</Words>
  <Application>Microsoft Macintosh PowerPoint</Application>
  <PresentationFormat>On-screen Show (4:3)</PresentationFormat>
  <Paragraphs>45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Arial</vt:lpstr>
      <vt:lpstr>Default Design</vt:lpstr>
      <vt:lpstr>IN5040/9040 - H2024 Advanced Database Systems for Big Data</vt:lpstr>
      <vt:lpstr>Course Purpose</vt:lpstr>
      <vt:lpstr>Organization of the Course</vt:lpstr>
      <vt:lpstr>Syllabus (Pensum)</vt:lpstr>
      <vt:lpstr>Mandatory Exercise</vt:lpstr>
      <vt:lpstr>Content Overview</vt:lpstr>
    </vt:vector>
  </TitlesOfParts>
  <Company>ifi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INF212 - Databaseteori</dc:title>
  <dc:creator>ellenmk</dc:creator>
  <cp:lastModifiedBy>Vera Hermine Goebel</cp:lastModifiedBy>
  <cp:revision>205</cp:revision>
  <cp:lastPrinted>2016-08-25T12:59:06Z</cp:lastPrinted>
  <dcterms:created xsi:type="dcterms:W3CDTF">2010-08-27T09:50:42Z</dcterms:created>
  <dcterms:modified xsi:type="dcterms:W3CDTF">2024-08-19T11:37:24Z</dcterms:modified>
</cp:coreProperties>
</file>