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1" r:id="rId3"/>
    <p:sldId id="322" r:id="rId4"/>
    <p:sldId id="326" r:id="rId5"/>
    <p:sldId id="351" r:id="rId6"/>
    <p:sldId id="352" r:id="rId7"/>
    <p:sldId id="355" r:id="rId8"/>
    <p:sldId id="349" r:id="rId9"/>
    <p:sldId id="323" r:id="rId10"/>
    <p:sldId id="356" r:id="rId11"/>
    <p:sldId id="369" r:id="rId12"/>
    <p:sldId id="354" r:id="rId13"/>
    <p:sldId id="285" r:id="rId14"/>
  </p:sldIdLst>
  <p:sldSz cx="9144000" cy="6858000" type="screen4x3"/>
  <p:notesSz cx="7302500" cy="95885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0">
          <p15:clr>
            <a:srgbClr val="A4A3A4"/>
          </p15:clr>
        </p15:guide>
        <p15:guide id="2" pos="23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11"/>
    <p:restoredTop sz="94721"/>
  </p:normalViewPr>
  <p:slideViewPr>
    <p:cSldViewPr>
      <p:cViewPr varScale="1">
        <p:scale>
          <a:sx n="193" d="100"/>
          <a:sy n="193" d="100"/>
        </p:scale>
        <p:origin x="13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70952"/>
    </p:cViewPr>
  </p:sorterViewPr>
  <p:notesViewPr>
    <p:cSldViewPr>
      <p:cViewPr>
        <p:scale>
          <a:sx n="75" d="100"/>
          <a:sy n="75" d="100"/>
        </p:scale>
        <p:origin x="-4936" y="-1448"/>
      </p:cViewPr>
      <p:guideLst>
        <p:guide orient="horz" pos="3020"/>
        <p:guide pos="23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2.xml"/><Relationship Id="rId2" Type="http://schemas.openxmlformats.org/officeDocument/2006/relationships/slide" Target="slides/slide10.xml"/><Relationship Id="rId1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8">
            <a:extLst>
              <a:ext uri="{FF2B5EF4-FFF2-40B4-BE49-F238E27FC236}">
                <a16:creationId xmlns:a16="http://schemas.microsoft.com/office/drawing/2014/main" id="{5B661C49-78B5-977B-0E85-5918238739A0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4125" y="719138"/>
            <a:ext cx="4794250" cy="3595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1029">
            <a:extLst>
              <a:ext uri="{FF2B5EF4-FFF2-40B4-BE49-F238E27FC236}">
                <a16:creationId xmlns:a16="http://schemas.microsoft.com/office/drawing/2014/main" id="{E3056B70-BD5D-E900-2094-C4ADA5FD538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4538"/>
            <a:ext cx="53530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6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6" charset="0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6" charset="0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6" charset="0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6" charset="0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30">
            <a:extLst>
              <a:ext uri="{FF2B5EF4-FFF2-40B4-BE49-F238E27FC236}">
                <a16:creationId xmlns:a16="http://schemas.microsoft.com/office/drawing/2014/main" id="{429ACD9C-54C4-5F87-22DA-5649D11BCED9}"/>
              </a:ext>
            </a:extLst>
          </p:cNvPr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nb-NO" sz="2400"/>
              <a:t>©2002 Denise Ecklund</a:t>
            </a:r>
          </a:p>
        </p:txBody>
      </p:sp>
      <p:sp>
        <p:nvSpPr>
          <p:cNvPr id="10242" name="Rectangle 1031">
            <a:extLst>
              <a:ext uri="{FF2B5EF4-FFF2-40B4-BE49-F238E27FC236}">
                <a16:creationId xmlns:a16="http://schemas.microsoft.com/office/drawing/2014/main" id="{D4BAE6BF-16E2-C544-150D-2E2E60ECD36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877DABB-4E49-274E-B286-609C705F5E19}" type="slidenum">
              <a:rPr lang="en-US" altLang="nb-NO" sz="2400"/>
              <a:pPr eaLnBrk="1" hangingPunct="1">
                <a:spcBef>
                  <a:spcPct val="0"/>
                </a:spcBef>
              </a:pPr>
              <a:t>1</a:t>
            </a:fld>
            <a:endParaRPr lang="en-US" altLang="nb-NO" sz="2400"/>
          </a:p>
        </p:txBody>
      </p:sp>
      <p:sp>
        <p:nvSpPr>
          <p:cNvPr id="10243" name="Rectangle 1026">
            <a:extLst>
              <a:ext uri="{FF2B5EF4-FFF2-40B4-BE49-F238E27FC236}">
                <a16:creationId xmlns:a16="http://schemas.microsoft.com/office/drawing/2014/main" id="{9CE7095C-2DAA-2831-305B-D77ED2A7A99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1027">
            <a:extLst>
              <a:ext uri="{FF2B5EF4-FFF2-40B4-BE49-F238E27FC236}">
                <a16:creationId xmlns:a16="http://schemas.microsoft.com/office/drawing/2014/main" id="{FBCC5009-07F9-8BE9-D2A2-4093140B47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nb-NO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055">
            <a:extLst>
              <a:ext uri="{FF2B5EF4-FFF2-40B4-BE49-F238E27FC236}">
                <a16:creationId xmlns:a16="http://schemas.microsoft.com/office/drawing/2014/main" id="{BDC8B6C7-2EBC-BC18-62A1-09AE614119F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37025" y="9107488"/>
            <a:ext cx="316388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15" tIns="48257" rIns="96515" bIns="48257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27D5DB-ACA0-0E4C-8467-B2B853FFFF48}" type="slidenum">
              <a:rPr lang="en-US" altLang="nb-NO" sz="2400"/>
              <a:pPr eaLnBrk="1" hangingPunct="1">
                <a:spcBef>
                  <a:spcPct val="0"/>
                </a:spcBef>
              </a:pPr>
              <a:t>2</a:t>
            </a:fld>
            <a:endParaRPr lang="en-US" altLang="nb-NO" sz="2400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C54714F7-21FE-74B0-0ED0-5EB60BA32BA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B0AC09E-E54F-66BF-73F4-BCB78F1D05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nb-NO">
                <a:latin typeface="Times New Roman" panose="02020603050405020304" pitchFamily="18" charset="0"/>
                <a:ea typeface="ＭＳ Ｐゴシック" panose="020B0600070205080204" pitchFamily="34" charset="-128"/>
              </a:rPr>
              <a:t>Any area where large amounts of historic data that if understood</a:t>
            </a:r>
          </a:p>
          <a:p>
            <a:r>
              <a:rPr lang="en-US" altLang="nb-NO">
                <a:latin typeface="Times New Roman" panose="02020603050405020304" pitchFamily="18" charset="0"/>
                <a:ea typeface="ＭＳ Ｐゴシック" panose="020B0600070205080204" pitchFamily="34" charset="-128"/>
              </a:rPr>
              <a:t>better can help shape future decisions.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055">
            <a:extLst>
              <a:ext uri="{FF2B5EF4-FFF2-40B4-BE49-F238E27FC236}">
                <a16:creationId xmlns:a16="http://schemas.microsoft.com/office/drawing/2014/main" id="{D24776C0-4A5D-5D99-1DD0-A76D75A1054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37025" y="9107488"/>
            <a:ext cx="316388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15" tIns="48257" rIns="96515" bIns="48257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FE3CE6E-081A-654E-86DF-32CA5E151729}" type="slidenum">
              <a:rPr lang="en-US" altLang="nb-NO" sz="2400"/>
              <a:pPr eaLnBrk="1" hangingPunct="1">
                <a:spcBef>
                  <a:spcPct val="0"/>
                </a:spcBef>
              </a:pPr>
              <a:t>4</a:t>
            </a:fld>
            <a:endParaRPr lang="en-US" altLang="nb-NO" sz="2400"/>
          </a:p>
        </p:txBody>
      </p:sp>
      <p:sp>
        <p:nvSpPr>
          <p:cNvPr id="48129" name="Rectangle 1">
            <a:extLst>
              <a:ext uri="{FF2B5EF4-FFF2-40B4-BE49-F238E27FC236}">
                <a16:creationId xmlns:a16="http://schemas.microsoft.com/office/drawing/2014/main" id="{B95C5D08-CB2F-D5B9-6011-B6B9EE26BC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0463" y="317500"/>
            <a:ext cx="4978400" cy="3733800"/>
          </a:xfrm>
          <a:solidFill>
            <a:srgbClr val="FFFFFF"/>
          </a:solidFill>
          <a:ln/>
        </p:spPr>
      </p:sp>
      <p:sp>
        <p:nvSpPr>
          <p:cNvPr id="15364" name="Text Box 2">
            <a:extLst>
              <a:ext uri="{FF2B5EF4-FFF2-40B4-BE49-F238E27FC236}">
                <a16:creationId xmlns:a16="http://schemas.microsoft.com/office/drawing/2014/main" id="{32195A6E-1993-2E24-A218-E5C30BF5C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4525963"/>
            <a:ext cx="6232525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515" tIns="48257" rIns="96515" bIns="48257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nb-NO" altLang="nb-NO" sz="2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A1DA9A2-43BE-6A4D-79EB-CFBDEEF335A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37025" y="9107488"/>
            <a:ext cx="316388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15" tIns="48257" rIns="96515" bIns="48257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C0BB7F-8E48-AD47-ABBD-807E3E2CD162}" type="slidenum">
              <a:rPr lang="zh-TW" altLang="en-US" sz="2400"/>
              <a:pPr eaLnBrk="1" hangingPunct="1">
                <a:spcBef>
                  <a:spcPct val="0"/>
                </a:spcBef>
              </a:pPr>
              <a:t>5</a:t>
            </a:fld>
            <a:endParaRPr lang="en-US" altLang="zh-TW" sz="24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65DFD83F-B63D-B2C9-6AE2-46C5ED42664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D56848C-1DB1-252B-3F76-11F998C87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8500CFE2-FA03-7EB3-C5F5-70D7825454F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37025" y="9107488"/>
            <a:ext cx="316388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15" tIns="48257" rIns="96515" bIns="48257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4EB3CC2-44EE-1F43-BD2B-D8C1805DA0E8}" type="slidenum">
              <a:rPr lang="zh-TW" altLang="en-US" sz="2400"/>
              <a:pPr eaLnBrk="1" hangingPunct="1">
                <a:spcBef>
                  <a:spcPct val="0"/>
                </a:spcBef>
              </a:pPr>
              <a:t>6</a:t>
            </a:fld>
            <a:endParaRPr lang="en-US" altLang="zh-TW" sz="24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DD8BC953-6192-0F1C-834F-C1DC27D179E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263650" y="725488"/>
            <a:ext cx="4776788" cy="3582987"/>
          </a:xfrm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749D195-1D25-BEEE-A3AF-56CC4A6941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031">
            <a:extLst>
              <a:ext uri="{FF2B5EF4-FFF2-40B4-BE49-F238E27FC236}">
                <a16:creationId xmlns:a16="http://schemas.microsoft.com/office/drawing/2014/main" id="{2EAA8B43-BEAD-7017-4148-9A7991ABF94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37025" y="9107488"/>
            <a:ext cx="316388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29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429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429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429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429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689FE65-084E-7B47-A409-7669887DF5E2}" type="slidenum">
              <a:rPr lang="en-US" altLang="nb-NO" sz="240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nb-NO" sz="2400">
              <a:latin typeface="Tahoma" panose="020B0604030504040204" pitchFamily="34" charset="0"/>
            </a:endParaRP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1B7302DB-9618-836D-3DE4-09D9CA317E2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9BE98D3E-5763-297E-065E-B590EAB9C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AU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1">
            <a:extLst>
              <a:ext uri="{FF2B5EF4-FFF2-40B4-BE49-F238E27FC236}">
                <a16:creationId xmlns:a16="http://schemas.microsoft.com/office/drawing/2014/main" id="{11EDD683-0C4D-3DD4-097F-D72DA4551FC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37025" y="9107488"/>
            <a:ext cx="316388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29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429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429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429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429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88B9602-8EE8-1940-9D5C-F225FE96F57A}" type="slidenum">
              <a:rPr lang="en-US" altLang="nb-NO" sz="240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nb-NO" sz="2400">
              <a:latin typeface="Tahoma" panose="020B0604030504040204" pitchFamily="34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74C108CC-6CD7-00BD-E016-7A16B86FF23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5FC815DD-3CC4-79A1-8CEE-1F87217C6B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AU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030">
            <a:extLst>
              <a:ext uri="{FF2B5EF4-FFF2-40B4-BE49-F238E27FC236}">
                <a16:creationId xmlns:a16="http://schemas.microsoft.com/office/drawing/2014/main" id="{C1ED63E8-3A88-06D9-7D23-86917290577C}"/>
              </a:ext>
            </a:extLst>
          </p:cNvPr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nb-NO" sz="2400"/>
              <a:t>©2002 Denise Ecklund</a:t>
            </a:r>
          </a:p>
        </p:txBody>
      </p:sp>
      <p:sp>
        <p:nvSpPr>
          <p:cNvPr id="29698" name="Rectangle 1031">
            <a:extLst>
              <a:ext uri="{FF2B5EF4-FFF2-40B4-BE49-F238E27FC236}">
                <a16:creationId xmlns:a16="http://schemas.microsoft.com/office/drawing/2014/main" id="{5F85F869-BEBA-753B-FC4D-E18BACABCBA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5A042B2-2CA0-3247-81B0-A8AC91EFE9E8}" type="slidenum">
              <a:rPr lang="en-US" altLang="nb-NO" sz="2400"/>
              <a:pPr eaLnBrk="1" hangingPunct="1">
                <a:spcBef>
                  <a:spcPct val="0"/>
                </a:spcBef>
              </a:pPr>
              <a:t>13</a:t>
            </a:fld>
            <a:endParaRPr lang="en-US" altLang="nb-NO" sz="24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1FDEB75F-8719-360D-B772-ABAFD8386A9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A7EDC294-70E4-1FAD-B81F-8E2A9A0D1F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941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7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7198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2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71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32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987E4-D28C-5A82-1933-9B8D905A1E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16002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nn-NO" altLang="nb-NO"/>
              <a:t>©2002 Denise Ecklund</a:t>
            </a:r>
            <a:endParaRPr lang="en-US" altLang="nb-NO" sz="1400"/>
          </a:p>
        </p:txBody>
      </p:sp>
    </p:spTree>
    <p:extLst>
      <p:ext uri="{BB962C8B-B14F-4D97-AF65-F5344CB8AC3E}">
        <p14:creationId xmlns:p14="http://schemas.microsoft.com/office/powerpoint/2010/main" val="3208090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5D70E-28A2-1E35-39E8-64C45033A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16002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nn-NO" altLang="nb-NO"/>
              <a:t>©2002 Denise Ecklund</a:t>
            </a:r>
            <a:endParaRPr lang="en-US" altLang="nb-NO" sz="1400"/>
          </a:p>
        </p:txBody>
      </p:sp>
    </p:spTree>
    <p:extLst>
      <p:ext uri="{BB962C8B-B14F-4D97-AF65-F5344CB8AC3E}">
        <p14:creationId xmlns:p14="http://schemas.microsoft.com/office/powerpoint/2010/main" val="151739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4B695-534E-162F-A179-8594A393F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16002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nn-NO" altLang="nb-NO"/>
              <a:t>©2002 Denise Ecklund</a:t>
            </a:r>
            <a:endParaRPr lang="en-US" altLang="nb-NO" sz="1400"/>
          </a:p>
        </p:txBody>
      </p:sp>
    </p:spTree>
    <p:extLst>
      <p:ext uri="{BB962C8B-B14F-4D97-AF65-F5344CB8AC3E}">
        <p14:creationId xmlns:p14="http://schemas.microsoft.com/office/powerpoint/2010/main" val="317407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78ADA-E8D3-C3AA-EF87-F69D737B7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16002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nn-NO" altLang="nb-NO"/>
              <a:t>©2002 Denise Ecklund</a:t>
            </a:r>
            <a:endParaRPr lang="en-US" altLang="nb-NO" sz="1400"/>
          </a:p>
        </p:txBody>
      </p:sp>
    </p:spTree>
    <p:extLst>
      <p:ext uri="{BB962C8B-B14F-4D97-AF65-F5344CB8AC3E}">
        <p14:creationId xmlns:p14="http://schemas.microsoft.com/office/powerpoint/2010/main" val="561532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90750" cy="54864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419850" cy="54864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1C889-1B58-28BA-C40C-1593B3E18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16002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nn-NO" altLang="nb-NO"/>
              <a:t>©2002 Denise Ecklund</a:t>
            </a:r>
            <a:endParaRPr lang="en-US" altLang="nb-NO" sz="1400"/>
          </a:p>
        </p:txBody>
      </p:sp>
    </p:spTree>
    <p:extLst>
      <p:ext uri="{BB962C8B-B14F-4D97-AF65-F5344CB8AC3E}">
        <p14:creationId xmlns:p14="http://schemas.microsoft.com/office/powerpoint/2010/main" val="250238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26AE97F-4343-DCE3-9768-BF74D89D7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524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Title</a:t>
            </a:r>
          </a:p>
        </p:txBody>
      </p:sp>
      <p:sp>
        <p:nvSpPr>
          <p:cNvPr id="1027" name="Rectangle 14">
            <a:extLst>
              <a:ext uri="{FF2B5EF4-FFF2-40B4-BE49-F238E27FC236}">
                <a16:creationId xmlns:a16="http://schemas.microsoft.com/office/drawing/2014/main" id="{C7647CB0-2294-0FB6-1944-4F65F54C9D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15">
            <a:extLst>
              <a:ext uri="{FF2B5EF4-FFF2-40B4-BE49-F238E27FC236}">
                <a16:creationId xmlns:a16="http://schemas.microsoft.com/office/drawing/2014/main" id="{582B476D-370E-DE49-A1AC-1E6ACBFFE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477000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334DE9F-F8F1-B54F-BE3E-B1FC572F732B}" type="slidenum">
              <a:rPr lang="en-US" altLang="nb-NO" sz="1000">
                <a:latin typeface="Helvetica" pitchFamily="2" charset="0"/>
              </a:rPr>
              <a:pPr algn="r" eaLnBrk="1" hangingPunct="1"/>
              <a:t>‹#›</a:t>
            </a:fld>
            <a:endParaRPr lang="en-US" altLang="nb-NO" sz="1000">
              <a:latin typeface="Helvetica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imes New Roman" pitchFamily="-106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imes New Roman" pitchFamily="-106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imes New Roman" pitchFamily="-106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imes New Roman" pitchFamily="-106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imes New Roman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imes New Roman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imes New Roman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imes New Roman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>
            <a:extLst>
              <a:ext uri="{FF2B5EF4-FFF2-40B4-BE49-F238E27FC236}">
                <a16:creationId xmlns:a16="http://schemas.microsoft.com/office/drawing/2014/main" id="{20B2280D-2D71-9539-0E14-CCB1D2E266F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288" y="1916113"/>
            <a:ext cx="8207375" cy="1143000"/>
          </a:xfrm>
        </p:spPr>
        <p:txBody>
          <a:bodyPr/>
          <a:lstStyle/>
          <a:p>
            <a:pPr algn="ctr" eaLnBrk="1" hangingPunct="1"/>
            <a:r>
              <a:rPr lang="en-US" altLang="nb-NO">
                <a:ea typeface="ＭＳ Ｐゴシック" panose="020B0600070205080204" pitchFamily="34" charset="-128"/>
              </a:rPr>
              <a:t>Knowledge Discovery in Databases (KDD) - Data Mining (DM)</a:t>
            </a:r>
            <a:br>
              <a:rPr lang="en-US" altLang="nb-NO">
                <a:ea typeface="ＭＳ Ｐゴシック" panose="020B0600070205080204" pitchFamily="34" charset="-128"/>
              </a:rPr>
            </a:br>
            <a:endParaRPr lang="en-US" altLang="nb-NO">
              <a:ea typeface="ＭＳ Ｐゴシック" panose="020B0600070205080204" pitchFamily="34" charset="-128"/>
            </a:endParaRP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BBE94F4A-DDB9-2C99-AF2F-6A52170EC0A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nb-NO">
                <a:ea typeface="ＭＳ Ｐゴシック" panose="020B0600070205080204" pitchFamily="34" charset="-128"/>
              </a:rPr>
              <a:t>Vera Goebel</a:t>
            </a:r>
          </a:p>
          <a:p>
            <a:pPr eaLnBrk="1" hangingPunct="1"/>
            <a:r>
              <a:rPr lang="en-US" altLang="nb-NO" sz="2400">
                <a:ea typeface="ＭＳ Ｐゴシック" panose="020B0600070205080204" pitchFamily="34" charset="-128"/>
              </a:rPr>
              <a:t>Department of Informatics, University of Oslo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527674F7-3E0D-1D55-0508-4ADBFF65E3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2805" y="188640"/>
            <a:ext cx="8164513" cy="1439862"/>
          </a:xfrm>
        </p:spPr>
        <p:txBody>
          <a:bodyPr/>
          <a:lstStyle/>
          <a:p>
            <a:r>
              <a:rPr lang="en-US" altLang="nb-NO" dirty="0">
                <a:ea typeface="ＭＳ Ｐゴシック" panose="020B0600070205080204" pitchFamily="34" charset="-128"/>
              </a:rPr>
              <a:t>Why Data Mining / </a:t>
            </a:r>
            <a:r>
              <a:rPr lang="en-US" altLang="nb-NO" dirty="0" err="1">
                <a:ea typeface="ＭＳ Ｐゴシック" panose="020B0600070205080204" pitchFamily="34" charset="-128"/>
              </a:rPr>
              <a:t>KDD?Applications</a:t>
            </a:r>
            <a:endParaRPr lang="en-US" altLang="nb-NO" dirty="0">
              <a:ea typeface="ＭＳ Ｐゴシック" panose="020B0600070205080204" pitchFamily="34" charset="-128"/>
            </a:endParaRP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78BCD3BC-A42D-46F3-F998-EB85F2B45D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229600" cy="41148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altLang="nb-NO" sz="2800">
                <a:ea typeface="ＭＳ Ｐゴシック" panose="020B0600070205080204" pitchFamily="34" charset="-128"/>
              </a:rPr>
              <a:t>Banking: loan/credit card approval</a:t>
            </a:r>
          </a:p>
          <a:p>
            <a:pPr lvl="1">
              <a:lnSpc>
                <a:spcPct val="85000"/>
              </a:lnSpc>
            </a:pPr>
            <a:r>
              <a:rPr lang="en-US" altLang="nb-NO" sz="2000">
                <a:ea typeface="ＭＳ Ｐゴシック" panose="020B0600070205080204" pitchFamily="34" charset="-128"/>
              </a:rPr>
              <a:t>predict good customers based on old customers</a:t>
            </a:r>
          </a:p>
          <a:p>
            <a:pPr>
              <a:lnSpc>
                <a:spcPct val="85000"/>
              </a:lnSpc>
            </a:pPr>
            <a:r>
              <a:rPr lang="en-US" altLang="nb-NO" sz="2800">
                <a:ea typeface="ＭＳ Ｐゴシック" panose="020B0600070205080204" pitchFamily="34" charset="-128"/>
              </a:rPr>
              <a:t>Customer relationship management:</a:t>
            </a:r>
          </a:p>
          <a:p>
            <a:pPr lvl="1">
              <a:lnSpc>
                <a:spcPct val="85000"/>
              </a:lnSpc>
            </a:pPr>
            <a:r>
              <a:rPr lang="en-US" altLang="nb-NO" sz="2000">
                <a:ea typeface="ＭＳ Ｐゴシック" panose="020B0600070205080204" pitchFamily="34" charset="-128"/>
              </a:rPr>
              <a:t>identify those who are likely to leave for a competitor.</a:t>
            </a:r>
          </a:p>
          <a:p>
            <a:pPr>
              <a:lnSpc>
                <a:spcPct val="85000"/>
              </a:lnSpc>
            </a:pPr>
            <a:r>
              <a:rPr lang="en-US" altLang="nb-NO" sz="2800">
                <a:ea typeface="ＭＳ Ｐゴシック" panose="020B0600070205080204" pitchFamily="34" charset="-128"/>
              </a:rPr>
              <a:t>Targeted marketing: </a:t>
            </a:r>
          </a:p>
          <a:p>
            <a:pPr lvl="1">
              <a:lnSpc>
                <a:spcPct val="85000"/>
              </a:lnSpc>
            </a:pPr>
            <a:r>
              <a:rPr lang="en-US" altLang="nb-NO" sz="2000">
                <a:ea typeface="ＭＳ Ｐゴシック" panose="020B0600070205080204" pitchFamily="34" charset="-128"/>
              </a:rPr>
              <a:t>identify likely responders to promotions</a:t>
            </a:r>
          </a:p>
          <a:p>
            <a:pPr>
              <a:lnSpc>
                <a:spcPct val="85000"/>
              </a:lnSpc>
            </a:pPr>
            <a:r>
              <a:rPr lang="en-US" altLang="nb-NO" sz="2800">
                <a:ea typeface="ＭＳ Ｐゴシック" panose="020B0600070205080204" pitchFamily="34" charset="-128"/>
              </a:rPr>
              <a:t>Fraud detection: telecommunications, financial transactions</a:t>
            </a:r>
          </a:p>
          <a:p>
            <a:pPr lvl="1">
              <a:lnSpc>
                <a:spcPct val="85000"/>
              </a:lnSpc>
            </a:pPr>
            <a:r>
              <a:rPr lang="en-US" altLang="nb-NO" sz="2000">
                <a:ea typeface="ＭＳ Ｐゴシック" panose="020B0600070205080204" pitchFamily="34" charset="-128"/>
              </a:rPr>
              <a:t>from an online stream of event identify fraudulent events</a:t>
            </a:r>
          </a:p>
          <a:p>
            <a:pPr>
              <a:lnSpc>
                <a:spcPct val="85000"/>
              </a:lnSpc>
            </a:pPr>
            <a:r>
              <a:rPr lang="en-US" altLang="nb-NO" sz="2800">
                <a:ea typeface="ＭＳ Ｐゴシック" panose="020B0600070205080204" pitchFamily="34" charset="-128"/>
              </a:rPr>
              <a:t>Manufacturing and production:</a:t>
            </a:r>
          </a:p>
          <a:p>
            <a:pPr lvl="1">
              <a:lnSpc>
                <a:spcPct val="85000"/>
              </a:lnSpc>
            </a:pPr>
            <a:r>
              <a:rPr lang="en-US" altLang="nb-NO" sz="2000">
                <a:ea typeface="ＭＳ Ｐゴシック" panose="020B0600070205080204" pitchFamily="34" charset="-128"/>
              </a:rPr>
              <a:t>automatically adjust knobs when process parameter changes</a:t>
            </a:r>
          </a:p>
          <a:p>
            <a:endParaRPr lang="en-US" altLang="nb-NO" sz="2400">
              <a:ea typeface="ＭＳ Ｐゴシック" panose="020B0600070205080204" pitchFamily="34" charset="-128"/>
            </a:endParaRPr>
          </a:p>
          <a:p>
            <a:endParaRPr lang="en-US" altLang="nb-NO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3F840E92-F3F0-54B8-5419-0F26629D1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457200"/>
            <a:ext cx="7587952" cy="762000"/>
          </a:xfrm>
        </p:spPr>
        <p:txBody>
          <a:bodyPr/>
          <a:lstStyle/>
          <a:p>
            <a:r>
              <a:rPr lang="en-US" altLang="nb-NO" dirty="0">
                <a:ea typeface="ＭＳ Ｐゴシック" panose="020B0600070205080204" pitchFamily="34" charset="-128"/>
              </a:rPr>
              <a:t>Applications (continued)</a:t>
            </a:r>
          </a:p>
        </p:txBody>
      </p:sp>
      <p:sp>
        <p:nvSpPr>
          <p:cNvPr id="13314" name="Rectangle 3">
            <a:extLst>
              <a:ext uri="{FF2B5EF4-FFF2-40B4-BE49-F238E27FC236}">
                <a16:creationId xmlns:a16="http://schemas.microsoft.com/office/drawing/2014/main" id="{F450759E-82C3-EBD9-BAF0-3CA836D759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sz="2800">
                <a:ea typeface="ＭＳ Ｐゴシック" panose="020B0600070205080204" pitchFamily="34" charset="-128"/>
              </a:rPr>
              <a:t>Medicine: disease outcome, effectiveness of treatments</a:t>
            </a:r>
          </a:p>
          <a:p>
            <a:pPr lvl="1"/>
            <a:r>
              <a:rPr lang="en-US" altLang="nb-NO" sz="2400">
                <a:ea typeface="ＭＳ Ｐゴシック" panose="020B0600070205080204" pitchFamily="34" charset="-128"/>
              </a:rPr>
              <a:t>analyze patient disease history: find relationship between diseases </a:t>
            </a:r>
          </a:p>
          <a:p>
            <a:r>
              <a:rPr lang="en-US" altLang="nb-NO" sz="2800">
                <a:ea typeface="ＭＳ Ｐゴシック" panose="020B0600070205080204" pitchFamily="34" charset="-128"/>
              </a:rPr>
              <a:t>Molecular/Pharmaceutical: identify new drugs</a:t>
            </a:r>
          </a:p>
          <a:p>
            <a:r>
              <a:rPr lang="en-US" altLang="nb-NO" sz="2800">
                <a:ea typeface="ＭＳ Ｐゴシック" panose="020B0600070205080204" pitchFamily="34" charset="-128"/>
              </a:rPr>
              <a:t>Scientific data analysis: </a:t>
            </a:r>
          </a:p>
          <a:p>
            <a:pPr lvl="1"/>
            <a:r>
              <a:rPr lang="en-US" altLang="nb-NO" sz="2400">
                <a:ea typeface="ＭＳ Ｐゴシック" panose="020B0600070205080204" pitchFamily="34" charset="-128"/>
              </a:rPr>
              <a:t>identify new galaxies by searching for sub clusters</a:t>
            </a:r>
          </a:p>
          <a:p>
            <a:r>
              <a:rPr lang="en-US" altLang="nb-NO" sz="2800">
                <a:ea typeface="ＭＳ Ｐゴシック" panose="020B0600070205080204" pitchFamily="34" charset="-128"/>
              </a:rPr>
              <a:t>Web site/store design and promotion:</a:t>
            </a:r>
          </a:p>
          <a:p>
            <a:pPr lvl="1"/>
            <a:r>
              <a:rPr lang="en-US" altLang="nb-NO" sz="2400">
                <a:ea typeface="ＭＳ Ｐゴシック" panose="020B0600070205080204" pitchFamily="34" charset="-128"/>
              </a:rPr>
              <a:t>find affinity of visitor to pages and modify layout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>
            <a:extLst>
              <a:ext uri="{FF2B5EF4-FFF2-40B4-BE49-F238E27FC236}">
                <a16:creationId xmlns:a16="http://schemas.microsoft.com/office/drawing/2014/main" id="{37D1B2C9-A878-9759-4A19-4EE192B502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1587" y="393911"/>
            <a:ext cx="7769225" cy="1139825"/>
          </a:xfrm>
        </p:spPr>
        <p:txBody>
          <a:bodyPr lIns="18000" tIns="46800" rIns="18000" bIns="46800"/>
          <a:lstStyle/>
          <a:p>
            <a:pPr>
              <a:spcBef>
                <a:spcPts val="525"/>
              </a:spcBef>
            </a:pPr>
            <a:r>
              <a:rPr lang="en-GB" altLang="nb-NO" dirty="0">
                <a:ea typeface="ＭＳ Ｐゴシック" panose="020B0600070205080204" pitchFamily="34" charset="-128"/>
              </a:rPr>
              <a:t>Why Now?</a:t>
            </a: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E9E522C2-B225-F08D-BF54-033BF7A09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lIns="18000" tIns="46800" rIns="18000" bIns="46800"/>
          <a:lstStyle/>
          <a:p>
            <a:pPr>
              <a:spcBef>
                <a:spcPts val="525"/>
              </a:spcBef>
            </a:pPr>
            <a:r>
              <a:rPr lang="en-GB" altLang="nb-NO">
                <a:ea typeface="ＭＳ Ｐゴシック" panose="020B0600070205080204" pitchFamily="34" charset="-128"/>
              </a:rPr>
              <a:t>Data is being produced</a:t>
            </a:r>
          </a:p>
          <a:p>
            <a:pPr>
              <a:spcBef>
                <a:spcPts val="525"/>
              </a:spcBef>
            </a:pPr>
            <a:r>
              <a:rPr lang="en-GB" altLang="nb-NO">
                <a:ea typeface="ＭＳ Ｐゴシック" panose="020B0600070205080204" pitchFamily="34" charset="-128"/>
              </a:rPr>
              <a:t>Data is being warehoused</a:t>
            </a:r>
          </a:p>
          <a:p>
            <a:pPr>
              <a:spcBef>
                <a:spcPts val="525"/>
              </a:spcBef>
            </a:pPr>
            <a:r>
              <a:rPr lang="en-GB" altLang="nb-NO">
                <a:ea typeface="ＭＳ Ｐゴシック" panose="020B0600070205080204" pitchFamily="34" charset="-128"/>
              </a:rPr>
              <a:t>The computing power is available</a:t>
            </a:r>
          </a:p>
          <a:p>
            <a:pPr>
              <a:spcBef>
                <a:spcPts val="525"/>
              </a:spcBef>
            </a:pPr>
            <a:r>
              <a:rPr lang="en-GB" altLang="nb-NO">
                <a:ea typeface="ＭＳ Ｐゴシック" panose="020B0600070205080204" pitchFamily="34" charset="-128"/>
              </a:rPr>
              <a:t>The computing power is affordable</a:t>
            </a:r>
          </a:p>
          <a:p>
            <a:pPr>
              <a:spcBef>
                <a:spcPts val="525"/>
              </a:spcBef>
            </a:pPr>
            <a:r>
              <a:rPr lang="en-GB" altLang="nb-NO">
                <a:ea typeface="ＭＳ Ｐゴシック" panose="020B0600070205080204" pitchFamily="34" charset="-128"/>
              </a:rPr>
              <a:t>The competitive pressures are strong</a:t>
            </a:r>
          </a:p>
          <a:p>
            <a:pPr>
              <a:spcBef>
                <a:spcPts val="525"/>
              </a:spcBef>
            </a:pPr>
            <a:r>
              <a:rPr lang="en-GB" altLang="nb-NO">
                <a:ea typeface="ＭＳ Ｐゴシック" panose="020B0600070205080204" pitchFamily="34" charset="-128"/>
              </a:rPr>
              <a:t>Commercial products are available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8AEAE7FA-147E-7933-C66C-727074E099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7625" y="488950"/>
            <a:ext cx="7162800" cy="1219200"/>
          </a:xfrm>
        </p:spPr>
        <p:txBody>
          <a:bodyPr/>
          <a:lstStyle/>
          <a:p>
            <a:r>
              <a:rPr lang="en-US" altLang="nb-NO" dirty="0">
                <a:ea typeface="ＭＳ Ｐゴシック" panose="020B0600070205080204" pitchFamily="34" charset="-128"/>
              </a:rPr>
              <a:t>Why Integrate DM with DBS? </a:t>
            </a:r>
          </a:p>
        </p:txBody>
      </p:sp>
      <p:sp>
        <p:nvSpPr>
          <p:cNvPr id="16386" name="AutoShape 3">
            <a:extLst>
              <a:ext uri="{FF2B5EF4-FFF2-40B4-BE49-F238E27FC236}">
                <a16:creationId xmlns:a16="http://schemas.microsoft.com/office/drawing/2014/main" id="{EF88D4A1-9C43-16E2-7E35-9964228A3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686300"/>
            <a:ext cx="2260600" cy="1333500"/>
          </a:xfrm>
          <a:prstGeom prst="can">
            <a:avLst>
              <a:gd name="adj" fmla="val 25000"/>
            </a:avLst>
          </a:prstGeom>
          <a:solidFill>
            <a:srgbClr val="BCC0C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3600">
                <a:solidFill>
                  <a:srgbClr val="000000"/>
                </a:solidFill>
                <a:latin typeface="Comic Sans MS" panose="030F0902030302020204" pitchFamily="66" charset="0"/>
              </a:rPr>
              <a:t>Data</a:t>
            </a:r>
          </a:p>
        </p:txBody>
      </p:sp>
      <p:sp>
        <p:nvSpPr>
          <p:cNvPr id="16387" name="Rectangle 4">
            <a:extLst>
              <a:ext uri="{FF2B5EF4-FFF2-40B4-BE49-F238E27FC236}">
                <a16:creationId xmlns:a16="http://schemas.microsoft.com/office/drawing/2014/main" id="{42387747-6744-106C-A128-791851852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298700"/>
            <a:ext cx="2146300" cy="1130300"/>
          </a:xfrm>
          <a:prstGeom prst="rect">
            <a:avLst/>
          </a:prstGeom>
          <a:solidFill>
            <a:srgbClr val="BCC0C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3600">
                <a:solidFill>
                  <a:srgbClr val="000000"/>
                </a:solidFill>
                <a:latin typeface="Comic Sans MS" panose="030F0902030302020204" pitchFamily="66" charset="0"/>
              </a:rPr>
              <a:t>Copy</a:t>
            </a:r>
          </a:p>
        </p:txBody>
      </p:sp>
      <p:sp>
        <p:nvSpPr>
          <p:cNvPr id="953349" name="AutoShape 5">
            <a:extLst>
              <a:ext uri="{FF2B5EF4-FFF2-40B4-BE49-F238E27FC236}">
                <a16:creationId xmlns:a16="http://schemas.microsoft.com/office/drawing/2014/main" id="{924EA230-2322-D91D-38FE-9A1D25A27B34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178845" y="2164556"/>
            <a:ext cx="849312" cy="3800475"/>
          </a:xfrm>
          <a:custGeom>
            <a:avLst/>
            <a:gdLst>
              <a:gd name="T0" fmla="*/ 636984 w 21600"/>
              <a:gd name="T1" fmla="*/ 0 h 21600"/>
              <a:gd name="T2" fmla="*/ 0 w 21600"/>
              <a:gd name="T3" fmla="*/ 1900238 h 21600"/>
              <a:gd name="T4" fmla="*/ 636984 w 21600"/>
              <a:gd name="T5" fmla="*/ 3800475 h 21600"/>
              <a:gd name="T6" fmla="*/ 849312 w 21600"/>
              <a:gd name="T7" fmla="*/ 190023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FF75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nb-NO"/>
          </a:p>
        </p:txBody>
      </p:sp>
      <p:sp>
        <p:nvSpPr>
          <p:cNvPr id="16389" name="Text Box 6">
            <a:extLst>
              <a:ext uri="{FF2B5EF4-FFF2-40B4-BE49-F238E27FC236}">
                <a16:creationId xmlns:a16="http://schemas.microsoft.com/office/drawing/2014/main" id="{30C956DC-5A68-8759-F0A6-758DA05EE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25" y="3819525"/>
            <a:ext cx="1489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800">
                <a:solidFill>
                  <a:schemeClr val="tx2"/>
                </a:solidFill>
                <a:latin typeface="Comic Sans MS" panose="030F0902030302020204" pitchFamily="66" charset="0"/>
              </a:rPr>
              <a:t>Extract</a:t>
            </a:r>
          </a:p>
        </p:txBody>
      </p:sp>
      <p:sp>
        <p:nvSpPr>
          <p:cNvPr id="16390" name="Rectangle 7">
            <a:extLst>
              <a:ext uri="{FF2B5EF4-FFF2-40B4-BE49-F238E27FC236}">
                <a16:creationId xmlns:a16="http://schemas.microsoft.com/office/drawing/2014/main" id="{FC65A95D-50AF-9F78-65DD-B8826E9AD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2900" y="2286000"/>
            <a:ext cx="2146300" cy="1130300"/>
          </a:xfrm>
          <a:prstGeom prst="rect">
            <a:avLst/>
          </a:prstGeom>
          <a:solidFill>
            <a:srgbClr val="BCC0C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3600">
                <a:solidFill>
                  <a:srgbClr val="000000"/>
                </a:solidFill>
                <a:latin typeface="Comic Sans MS" panose="030F0902030302020204" pitchFamily="66" charset="0"/>
              </a:rPr>
              <a:t>Models</a:t>
            </a:r>
          </a:p>
        </p:txBody>
      </p:sp>
      <p:sp>
        <p:nvSpPr>
          <p:cNvPr id="16391" name="Line 8">
            <a:extLst>
              <a:ext uri="{FF2B5EF4-FFF2-40B4-BE49-F238E27FC236}">
                <a16:creationId xmlns:a16="http://schemas.microsoft.com/office/drawing/2014/main" id="{E081C1C2-C4A3-EEC5-5622-B69AEFA3E07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97300" y="5397500"/>
            <a:ext cx="1054100" cy="127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6392" name="Line 9">
            <a:extLst>
              <a:ext uri="{FF2B5EF4-FFF2-40B4-BE49-F238E27FC236}">
                <a16:creationId xmlns:a16="http://schemas.microsoft.com/office/drawing/2014/main" id="{46F9EC57-74F9-6C3F-D4AD-6853901C8EE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65900" y="3556000"/>
            <a:ext cx="0" cy="1320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6393" name="Line 10">
            <a:extLst>
              <a:ext uri="{FF2B5EF4-FFF2-40B4-BE49-F238E27FC236}">
                <a16:creationId xmlns:a16="http://schemas.microsoft.com/office/drawing/2014/main" id="{416ED7E3-1474-54D6-5DB5-3E1C9336CE1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3479800"/>
            <a:ext cx="1892300" cy="14605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6394" name="Text Box 11">
            <a:extLst>
              <a:ext uri="{FF2B5EF4-FFF2-40B4-BE49-F238E27FC236}">
                <a16:creationId xmlns:a16="http://schemas.microsoft.com/office/drawing/2014/main" id="{2C82A933-0C94-B97D-146F-A0A119EA2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025" y="5068888"/>
            <a:ext cx="29321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3600">
                <a:solidFill>
                  <a:schemeClr val="tx2"/>
                </a:solidFill>
                <a:latin typeface="Comic Sans MS" panose="030F0902030302020204" pitchFamily="66" charset="0"/>
              </a:rPr>
              <a:t>Consistency?</a:t>
            </a:r>
          </a:p>
        </p:txBody>
      </p:sp>
      <p:sp>
        <p:nvSpPr>
          <p:cNvPr id="953356" name="AutoShape 12">
            <a:extLst>
              <a:ext uri="{FF2B5EF4-FFF2-40B4-BE49-F238E27FC236}">
                <a16:creationId xmlns:a16="http://schemas.microsoft.com/office/drawing/2014/main" id="{6A09ADC1-E2A1-77E4-31D2-945678B34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5100" y="1739900"/>
            <a:ext cx="1206500" cy="2273300"/>
          </a:xfrm>
          <a:custGeom>
            <a:avLst/>
            <a:gdLst>
              <a:gd name="T0" fmla="*/ 904875 w 21600"/>
              <a:gd name="T1" fmla="*/ 0 h 21600"/>
              <a:gd name="T2" fmla="*/ 0 w 21600"/>
              <a:gd name="T3" fmla="*/ 1136650 h 21600"/>
              <a:gd name="T4" fmla="*/ 904875 w 21600"/>
              <a:gd name="T5" fmla="*/ 2273300 h 21600"/>
              <a:gd name="T6" fmla="*/ 1206500 w 21600"/>
              <a:gd name="T7" fmla="*/ 11366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FF75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nb-NO"/>
          </a:p>
        </p:txBody>
      </p:sp>
      <p:sp>
        <p:nvSpPr>
          <p:cNvPr id="16396" name="Text Box 13">
            <a:extLst>
              <a:ext uri="{FF2B5EF4-FFF2-40B4-BE49-F238E27FC236}">
                <a16:creationId xmlns:a16="http://schemas.microsoft.com/office/drawing/2014/main" id="{7A9481FD-3DCD-4890-231A-2F6E6D65F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25" y="2638425"/>
            <a:ext cx="979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800">
                <a:solidFill>
                  <a:schemeClr val="tx2"/>
                </a:solidFill>
                <a:latin typeface="Comic Sans MS" panose="030F0902030302020204" pitchFamily="66" charset="0"/>
              </a:rPr>
              <a:t>Mine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BEC403C5-EBF7-873A-0EA7-C58F5EC6D9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4725" y="349250"/>
            <a:ext cx="7162800" cy="1219200"/>
          </a:xfrm>
        </p:spPr>
        <p:txBody>
          <a:bodyPr/>
          <a:lstStyle/>
          <a:p>
            <a:r>
              <a:rPr lang="en-US" altLang="nb-NO">
                <a:ea typeface="ＭＳ Ｐゴシック" panose="020B0600070205080204" pitchFamily="34" charset="-128"/>
              </a:rPr>
              <a:t>Integration Objectives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2F882027-60F4-5590-F81E-C76D92DECE2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76313" y="1612900"/>
            <a:ext cx="3763962" cy="4038600"/>
          </a:xfrm>
        </p:spPr>
        <p:txBody>
          <a:bodyPr/>
          <a:lstStyle/>
          <a:p>
            <a:r>
              <a:rPr lang="en-US" altLang="nb-NO" sz="2400">
                <a:ea typeface="ＭＳ Ｐゴシック" panose="020B0600070205080204" pitchFamily="34" charset="-128"/>
              </a:rPr>
              <a:t>Avoid isolation of querying from mining</a:t>
            </a:r>
          </a:p>
          <a:p>
            <a:pPr lvl="1"/>
            <a:r>
              <a:rPr lang="en-US" altLang="nb-NO" sz="2000">
                <a:ea typeface="ＭＳ Ｐゴシック" panose="020B0600070205080204" pitchFamily="34" charset="-128"/>
              </a:rPr>
              <a:t>Difficult to do </a:t>
            </a:r>
            <a:r>
              <a:rPr lang="ja-JP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 sz="2000">
                <a:ea typeface="ＭＳ Ｐゴシック" panose="020B0600070205080204" pitchFamily="34" charset="-128"/>
              </a:rPr>
              <a:t>ad-hoc</a:t>
            </a:r>
            <a:r>
              <a:rPr lang="ja-JP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 sz="2000">
                <a:ea typeface="ＭＳ Ｐゴシック" panose="020B0600070205080204" pitchFamily="34" charset="-128"/>
              </a:rPr>
              <a:t> mining</a:t>
            </a:r>
          </a:p>
          <a:p>
            <a:r>
              <a:rPr lang="en-US" altLang="nb-NO" sz="2400">
                <a:ea typeface="ＭＳ Ｐゴシック" panose="020B0600070205080204" pitchFamily="34" charset="-128"/>
              </a:rPr>
              <a:t>Provide simple programming approach to creating and using DM models</a:t>
            </a:r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4266B162-3081-DE04-E6F6-2AEC7FE3222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057775" y="1657350"/>
            <a:ext cx="3763963" cy="4038600"/>
          </a:xfrm>
        </p:spPr>
        <p:txBody>
          <a:bodyPr/>
          <a:lstStyle/>
          <a:p>
            <a:r>
              <a:rPr lang="en-US" altLang="nb-NO" sz="2400">
                <a:ea typeface="ＭＳ Ｐゴシック" panose="020B0600070205080204" pitchFamily="34" charset="-128"/>
              </a:rPr>
              <a:t>Make it possible to add new models</a:t>
            </a:r>
          </a:p>
          <a:p>
            <a:r>
              <a:rPr lang="en-US" altLang="nb-NO" sz="2400">
                <a:ea typeface="ＭＳ Ｐゴシック" panose="020B0600070205080204" pitchFamily="34" charset="-128"/>
              </a:rPr>
              <a:t>Make it possible to add new, scalable algorithms</a:t>
            </a:r>
          </a:p>
        </p:txBody>
      </p:sp>
      <p:sp>
        <p:nvSpPr>
          <p:cNvPr id="18436" name="Text Box 5">
            <a:extLst>
              <a:ext uri="{FF2B5EF4-FFF2-40B4-BE49-F238E27FC236}">
                <a16:creationId xmlns:a16="http://schemas.microsoft.com/office/drawing/2014/main" id="{748BD2B3-A4D8-67B4-0AB9-1B731C9F9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486400"/>
            <a:ext cx="2873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800">
                <a:solidFill>
                  <a:srgbClr val="64147A"/>
                </a:solidFill>
                <a:latin typeface="Comic Sans MS" panose="030F0902030302020204" pitchFamily="66" charset="0"/>
              </a:rPr>
              <a:t>Analysts (users)</a:t>
            </a:r>
          </a:p>
        </p:txBody>
      </p:sp>
      <p:sp>
        <p:nvSpPr>
          <p:cNvPr id="18437" name="Text Box 6">
            <a:extLst>
              <a:ext uri="{FF2B5EF4-FFF2-40B4-BE49-F238E27FC236}">
                <a16:creationId xmlns:a16="http://schemas.microsoft.com/office/drawing/2014/main" id="{BF7CCD8F-1907-7C2E-247B-D5420E88C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500688"/>
            <a:ext cx="2216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800">
                <a:solidFill>
                  <a:srgbClr val="64147A"/>
                </a:solidFill>
                <a:latin typeface="Comic Sans MS" panose="030F0902030302020204" pitchFamily="66" charset="0"/>
              </a:rPr>
              <a:t>DM Vendors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028DD05A-4E0E-C507-C0CE-DFB3574363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159750" cy="792162"/>
          </a:xfrm>
        </p:spPr>
        <p:txBody>
          <a:bodyPr/>
          <a:lstStyle/>
          <a:p>
            <a:pPr eaLnBrk="1" hangingPunct="1"/>
            <a:r>
              <a:rPr lang="en-US" altLang="nb-NO" dirty="0">
                <a:ea typeface="ＭＳ Ｐゴシック" panose="020B0600070205080204" pitchFamily="34" charset="-128"/>
              </a:rPr>
              <a:t>Why Data Mining? </a:t>
            </a:r>
            <a:br>
              <a:rPr lang="en-US" altLang="nb-NO" dirty="0">
                <a:ea typeface="ＭＳ Ｐゴシック" panose="020B0600070205080204" pitchFamily="34" charset="-128"/>
              </a:rPr>
            </a:br>
            <a:r>
              <a:rPr lang="en-US" altLang="nb-NO" sz="4000" dirty="0">
                <a:ea typeface="ＭＳ Ｐゴシック" panose="020B0600070205080204" pitchFamily="34" charset="-128"/>
              </a:rPr>
              <a:t>Can we solve all problems with DM?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1481F198-9564-B72D-E65C-2158EDAC1E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989138"/>
            <a:ext cx="7772400" cy="4114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800" b="1" dirty="0">
                <a:latin typeface="+mj-lt"/>
              </a:rPr>
              <a:t>Four questions to be answered:</a:t>
            </a: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>
                <a:latin typeface="+mj-lt"/>
              </a:rPr>
              <a:t>Can the problem clearly be defined?</a:t>
            </a: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>
                <a:latin typeface="+mj-lt"/>
              </a:rPr>
              <a:t>Does potentially meaningful data exists?</a:t>
            </a: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>
                <a:latin typeface="+mj-lt"/>
              </a:rPr>
              <a:t>Does the data contain hidden knowledge or useful only for reporting purposes?</a:t>
            </a: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2000" dirty="0">
                <a:latin typeface="+mj-lt"/>
              </a:rPr>
              <a:t>Will the cost of processing the data be less then the likely increase in profit from the knowledge gained from applying any data mining project</a:t>
            </a:r>
            <a:r>
              <a:rPr lang="tr-TR" sz="2000" dirty="0">
                <a:latin typeface="+mj-lt"/>
              </a:rPr>
              <a:t>?</a:t>
            </a:r>
            <a:endParaRPr lang="en-US" sz="2000" dirty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000" dirty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000"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3597A9C4-D604-E157-E5EE-256F6BCF15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260648"/>
            <a:ext cx="7162800" cy="858838"/>
          </a:xfrm>
        </p:spPr>
        <p:txBody>
          <a:bodyPr/>
          <a:lstStyle/>
          <a:p>
            <a:r>
              <a:rPr lang="en-US" altLang="nb-NO" dirty="0">
                <a:ea typeface="ＭＳ Ｐゴシック" panose="020B0600070205080204" pitchFamily="34" charset="-128"/>
              </a:rPr>
              <a:t>Definitions: DM = KDD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6BD4A8B0-7E18-75CC-47E8-6F725C8321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052513"/>
            <a:ext cx="8496300" cy="4038600"/>
          </a:xfrm>
        </p:spPr>
        <p:txBody>
          <a:bodyPr/>
          <a:lstStyle/>
          <a:p>
            <a:r>
              <a:rPr lang="nb-NO" altLang="nb-NO" sz="2000">
                <a:ea typeface="ＭＳ Ｐゴシック" panose="020B0600070205080204" pitchFamily="34" charset="-128"/>
              </a:rPr>
              <a:t>Knowledge Discovery in Databases (KDD) is the non-trivial extraction of implicit, previously unknown and potentially useful knowledge from data.</a:t>
            </a:r>
          </a:p>
          <a:p>
            <a:r>
              <a:rPr lang="en-US" altLang="nb-NO" sz="2000">
                <a:ea typeface="ＭＳ Ｐゴシック" panose="020B0600070205080204" pitchFamily="34" charset="-128"/>
              </a:rPr>
              <a:t>Data mining is the exploration and analysis of large quantities of data in order to discover valid, novel, potentially useful, and ultimately understandable patterns in data. Process of semi-automatically analyzing large databases to find patterns that are:</a:t>
            </a:r>
          </a:p>
          <a:p>
            <a:pPr lvl="1"/>
            <a:r>
              <a:rPr lang="en-US" altLang="nb-NO" sz="1600">
                <a:solidFill>
                  <a:srgbClr val="CC0000"/>
                </a:solidFill>
                <a:ea typeface="ＭＳ Ｐゴシック" panose="020B0600070205080204" pitchFamily="34" charset="-128"/>
              </a:rPr>
              <a:t>Valid:</a:t>
            </a:r>
            <a:r>
              <a:rPr lang="en-US" altLang="nb-NO" sz="1600">
                <a:ea typeface="ＭＳ Ｐゴシック" panose="020B0600070205080204" pitchFamily="34" charset="-128"/>
              </a:rPr>
              <a:t> The patterns hold in general.</a:t>
            </a:r>
          </a:p>
          <a:p>
            <a:pPr lvl="1"/>
            <a:r>
              <a:rPr lang="en-US" altLang="nb-NO" sz="1600">
                <a:solidFill>
                  <a:srgbClr val="CC0000"/>
                </a:solidFill>
                <a:ea typeface="ＭＳ Ｐゴシック" panose="020B0600070205080204" pitchFamily="34" charset="-128"/>
              </a:rPr>
              <a:t>Novel:</a:t>
            </a:r>
            <a:r>
              <a:rPr lang="en-US" altLang="nb-NO" sz="1600">
                <a:ea typeface="ＭＳ Ｐゴシック" panose="020B0600070205080204" pitchFamily="34" charset="-128"/>
              </a:rPr>
              <a:t> We did not know the pattern beforehand.</a:t>
            </a:r>
          </a:p>
          <a:p>
            <a:pPr lvl="1"/>
            <a:r>
              <a:rPr lang="en-US" altLang="nb-NO" sz="1600">
                <a:solidFill>
                  <a:srgbClr val="CC0000"/>
                </a:solidFill>
                <a:ea typeface="ＭＳ Ｐゴシック" panose="020B0600070205080204" pitchFamily="34" charset="-128"/>
              </a:rPr>
              <a:t>Useful:</a:t>
            </a:r>
            <a:r>
              <a:rPr lang="en-US" altLang="nb-NO" sz="1600">
                <a:ea typeface="ＭＳ Ｐゴシック" panose="020B0600070205080204" pitchFamily="34" charset="-128"/>
              </a:rPr>
              <a:t> We can devise </a:t>
            </a:r>
            <a:r>
              <a:rPr lang="en-US" altLang="nb-NO" sz="1600">
                <a:solidFill>
                  <a:srgbClr val="CC0000"/>
                </a:solidFill>
                <a:ea typeface="ＭＳ Ｐゴシック" panose="020B0600070205080204" pitchFamily="34" charset="-128"/>
              </a:rPr>
              <a:t>actions</a:t>
            </a:r>
            <a:r>
              <a:rPr lang="en-US" altLang="nb-NO" sz="1600">
                <a:ea typeface="ＭＳ Ｐゴシック" panose="020B0600070205080204" pitchFamily="34" charset="-128"/>
              </a:rPr>
              <a:t> from the patterns.</a:t>
            </a:r>
          </a:p>
          <a:p>
            <a:pPr lvl="1"/>
            <a:r>
              <a:rPr lang="en-US" altLang="nb-NO" sz="1600">
                <a:solidFill>
                  <a:srgbClr val="CC0000"/>
                </a:solidFill>
                <a:ea typeface="ＭＳ Ｐゴシック" panose="020B0600070205080204" pitchFamily="34" charset="-128"/>
              </a:rPr>
              <a:t>Understandable:</a:t>
            </a:r>
            <a:r>
              <a:rPr lang="en-US" altLang="nb-NO" sz="1600">
                <a:ea typeface="ＭＳ Ｐゴシック" panose="020B0600070205080204" pitchFamily="34" charset="-128"/>
              </a:rPr>
              <a:t> We can interpret and comprehend the patterns.</a:t>
            </a:r>
            <a:br>
              <a:rPr lang="en-US" altLang="nb-NO" sz="1600">
                <a:ea typeface="ＭＳ Ｐゴシック" panose="020B0600070205080204" pitchFamily="34" charset="-128"/>
              </a:rPr>
            </a:br>
            <a:endParaRPr lang="en-US" altLang="nb-NO" sz="1600">
              <a:ea typeface="ＭＳ Ｐゴシック" panose="020B0600070205080204" pitchFamily="34" charset="-128"/>
            </a:endParaRPr>
          </a:p>
          <a:p>
            <a:pPr>
              <a:lnSpc>
                <a:spcPct val="85000"/>
              </a:lnSpc>
            </a:pPr>
            <a:r>
              <a:rPr lang="nb-NO" altLang="nb-NO" sz="2000">
                <a:ea typeface="ＭＳ Ｐゴシック" panose="020B0600070205080204" pitchFamily="34" charset="-128"/>
              </a:rPr>
              <a:t>Why? Find trends and correlations in existing databases, that help you change structures and processes in human organizations:</a:t>
            </a:r>
          </a:p>
          <a:p>
            <a:pPr lvl="2">
              <a:lnSpc>
                <a:spcPct val="85000"/>
              </a:lnSpc>
            </a:pPr>
            <a:r>
              <a:rPr lang="nb-NO" altLang="nb-NO" sz="2000">
                <a:ea typeface="ＭＳ Ｐゴシック" panose="020B0600070205080204" pitchFamily="34" charset="-128"/>
              </a:rPr>
              <a:t>to be more effective</a:t>
            </a:r>
          </a:p>
          <a:p>
            <a:pPr lvl="2">
              <a:lnSpc>
                <a:spcPct val="85000"/>
              </a:lnSpc>
            </a:pPr>
            <a:r>
              <a:rPr lang="nb-NO" altLang="nb-NO" sz="2000">
                <a:ea typeface="ＭＳ Ｐゴシック" panose="020B0600070205080204" pitchFamily="34" charset="-128"/>
              </a:rPr>
              <a:t>to save time</a:t>
            </a:r>
          </a:p>
          <a:p>
            <a:pPr lvl="2">
              <a:lnSpc>
                <a:spcPct val="85000"/>
              </a:lnSpc>
            </a:pPr>
            <a:r>
              <a:rPr lang="nb-NO" altLang="nb-NO" sz="2000">
                <a:ea typeface="ＭＳ Ｐゴシック" panose="020B0600070205080204" pitchFamily="34" charset="-128"/>
              </a:rPr>
              <a:t>to make more money</a:t>
            </a:r>
          </a:p>
          <a:p>
            <a:pPr lvl="2">
              <a:lnSpc>
                <a:spcPct val="85000"/>
              </a:lnSpc>
            </a:pPr>
            <a:r>
              <a:rPr lang="nb-NO" altLang="nb-NO" sz="2000">
                <a:ea typeface="ＭＳ Ｐゴシック" panose="020B0600070205080204" pitchFamily="34" charset="-128"/>
              </a:rPr>
              <a:t>to improve product quality</a:t>
            </a:r>
          </a:p>
          <a:p>
            <a:pPr lvl="2">
              <a:lnSpc>
                <a:spcPct val="85000"/>
              </a:lnSpc>
            </a:pPr>
            <a:r>
              <a:rPr lang="nb-NO" altLang="nb-NO" sz="2000">
                <a:ea typeface="ＭＳ Ｐゴシック" panose="020B0600070205080204" pitchFamily="34" charset="-128"/>
              </a:rPr>
              <a:t>…</a:t>
            </a:r>
            <a:endParaRPr lang="en-US" altLang="nb-NO" sz="2000">
              <a:ea typeface="ＭＳ Ｐゴシック" panose="020B0600070205080204" pitchFamily="34" charset="-128"/>
            </a:endParaRPr>
          </a:p>
          <a:p>
            <a:endParaRPr lang="en-US" altLang="nb-NO" sz="20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5BA9739E-A30B-065F-87E2-39444C6F01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04664"/>
            <a:ext cx="5328840" cy="838200"/>
          </a:xfrm>
        </p:spPr>
        <p:txBody>
          <a:bodyPr/>
          <a:lstStyle/>
          <a:p>
            <a:r>
              <a:rPr lang="en-US" altLang="nb-NO" dirty="0">
                <a:ea typeface="ＭＳ Ｐゴシック" panose="020B0600070205080204" pitchFamily="34" charset="-128"/>
              </a:rPr>
              <a:t>DM/KDD Process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55AC9553-BB49-E6F7-D110-C7591D56DC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077200" cy="4648200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altLang="nb-NO" sz="2400">
                <a:ea typeface="ＭＳ Ｐゴシック" panose="020B0600070205080204" pitchFamily="34" charset="-128"/>
              </a:rPr>
              <a:t>Problem formulation</a:t>
            </a:r>
          </a:p>
          <a:p>
            <a:pPr>
              <a:lnSpc>
                <a:spcPct val="95000"/>
              </a:lnSpc>
            </a:pPr>
            <a:r>
              <a:rPr lang="en-US" altLang="nb-NO" sz="2400">
                <a:ea typeface="ＭＳ Ｐゴシック" panose="020B0600070205080204" pitchFamily="34" charset="-128"/>
              </a:rPr>
              <a:t>Data collection</a:t>
            </a:r>
          </a:p>
          <a:p>
            <a:pPr lvl="1">
              <a:lnSpc>
                <a:spcPct val="95000"/>
              </a:lnSpc>
            </a:pPr>
            <a:r>
              <a:rPr lang="en-US" altLang="nb-NO" sz="2000">
                <a:ea typeface="ＭＳ Ｐゴシック" panose="020B0600070205080204" pitchFamily="34" charset="-128"/>
              </a:rPr>
              <a:t>subset data: sampling might hurt if highly skewed data</a:t>
            </a:r>
          </a:p>
          <a:p>
            <a:pPr lvl="1">
              <a:lnSpc>
                <a:spcPct val="95000"/>
              </a:lnSpc>
            </a:pPr>
            <a:r>
              <a:rPr lang="en-US" altLang="nb-NO" sz="2000">
                <a:ea typeface="ＭＳ Ｐゴシック" panose="020B0600070205080204" pitchFamily="34" charset="-128"/>
              </a:rPr>
              <a:t>feature selection: principal component analysis, heuristic search</a:t>
            </a:r>
          </a:p>
          <a:p>
            <a:pPr>
              <a:lnSpc>
                <a:spcPct val="95000"/>
              </a:lnSpc>
            </a:pPr>
            <a:r>
              <a:rPr lang="en-US" altLang="nb-NO" sz="2400">
                <a:ea typeface="ＭＳ Ｐゴシック" panose="020B0600070205080204" pitchFamily="34" charset="-128"/>
              </a:rPr>
              <a:t>Pre-processing: cleaning</a:t>
            </a:r>
          </a:p>
          <a:p>
            <a:pPr lvl="1">
              <a:lnSpc>
                <a:spcPct val="95000"/>
              </a:lnSpc>
            </a:pPr>
            <a:r>
              <a:rPr lang="en-US" altLang="nb-NO" sz="2000">
                <a:ea typeface="ＭＳ Ｐゴシック" panose="020B0600070205080204" pitchFamily="34" charset="-128"/>
              </a:rPr>
              <a:t>name/address cleaning, different meanings (annual, yearly), duplicate removal, supplying missing values </a:t>
            </a:r>
          </a:p>
          <a:p>
            <a:pPr>
              <a:lnSpc>
                <a:spcPct val="95000"/>
              </a:lnSpc>
            </a:pPr>
            <a:r>
              <a:rPr lang="en-US" altLang="nb-NO" sz="2400">
                <a:ea typeface="ＭＳ Ｐゴシック" panose="020B0600070205080204" pitchFamily="34" charset="-128"/>
              </a:rPr>
              <a:t>Transformation:</a:t>
            </a:r>
          </a:p>
          <a:p>
            <a:pPr lvl="1">
              <a:lnSpc>
                <a:spcPct val="95000"/>
              </a:lnSpc>
            </a:pPr>
            <a:r>
              <a:rPr lang="en-US" altLang="nb-NO" sz="2000">
                <a:ea typeface="ＭＳ Ｐゴシック" panose="020B0600070205080204" pitchFamily="34" charset="-128"/>
                <a:sym typeface="Wingdings" pitchFamily="2" charset="2"/>
              </a:rPr>
              <a:t>map complex objects e.g. time series data to features e.g. frequency</a:t>
            </a:r>
          </a:p>
          <a:p>
            <a:pPr>
              <a:lnSpc>
                <a:spcPct val="95000"/>
              </a:lnSpc>
            </a:pPr>
            <a:r>
              <a:rPr lang="en-US" altLang="nb-NO" sz="2000">
                <a:ea typeface="ＭＳ Ｐゴシック" panose="020B0600070205080204" pitchFamily="34" charset="-128"/>
                <a:sym typeface="Wingdings" pitchFamily="2" charset="2"/>
              </a:rPr>
              <a:t>Choosing mining task and mining method</a:t>
            </a:r>
          </a:p>
          <a:p>
            <a:pPr>
              <a:lnSpc>
                <a:spcPct val="95000"/>
              </a:lnSpc>
            </a:pPr>
            <a:r>
              <a:rPr lang="en-US" altLang="nb-NO" sz="2000">
                <a:ea typeface="ＭＳ Ｐゴシック" panose="020B0600070205080204" pitchFamily="34" charset="-128"/>
                <a:sym typeface="Wingdings" pitchFamily="2" charset="2"/>
              </a:rPr>
              <a:t>Result evaluation and visualization</a:t>
            </a:r>
          </a:p>
          <a:p>
            <a:endParaRPr lang="en-US" altLang="nb-NO" sz="2800">
              <a:solidFill>
                <a:srgbClr val="008000"/>
              </a:solidFill>
              <a:ea typeface="ＭＳ Ｐゴシック" panose="020B0600070205080204" pitchFamily="34" charset="-128"/>
              <a:sym typeface="Wingdings" pitchFamily="2" charset="2"/>
            </a:endParaRPr>
          </a:p>
        </p:txBody>
      </p:sp>
      <p:sp>
        <p:nvSpPr>
          <p:cNvPr id="22531" name="Rectangle 4">
            <a:extLst>
              <a:ext uri="{FF2B5EF4-FFF2-40B4-BE49-F238E27FC236}">
                <a16:creationId xmlns:a16="http://schemas.microsoft.com/office/drawing/2014/main" id="{246D3816-DCBE-81F2-F320-F048A1E61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5805488"/>
            <a:ext cx="55626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/>
              <a:t>Knowledge discovery is an iterative process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>
            <a:extLst>
              <a:ext uri="{FF2B5EF4-FFF2-40B4-BE49-F238E27FC236}">
                <a16:creationId xmlns:a16="http://schemas.microsoft.com/office/drawing/2014/main" id="{3D277F4A-9677-6DC7-0A34-77F945E30F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5846762" cy="7874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nb-NO" sz="3200" dirty="0">
                <a:ea typeface="ＭＳ Ｐゴシック" panose="020B0600070205080204" pitchFamily="34" charset="-128"/>
              </a:rPr>
              <a:t>DM/KDD Process</a:t>
            </a:r>
            <a:r>
              <a:rPr lang="en-US" altLang="nb-NO" sz="3200" b="1" dirty="0">
                <a:ea typeface="ＭＳ Ｐゴシック" panose="020B0600070205080204" pitchFamily="34" charset="-128"/>
              </a:rPr>
              <a:t> </a:t>
            </a:r>
            <a:r>
              <a:rPr lang="en-US" altLang="nb-NO" sz="3200" dirty="0">
                <a:ea typeface="ＭＳ Ｐゴシック" panose="020B0600070205080204" pitchFamily="34" charset="-128"/>
              </a:rPr>
              <a:t>Steps (detailed)</a:t>
            </a:r>
            <a:endParaRPr lang="tr-TR" altLang="nb-NO" sz="3200" dirty="0">
              <a:ea typeface="ＭＳ Ｐゴシック" panose="020B0600070205080204" pitchFamily="34" charset="-128"/>
            </a:endParaRPr>
          </a:p>
        </p:txBody>
      </p:sp>
      <p:sp>
        <p:nvSpPr>
          <p:cNvPr id="815107" name="Rectangle 3">
            <a:extLst>
              <a:ext uri="{FF2B5EF4-FFF2-40B4-BE49-F238E27FC236}">
                <a16:creationId xmlns:a16="http://schemas.microsoft.com/office/drawing/2014/main" id="{B78553B8-EFD2-DCC7-CFAD-543B478DCE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836613"/>
            <a:ext cx="8569325" cy="4648200"/>
          </a:xfrm>
        </p:spPr>
        <p:txBody>
          <a:bodyPr lIns="92075" tIns="46038" rIns="92075" bIns="46038"/>
          <a:lstStyle/>
          <a:p>
            <a:pPr eaLnBrk="1" hangingPunct="1">
              <a:lnSpc>
                <a:spcPct val="80000"/>
              </a:lnSpc>
              <a:defRPr/>
            </a:pPr>
            <a:r>
              <a:rPr lang="tr-TR" sz="1800" b="1" dirty="0">
                <a:latin typeface="+mj-lt"/>
              </a:rPr>
              <a:t>1. </a:t>
            </a:r>
            <a:r>
              <a:rPr lang="en-US" sz="1800" b="1" dirty="0">
                <a:latin typeface="+mj-lt"/>
              </a:rPr>
              <a:t>Goal identification</a:t>
            </a:r>
            <a:r>
              <a:rPr lang="tr-TR" sz="1800" b="1" dirty="0">
                <a:latin typeface="+mj-lt"/>
              </a:rPr>
              <a:t>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600" dirty="0">
                <a:latin typeface="+mj-lt"/>
              </a:rPr>
              <a:t>Define problem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sz="1600" dirty="0" err="1">
                <a:latin typeface="+mj-lt"/>
              </a:rPr>
              <a:t>relevant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prior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knowledge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and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goals</a:t>
            </a:r>
            <a:r>
              <a:rPr lang="tr-TR" sz="1600" dirty="0">
                <a:latin typeface="+mj-lt"/>
              </a:rPr>
              <a:t> of </a:t>
            </a:r>
            <a:r>
              <a:rPr lang="tr-TR" sz="1600" dirty="0" err="1">
                <a:latin typeface="+mj-lt"/>
              </a:rPr>
              <a:t>application</a:t>
            </a:r>
            <a:endParaRPr lang="tr-TR" sz="1600" dirty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b="1" dirty="0">
                <a:latin typeface="+mj-lt"/>
              </a:rPr>
              <a:t>2.</a:t>
            </a:r>
            <a:r>
              <a:rPr lang="tr-TR" sz="1800" b="1" dirty="0">
                <a:latin typeface="+mj-lt"/>
              </a:rPr>
              <a:t> </a:t>
            </a:r>
            <a:r>
              <a:rPr lang="tr-TR" sz="1800" b="1" dirty="0" err="1">
                <a:latin typeface="+mj-lt"/>
              </a:rPr>
              <a:t>Creating</a:t>
            </a:r>
            <a:r>
              <a:rPr lang="tr-TR" sz="1800" b="1" dirty="0">
                <a:latin typeface="+mj-lt"/>
              </a:rPr>
              <a:t> a </a:t>
            </a:r>
            <a:r>
              <a:rPr lang="tr-TR" sz="1800" b="1" dirty="0" err="1">
                <a:latin typeface="+mj-lt"/>
              </a:rPr>
              <a:t>target</a:t>
            </a:r>
            <a:r>
              <a:rPr lang="tr-TR" sz="1800" b="1" dirty="0">
                <a:latin typeface="+mj-lt"/>
              </a:rPr>
              <a:t> data set:</a:t>
            </a:r>
            <a:r>
              <a:rPr lang="tr-TR" sz="1800" dirty="0">
                <a:latin typeface="+mj-lt"/>
              </a:rPr>
              <a:t> data </a:t>
            </a:r>
            <a:r>
              <a:rPr lang="tr-TR" sz="1800" dirty="0" err="1">
                <a:latin typeface="+mj-lt"/>
              </a:rPr>
              <a:t>selection</a:t>
            </a:r>
            <a:endParaRPr lang="tr-TR" sz="1800" dirty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tr-TR" sz="1800" b="1" dirty="0">
                <a:solidFill>
                  <a:srgbClr val="FF0000"/>
                </a:solidFill>
                <a:latin typeface="+mj-lt"/>
              </a:rPr>
              <a:t>3. </a:t>
            </a:r>
            <a:r>
              <a:rPr lang="en-US" sz="1800" b="1" dirty="0">
                <a:solidFill>
                  <a:srgbClr val="FF0000"/>
                </a:solidFill>
                <a:latin typeface="+mj-lt"/>
              </a:rPr>
              <a:t>Data </a:t>
            </a:r>
            <a:r>
              <a:rPr lang="tr-TR" sz="1800" b="1" dirty="0" err="1">
                <a:solidFill>
                  <a:srgbClr val="FF0000"/>
                </a:solidFill>
                <a:latin typeface="+mj-lt"/>
              </a:rPr>
              <a:t>preprocessing</a:t>
            </a:r>
            <a:r>
              <a:rPr lang="tr-TR" sz="1800" b="1" dirty="0">
                <a:solidFill>
                  <a:srgbClr val="FF0000"/>
                </a:solidFill>
                <a:latin typeface="+mj-lt"/>
              </a:rPr>
              <a:t>:</a:t>
            </a:r>
            <a:r>
              <a:rPr lang="tr-TR" sz="1800" dirty="0">
                <a:solidFill>
                  <a:srgbClr val="FF0000"/>
                </a:solidFill>
                <a:latin typeface="+mj-lt"/>
              </a:rPr>
              <a:t> (60%-80% of </a:t>
            </a:r>
            <a:r>
              <a:rPr lang="tr-TR" sz="1800" dirty="0" err="1">
                <a:solidFill>
                  <a:srgbClr val="FF0000"/>
                </a:solidFill>
                <a:latin typeface="+mj-lt"/>
              </a:rPr>
              <a:t>effort</a:t>
            </a:r>
            <a:r>
              <a:rPr lang="tr-TR" sz="1800" dirty="0">
                <a:solidFill>
                  <a:srgbClr val="FF0000"/>
                </a:solidFill>
                <a:latin typeface="+mj-lt"/>
              </a:rPr>
              <a:t>!) -&gt; </a:t>
            </a:r>
            <a:r>
              <a:rPr lang="tr-TR" sz="1800" dirty="0" err="1">
                <a:solidFill>
                  <a:srgbClr val="FF0000"/>
                </a:solidFill>
                <a:latin typeface="+mj-lt"/>
              </a:rPr>
              <a:t>good</a:t>
            </a:r>
            <a:r>
              <a:rPr lang="tr-TR" sz="1800" dirty="0">
                <a:solidFill>
                  <a:srgbClr val="FF0000"/>
                </a:solidFill>
                <a:latin typeface="+mj-lt"/>
              </a:rPr>
              <a:t> Data </a:t>
            </a:r>
            <a:r>
              <a:rPr lang="tr-TR" sz="1800" dirty="0" err="1">
                <a:solidFill>
                  <a:srgbClr val="FF0000"/>
                </a:solidFill>
                <a:latin typeface="+mj-lt"/>
              </a:rPr>
              <a:t>Warehouse</a:t>
            </a:r>
            <a:r>
              <a:rPr lang="tr-TR" sz="1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+mj-lt"/>
              </a:rPr>
              <a:t>needed</a:t>
            </a:r>
            <a:r>
              <a:rPr lang="tr-TR" sz="1800" dirty="0">
                <a:solidFill>
                  <a:srgbClr val="FF0000"/>
                </a:solidFill>
                <a:latin typeface="+mj-lt"/>
              </a:rPr>
              <a:t>!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sz="1600" dirty="0" err="1">
                <a:latin typeface="+mj-lt"/>
              </a:rPr>
              <a:t>removal</a:t>
            </a:r>
            <a:r>
              <a:rPr lang="tr-TR" sz="1600" dirty="0">
                <a:latin typeface="+mj-lt"/>
              </a:rPr>
              <a:t> of </a:t>
            </a:r>
            <a:r>
              <a:rPr lang="tr-TR" sz="1600" dirty="0" err="1">
                <a:latin typeface="+mj-lt"/>
              </a:rPr>
              <a:t>noise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or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outliers</a:t>
            </a:r>
            <a:endParaRPr lang="tr-TR" sz="1600" dirty="0">
              <a:latin typeface="+mj-lt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sz="1600" dirty="0" err="1">
                <a:latin typeface="+mj-lt"/>
              </a:rPr>
              <a:t>strategies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for</a:t>
            </a:r>
            <a:r>
              <a:rPr lang="tr-TR" sz="1600" dirty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handling  </a:t>
            </a:r>
            <a:r>
              <a:rPr lang="tr-TR" sz="1600" dirty="0" err="1">
                <a:latin typeface="+mj-lt"/>
              </a:rPr>
              <a:t>missing</a:t>
            </a:r>
            <a:r>
              <a:rPr lang="tr-TR" sz="1600" dirty="0">
                <a:latin typeface="+mj-lt"/>
              </a:rPr>
              <a:t> data </a:t>
            </a:r>
            <a:r>
              <a:rPr lang="tr-TR" sz="1600" dirty="0" err="1">
                <a:latin typeface="+mj-lt"/>
              </a:rPr>
              <a:t>fields</a:t>
            </a:r>
            <a:endParaRPr lang="tr-TR" sz="1600" dirty="0">
              <a:latin typeface="+mj-lt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sz="1600" dirty="0" err="1">
                <a:latin typeface="+mj-lt"/>
              </a:rPr>
              <a:t>accounting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for</a:t>
            </a:r>
            <a:r>
              <a:rPr lang="tr-TR" sz="1600" dirty="0">
                <a:latin typeface="+mj-lt"/>
              </a:rPr>
              <a:t> time </a:t>
            </a:r>
            <a:r>
              <a:rPr lang="tr-TR" sz="1600" dirty="0" err="1">
                <a:latin typeface="+mj-lt"/>
              </a:rPr>
              <a:t>sequence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information</a:t>
            </a:r>
            <a:endParaRPr lang="tr-TR" sz="1800" dirty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tr-TR" sz="1800" b="1" dirty="0">
                <a:latin typeface="+mj-lt"/>
              </a:rPr>
              <a:t>4. Data </a:t>
            </a:r>
            <a:r>
              <a:rPr lang="tr-TR" sz="1800" b="1" dirty="0" err="1">
                <a:latin typeface="+mj-lt"/>
              </a:rPr>
              <a:t>reduction</a:t>
            </a:r>
            <a:r>
              <a:rPr lang="tr-TR" sz="1800" b="1" dirty="0">
                <a:latin typeface="+mj-lt"/>
              </a:rPr>
              <a:t> </a:t>
            </a:r>
            <a:r>
              <a:rPr lang="tr-TR" sz="1800" b="1" dirty="0" err="1">
                <a:latin typeface="+mj-lt"/>
              </a:rPr>
              <a:t>and</a:t>
            </a:r>
            <a:r>
              <a:rPr lang="tr-TR" sz="1800" b="1" dirty="0">
                <a:latin typeface="+mj-lt"/>
              </a:rPr>
              <a:t> </a:t>
            </a:r>
            <a:r>
              <a:rPr lang="tr-TR" sz="1800" b="1" dirty="0" err="1">
                <a:latin typeface="+mj-lt"/>
              </a:rPr>
              <a:t>transformation</a:t>
            </a:r>
            <a:r>
              <a:rPr lang="tr-TR" sz="1800" b="1" dirty="0">
                <a:latin typeface="+mj-lt"/>
              </a:rPr>
              <a:t>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sz="1600" dirty="0" err="1">
                <a:latin typeface="+mj-lt"/>
              </a:rPr>
              <a:t>Find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useful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features</a:t>
            </a:r>
            <a:r>
              <a:rPr lang="tr-TR" sz="1600" dirty="0">
                <a:latin typeface="+mj-lt"/>
              </a:rPr>
              <a:t>, </a:t>
            </a:r>
            <a:r>
              <a:rPr lang="tr-TR" sz="1600" dirty="0" err="1">
                <a:latin typeface="+mj-lt"/>
              </a:rPr>
              <a:t>dimensionality</a:t>
            </a:r>
            <a:r>
              <a:rPr lang="tr-TR" sz="1600" dirty="0">
                <a:latin typeface="+mj-lt"/>
              </a:rPr>
              <a:t>/</a:t>
            </a:r>
            <a:r>
              <a:rPr lang="tr-TR" sz="1600" dirty="0" err="1">
                <a:latin typeface="+mj-lt"/>
              </a:rPr>
              <a:t>variable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reduction</a:t>
            </a:r>
            <a:r>
              <a:rPr lang="tr-TR" sz="1600" dirty="0">
                <a:latin typeface="+mj-lt"/>
              </a:rPr>
              <a:t>, </a:t>
            </a:r>
            <a:r>
              <a:rPr lang="tr-TR" sz="1600" dirty="0" err="1">
                <a:latin typeface="+mj-lt"/>
              </a:rPr>
              <a:t>invariant</a:t>
            </a:r>
            <a:r>
              <a:rPr lang="tr-TR" sz="1600" dirty="0">
                <a:latin typeface="+mj-lt"/>
              </a:rPr>
              <a:t> </a:t>
            </a:r>
            <a:r>
              <a:rPr lang="tr-TR" sz="1600" dirty="0" err="1">
                <a:latin typeface="+mj-lt"/>
              </a:rPr>
              <a:t>representation</a:t>
            </a:r>
            <a:endParaRPr lang="tr-TR" sz="1600" dirty="0">
              <a:latin typeface="+mj-lt"/>
            </a:endParaRPr>
          </a:p>
          <a:p>
            <a:pPr eaLnBrk="1" hangingPunct="1">
              <a:lnSpc>
                <a:spcPct val="85000"/>
              </a:lnSpc>
              <a:defRPr/>
            </a:pPr>
            <a:r>
              <a:rPr lang="en-US" sz="1800" b="1" dirty="0">
                <a:latin typeface="+mj-lt"/>
              </a:rPr>
              <a:t>5. Data Mining:</a:t>
            </a:r>
          </a:p>
          <a:p>
            <a:pPr lvl="1" eaLnBrk="1" hangingPunct="1">
              <a:lnSpc>
                <a:spcPct val="85000"/>
              </a:lnSpc>
              <a:defRPr/>
            </a:pPr>
            <a:r>
              <a:rPr lang="en-US" sz="1600" b="1" dirty="0">
                <a:latin typeface="+mj-lt"/>
              </a:rPr>
              <a:t>Choosing functions of data mining: </a:t>
            </a:r>
          </a:p>
          <a:p>
            <a:pPr lvl="2" eaLnBrk="1" hangingPunct="1">
              <a:lnSpc>
                <a:spcPct val="85000"/>
              </a:lnSpc>
              <a:defRPr/>
            </a:pPr>
            <a:r>
              <a:rPr lang="en-US" sz="1600" dirty="0">
                <a:latin typeface="+mj-lt"/>
              </a:rPr>
              <a:t> summarization, classification, regression, association, clustering</a:t>
            </a:r>
          </a:p>
          <a:p>
            <a:pPr lvl="1" eaLnBrk="1" hangingPunct="1">
              <a:lnSpc>
                <a:spcPct val="85000"/>
              </a:lnSpc>
              <a:defRPr/>
            </a:pPr>
            <a:r>
              <a:rPr lang="en-US" sz="1600" b="1" dirty="0">
                <a:latin typeface="+mj-lt"/>
              </a:rPr>
              <a:t>Choosing the mining algorithm(s):</a:t>
            </a:r>
          </a:p>
          <a:p>
            <a:pPr lvl="2" eaLnBrk="1" hangingPunct="1">
              <a:lnSpc>
                <a:spcPct val="85000"/>
              </a:lnSpc>
              <a:defRPr/>
            </a:pPr>
            <a:r>
              <a:rPr lang="en-US" sz="1600" dirty="0">
                <a:latin typeface="+mj-lt"/>
              </a:rPr>
              <a:t>which models or parameters</a:t>
            </a:r>
          </a:p>
          <a:p>
            <a:pPr lvl="1" eaLnBrk="1" hangingPunct="1">
              <a:lnSpc>
                <a:spcPct val="85000"/>
              </a:lnSpc>
              <a:defRPr/>
            </a:pPr>
            <a:r>
              <a:rPr lang="en-US" sz="1600" b="1" dirty="0">
                <a:latin typeface="+mj-lt"/>
              </a:rPr>
              <a:t>Search for patterns of interest</a:t>
            </a:r>
          </a:p>
          <a:p>
            <a:pPr eaLnBrk="1" hangingPunct="1">
              <a:lnSpc>
                <a:spcPct val="85000"/>
              </a:lnSpc>
              <a:defRPr/>
            </a:pPr>
            <a:r>
              <a:rPr lang="en-US" sz="1800" b="1" dirty="0">
                <a:latin typeface="+mj-lt"/>
              </a:rPr>
              <a:t>6</a:t>
            </a:r>
            <a:r>
              <a:rPr lang="tr-TR" sz="1800" b="1" dirty="0">
                <a:latin typeface="+mj-lt"/>
              </a:rPr>
              <a:t>. </a:t>
            </a:r>
            <a:r>
              <a:rPr lang="en-US" sz="1800" b="1" dirty="0">
                <a:latin typeface="+mj-lt"/>
              </a:rPr>
              <a:t>Presentation</a:t>
            </a:r>
            <a:r>
              <a:rPr lang="tr-TR" sz="1800" b="1" dirty="0">
                <a:latin typeface="+mj-lt"/>
              </a:rPr>
              <a:t> </a:t>
            </a:r>
            <a:r>
              <a:rPr lang="en-US" sz="1800" b="1" dirty="0">
                <a:latin typeface="+mj-lt"/>
              </a:rPr>
              <a:t>and evaluation:</a:t>
            </a:r>
          </a:p>
          <a:p>
            <a:pPr lvl="1" eaLnBrk="1" hangingPunct="1">
              <a:lnSpc>
                <a:spcPct val="85000"/>
              </a:lnSpc>
              <a:defRPr/>
            </a:pPr>
            <a:r>
              <a:rPr lang="en-US" sz="1600" dirty="0">
                <a:latin typeface="+mj-lt"/>
              </a:rPr>
              <a:t>visualization, transformation, removing redundant patterns, etc.</a:t>
            </a:r>
          </a:p>
          <a:p>
            <a:pPr eaLnBrk="1" hangingPunct="1">
              <a:lnSpc>
                <a:spcPct val="85000"/>
              </a:lnSpc>
              <a:defRPr/>
            </a:pPr>
            <a:r>
              <a:rPr lang="en-US" sz="1800" b="1" dirty="0">
                <a:latin typeface="+mj-lt"/>
              </a:rPr>
              <a:t>7</a:t>
            </a:r>
            <a:r>
              <a:rPr lang="tr-TR" sz="1800" b="1" dirty="0">
                <a:latin typeface="+mj-lt"/>
              </a:rPr>
              <a:t>. </a:t>
            </a:r>
            <a:r>
              <a:rPr lang="en-US" sz="1800" b="1" dirty="0">
                <a:latin typeface="+mj-lt"/>
              </a:rPr>
              <a:t>Taking action:</a:t>
            </a:r>
          </a:p>
          <a:p>
            <a:pPr lvl="1" eaLnBrk="1" hangingPunct="1">
              <a:lnSpc>
                <a:spcPct val="85000"/>
              </a:lnSpc>
              <a:defRPr/>
            </a:pPr>
            <a:r>
              <a:rPr lang="en-US" sz="1600" dirty="0">
                <a:latin typeface="+mj-lt"/>
              </a:rPr>
              <a:t>incorporating into the performance system </a:t>
            </a:r>
          </a:p>
          <a:p>
            <a:pPr lvl="1" eaLnBrk="1" hangingPunct="1">
              <a:lnSpc>
                <a:spcPct val="85000"/>
              </a:lnSpc>
              <a:defRPr/>
            </a:pPr>
            <a:r>
              <a:rPr lang="en-US" sz="1600" dirty="0">
                <a:latin typeface="+mj-lt"/>
              </a:rPr>
              <a:t>documenting</a:t>
            </a:r>
          </a:p>
          <a:p>
            <a:pPr lvl="1" eaLnBrk="1" hangingPunct="1">
              <a:lnSpc>
                <a:spcPct val="85000"/>
              </a:lnSpc>
              <a:defRPr/>
            </a:pPr>
            <a:r>
              <a:rPr lang="en-US" sz="1600" dirty="0">
                <a:latin typeface="+mj-lt"/>
              </a:rPr>
              <a:t>reporting to interested parties</a:t>
            </a:r>
          </a:p>
          <a:p>
            <a:pPr marL="57150" indent="0" eaLnBrk="1" hangingPunct="1">
              <a:lnSpc>
                <a:spcPct val="80000"/>
              </a:lnSpc>
              <a:buFontTx/>
              <a:buNone/>
              <a:defRPr/>
            </a:pPr>
            <a:endParaRPr lang="tr-TR" sz="2400" dirty="0">
              <a:latin typeface="+mj-lt"/>
            </a:endParaRPr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A3BF4971-C40F-EB34-15A2-D927B3C977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763000" cy="973138"/>
          </a:xfrm>
        </p:spPr>
        <p:txBody>
          <a:bodyPr/>
          <a:lstStyle/>
          <a:p>
            <a:r>
              <a:rPr lang="en-US" altLang="nb-NO">
                <a:ea typeface="ＭＳ Ｐゴシック" panose="020B0600070205080204" pitchFamily="34" charset="-128"/>
              </a:rPr>
              <a:t>What can computers learn?</a:t>
            </a:r>
            <a:br>
              <a:rPr lang="en-US" altLang="nb-NO">
                <a:ea typeface="ＭＳ Ｐゴシック" panose="020B0600070205080204" pitchFamily="34" charset="-128"/>
              </a:rPr>
            </a:br>
            <a:r>
              <a:rPr lang="en-US" altLang="nb-NO" sz="2000">
                <a:ea typeface="ＭＳ Ｐゴシック" panose="020B0600070205080204" pitchFamily="34" charset="-128"/>
              </a:rPr>
              <a:t>4 levels of learning [Merril &amp; Tennyson 1977]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1F3E6-9238-BE20-3770-707EC9962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38" y="1125538"/>
            <a:ext cx="8389118" cy="5329237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</a:rPr>
              <a:t>Facts</a:t>
            </a:r>
            <a:r>
              <a:rPr lang="en-US" sz="2800" dirty="0"/>
              <a:t>: simple statement of truth</a:t>
            </a:r>
          </a:p>
          <a:p>
            <a:pPr>
              <a:defRPr/>
            </a:pPr>
            <a:r>
              <a:rPr lang="en-US" sz="2800" dirty="0">
                <a:solidFill>
                  <a:srgbClr val="FF0000"/>
                </a:solidFill>
              </a:rPr>
              <a:t>Concepts</a:t>
            </a:r>
            <a:r>
              <a:rPr lang="en-US" sz="2800" dirty="0"/>
              <a:t>: set of objects, symbols, or events grouped together -&gt; share certain properties</a:t>
            </a:r>
          </a:p>
          <a:p>
            <a:pPr>
              <a:defRPr/>
            </a:pPr>
            <a:r>
              <a:rPr lang="en-US" sz="2800" dirty="0">
                <a:solidFill>
                  <a:srgbClr val="FF0000"/>
                </a:solidFill>
              </a:rPr>
              <a:t>Procedures</a:t>
            </a:r>
            <a:r>
              <a:rPr lang="en-US" sz="2800" dirty="0"/>
              <a:t>: step-by-step course of action to achieve goal</a:t>
            </a:r>
          </a:p>
          <a:p>
            <a:pPr>
              <a:defRPr/>
            </a:pPr>
            <a:r>
              <a:rPr lang="en-US" sz="2800" dirty="0">
                <a:solidFill>
                  <a:srgbClr val="FF0000"/>
                </a:solidFill>
              </a:rPr>
              <a:t>Principles</a:t>
            </a:r>
            <a:r>
              <a:rPr lang="en-US" sz="2800" dirty="0"/>
              <a:t>: highest level of learning, general truths or laws that are basic to other truths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DM tool dictates form of learning concepts: </a:t>
            </a:r>
          </a:p>
          <a:p>
            <a:pPr>
              <a:defRPr/>
            </a:pPr>
            <a:r>
              <a:rPr lang="en-US" sz="2800" dirty="0"/>
              <a:t>Human understandable: trees, rules, </a:t>
            </a:r>
          </a:p>
          <a:p>
            <a:pPr>
              <a:defRPr/>
            </a:pPr>
            <a:r>
              <a:rPr lang="en-US" sz="2800" dirty="0"/>
              <a:t>Black-box: networks, mathematical equations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FD9F270E-3F78-6A7A-0B2C-AB36F4316C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2061" y="188640"/>
            <a:ext cx="7748331" cy="762000"/>
          </a:xfrm>
        </p:spPr>
        <p:txBody>
          <a:bodyPr/>
          <a:lstStyle/>
          <a:p>
            <a:pPr eaLnBrk="1" hangingPunct="1"/>
            <a:r>
              <a:rPr lang="en-AU" altLang="nb-NO" dirty="0">
                <a:ea typeface="ＭＳ Ｐゴシック" panose="020B0600070205080204" pitchFamily="34" charset="-128"/>
              </a:rPr>
              <a:t>Data Warehouse (DW)</a:t>
            </a:r>
          </a:p>
        </p:txBody>
      </p:sp>
      <p:sp>
        <p:nvSpPr>
          <p:cNvPr id="661507" name="Rectangle 3">
            <a:extLst>
              <a:ext uri="{FF2B5EF4-FFF2-40B4-BE49-F238E27FC236}">
                <a16:creationId xmlns:a16="http://schemas.microsoft.com/office/drawing/2014/main" id="{8CCC2294-7DFA-3CDF-511C-0B8A6704DA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559800" cy="500697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800" dirty="0">
                <a:solidFill>
                  <a:srgbClr val="FF0000"/>
                </a:solidFill>
                <a:ea typeface="+mn-ea"/>
              </a:rPr>
              <a:t>-&gt; Data </a:t>
            </a:r>
            <a:r>
              <a:rPr lang="tr-TR" sz="2800" dirty="0" err="1">
                <a:solidFill>
                  <a:srgbClr val="FF0000"/>
                </a:solidFill>
                <a:ea typeface="+mn-ea"/>
              </a:rPr>
              <a:t>Mining</a:t>
            </a:r>
            <a:r>
              <a:rPr lang="tr-TR" sz="2800" dirty="0">
                <a:solidFill>
                  <a:srgbClr val="FF0000"/>
                </a:solidFill>
                <a:ea typeface="+mn-ea"/>
              </a:rPr>
              <a:t> </a:t>
            </a:r>
            <a:r>
              <a:rPr lang="tr-TR" sz="2800" dirty="0" err="1">
                <a:solidFill>
                  <a:srgbClr val="FF0000"/>
                </a:solidFill>
                <a:ea typeface="+mn-ea"/>
              </a:rPr>
              <a:t>needs</a:t>
            </a:r>
            <a:r>
              <a:rPr lang="tr-TR" sz="2800" dirty="0">
                <a:solidFill>
                  <a:srgbClr val="FF0000"/>
                </a:solidFill>
                <a:ea typeface="+mn-ea"/>
              </a:rPr>
              <a:t> </a:t>
            </a:r>
            <a:r>
              <a:rPr lang="tr-TR" sz="2800" dirty="0" err="1">
                <a:solidFill>
                  <a:srgbClr val="FF0000"/>
                </a:solidFill>
                <a:ea typeface="+mn-ea"/>
              </a:rPr>
              <a:t>multi-dimensional</a:t>
            </a:r>
            <a:r>
              <a:rPr lang="tr-TR" sz="2800" dirty="0">
                <a:solidFill>
                  <a:srgbClr val="FF0000"/>
                </a:solidFill>
                <a:ea typeface="+mn-ea"/>
              </a:rPr>
              <a:t> data </a:t>
            </a:r>
            <a:r>
              <a:rPr lang="tr-TR" sz="2800" dirty="0" err="1">
                <a:solidFill>
                  <a:srgbClr val="FF0000"/>
                </a:solidFill>
                <a:ea typeface="+mn-ea"/>
              </a:rPr>
              <a:t>input</a:t>
            </a:r>
            <a:endParaRPr lang="tr-TR" sz="2800" dirty="0">
              <a:solidFill>
                <a:srgbClr val="FF0000"/>
              </a:solidFill>
              <a:ea typeface="+mn-ea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1800" dirty="0">
                <a:ea typeface="+mn-ea"/>
              </a:rPr>
              <a:t>DW: </a:t>
            </a:r>
            <a:r>
              <a:rPr lang="tr-TR" sz="1800" dirty="0" err="1">
                <a:ea typeface="+mn-ea"/>
              </a:rPr>
              <a:t>Repository</a:t>
            </a:r>
            <a:r>
              <a:rPr lang="tr-TR" sz="1800" dirty="0">
                <a:ea typeface="+mn-ea"/>
              </a:rPr>
              <a:t> of multiple heterogeneous data sources, organized under a </a:t>
            </a:r>
            <a:r>
              <a:rPr lang="tr-TR" sz="1800" dirty="0" err="1">
                <a:ea typeface="+mn-ea"/>
              </a:rPr>
              <a:t>unified</a:t>
            </a:r>
            <a:r>
              <a:rPr lang="tr-TR" sz="1800" dirty="0">
                <a:ea typeface="+mn-ea"/>
              </a:rPr>
              <a:t> </a:t>
            </a:r>
            <a:r>
              <a:rPr lang="tr-TR" sz="1800" dirty="0" err="1">
                <a:ea typeface="+mn-ea"/>
              </a:rPr>
              <a:t>multi-dimensional</a:t>
            </a:r>
            <a:r>
              <a:rPr lang="tr-TR" sz="1800" dirty="0">
                <a:ea typeface="+mn-ea"/>
              </a:rPr>
              <a:t> </a:t>
            </a:r>
            <a:r>
              <a:rPr lang="tr-TR" sz="1800" dirty="0" err="1">
                <a:ea typeface="+mn-ea"/>
              </a:rPr>
              <a:t>schema</a:t>
            </a:r>
            <a:r>
              <a:rPr lang="tr-TR" sz="1800" dirty="0">
                <a:ea typeface="+mn-ea"/>
              </a:rPr>
              <a:t> at a single site in order to facilitate management decision making.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1800" dirty="0">
                <a:ea typeface="+mn-ea"/>
              </a:rPr>
              <a:t>Data warehouse technology includes: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800" dirty="0">
                <a:ea typeface="+mn-ea"/>
              </a:rPr>
              <a:t>Data cleaning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800" dirty="0">
                <a:ea typeface="+mn-ea"/>
              </a:rPr>
              <a:t>Data integration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800" dirty="0">
                <a:ea typeface="+mn-ea"/>
              </a:rPr>
              <a:t>On-Line Analytical Processing</a:t>
            </a:r>
            <a:r>
              <a:rPr lang="tr-TR" sz="1800" dirty="0">
                <a:ea typeface="+mn-ea"/>
              </a:rPr>
              <a:t> (</a:t>
            </a:r>
            <a:r>
              <a:rPr lang="en-AU" sz="1800" dirty="0">
                <a:ea typeface="+mn-ea"/>
              </a:rPr>
              <a:t>OLAP</a:t>
            </a:r>
            <a:r>
              <a:rPr lang="tr-TR" sz="1800" dirty="0">
                <a:ea typeface="+mn-ea"/>
              </a:rPr>
              <a:t>): Techniques that support multidimensional analysis and decision making with the following functionalities</a:t>
            </a:r>
            <a:endParaRPr lang="en-AU" sz="1800" dirty="0">
              <a:ea typeface="+mn-ea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600" dirty="0"/>
              <a:t>summarization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600" dirty="0"/>
              <a:t>consolidation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600" dirty="0"/>
              <a:t>aggregation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600" dirty="0"/>
              <a:t>view information from different angles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800" dirty="0">
                <a:ea typeface="+mn-ea"/>
              </a:rPr>
              <a:t>but additional data analysis tools are needed for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600" dirty="0"/>
              <a:t>classification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600" dirty="0"/>
              <a:t>clustering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r>
              <a:rPr lang="en-AU" sz="1600" dirty="0"/>
              <a:t>characterization of data changing over time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n"/>
              <a:defRPr/>
            </a:pPr>
            <a:endParaRPr lang="en-A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507E047C-CAF9-7772-1FA6-4CCE035DB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>
                <a:ea typeface="ＭＳ Ｐゴシック" panose="020B0600070205080204" pitchFamily="34" charset="-128"/>
              </a:rPr>
              <a:t>Where SQL Stops Short</a:t>
            </a:r>
            <a:endParaRPr lang="en-US" altLang="nb-NO">
              <a:ea typeface="ＭＳ Ｐゴシック" panose="020B0600070205080204" pitchFamily="34" charset="-128"/>
            </a:endParaRP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B83704D-B43E-F50D-E4F2-C26ED88F7E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87900" y="5445125"/>
            <a:ext cx="4176713" cy="8651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altLang="nb-NO" sz="2800">
                <a:solidFill>
                  <a:schemeClr val="accent2"/>
                </a:solidFill>
                <a:ea typeface="ＭＳ Ｐゴシック" panose="020B0600070205080204" pitchFamily="34" charset="-128"/>
              </a:rPr>
              <a:t>Successful KDD uses</a:t>
            </a:r>
            <a:br>
              <a:rPr lang="nb-NO" altLang="nb-NO" sz="280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nb-NO" altLang="nb-NO" sz="2800">
                <a:solidFill>
                  <a:schemeClr val="accent2"/>
                </a:solidFill>
                <a:ea typeface="ＭＳ Ｐゴシック" panose="020B0600070205080204" pitchFamily="34" charset="-128"/>
              </a:rPr>
              <a:t>the entire tool hierarchy</a:t>
            </a:r>
            <a:endParaRPr lang="en-US" altLang="nb-NO" sz="2800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" name="Group 37">
            <a:extLst>
              <a:ext uri="{FF2B5EF4-FFF2-40B4-BE49-F238E27FC236}">
                <a16:creationId xmlns:a16="http://schemas.microsoft.com/office/drawing/2014/main" id="{8AB3335C-4107-E322-F547-D4B6DE0BD0BE}"/>
              </a:ext>
            </a:extLst>
          </p:cNvPr>
          <p:cNvGrpSpPr>
            <a:grpSpLocks/>
          </p:cNvGrpSpPr>
          <p:nvPr/>
        </p:nvGrpSpPr>
        <p:grpSpPr bwMode="auto">
          <a:xfrm>
            <a:off x="5372100" y="4365625"/>
            <a:ext cx="3535363" cy="701675"/>
            <a:chOff x="3384" y="2569"/>
            <a:chExt cx="2227" cy="442"/>
          </a:xfrm>
        </p:grpSpPr>
        <p:sp>
          <p:nvSpPr>
            <p:cNvPr id="28713" name="Text Box 17">
              <a:extLst>
                <a:ext uri="{FF2B5EF4-FFF2-40B4-BE49-F238E27FC236}">
                  <a16:creationId xmlns:a16="http://schemas.microsoft.com/office/drawing/2014/main" id="{2EA78967-0D51-2527-DD8C-25BDFE8E1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569"/>
              <a:ext cx="1869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000" i="1"/>
                <a:t>DB schema describes the</a:t>
              </a:r>
              <a:br>
                <a:rPr lang="nb-NO" altLang="nb-NO" sz="2000" i="1"/>
              </a:br>
              <a:r>
                <a:rPr lang="nb-NO" altLang="nb-NO" sz="2000" i="1"/>
                <a:t>structure you already know</a:t>
              </a:r>
              <a:endParaRPr lang="en-US" altLang="nb-NO" sz="2000" i="1"/>
            </a:p>
          </p:txBody>
        </p:sp>
        <p:sp>
          <p:nvSpPr>
            <p:cNvPr id="28714" name="Freeform 18">
              <a:extLst>
                <a:ext uri="{FF2B5EF4-FFF2-40B4-BE49-F238E27FC236}">
                  <a16:creationId xmlns:a16="http://schemas.microsoft.com/office/drawing/2014/main" id="{643574A6-5F8E-6156-B5D0-C34444B7E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4" y="2666"/>
              <a:ext cx="409" cy="133"/>
            </a:xfrm>
            <a:custGeom>
              <a:avLst/>
              <a:gdLst>
                <a:gd name="T0" fmla="*/ 409 w 409"/>
                <a:gd name="T1" fmla="*/ 133 h 133"/>
                <a:gd name="T2" fmla="*/ 201 w 409"/>
                <a:gd name="T3" fmla="*/ 20 h 133"/>
                <a:gd name="T4" fmla="*/ 0 w 409"/>
                <a:gd name="T5" fmla="*/ 13 h 133"/>
                <a:gd name="T6" fmla="*/ 0 60000 65536"/>
                <a:gd name="T7" fmla="*/ 0 60000 65536"/>
                <a:gd name="T8" fmla="*/ 0 60000 65536"/>
                <a:gd name="T9" fmla="*/ 0 w 409"/>
                <a:gd name="T10" fmla="*/ 0 h 133"/>
                <a:gd name="T11" fmla="*/ 409 w 409"/>
                <a:gd name="T12" fmla="*/ 133 h 1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9" h="133">
                  <a:moveTo>
                    <a:pt x="409" y="133"/>
                  </a:moveTo>
                  <a:cubicBezTo>
                    <a:pt x="374" y="114"/>
                    <a:pt x="269" y="40"/>
                    <a:pt x="201" y="20"/>
                  </a:cubicBezTo>
                  <a:cubicBezTo>
                    <a:pt x="133" y="0"/>
                    <a:pt x="42" y="15"/>
                    <a:pt x="0" y="13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3" name="Group 29">
            <a:extLst>
              <a:ext uri="{FF2B5EF4-FFF2-40B4-BE49-F238E27FC236}">
                <a16:creationId xmlns:a16="http://schemas.microsoft.com/office/drawing/2014/main" id="{E6199D6B-DC6D-E166-89AC-C275C004C483}"/>
              </a:ext>
            </a:extLst>
          </p:cNvPr>
          <p:cNvGrpSpPr>
            <a:grpSpLocks/>
          </p:cNvGrpSpPr>
          <p:nvPr/>
        </p:nvGrpSpPr>
        <p:grpSpPr bwMode="auto">
          <a:xfrm>
            <a:off x="4287838" y="3355975"/>
            <a:ext cx="4321175" cy="701675"/>
            <a:chOff x="2701" y="1888"/>
            <a:chExt cx="2722" cy="442"/>
          </a:xfrm>
        </p:grpSpPr>
        <p:sp>
          <p:nvSpPr>
            <p:cNvPr id="28711" name="Text Box 19">
              <a:extLst>
                <a:ext uri="{FF2B5EF4-FFF2-40B4-BE49-F238E27FC236}">
                  <a16:creationId xmlns:a16="http://schemas.microsoft.com/office/drawing/2014/main" id="{17F77A84-E9E6-7F59-11B6-37EAEC081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9" y="1888"/>
              <a:ext cx="213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000" i="1"/>
                <a:t>Extends the DB schema to a</a:t>
              </a:r>
              <a:br>
                <a:rPr lang="nb-NO" altLang="nb-NO" sz="2000" i="1"/>
              </a:br>
              <a:r>
                <a:rPr lang="nb-NO" altLang="nb-NO" sz="2000" i="1"/>
                <a:t>limited, multi-dimensional view</a:t>
              </a:r>
            </a:p>
          </p:txBody>
        </p:sp>
        <p:sp>
          <p:nvSpPr>
            <p:cNvPr id="28712" name="Freeform 20">
              <a:extLst>
                <a:ext uri="{FF2B5EF4-FFF2-40B4-BE49-F238E27FC236}">
                  <a16:creationId xmlns:a16="http://schemas.microsoft.com/office/drawing/2014/main" id="{53C1222A-C68C-A88B-2383-BB853C19E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" y="1991"/>
              <a:ext cx="556" cy="112"/>
            </a:xfrm>
            <a:custGeom>
              <a:avLst/>
              <a:gdLst>
                <a:gd name="T0" fmla="*/ 556 w 556"/>
                <a:gd name="T1" fmla="*/ 112 h 112"/>
                <a:gd name="T2" fmla="*/ 315 w 556"/>
                <a:gd name="T3" fmla="*/ 18 h 112"/>
                <a:gd name="T4" fmla="*/ 0 w 556"/>
                <a:gd name="T5" fmla="*/ 5 h 112"/>
                <a:gd name="T6" fmla="*/ 0 60000 65536"/>
                <a:gd name="T7" fmla="*/ 0 60000 65536"/>
                <a:gd name="T8" fmla="*/ 0 60000 65536"/>
                <a:gd name="T9" fmla="*/ 0 w 556"/>
                <a:gd name="T10" fmla="*/ 0 h 112"/>
                <a:gd name="T11" fmla="*/ 556 w 556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6" h="112">
                  <a:moveTo>
                    <a:pt x="556" y="112"/>
                  </a:moveTo>
                  <a:cubicBezTo>
                    <a:pt x="515" y="96"/>
                    <a:pt x="408" y="36"/>
                    <a:pt x="315" y="18"/>
                  </a:cubicBezTo>
                  <a:cubicBezTo>
                    <a:pt x="222" y="0"/>
                    <a:pt x="66" y="8"/>
                    <a:pt x="0" y="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4" name="Group 30">
            <a:extLst>
              <a:ext uri="{FF2B5EF4-FFF2-40B4-BE49-F238E27FC236}">
                <a16:creationId xmlns:a16="http://schemas.microsoft.com/office/drawing/2014/main" id="{FE8749E4-065C-2F7A-C9AF-6FEA27F4308E}"/>
              </a:ext>
            </a:extLst>
          </p:cNvPr>
          <p:cNvGrpSpPr>
            <a:grpSpLocks/>
          </p:cNvGrpSpPr>
          <p:nvPr/>
        </p:nvGrpSpPr>
        <p:grpSpPr bwMode="auto">
          <a:xfrm>
            <a:off x="3348038" y="2420938"/>
            <a:ext cx="4192587" cy="701675"/>
            <a:chOff x="2109" y="1299"/>
            <a:chExt cx="2641" cy="442"/>
          </a:xfrm>
        </p:grpSpPr>
        <p:sp>
          <p:nvSpPr>
            <p:cNvPr id="28709" name="Text Box 21">
              <a:extLst>
                <a:ext uri="{FF2B5EF4-FFF2-40B4-BE49-F238E27FC236}">
                  <a16:creationId xmlns:a16="http://schemas.microsoft.com/office/drawing/2014/main" id="{3F6864BE-4C45-7689-7CFE-441D0F5EF5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" y="1299"/>
              <a:ext cx="200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000" i="1"/>
                <a:t>Analyzes a multi-dimensional</a:t>
              </a:r>
              <a:br>
                <a:rPr lang="nb-NO" altLang="nb-NO" sz="2000" i="1"/>
              </a:br>
              <a:r>
                <a:rPr lang="nb-NO" altLang="nb-NO" sz="2000" i="1"/>
                <a:t>view of existing knowledge</a:t>
              </a:r>
            </a:p>
          </p:txBody>
        </p:sp>
        <p:sp>
          <p:nvSpPr>
            <p:cNvPr id="28710" name="Freeform 22">
              <a:extLst>
                <a:ext uri="{FF2B5EF4-FFF2-40B4-BE49-F238E27FC236}">
                  <a16:creationId xmlns:a16="http://schemas.microsoft.com/office/drawing/2014/main" id="{D3A4AAC6-446A-DDFA-532C-EE7C12F0A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" y="1428"/>
              <a:ext cx="632" cy="119"/>
            </a:xfrm>
            <a:custGeom>
              <a:avLst/>
              <a:gdLst>
                <a:gd name="T0" fmla="*/ 632 w 632"/>
                <a:gd name="T1" fmla="*/ 119 h 119"/>
                <a:gd name="T2" fmla="*/ 384 w 632"/>
                <a:gd name="T3" fmla="*/ 19 h 119"/>
                <a:gd name="T4" fmla="*/ 0 w 632"/>
                <a:gd name="T5" fmla="*/ 7 h 119"/>
                <a:gd name="T6" fmla="*/ 0 60000 65536"/>
                <a:gd name="T7" fmla="*/ 0 60000 65536"/>
                <a:gd name="T8" fmla="*/ 0 60000 65536"/>
                <a:gd name="T9" fmla="*/ 0 w 632"/>
                <a:gd name="T10" fmla="*/ 0 h 119"/>
                <a:gd name="T11" fmla="*/ 632 w 632"/>
                <a:gd name="T12" fmla="*/ 119 h 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32" h="119">
                  <a:moveTo>
                    <a:pt x="632" y="119"/>
                  </a:moveTo>
                  <a:cubicBezTo>
                    <a:pt x="593" y="102"/>
                    <a:pt x="489" y="38"/>
                    <a:pt x="384" y="19"/>
                  </a:cubicBezTo>
                  <a:cubicBezTo>
                    <a:pt x="279" y="0"/>
                    <a:pt x="80" y="9"/>
                    <a:pt x="0" y="7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5" name="Group 31">
            <a:extLst>
              <a:ext uri="{FF2B5EF4-FFF2-40B4-BE49-F238E27FC236}">
                <a16:creationId xmlns:a16="http://schemas.microsoft.com/office/drawing/2014/main" id="{C62ECC31-4C25-E377-0CB4-E268AFF70AA7}"/>
              </a:ext>
            </a:extLst>
          </p:cNvPr>
          <p:cNvGrpSpPr>
            <a:grpSpLocks/>
          </p:cNvGrpSpPr>
          <p:nvPr/>
        </p:nvGrpSpPr>
        <p:grpSpPr bwMode="auto">
          <a:xfrm>
            <a:off x="2108200" y="1555750"/>
            <a:ext cx="6480175" cy="762000"/>
            <a:chOff x="1328" y="754"/>
            <a:chExt cx="4082" cy="480"/>
          </a:xfrm>
        </p:grpSpPr>
        <p:sp>
          <p:nvSpPr>
            <p:cNvPr id="28707" name="Text Box 23">
              <a:extLst>
                <a:ext uri="{FF2B5EF4-FFF2-40B4-BE49-F238E27FC236}">
                  <a16:creationId xmlns:a16="http://schemas.microsoft.com/office/drawing/2014/main" id="{ED5EA67A-8917-1EFC-7027-02E519F483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8" y="754"/>
              <a:ext cx="3482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000" i="1"/>
                <a:t>Creates new </a:t>
              </a:r>
              <a:r>
                <a:rPr lang="nb-NO" altLang="nb-NO" sz="2400" i="1"/>
                <a:t>knowledge</a:t>
              </a:r>
              <a:r>
                <a:rPr lang="nb-NO" altLang="nb-NO" sz="2400"/>
                <a:t> </a:t>
              </a:r>
              <a:r>
                <a:rPr lang="nb-NO" altLang="nb-NO" sz="2000" i="1"/>
                <a:t>in the form of predictions,</a:t>
              </a:r>
              <a:br>
                <a:rPr lang="nb-NO" altLang="nb-NO" sz="2000" i="1"/>
              </a:br>
              <a:r>
                <a:rPr lang="nb-NO" altLang="nb-NO" sz="2000" i="1"/>
                <a:t>classifications, associations, time-based patterns</a:t>
              </a:r>
            </a:p>
          </p:txBody>
        </p:sp>
        <p:sp>
          <p:nvSpPr>
            <p:cNvPr id="28708" name="Freeform 24">
              <a:extLst>
                <a:ext uri="{FF2B5EF4-FFF2-40B4-BE49-F238E27FC236}">
                  <a16:creationId xmlns:a16="http://schemas.microsoft.com/office/drawing/2014/main" id="{4BD1E973-60CF-657C-F96E-88320622E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865"/>
              <a:ext cx="630" cy="39"/>
            </a:xfrm>
            <a:custGeom>
              <a:avLst/>
              <a:gdLst>
                <a:gd name="T0" fmla="*/ 630 w 630"/>
                <a:gd name="T1" fmla="*/ 39 h 39"/>
                <a:gd name="T2" fmla="*/ 402 w 630"/>
                <a:gd name="T3" fmla="*/ 6 h 39"/>
                <a:gd name="T4" fmla="*/ 0 w 630"/>
                <a:gd name="T5" fmla="*/ 6 h 39"/>
                <a:gd name="T6" fmla="*/ 0 60000 65536"/>
                <a:gd name="T7" fmla="*/ 0 60000 65536"/>
                <a:gd name="T8" fmla="*/ 0 60000 65536"/>
                <a:gd name="T9" fmla="*/ 0 w 630"/>
                <a:gd name="T10" fmla="*/ 0 h 39"/>
                <a:gd name="T11" fmla="*/ 630 w 630"/>
                <a:gd name="T12" fmla="*/ 39 h 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30" h="39">
                  <a:moveTo>
                    <a:pt x="630" y="39"/>
                  </a:moveTo>
                  <a:cubicBezTo>
                    <a:pt x="592" y="35"/>
                    <a:pt x="507" y="12"/>
                    <a:pt x="402" y="6"/>
                  </a:cubicBezTo>
                  <a:cubicBezTo>
                    <a:pt x="297" y="0"/>
                    <a:pt x="84" y="6"/>
                    <a:pt x="0" y="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28679" name="Group 38">
            <a:extLst>
              <a:ext uri="{FF2B5EF4-FFF2-40B4-BE49-F238E27FC236}">
                <a16:creationId xmlns:a16="http://schemas.microsoft.com/office/drawing/2014/main" id="{49C32190-D231-7D2B-6CCA-A6C1F7B43578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5267325"/>
            <a:ext cx="1728788" cy="608013"/>
            <a:chOff x="1156" y="3092"/>
            <a:chExt cx="1089" cy="383"/>
          </a:xfrm>
        </p:grpSpPr>
        <p:sp>
          <p:nvSpPr>
            <p:cNvPr id="28700" name="Rectangle 5">
              <a:extLst>
                <a:ext uri="{FF2B5EF4-FFF2-40B4-BE49-F238E27FC236}">
                  <a16:creationId xmlns:a16="http://schemas.microsoft.com/office/drawing/2014/main" id="{57F38EB5-AFD6-CBB4-BF8B-0DEB629D9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3092"/>
              <a:ext cx="73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 defTabSz="7620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defTabSz="76200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defTabSz="7620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defTabSz="7620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defTabSz="7620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n-NO" altLang="nb-NO" sz="1800">
                  <a:latin typeface="Helvetica" pitchFamily="2" charset="0"/>
                </a:rPr>
                <a:t>Database</a:t>
              </a:r>
            </a:p>
          </p:txBody>
        </p:sp>
        <p:grpSp>
          <p:nvGrpSpPr>
            <p:cNvPr id="28701" name="Group 6">
              <a:extLst>
                <a:ext uri="{FF2B5EF4-FFF2-40B4-BE49-F238E27FC236}">
                  <a16:creationId xmlns:a16="http://schemas.microsoft.com/office/drawing/2014/main" id="{F3F1A8AD-5DA7-42FD-E4C1-9124ED3C24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6" y="3113"/>
              <a:ext cx="1089" cy="362"/>
              <a:chOff x="2952" y="1684"/>
              <a:chExt cx="1184" cy="464"/>
            </a:xfrm>
          </p:grpSpPr>
          <p:sp>
            <p:nvSpPr>
              <p:cNvPr id="28702" name="Oval 7">
                <a:extLst>
                  <a:ext uri="{FF2B5EF4-FFF2-40B4-BE49-F238E27FC236}">
                    <a16:creationId xmlns:a16="http://schemas.microsoft.com/office/drawing/2014/main" id="{4F378AFD-7AC9-8738-2EEB-78DCB5A12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1684"/>
                <a:ext cx="1176" cy="24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2400"/>
              </a:p>
            </p:txBody>
          </p:sp>
          <p:sp>
            <p:nvSpPr>
              <p:cNvPr id="28703" name="Line 8">
                <a:extLst>
                  <a:ext uri="{FF2B5EF4-FFF2-40B4-BE49-F238E27FC236}">
                    <a16:creationId xmlns:a16="http://schemas.microsoft.com/office/drawing/2014/main" id="{B5FD8778-6E8E-BAA4-28FE-B798E3E4A9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1804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28704" name="Line 9">
                <a:extLst>
                  <a:ext uri="{FF2B5EF4-FFF2-40B4-BE49-F238E27FC236}">
                    <a16:creationId xmlns:a16="http://schemas.microsoft.com/office/drawing/2014/main" id="{5AE0ED16-E11E-0F1F-E807-CBD4BA318B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36" y="1812"/>
                <a:ext cx="0" cy="2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28705" name="Arc 10">
                <a:extLst>
                  <a:ext uri="{FF2B5EF4-FFF2-40B4-BE49-F238E27FC236}">
                    <a16:creationId xmlns:a16="http://schemas.microsoft.com/office/drawing/2014/main" id="{DC0305A7-2DBF-639F-C535-2AF9DC1AAE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2" y="2064"/>
                <a:ext cx="580" cy="8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599"/>
                    </a:cubicBezTo>
                    <a:lnTo>
                      <a:pt x="0" y="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28706" name="Arc 11">
                <a:extLst>
                  <a:ext uri="{FF2B5EF4-FFF2-40B4-BE49-F238E27FC236}">
                    <a16:creationId xmlns:a16="http://schemas.microsoft.com/office/drawing/2014/main" id="{1360619B-411C-48E1-6BF9-A65892E87D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" y="2040"/>
                <a:ext cx="620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21599"/>
                    </a:moveTo>
                    <a:cubicBezTo>
                      <a:pt x="9670" y="21599"/>
                      <a:pt x="-1" y="11929"/>
                      <a:pt x="-1" y="-1"/>
                    </a:cubicBezTo>
                  </a:path>
                  <a:path w="21600" h="21600" stroke="0" extrusionOk="0">
                    <a:moveTo>
                      <a:pt x="21600" y="21599"/>
                    </a:moveTo>
                    <a:cubicBezTo>
                      <a:pt x="9670" y="21599"/>
                      <a:pt x="-1" y="11929"/>
                      <a:pt x="-1" y="-1"/>
                    </a:cubicBezTo>
                    <a:lnTo>
                      <a:pt x="21600" y="0"/>
                    </a:lnTo>
                    <a:lnTo>
                      <a:pt x="21600" y="2159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</p:grpSp>
      <p:grpSp>
        <p:nvGrpSpPr>
          <p:cNvPr id="28680" name="Group 36">
            <a:extLst>
              <a:ext uri="{FF2B5EF4-FFF2-40B4-BE49-F238E27FC236}">
                <a16:creationId xmlns:a16="http://schemas.microsoft.com/office/drawing/2014/main" id="{D6F0ED35-5FC8-8C64-F79D-A08BDBF33ADF}"/>
              </a:ext>
            </a:extLst>
          </p:cNvPr>
          <p:cNvGrpSpPr>
            <a:grpSpLocks/>
          </p:cNvGrpSpPr>
          <p:nvPr/>
        </p:nvGrpSpPr>
        <p:grpSpPr bwMode="auto">
          <a:xfrm>
            <a:off x="3348038" y="4292600"/>
            <a:ext cx="2016125" cy="1079500"/>
            <a:chOff x="2109" y="2478"/>
            <a:chExt cx="1270" cy="680"/>
          </a:xfrm>
        </p:grpSpPr>
        <p:sp>
          <p:nvSpPr>
            <p:cNvPr id="28698" name="Rectangle 4">
              <a:extLst>
                <a:ext uri="{FF2B5EF4-FFF2-40B4-BE49-F238E27FC236}">
                  <a16:creationId xmlns:a16="http://schemas.microsoft.com/office/drawing/2014/main" id="{70618829-15D6-F8F4-1617-C4F65E094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1" y="2478"/>
              <a:ext cx="1088" cy="499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Complex</a:t>
              </a:r>
              <a:br>
                <a:rPr lang="nb-NO" altLang="nb-NO" sz="2400"/>
              </a:br>
              <a:r>
                <a:rPr lang="nb-NO" altLang="nb-NO" sz="2400"/>
                <a:t>SQL Queries</a:t>
              </a:r>
              <a:endParaRPr lang="en-US" altLang="nb-NO" sz="2400"/>
            </a:p>
          </p:txBody>
        </p:sp>
        <p:sp>
          <p:nvSpPr>
            <p:cNvPr id="28699" name="Line 25">
              <a:extLst>
                <a:ext uri="{FF2B5EF4-FFF2-40B4-BE49-F238E27FC236}">
                  <a16:creationId xmlns:a16="http://schemas.microsoft.com/office/drawing/2014/main" id="{2F427D5A-6108-FA91-7173-527CC3F9AA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09" y="2977"/>
              <a:ext cx="272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9" name="Group 32">
            <a:extLst>
              <a:ext uri="{FF2B5EF4-FFF2-40B4-BE49-F238E27FC236}">
                <a16:creationId xmlns:a16="http://schemas.microsoft.com/office/drawing/2014/main" id="{0A539A86-DC74-9681-95A2-EF0D6CB4F528}"/>
              </a:ext>
            </a:extLst>
          </p:cNvPr>
          <p:cNvGrpSpPr>
            <a:grpSpLocks/>
          </p:cNvGrpSpPr>
          <p:nvPr/>
        </p:nvGrpSpPr>
        <p:grpSpPr bwMode="auto">
          <a:xfrm>
            <a:off x="2413000" y="3284538"/>
            <a:ext cx="1871663" cy="2016125"/>
            <a:chOff x="1520" y="1843"/>
            <a:chExt cx="1179" cy="1270"/>
          </a:xfrm>
        </p:grpSpPr>
        <p:sp>
          <p:nvSpPr>
            <p:cNvPr id="28696" name="Rectangle 14">
              <a:extLst>
                <a:ext uri="{FF2B5EF4-FFF2-40B4-BE49-F238E27FC236}">
                  <a16:creationId xmlns:a16="http://schemas.microsoft.com/office/drawing/2014/main" id="{10249E70-FAB1-8BFA-7C9B-130580900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1843"/>
              <a:ext cx="1179" cy="589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DSS-Extended</a:t>
              </a:r>
              <a:br>
                <a:rPr lang="nb-NO" altLang="nb-NO" sz="2400"/>
              </a:br>
              <a:r>
                <a:rPr lang="nb-NO" altLang="nb-NO" sz="2400"/>
                <a:t>SQL Queries</a:t>
              </a:r>
              <a:endParaRPr lang="en-US" altLang="nb-NO" sz="2400"/>
            </a:p>
          </p:txBody>
        </p:sp>
        <p:sp>
          <p:nvSpPr>
            <p:cNvPr id="28697" name="Line 26">
              <a:extLst>
                <a:ext uri="{FF2B5EF4-FFF2-40B4-BE49-F238E27FC236}">
                  <a16:creationId xmlns:a16="http://schemas.microsoft.com/office/drawing/2014/main" id="{A3F9EE35-4158-7D28-98F5-308530373C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92" y="2433"/>
              <a:ext cx="317" cy="6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10" name="Group 33">
            <a:extLst>
              <a:ext uri="{FF2B5EF4-FFF2-40B4-BE49-F238E27FC236}">
                <a16:creationId xmlns:a16="http://schemas.microsoft.com/office/drawing/2014/main" id="{A600689E-D237-BAC6-6167-F17936243E18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2563813"/>
            <a:ext cx="1873250" cy="2736850"/>
            <a:chOff x="930" y="1389"/>
            <a:chExt cx="1180" cy="1724"/>
          </a:xfrm>
        </p:grpSpPr>
        <p:sp>
          <p:nvSpPr>
            <p:cNvPr id="28694" name="Rectangle 15">
              <a:extLst>
                <a:ext uri="{FF2B5EF4-FFF2-40B4-BE49-F238E27FC236}">
                  <a16:creationId xmlns:a16="http://schemas.microsoft.com/office/drawing/2014/main" id="{72049057-A362-2BC8-5C46-CE5E059F4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" y="1389"/>
              <a:ext cx="1180" cy="318"/>
            </a:xfrm>
            <a:prstGeom prst="rect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OLAP Tools</a:t>
              </a:r>
              <a:endParaRPr lang="en-US" altLang="nb-NO" sz="2400"/>
            </a:p>
          </p:txBody>
        </p:sp>
        <p:sp>
          <p:nvSpPr>
            <p:cNvPr id="28695" name="Line 27">
              <a:extLst>
                <a:ext uri="{FF2B5EF4-FFF2-40B4-BE49-F238E27FC236}">
                  <a16:creationId xmlns:a16="http://schemas.microsoft.com/office/drawing/2014/main" id="{36CFED6D-CEE6-3A12-3D4C-0B6131F429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1707"/>
              <a:ext cx="182" cy="14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11" name="Group 34">
            <a:extLst>
              <a:ext uri="{FF2B5EF4-FFF2-40B4-BE49-F238E27FC236}">
                <a16:creationId xmlns:a16="http://schemas.microsoft.com/office/drawing/2014/main" id="{749AB40C-8294-BF2D-6299-671F7BBF1A92}"/>
              </a:ext>
            </a:extLst>
          </p:cNvPr>
          <p:cNvGrpSpPr>
            <a:grpSpLocks/>
          </p:cNvGrpSpPr>
          <p:nvPr/>
        </p:nvGrpSpPr>
        <p:grpSpPr bwMode="auto">
          <a:xfrm>
            <a:off x="396875" y="1484313"/>
            <a:ext cx="1727200" cy="3887787"/>
            <a:chOff x="250" y="709"/>
            <a:chExt cx="1088" cy="2449"/>
          </a:xfrm>
        </p:grpSpPr>
        <p:sp>
          <p:nvSpPr>
            <p:cNvPr id="28692" name="Rectangle 16">
              <a:extLst>
                <a:ext uri="{FF2B5EF4-FFF2-40B4-BE49-F238E27FC236}">
                  <a16:creationId xmlns:a16="http://schemas.microsoft.com/office/drawing/2014/main" id="{B256397B-C507-6220-9A7C-D037E1C02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" y="709"/>
              <a:ext cx="1088" cy="5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Data Mining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Tools</a:t>
              </a:r>
              <a:endParaRPr lang="en-US" altLang="nb-NO" sz="2400"/>
            </a:p>
          </p:txBody>
        </p:sp>
        <p:sp>
          <p:nvSpPr>
            <p:cNvPr id="28693" name="Line 28">
              <a:extLst>
                <a:ext uri="{FF2B5EF4-FFF2-40B4-BE49-F238E27FC236}">
                  <a16:creationId xmlns:a16="http://schemas.microsoft.com/office/drawing/2014/main" id="{3A929091-4836-629B-4DC1-1848B97CBE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" y="1299"/>
              <a:ext cx="589" cy="185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66599" name="Rectangle 39" descr="Wide upward diagonal">
            <a:extLst>
              <a:ext uri="{FF2B5EF4-FFF2-40B4-BE49-F238E27FC236}">
                <a16:creationId xmlns:a16="http://schemas.microsoft.com/office/drawing/2014/main" id="{425CA890-0E7D-F792-FCE3-E6893522A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765175"/>
            <a:ext cx="865188" cy="28733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1400"/>
              <a:t>Observe</a:t>
            </a:r>
            <a:endParaRPr lang="en-US" altLang="nb-NO" sz="1400"/>
          </a:p>
        </p:txBody>
      </p:sp>
      <p:sp>
        <p:nvSpPr>
          <p:cNvPr id="66600" name="Rectangle 40">
            <a:extLst>
              <a:ext uri="{FF2B5EF4-FFF2-40B4-BE49-F238E27FC236}">
                <a16:creationId xmlns:a16="http://schemas.microsoft.com/office/drawing/2014/main" id="{D868C59F-D47A-2800-F8B4-FA855A886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333375"/>
            <a:ext cx="865188" cy="287338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1400"/>
              <a:t>Analyze</a:t>
            </a:r>
            <a:endParaRPr lang="en-US" altLang="nb-NO" sz="1400"/>
          </a:p>
        </p:txBody>
      </p:sp>
      <p:sp>
        <p:nvSpPr>
          <p:cNvPr id="66603" name="Freeform 43">
            <a:extLst>
              <a:ext uri="{FF2B5EF4-FFF2-40B4-BE49-F238E27FC236}">
                <a16:creationId xmlns:a16="http://schemas.microsoft.com/office/drawing/2014/main" id="{6F31C063-CFBE-50BC-12A5-90F417A16474}"/>
              </a:ext>
            </a:extLst>
          </p:cNvPr>
          <p:cNvSpPr>
            <a:spLocks/>
          </p:cNvSpPr>
          <p:nvPr/>
        </p:nvSpPr>
        <p:spPr bwMode="auto">
          <a:xfrm>
            <a:off x="6572250" y="473075"/>
            <a:ext cx="520700" cy="292100"/>
          </a:xfrm>
          <a:custGeom>
            <a:avLst/>
            <a:gdLst>
              <a:gd name="T0" fmla="*/ 2147483646 w 328"/>
              <a:gd name="T1" fmla="*/ 2147483646 h 184"/>
              <a:gd name="T2" fmla="*/ 2147483646 w 328"/>
              <a:gd name="T3" fmla="*/ 2147483646 h 184"/>
              <a:gd name="T4" fmla="*/ 2147483646 w 328"/>
              <a:gd name="T5" fmla="*/ 2147483646 h 184"/>
              <a:gd name="T6" fmla="*/ 0 60000 65536"/>
              <a:gd name="T7" fmla="*/ 0 60000 65536"/>
              <a:gd name="T8" fmla="*/ 0 60000 65536"/>
              <a:gd name="T9" fmla="*/ 0 w 328"/>
              <a:gd name="T10" fmla="*/ 0 h 184"/>
              <a:gd name="T11" fmla="*/ 328 w 328"/>
              <a:gd name="T12" fmla="*/ 184 h 1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8" h="184">
                <a:moveTo>
                  <a:pt x="10" y="184"/>
                </a:moveTo>
                <a:cubicBezTo>
                  <a:pt x="17" y="158"/>
                  <a:pt x="0" y="60"/>
                  <a:pt x="53" y="30"/>
                </a:cubicBezTo>
                <a:cubicBezTo>
                  <a:pt x="106" y="0"/>
                  <a:pt x="271" y="8"/>
                  <a:pt x="328" y="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66601" name="Rectangle 41">
            <a:extLst>
              <a:ext uri="{FF2B5EF4-FFF2-40B4-BE49-F238E27FC236}">
                <a16:creationId xmlns:a16="http://schemas.microsoft.com/office/drawing/2014/main" id="{82E130DA-DE83-312E-9A3C-630C100CF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7988" y="765175"/>
            <a:ext cx="865187" cy="2873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1400"/>
              <a:t>Theoritize</a:t>
            </a:r>
            <a:endParaRPr lang="en-US" altLang="nb-NO" sz="1400"/>
          </a:p>
        </p:txBody>
      </p:sp>
      <p:sp>
        <p:nvSpPr>
          <p:cNvPr id="66604" name="Freeform 44">
            <a:extLst>
              <a:ext uri="{FF2B5EF4-FFF2-40B4-BE49-F238E27FC236}">
                <a16:creationId xmlns:a16="http://schemas.microsoft.com/office/drawing/2014/main" id="{E72208D6-9DD5-21F6-6FDB-9AC0B6E8B1D1}"/>
              </a:ext>
            </a:extLst>
          </p:cNvPr>
          <p:cNvSpPr>
            <a:spLocks/>
          </p:cNvSpPr>
          <p:nvPr/>
        </p:nvSpPr>
        <p:spPr bwMode="auto">
          <a:xfrm>
            <a:off x="7956550" y="461963"/>
            <a:ext cx="538163" cy="303212"/>
          </a:xfrm>
          <a:custGeom>
            <a:avLst/>
            <a:gdLst>
              <a:gd name="T0" fmla="*/ 0 w 339"/>
              <a:gd name="T1" fmla="*/ 2147483646 h 191"/>
              <a:gd name="T2" fmla="*/ 2147483646 w 339"/>
              <a:gd name="T3" fmla="*/ 2147483646 h 191"/>
              <a:gd name="T4" fmla="*/ 2147483646 w 339"/>
              <a:gd name="T5" fmla="*/ 2147483646 h 191"/>
              <a:gd name="T6" fmla="*/ 0 60000 65536"/>
              <a:gd name="T7" fmla="*/ 0 60000 65536"/>
              <a:gd name="T8" fmla="*/ 0 60000 65536"/>
              <a:gd name="T9" fmla="*/ 0 w 339"/>
              <a:gd name="T10" fmla="*/ 0 h 191"/>
              <a:gd name="T11" fmla="*/ 339 w 339"/>
              <a:gd name="T12" fmla="*/ 191 h 1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9" h="191">
                <a:moveTo>
                  <a:pt x="0" y="9"/>
                </a:moveTo>
                <a:cubicBezTo>
                  <a:pt x="48" y="13"/>
                  <a:pt x="233" y="0"/>
                  <a:pt x="286" y="30"/>
                </a:cubicBezTo>
                <a:cubicBezTo>
                  <a:pt x="339" y="60"/>
                  <a:pt x="311" y="158"/>
                  <a:pt x="317" y="19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66602" name="Rectangle 42">
            <a:extLst>
              <a:ext uri="{FF2B5EF4-FFF2-40B4-BE49-F238E27FC236}">
                <a16:creationId xmlns:a16="http://schemas.microsoft.com/office/drawing/2014/main" id="{EE960BC2-9D34-EE84-1DC7-8643988F0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1196975"/>
            <a:ext cx="865187" cy="2873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1400"/>
              <a:t>Predict</a:t>
            </a:r>
            <a:endParaRPr lang="en-US" altLang="nb-NO" sz="1400"/>
          </a:p>
        </p:txBody>
      </p:sp>
      <p:sp>
        <p:nvSpPr>
          <p:cNvPr id="66605" name="Freeform 45">
            <a:extLst>
              <a:ext uri="{FF2B5EF4-FFF2-40B4-BE49-F238E27FC236}">
                <a16:creationId xmlns:a16="http://schemas.microsoft.com/office/drawing/2014/main" id="{4D936789-B808-FD33-8252-7ED9BE038A82}"/>
              </a:ext>
            </a:extLst>
          </p:cNvPr>
          <p:cNvSpPr>
            <a:spLocks/>
          </p:cNvSpPr>
          <p:nvPr/>
        </p:nvSpPr>
        <p:spPr bwMode="auto">
          <a:xfrm>
            <a:off x="8048625" y="1041400"/>
            <a:ext cx="444500" cy="339725"/>
          </a:xfrm>
          <a:custGeom>
            <a:avLst/>
            <a:gdLst>
              <a:gd name="T0" fmla="*/ 2147483646 w 280"/>
              <a:gd name="T1" fmla="*/ 0 h 214"/>
              <a:gd name="T2" fmla="*/ 2147483646 w 280"/>
              <a:gd name="T3" fmla="*/ 2147483646 h 214"/>
              <a:gd name="T4" fmla="*/ 0 w 280"/>
              <a:gd name="T5" fmla="*/ 2147483646 h 214"/>
              <a:gd name="T6" fmla="*/ 0 60000 65536"/>
              <a:gd name="T7" fmla="*/ 0 60000 65536"/>
              <a:gd name="T8" fmla="*/ 0 60000 65536"/>
              <a:gd name="T9" fmla="*/ 0 w 280"/>
              <a:gd name="T10" fmla="*/ 0 h 214"/>
              <a:gd name="T11" fmla="*/ 280 w 280"/>
              <a:gd name="T12" fmla="*/ 214 h 2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214">
                <a:moveTo>
                  <a:pt x="268" y="0"/>
                </a:moveTo>
                <a:cubicBezTo>
                  <a:pt x="263" y="30"/>
                  <a:pt x="280" y="148"/>
                  <a:pt x="235" y="181"/>
                </a:cubicBezTo>
                <a:cubicBezTo>
                  <a:pt x="190" y="214"/>
                  <a:pt x="49" y="197"/>
                  <a:pt x="0" y="20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66606" name="Freeform 46">
            <a:extLst>
              <a:ext uri="{FF2B5EF4-FFF2-40B4-BE49-F238E27FC236}">
                <a16:creationId xmlns:a16="http://schemas.microsoft.com/office/drawing/2014/main" id="{F253566A-9DB5-EF9D-D8AE-4579C4C650EB}"/>
              </a:ext>
            </a:extLst>
          </p:cNvPr>
          <p:cNvSpPr>
            <a:spLocks/>
          </p:cNvSpPr>
          <p:nvPr/>
        </p:nvSpPr>
        <p:spPr bwMode="auto">
          <a:xfrm>
            <a:off x="6584950" y="1041400"/>
            <a:ext cx="571500" cy="342900"/>
          </a:xfrm>
          <a:custGeom>
            <a:avLst/>
            <a:gdLst>
              <a:gd name="T0" fmla="*/ 2147483646 w 360"/>
              <a:gd name="T1" fmla="*/ 2147483646 h 216"/>
              <a:gd name="T2" fmla="*/ 2147483646 w 360"/>
              <a:gd name="T3" fmla="*/ 2147483646 h 216"/>
              <a:gd name="T4" fmla="*/ 2147483646 w 360"/>
              <a:gd name="T5" fmla="*/ 0 h 216"/>
              <a:gd name="T6" fmla="*/ 0 60000 65536"/>
              <a:gd name="T7" fmla="*/ 0 60000 65536"/>
              <a:gd name="T8" fmla="*/ 0 60000 65536"/>
              <a:gd name="T9" fmla="*/ 0 w 360"/>
              <a:gd name="T10" fmla="*/ 0 h 216"/>
              <a:gd name="T11" fmla="*/ 360 w 360"/>
              <a:gd name="T12" fmla="*/ 216 h 2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0" h="216">
                <a:moveTo>
                  <a:pt x="360" y="208"/>
                </a:moveTo>
                <a:cubicBezTo>
                  <a:pt x="310" y="204"/>
                  <a:pt x="116" y="216"/>
                  <a:pt x="58" y="181"/>
                </a:cubicBezTo>
                <a:cubicBezTo>
                  <a:pt x="0" y="146"/>
                  <a:pt x="21" y="38"/>
                  <a:pt x="11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</p:bldLst>
  </p:timing>
</p:sld>
</file>

<file path=ppt/theme/theme1.xml><?xml version="1.0" encoding="utf-8"?>
<a:theme xmlns:a="http://schemas.openxmlformats.org/drawingml/2006/main" name="data-warehouses-2001">
  <a:themeElements>
    <a:clrScheme name="data-warehouses-200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ata-warehouses-200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ata-warehouses-200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-warehouses-200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-warehouses-200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-warehouses-200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-warehouses-20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-warehouses-20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-warehouses-20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data-warehouses-2001</Template>
  <TotalTime>10602</TotalTime>
  <Words>977</Words>
  <Application>Microsoft Macintosh PowerPoint</Application>
  <PresentationFormat>On-screen Show (4:3)</PresentationFormat>
  <Paragraphs>149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Times New Roman</vt:lpstr>
      <vt:lpstr>ＭＳ Ｐゴシック</vt:lpstr>
      <vt:lpstr>Arial</vt:lpstr>
      <vt:lpstr>Helvetica</vt:lpstr>
      <vt:lpstr>Comic Sans MS</vt:lpstr>
      <vt:lpstr>Wingdings</vt:lpstr>
      <vt:lpstr>Symbol</vt:lpstr>
      <vt:lpstr>Times</vt:lpstr>
      <vt:lpstr>Monotype Sorts</vt:lpstr>
      <vt:lpstr>Tahoma</vt:lpstr>
      <vt:lpstr>Arial Black</vt:lpstr>
      <vt:lpstr>data-warehouses-2001</vt:lpstr>
      <vt:lpstr>Knowledge Discovery in Databases (KDD) - Data Mining (DM) </vt:lpstr>
      <vt:lpstr>Why Data Mining / KDD?Applications</vt:lpstr>
      <vt:lpstr>Applications (continued)</vt:lpstr>
      <vt:lpstr>Why Now?</vt:lpstr>
      <vt:lpstr>Why Integrate DM with DBS? </vt:lpstr>
      <vt:lpstr>Integration Objectives</vt:lpstr>
      <vt:lpstr>Why Data Mining?  Can we solve all problems with DM?</vt:lpstr>
      <vt:lpstr>Definitions: DM = KDD</vt:lpstr>
      <vt:lpstr>DM/KDD Process</vt:lpstr>
      <vt:lpstr>DM/KDD Process Steps (detailed)</vt:lpstr>
      <vt:lpstr>What can computers learn? 4 levels of learning [Merril &amp; Tennyson 1977] </vt:lpstr>
      <vt:lpstr>Data Warehouse (DW)</vt:lpstr>
      <vt:lpstr>Where SQL Stops Short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 as part of KDD</dc:title>
  <dc:creator>Denise Ecklund</dc:creator>
  <cp:lastModifiedBy>Microsoft Office User</cp:lastModifiedBy>
  <cp:revision>175</cp:revision>
  <cp:lastPrinted>2022-10-08T11:01:07Z</cp:lastPrinted>
  <dcterms:created xsi:type="dcterms:W3CDTF">2009-10-06T10:10:47Z</dcterms:created>
  <dcterms:modified xsi:type="dcterms:W3CDTF">2022-10-08T11:08:21Z</dcterms:modified>
</cp:coreProperties>
</file>