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421" r:id="rId3"/>
    <p:sldId id="419" r:id="rId4"/>
    <p:sldId id="418" r:id="rId5"/>
    <p:sldId id="398" r:id="rId6"/>
    <p:sldId id="420" r:id="rId7"/>
    <p:sldId id="370" r:id="rId8"/>
    <p:sldId id="367" r:id="rId9"/>
    <p:sldId id="368" r:id="rId10"/>
    <p:sldId id="417" r:id="rId11"/>
    <p:sldId id="400" r:id="rId12"/>
    <p:sldId id="401" r:id="rId13"/>
    <p:sldId id="402" r:id="rId14"/>
    <p:sldId id="403" r:id="rId15"/>
    <p:sldId id="404" r:id="rId16"/>
    <p:sldId id="406" r:id="rId17"/>
    <p:sldId id="407" r:id="rId18"/>
    <p:sldId id="408" r:id="rId19"/>
    <p:sldId id="409" r:id="rId20"/>
    <p:sldId id="410" r:id="rId21"/>
    <p:sldId id="411" r:id="rId22"/>
    <p:sldId id="416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A1A000"/>
    <a:srgbClr val="474220"/>
    <a:srgbClr val="7DDDFF"/>
    <a:srgbClr val="23FD38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2"/>
    <p:restoredTop sz="94640"/>
  </p:normalViewPr>
  <p:slideViewPr>
    <p:cSldViewPr snapToGrid="0" snapToObjects="1">
      <p:cViewPr varScale="1">
        <p:scale>
          <a:sx n="192" d="100"/>
          <a:sy n="192" d="100"/>
        </p:scale>
        <p:origin x="101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4384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D722750-DDB2-4730-B0AE-AFC9611163BD}" type="datetimeFigureOut">
              <a:rPr lang="en-US"/>
              <a:pPr>
                <a:defRPr/>
              </a:pPr>
              <a:t>9/6/19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AB92134-7898-4C9B-852E-F6394E8FB0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11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B933C1-E577-40D4-91AE-5F90E854D410}" type="datetimeFigureOut">
              <a:rPr lang="en-US"/>
              <a:pPr>
                <a:defRPr/>
              </a:pPr>
              <a:t>9/6/19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82AA383-F004-4A1B-8BF1-F750B103C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525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2AA383-F004-4A1B-8BF1-F750B103CF2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23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D05F2F-9314-46C4-8CBD-DEEDBAE26280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b-NO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96D2725-953E-814F-A2AB-3CDCC5779510}" type="slidenum">
              <a:rPr lang="en-US" sz="1200"/>
              <a:pPr eaLnBrk="1" hangingPunct="1"/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B26D62A-D8B2-9142-AE2D-7A24ADDF7BC4}" type="slidenum">
              <a:rPr lang="en-US" sz="1200"/>
              <a:pPr eaLnBrk="1" hangingPunct="1"/>
              <a:t>18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ea typeface="ＭＳ Ｐゴシック" charset="0"/>
                <a:cs typeface="ＭＳ Ｐゴシック" charset="0"/>
              </a:rPr>
              <a:t>Include notes!</a:t>
            </a:r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FD16003-D970-3440-8499-B174DD89DD2B}" type="slidenum">
              <a:rPr lang="en-US" sz="1200"/>
              <a:pPr eaLnBrk="1" hangingPunct="1"/>
              <a:t>19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D124C-B47E-4238-ABDB-939BF4683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5A649-C16B-49B3-8FC7-82EA33F6D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9D51C-D39C-45E1-970C-947633AE2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A3D45-F0E4-42B0-9DC6-A82E3F4CF0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1397E-B436-4E25-806E-95EF3F450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233E7-627F-4C40-9BE6-A85F85A56C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CA095-BB98-41E5-9C0E-CF15F021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17F59-A185-4B26-BED3-17A5AA1D0A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A2FEA-FD98-4A9A-9B31-B86B28BB82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971AE-2573-4448-A942-DA16F8675C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D24C-FCF6-47B3-A807-FC7B1C79AA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909" y="632616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67E68051-CF85-423D-A954-99F7FCB52A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fontAlgn="base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fontAlgn="base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fontAlgn="base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fontAlgn="base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fontAlgn="base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pedia.or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0" y="323149"/>
            <a:ext cx="9249035" cy="1408823"/>
          </a:xfrm>
        </p:spPr>
        <p:txBody>
          <a:bodyPr>
            <a:noAutofit/>
          </a:bodyPr>
          <a:lstStyle/>
          <a:p>
            <a:pPr lvl="1" algn="ctr"/>
            <a:br>
              <a:rPr lang="nb-NO" b="1" i="1" dirty="0">
                <a:solidFill>
                  <a:schemeClr val="tx1"/>
                </a:solidFill>
              </a:rPr>
            </a:br>
            <a:r>
              <a:rPr lang="nb-NO" sz="4400" b="1" dirty="0" err="1">
                <a:solidFill>
                  <a:schemeClr val="tx1"/>
                </a:solidFill>
              </a:rPr>
              <a:t>Complex</a:t>
            </a:r>
            <a:r>
              <a:rPr lang="nb-NO" sz="4400" b="1" dirty="0">
                <a:solidFill>
                  <a:schemeClr val="tx1"/>
                </a:solidFill>
              </a:rPr>
              <a:t> </a:t>
            </a:r>
            <a:r>
              <a:rPr lang="nb-NO" sz="4400" b="1" dirty="0" err="1">
                <a:solidFill>
                  <a:schemeClr val="tx1"/>
                </a:solidFill>
              </a:rPr>
              <a:t>Event</a:t>
            </a:r>
            <a:r>
              <a:rPr lang="nb-NO" sz="4400" b="1" dirty="0">
                <a:solidFill>
                  <a:schemeClr val="tx1"/>
                </a:solidFill>
              </a:rPr>
              <a:t> Processing (CEP)</a:t>
            </a:r>
            <a:br>
              <a:rPr lang="nb-NO" sz="4400" b="1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Vera Goebel</a:t>
            </a:r>
            <a:br>
              <a:rPr lang="nb-NO" sz="4400" b="1" i="1" dirty="0">
                <a:solidFill>
                  <a:schemeClr val="tx1"/>
                </a:solidFill>
              </a:rPr>
            </a:br>
            <a:endParaRPr lang="nb-NO" sz="2800" dirty="0">
              <a:solidFill>
                <a:schemeClr val="tx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96006" y="2855843"/>
            <a:ext cx="8384167" cy="3458818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History: </a:t>
            </a:r>
            <a:r>
              <a:rPr lang="en-US" sz="2400">
                <a:solidFill>
                  <a:schemeClr val="tx1"/>
                </a:solidFill>
              </a:rPr>
              <a:t>2 origins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Active DBS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Publish/Subscribe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Concepts, terminology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Esper (</a:t>
            </a:r>
            <a:r>
              <a:rPr lang="en-US" sz="2400" dirty="0" err="1">
                <a:solidFill>
                  <a:schemeClr val="tx1"/>
                </a:solidFill>
              </a:rPr>
              <a:t>Espen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Volnes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Assignment 1 (Garth Theron)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Overview of CEP Systems (</a:t>
            </a:r>
            <a:r>
              <a:rPr lang="en-US" sz="2400" dirty="0" err="1">
                <a:solidFill>
                  <a:schemeClr val="tx1"/>
                </a:solidFill>
              </a:rPr>
              <a:t>Espen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Volnes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Adaptive windows in DSMS (health monitoring)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75364-CC11-C046-B132-D165BC579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Event</a:t>
            </a:r>
            <a:r>
              <a:rPr lang="nb-NO" dirty="0"/>
              <a:t>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22940-D471-704C-A245-D624248ED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5A649-C16B-49B3-8FC7-82EA33F6D24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172C4-C3EF-594F-93E0-43D79976B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1390650"/>
            <a:ext cx="75946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36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776" y="150511"/>
            <a:ext cx="8229600" cy="582612"/>
          </a:xfrm>
        </p:spPr>
        <p:txBody>
          <a:bodyPr/>
          <a:lstStyle/>
          <a:p>
            <a:r>
              <a:rPr lang="en-US" dirty="0"/>
              <a:t>Information Flow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262" y="771192"/>
            <a:ext cx="8658438" cy="5158121"/>
          </a:xfrm>
        </p:spPr>
        <p:txBody>
          <a:bodyPr/>
          <a:lstStyle/>
          <a:p>
            <a:r>
              <a:rPr lang="en-US" dirty="0"/>
              <a:t>Database Systems (DBS):</a:t>
            </a:r>
            <a:br>
              <a:rPr lang="en-US" dirty="0"/>
            </a:br>
            <a:r>
              <a:rPr lang="en-US" sz="2400" dirty="0"/>
              <a:t>- require persistent data storage &amp; indexing</a:t>
            </a:r>
            <a:br>
              <a:rPr lang="en-US" sz="2400" dirty="0"/>
            </a:br>
            <a:r>
              <a:rPr lang="en-US" sz="2400" dirty="0"/>
              <a:t>- asynchronous data processing on demand</a:t>
            </a:r>
            <a:endParaRPr lang="en-US" dirty="0"/>
          </a:p>
          <a:p>
            <a:r>
              <a:rPr lang="en-US" dirty="0"/>
              <a:t>Data Stream Management Systems (DSMS):</a:t>
            </a:r>
            <a:br>
              <a:rPr lang="en-US" dirty="0"/>
            </a:br>
            <a:r>
              <a:rPr lang="en-US" sz="2400" dirty="0"/>
              <a:t>- transformation based processing of data streams from</a:t>
            </a:r>
            <a:br>
              <a:rPr lang="en-US" sz="2400" dirty="0"/>
            </a:br>
            <a:r>
              <a:rPr lang="en-US" sz="2400" dirty="0"/>
              <a:t>  different sources</a:t>
            </a:r>
            <a:br>
              <a:rPr lang="en-US" sz="2400" dirty="0"/>
            </a:br>
            <a:r>
              <a:rPr lang="en-US" sz="2400" dirty="0"/>
              <a:t>- SQL operators: selection, aggregation, joins, </a:t>
            </a:r>
            <a:r>
              <a:rPr lang="is-IS" sz="2400" dirty="0"/>
              <a:t>…</a:t>
            </a:r>
            <a:r>
              <a:rPr lang="en-US" sz="2400" dirty="0"/>
              <a:t> </a:t>
            </a:r>
          </a:p>
          <a:p>
            <a:r>
              <a:rPr lang="en-US" dirty="0">
                <a:solidFill>
                  <a:srgbClr val="FF0000"/>
                </a:solidFill>
              </a:rPr>
              <a:t>Complex Event Processing (CEP)</a:t>
            </a:r>
            <a:r>
              <a:rPr lang="en-US" dirty="0"/>
              <a:t>:</a:t>
            </a:r>
            <a:br>
              <a:rPr lang="en-US" dirty="0"/>
            </a:br>
            <a:r>
              <a:rPr lang="en-US" sz="2400" dirty="0"/>
              <a:t>- flow of information as </a:t>
            </a:r>
            <a:r>
              <a:rPr lang="en-US" sz="2400" i="1" dirty="0">
                <a:solidFill>
                  <a:srgbClr val="FF0000"/>
                </a:solidFill>
              </a:rPr>
              <a:t>notification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of </a:t>
            </a:r>
            <a:r>
              <a:rPr lang="en-US" sz="2400" i="1" dirty="0">
                <a:solidFill>
                  <a:srgbClr val="FF0000"/>
                </a:solidFill>
              </a:rPr>
              <a:t>events </a:t>
            </a:r>
            <a:br>
              <a:rPr lang="en-US" sz="2400" i="1" dirty="0">
                <a:solidFill>
                  <a:srgbClr val="FF0000"/>
                </a:solidFill>
              </a:rPr>
            </a:br>
            <a:r>
              <a:rPr lang="en-US" sz="2400" i="1" dirty="0">
                <a:solidFill>
                  <a:srgbClr val="FF0000"/>
                </a:solidFill>
              </a:rPr>
              <a:t>  </a:t>
            </a:r>
            <a:r>
              <a:rPr lang="en-US" sz="2400" dirty="0">
                <a:solidFill>
                  <a:srgbClr val="000000"/>
                </a:solidFill>
              </a:rPr>
              <a:t>(happening in the real world)</a:t>
            </a:r>
            <a:br>
              <a:rPr lang="en-US" sz="2400" i="1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- detecting occurrences of higher-level events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- detecting occurrences of patterns of low-level events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  representing higher-level events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5A649-C16B-49B3-8FC7-82EA33F6D24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32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Publish/Subscribe versus CEP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Publish/Subscribe:</a:t>
            </a:r>
            <a:br>
              <a:rPr lang="en-US" dirty="0"/>
            </a:br>
            <a:r>
              <a:rPr lang="en-US" dirty="0"/>
              <a:t>- handling each event separately</a:t>
            </a:r>
            <a:br>
              <a:rPr lang="en-US" dirty="0"/>
            </a:br>
            <a:r>
              <a:rPr lang="en-US" dirty="0"/>
              <a:t>- filtering based on topic or content</a:t>
            </a:r>
          </a:p>
          <a:p>
            <a:r>
              <a:rPr lang="en-US" dirty="0"/>
              <a:t>CEP:</a:t>
            </a:r>
            <a:br>
              <a:rPr lang="en-US" dirty="0"/>
            </a:br>
            <a:r>
              <a:rPr lang="en-US" dirty="0"/>
              <a:t>- more expressive subscription language</a:t>
            </a:r>
            <a:br>
              <a:rPr lang="en-US" dirty="0"/>
            </a:br>
            <a:r>
              <a:rPr lang="en-US" dirty="0"/>
              <a:t>- handle complex event patterns </a:t>
            </a:r>
            <a:br>
              <a:rPr lang="en-US" dirty="0"/>
            </a:br>
            <a:r>
              <a:rPr lang="en-US" dirty="0"/>
              <a:t>- occurrence of multiple, related events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5A649-C16B-49B3-8FC7-82EA33F6D24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90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DE50173-BB22-1E45-984D-E6A7148E558A}" type="slidenum">
              <a:rPr lang="en-US" sz="1400"/>
              <a:pPr eaLnBrk="1" hangingPunct="1"/>
              <a:t>5</a:t>
            </a:fld>
            <a:endParaRPr lang="en-US" sz="1400"/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DSMS versus CEP</a:t>
            </a: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DSMS: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produce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query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answers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which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are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cont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.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updated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to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adapt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to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constantly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changing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contents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of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input data.</a:t>
            </a:r>
          </a:p>
          <a:p>
            <a:pPr eaLnBrk="1" hangingPunct="1"/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CEP: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Detection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notification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of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complex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patterns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of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elements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involving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sequences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ordering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relations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178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Flow Processing (IFP)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212"/>
            <a:ext cx="8572500" cy="4939101"/>
          </a:xfrm>
        </p:spPr>
        <p:txBody>
          <a:bodyPr/>
          <a:lstStyle/>
          <a:p>
            <a:r>
              <a:rPr lang="en-US" sz="2000" dirty="0"/>
              <a:t>Collect information produced by multiple, distributed sources, to process it in a timely way, to extract new knowledge as soon as the relevant information is collected.</a:t>
            </a:r>
          </a:p>
          <a:p>
            <a:r>
              <a:rPr lang="en-US" sz="2000" dirty="0"/>
              <a:t>Need to process information as it flows from the periphery to the center of the system without persistent storage of information.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IFP engine</a:t>
            </a:r>
            <a:r>
              <a:rPr lang="en-US" sz="2000" dirty="0"/>
              <a:t>: tool that operates according to a set of </a:t>
            </a:r>
            <a:r>
              <a:rPr lang="en-US" sz="2000" i="1" dirty="0">
                <a:solidFill>
                  <a:srgbClr val="FF0000"/>
                </a:solidFill>
              </a:rPr>
              <a:t>processing rules</a:t>
            </a:r>
            <a:r>
              <a:rPr lang="en-US" sz="2000" dirty="0"/>
              <a:t>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Processing rules</a:t>
            </a:r>
            <a:r>
              <a:rPr lang="en-US" sz="2000" dirty="0"/>
              <a:t>: describe how incoming flows of information have to be processed to timely produce new flows as outputs.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Information sources</a:t>
            </a:r>
            <a:r>
              <a:rPr lang="en-US" sz="2000" dirty="0"/>
              <a:t>: entities that create the information flows entering the IFP engine.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Information items</a:t>
            </a:r>
            <a:r>
              <a:rPr lang="en-US" sz="2000" dirty="0"/>
              <a:t>: that are part of the same flow are neither necessarily ordered nor of the same kind.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Information sinks</a:t>
            </a:r>
            <a:r>
              <a:rPr lang="en-US" sz="2000" dirty="0"/>
              <a:t>: recipient of output(s).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Rule managers</a:t>
            </a:r>
            <a:r>
              <a:rPr lang="en-US" sz="2000" dirty="0"/>
              <a:t>: entities in charge of adding or removing processing rules.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5A649-C16B-49B3-8FC7-82EA33F6D24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2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CEP Application Domains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Internet-of-Things (Sensor Networks)</a:t>
            </a:r>
          </a:p>
          <a:p>
            <a:r>
              <a:rPr lang="en-US" dirty="0"/>
              <a:t>Financial transactions: algorithmic stock trading</a:t>
            </a:r>
          </a:p>
          <a:p>
            <a:r>
              <a:rPr lang="en-US" dirty="0"/>
              <a:t>Credit card fraud detection</a:t>
            </a:r>
          </a:p>
          <a:p>
            <a:r>
              <a:rPr lang="en-US" dirty="0"/>
              <a:t>Business activity monitoring</a:t>
            </a:r>
          </a:p>
          <a:p>
            <a:r>
              <a:rPr lang="en-US" dirty="0"/>
              <a:t>Security monitoring</a:t>
            </a:r>
          </a:p>
          <a:p>
            <a:r>
              <a:rPr lang="en-US" dirty="0">
                <a:solidFill>
                  <a:srgbClr val="FF0000"/>
                </a:solidFill>
              </a:rPr>
              <a:t>Health care:</a:t>
            </a:r>
          </a:p>
          <a:p>
            <a:pPr lvl="1"/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Integrated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patient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monitoring</a:t>
            </a:r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Telemonitoring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of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human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physiological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data</a:t>
            </a:r>
          </a:p>
          <a:p>
            <a:pPr lvl="1"/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Tracking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monitoring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doctors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patients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inside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 hospital</a:t>
            </a:r>
          </a:p>
          <a:p>
            <a:pPr lvl="1"/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Tracking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monitoring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patients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rescue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personnel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during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rescue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operations</a:t>
            </a:r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1DFEB-F35D-4A88-A17E-A426E64C2A42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15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DSMS technology</a:t>
            </a:r>
          </a:p>
          <a:p>
            <a:pPr lvl="1"/>
            <a:r>
              <a:rPr lang="en-US" dirty="0"/>
              <a:t>A data stream of tuples</a:t>
            </a:r>
          </a:p>
          <a:p>
            <a:pPr lvl="2"/>
            <a:r>
              <a:rPr lang="en-US" dirty="0"/>
              <a:t>A tuple consists of attributes</a:t>
            </a:r>
          </a:p>
          <a:p>
            <a:pPr lvl="3"/>
            <a:r>
              <a:rPr lang="en-US" dirty="0"/>
              <a:t>Values</a:t>
            </a:r>
          </a:p>
          <a:p>
            <a:pPr lvl="3"/>
            <a:r>
              <a:rPr lang="en-US" dirty="0"/>
              <a:t>Timestamps</a:t>
            </a:r>
          </a:p>
          <a:p>
            <a:pPr lvl="2"/>
            <a:r>
              <a:rPr lang="en-US" dirty="0"/>
              <a:t>In-memory real-time processing</a:t>
            </a:r>
          </a:p>
          <a:p>
            <a:pPr lvl="1"/>
            <a:r>
              <a:rPr lang="en-US" dirty="0"/>
              <a:t>Perform projections and aggregations</a:t>
            </a:r>
          </a:p>
          <a:p>
            <a:pPr lvl="2"/>
            <a:r>
              <a:rPr lang="en-US" i="1" dirty="0"/>
              <a:t>Give me all tuples from company X</a:t>
            </a:r>
          </a:p>
          <a:p>
            <a:pPr lvl="2"/>
            <a:r>
              <a:rPr lang="en-US" i="1" dirty="0"/>
              <a:t>Give me the average packet size in the network from the last five minutes</a:t>
            </a:r>
          </a:p>
          <a:p>
            <a:pPr lvl="2"/>
            <a:r>
              <a:rPr lang="en-US" i="1" dirty="0"/>
              <a:t>Tell me if the temperature is lower than 15 degrees</a:t>
            </a:r>
          </a:p>
          <a:p>
            <a:pPr lvl="1"/>
            <a:r>
              <a:rPr lang="en-US" dirty="0"/>
              <a:t>Uses windowing for blocking operators</a:t>
            </a:r>
          </a:p>
          <a:p>
            <a:pPr lvl="1"/>
            <a:r>
              <a:rPr lang="en-US" dirty="0"/>
              <a:t>Based on SQL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1DFEB-F35D-4A88-A17E-A426E64C2A42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1840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Beyond projections and aggregation: We want to know </a:t>
            </a:r>
            <a:r>
              <a:rPr lang="en-US" i="1" dirty="0"/>
              <a:t>more</a:t>
            </a:r>
            <a:r>
              <a:rPr lang="en-US" dirty="0"/>
              <a:t> about the data stream!</a:t>
            </a:r>
          </a:p>
          <a:p>
            <a:pPr lvl="1"/>
            <a:r>
              <a:rPr lang="en-US" dirty="0"/>
              <a:t>When does </a:t>
            </a:r>
            <a:r>
              <a:rPr lang="en-US"/>
              <a:t>a specific pattern </a:t>
            </a:r>
            <a:r>
              <a:rPr lang="en-US" dirty="0"/>
              <a:t>occur?</a:t>
            </a:r>
          </a:p>
          <a:p>
            <a:pPr lvl="2"/>
            <a:r>
              <a:rPr lang="en-US" i="1" dirty="0"/>
              <a:t>Tell me when the stock prize from company X increases by 10% for ten minutes before decreasing</a:t>
            </a:r>
          </a:p>
          <a:p>
            <a:pPr lvl="1"/>
            <a:r>
              <a:rPr lang="en-US" dirty="0"/>
              <a:t>Order of consecutive events</a:t>
            </a:r>
          </a:p>
          <a:p>
            <a:pPr lvl="2"/>
            <a:r>
              <a:rPr lang="en-US" i="1" dirty="0"/>
              <a:t>Only tell me when the goods have been taken out of the shop without being purchased in the counter</a:t>
            </a:r>
          </a:p>
          <a:p>
            <a:pPr lvl="2"/>
            <a:r>
              <a:rPr lang="en-US" i="1" dirty="0"/>
              <a:t>How long does it take from a person falls until he gets help?</a:t>
            </a:r>
          </a:p>
          <a:p>
            <a:pPr lvl="1"/>
            <a:r>
              <a:rPr lang="en-US" dirty="0"/>
              <a:t>Concurrency</a:t>
            </a:r>
          </a:p>
          <a:p>
            <a:pPr lvl="2"/>
            <a:r>
              <a:rPr lang="en-US" i="1" dirty="0"/>
              <a:t>Tell me when the cooker is on while the person has left the home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1DFEB-F35D-4A88-A17E-A426E64C2A42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  <p:grpSp>
        <p:nvGrpSpPr>
          <p:cNvPr id="11" name="Group 10"/>
          <p:cNvGrpSpPr/>
          <p:nvPr/>
        </p:nvGrpSpPr>
        <p:grpSpPr>
          <a:xfrm>
            <a:off x="6228184" y="2780928"/>
            <a:ext cx="4286280" cy="217124"/>
            <a:chOff x="5072066" y="2428868"/>
            <a:chExt cx="4500594" cy="360000"/>
          </a:xfrm>
        </p:grpSpPr>
        <p:sp>
          <p:nvSpPr>
            <p:cNvPr id="10" name="Rectangle 9"/>
            <p:cNvSpPr/>
            <p:nvPr/>
          </p:nvSpPr>
          <p:spPr>
            <a:xfrm>
              <a:off x="5072066" y="2428868"/>
              <a:ext cx="4500594" cy="357190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 descr="C:\Program Files\Microsoft Office\MEDIA\CAGCAT10\j0157995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43636" y="2428868"/>
              <a:ext cx="2158499" cy="36000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92278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 … (Terminology)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Event</a:t>
            </a:r>
            <a:r>
              <a:rPr lang="en-US" dirty="0"/>
              <a:t>: change of state</a:t>
            </a:r>
          </a:p>
          <a:p>
            <a:r>
              <a:rPr lang="en-US" dirty="0">
                <a:solidFill>
                  <a:srgbClr val="FF0000"/>
                </a:solidFill>
              </a:rPr>
              <a:t>Event Processing</a:t>
            </a:r>
            <a:r>
              <a:rPr lang="en-US" dirty="0"/>
              <a:t>:  method of tracking and analyzing (processing) of streams of information (data) about things that happen (events).</a:t>
            </a:r>
          </a:p>
          <a:p>
            <a:r>
              <a:rPr lang="en-US" dirty="0">
                <a:solidFill>
                  <a:srgbClr val="FF0000"/>
                </a:solidFill>
              </a:rPr>
              <a:t>Complex Event Processing (CEP)</a:t>
            </a:r>
            <a:r>
              <a:rPr lang="en-US" dirty="0"/>
              <a:t>: event processing that combines data from multiple sources to infer events or patterns for complicated situations.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5A649-C16B-49B3-8FC7-82EA33F6D24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37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Adaptive Sized Windows To Improve Real-Time Health Monitoring – A Case Study on Heart Attack Prediction</a:t>
            </a:r>
            <a:endParaRPr lang="nb-NO" sz="2400" b="1">
              <a:solidFill>
                <a:srgbClr val="47422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16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86200"/>
          </a:xfrm>
        </p:spPr>
        <p:txBody>
          <a:bodyPr/>
          <a:lstStyle/>
          <a:p>
            <a:pPr eaLnBrk="1" hangingPunct="1"/>
            <a:r>
              <a:rPr lang="en-US" sz="2800" b="1" baseline="30000" dirty="0">
                <a:latin typeface="Arial" charset="0"/>
                <a:ea typeface="ＭＳ Ｐゴシック" charset="0"/>
                <a:cs typeface="ＭＳ Ｐゴシック" charset="0"/>
              </a:rPr>
              <a:t>Application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: Real-time health monitoring</a:t>
            </a:r>
          </a:p>
          <a:p>
            <a:pPr eaLnBrk="1" hangingPunct="1"/>
            <a:endParaRPr lang="en-US" sz="28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800" b="1" baseline="30000" dirty="0">
                <a:latin typeface="Arial" charset="0"/>
                <a:ea typeface="ＭＳ Ｐゴシック" charset="0"/>
                <a:cs typeface="ＭＳ Ｐゴシック" charset="0"/>
              </a:rPr>
              <a:t>Problem:</a:t>
            </a:r>
            <a:br>
              <a:rPr lang="en-US" sz="2800" b="1" baseline="300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DSMS mainly support windows of static size</a:t>
            </a:r>
            <a:b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28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800" b="1" baseline="30000" dirty="0">
                <a:latin typeface="Arial" charset="0"/>
                <a:ea typeface="ＭＳ Ｐゴシック" charset="0"/>
                <a:cs typeface="ＭＳ Ｐゴシック" charset="0"/>
              </a:rPr>
              <a:t>Goal: 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Adapt data stream processing to physiological </a:t>
            </a:r>
            <a:r>
              <a:rPr lang="en-US" baseline="30000" dirty="0">
                <a:latin typeface="Arial" charset="0"/>
                <a:ea typeface="ＭＳ Ｐゴシック" charset="0"/>
                <a:cs typeface="ＭＳ Ｐゴシック" charset="0"/>
              </a:rPr>
              <a:t>processes (variable durations), 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such as heartbeats or cardiac cycle</a:t>
            </a:r>
            <a:b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-&gt; DSMS with </a:t>
            </a:r>
            <a:r>
              <a:rPr lang="en-US" sz="2800" i="1" baseline="30000" dirty="0">
                <a:latin typeface="Arial" charset="0"/>
                <a:ea typeface="ＭＳ Ｐゴシック" charset="0"/>
                <a:cs typeface="ＭＳ Ｐゴシック" charset="0"/>
              </a:rPr>
              <a:t>time-based sliding windows of adaptive size</a:t>
            </a:r>
          </a:p>
        </p:txBody>
      </p:sp>
    </p:spTree>
    <p:extLst>
      <p:ext uri="{BB962C8B-B14F-4D97-AF65-F5344CB8AC3E}">
        <p14:creationId xmlns:p14="http://schemas.microsoft.com/office/powerpoint/2010/main" val="3192183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latin typeface="Arial" charset="0"/>
                <a:ea typeface="ＭＳ Ｐゴシック" charset="0"/>
                <a:cs typeface="ＭＳ Ｐゴシック" charset="0"/>
              </a:rPr>
              <a:t>Idea</a:t>
            </a:r>
          </a:p>
        </p:txBody>
      </p:sp>
      <p:sp>
        <p:nvSpPr>
          <p:cNvPr id="113667" name="Content Placeholder 2"/>
          <p:cNvSpPr>
            <a:spLocks noGrp="1"/>
          </p:cNvSpPr>
          <p:nvPr>
            <p:ph idx="1"/>
          </p:nvPr>
        </p:nvSpPr>
        <p:spPr>
          <a:xfrm>
            <a:off x="551276" y="1109662"/>
            <a:ext cx="8229600" cy="4525963"/>
          </a:xfrm>
        </p:spPr>
        <p:txBody>
          <a:bodyPr/>
          <a:lstStyle/>
          <a:p>
            <a:pPr eaLnBrk="1" hangingPunct="1"/>
            <a:r>
              <a:rPr lang="en-US" baseline="30000" dirty="0">
                <a:latin typeface="Arial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xternal events (tuple results from external query) determine the window size of a sliding window</a:t>
            </a:r>
          </a:p>
          <a:p>
            <a:pPr eaLnBrk="1" hangingPunct="1"/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ECG stream to detect heartbeats (</a:t>
            </a:r>
            <a:r>
              <a:rPr lang="en-US" sz="2800" i="1" baseline="30000" dirty="0">
                <a:latin typeface="Arial" charset="0"/>
                <a:ea typeface="ＭＳ Ｐゴシック" charset="0"/>
                <a:cs typeface="ＭＳ Ｐゴシック" charset="0"/>
              </a:rPr>
              <a:t>QRS detection)</a:t>
            </a:r>
          </a:p>
          <a:p>
            <a:pPr eaLnBrk="1" hangingPunct="1"/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Accelerometer stream to detect heart displacement (</a:t>
            </a:r>
            <a:r>
              <a:rPr lang="en-US" sz="2800" i="1" baseline="30000" dirty="0">
                <a:latin typeface="Arial" charset="0"/>
                <a:ea typeface="ＭＳ Ｐゴシック" charset="0"/>
                <a:cs typeface="ＭＳ Ｐゴシック" charset="0"/>
              </a:rPr>
              <a:t>Ischemia detection)</a:t>
            </a:r>
          </a:p>
          <a:p>
            <a:pPr eaLnBrk="1" hangingPunct="1"/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Output of </a:t>
            </a:r>
            <a:r>
              <a:rPr lang="en-US" sz="2800" i="1" baseline="30000" dirty="0">
                <a:latin typeface="Arial" charset="0"/>
                <a:ea typeface="ＭＳ Ｐゴシック" charset="0"/>
                <a:cs typeface="ＭＳ Ｐゴシック" charset="0"/>
              </a:rPr>
              <a:t>QRS detection (delay) determines when to trigger the flushing of the sliding window in Ischemia detection query</a:t>
            </a:r>
          </a:p>
          <a:p>
            <a:pPr eaLnBrk="1" hangingPunct="1"/>
            <a:r>
              <a:rPr lang="ja-JP" alt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‘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Delay</a:t>
            </a:r>
            <a:r>
              <a:rPr lang="ja-JP" alt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 is used to slow down accelerometer stream to account for QRS detection delay in the </a:t>
            </a:r>
            <a:r>
              <a:rPr lang="en-US" sz="2800" i="1" baseline="30000" dirty="0">
                <a:latin typeface="Arial" charset="0"/>
                <a:ea typeface="ＭＳ Ｐゴシック" charset="0"/>
                <a:cs typeface="ＭＳ Ｐゴシック" charset="0"/>
              </a:rPr>
              <a:t>FIFO queue</a:t>
            </a:r>
          </a:p>
          <a:p>
            <a:pPr eaLnBrk="1" hangingPunct="1"/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36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70F6F9-B027-5340-860D-6486CA8FF812}" type="slidenum">
              <a:rPr lang="nb-NO" sz="1400"/>
              <a:pPr eaLnBrk="1" hangingPunct="1"/>
              <a:t>12</a:t>
            </a:fld>
            <a:endParaRPr lang="nb-NO" sz="1400"/>
          </a:p>
        </p:txBody>
      </p:sp>
      <p:pic>
        <p:nvPicPr>
          <p:cNvPr id="11366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038600"/>
            <a:ext cx="5486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115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Experiment Goal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>
                <a:latin typeface="Arial" charset="0"/>
                <a:ea typeface="ＭＳ Ｐゴシック" charset="0"/>
                <a:cs typeface="ＭＳ Ｐゴシック" charset="0"/>
              </a:rPr>
              <a:t>Recreate off-line technique (Elle et al. 2005) conducted in MATLAB</a:t>
            </a:r>
          </a:p>
          <a:p>
            <a:pPr eaLnBrk="1" hangingPunct="1">
              <a:lnSpc>
                <a:spcPct val="80000"/>
              </a:lnSpc>
            </a:pPr>
            <a:r>
              <a:rPr lang="en-US" sz="2000">
                <a:latin typeface="Arial" charset="0"/>
                <a:ea typeface="ＭＳ Ｐゴシック" charset="0"/>
                <a:cs typeface="ＭＳ Ｐゴシック" charset="0"/>
              </a:rPr>
              <a:t>Early recognition of regional cardiac ischemia</a:t>
            </a:r>
          </a:p>
          <a:p>
            <a:pPr eaLnBrk="1" hangingPunct="1">
              <a:lnSpc>
                <a:spcPct val="80000"/>
              </a:lnSpc>
            </a:pPr>
            <a:r>
              <a:rPr lang="en-US" sz="2000">
                <a:latin typeface="Arial" charset="0"/>
                <a:ea typeface="ＭＳ Ｐゴシック" charset="0"/>
                <a:cs typeface="ＭＳ Ｐゴシック" charset="0"/>
              </a:rPr>
              <a:t>3-way accelerometer placed on left ventricle of the heart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i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i="1">
                <a:latin typeface="Arial" charset="0"/>
                <a:ea typeface="ＭＳ Ｐゴシック" charset="0"/>
                <a:cs typeface="ＭＳ Ｐゴシック" charset="0"/>
              </a:rPr>
              <a:t>Single metric: </a:t>
            </a:r>
            <a:endParaRPr lang="en-US" sz="2000" b="1" i="1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>
                <a:latin typeface="Arial" charset="0"/>
                <a:ea typeface="ＭＳ Ｐゴシック" charset="0"/>
              </a:rPr>
              <a:t>Fast Fourier Transformation (FFT) is used to examine the accelerometer signal in the frequency-domain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>
                <a:latin typeface="Arial" charset="0"/>
                <a:ea typeface="ＭＳ Ｐゴシック" charset="0"/>
              </a:rPr>
              <a:t>Euclidian distance vector (</a:t>
            </a:r>
            <a:r>
              <a:rPr lang="en-US" sz="1800" b="1">
                <a:latin typeface="Arial" charset="0"/>
                <a:ea typeface="ＭＳ Ｐゴシック" charset="0"/>
              </a:rPr>
              <a:t>EDV(i)</a:t>
            </a:r>
            <a:r>
              <a:rPr lang="en-US" sz="1800">
                <a:latin typeface="Arial" charset="0"/>
                <a:ea typeface="ＭＳ Ｐゴシック" charset="0"/>
              </a:rPr>
              <a:t>) between reference vector </a:t>
            </a:r>
            <a:r>
              <a:rPr lang="en-US" sz="1800" b="1">
                <a:latin typeface="Arial" charset="0"/>
                <a:ea typeface="ＭＳ Ｐゴシック" charset="0"/>
              </a:rPr>
              <a:t>RV(0) </a:t>
            </a:r>
            <a:r>
              <a:rPr lang="en-US" sz="1800">
                <a:latin typeface="Arial" charset="0"/>
                <a:ea typeface="ＭＳ Ｐゴシック" charset="0"/>
              </a:rPr>
              <a:t>and</a:t>
            </a:r>
            <a:r>
              <a:rPr lang="en-US" sz="1800" b="1">
                <a:latin typeface="Arial" charset="0"/>
                <a:ea typeface="ＭＳ Ｐゴシック" charset="0"/>
              </a:rPr>
              <a:t> </a:t>
            </a:r>
            <a:r>
              <a:rPr lang="en-US" sz="1800">
                <a:latin typeface="Arial" charset="0"/>
                <a:ea typeface="ＭＳ Ｐゴシック" charset="0"/>
              </a:rPr>
              <a:t>current vector</a:t>
            </a:r>
            <a:r>
              <a:rPr lang="en-US" sz="1800" b="1">
                <a:latin typeface="Arial" charset="0"/>
                <a:ea typeface="ＭＳ Ｐゴシック" charset="0"/>
              </a:rPr>
              <a:t> CV(j)</a:t>
            </a:r>
            <a:r>
              <a:rPr lang="en-US" sz="1800">
                <a:latin typeface="Arial" charset="0"/>
                <a:ea typeface="ＭＳ Ｐゴシック" charset="0"/>
              </a:rPr>
              <a:t>, where </a:t>
            </a:r>
            <a:r>
              <a:rPr lang="en-US" sz="1800" b="1">
                <a:latin typeface="Arial" charset="0"/>
                <a:ea typeface="ＭＳ Ｐゴシック" charset="0"/>
              </a:rPr>
              <a:t>j </a:t>
            </a:r>
            <a:r>
              <a:rPr lang="en-US" sz="1800">
                <a:latin typeface="Arial" charset="0"/>
                <a:ea typeface="ＭＳ Ｐゴシック" charset="0"/>
              </a:rPr>
              <a:t>is the latest sample number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>
                <a:latin typeface="Arial" charset="0"/>
                <a:ea typeface="ＭＳ Ｐゴシック" charset="0"/>
              </a:rPr>
              <a:t>CV(j) </a:t>
            </a:r>
            <a:r>
              <a:rPr lang="en-US" sz="1800">
                <a:latin typeface="Arial" charset="0"/>
                <a:ea typeface="ＭＳ Ｐゴシック" charset="0"/>
              </a:rPr>
              <a:t>: FFT over sliding window (size 512 over y-axis)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>
                <a:latin typeface="Arial" charset="0"/>
                <a:ea typeface="ＭＳ Ｐゴシック" charset="0"/>
              </a:rPr>
              <a:t>RV(0) </a:t>
            </a:r>
            <a:r>
              <a:rPr lang="en-US" sz="1800">
                <a:latin typeface="Arial" charset="0"/>
                <a:ea typeface="ＭＳ Ｐゴシック" charset="0"/>
              </a:rPr>
              <a:t>: FFT over baseline window  (first 512 samples)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>
                <a:latin typeface="Arial" charset="0"/>
                <a:ea typeface="ＭＳ Ｐゴシック" charset="0"/>
                <a:cs typeface="ＭＳ Ｐゴシック" charset="0"/>
              </a:rPr>
              <a:t>Data set from surgery performed on pigs at the Interventional Centre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>
                <a:latin typeface="Arial" charset="0"/>
                <a:ea typeface="ＭＳ Ｐゴシック" charset="0"/>
                <a:cs typeface="ＭＳ Ｐゴシック" charset="0"/>
              </a:rPr>
              <a:t>We can conduct experiments with the same data set  (</a:t>
            </a:r>
            <a:r>
              <a:rPr lang="en-US" sz="2000" i="1">
                <a:latin typeface="Arial" charset="0"/>
                <a:ea typeface="ＭＳ Ｐゴシック" charset="0"/>
                <a:cs typeface="ＭＳ Ｐゴシック" charset="0"/>
              </a:rPr>
              <a:t>data set 1</a:t>
            </a:r>
            <a:r>
              <a:rPr lang="en-US" sz="2000">
                <a:latin typeface="Arial" charset="0"/>
                <a:ea typeface="ＭＳ Ｐゴシック" charset="0"/>
                <a:cs typeface="ＭＳ Ｐゴシック" charset="0"/>
              </a:rPr>
              <a:t>)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46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23C407D-9504-8C46-A949-CEEC9A83FD08}" type="slidenum">
              <a:rPr lang="nb-NO" sz="1400"/>
              <a:pPr eaLnBrk="1" hangingPunct="1"/>
              <a:t>13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197824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Experiment Goal #2</a:t>
            </a:r>
          </a:p>
        </p:txBody>
      </p:sp>
      <p:sp>
        <p:nvSpPr>
          <p:cNvPr id="1157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C48F8A6-B38D-A24E-B2EB-B4934B55AD15}" type="slidenum">
              <a:rPr lang="nb-NO" sz="1400"/>
              <a:pPr eaLnBrk="1" hangingPunct="1"/>
              <a:t>14</a:t>
            </a:fld>
            <a:endParaRPr lang="nb-NO" sz="1400"/>
          </a:p>
        </p:txBody>
      </p:sp>
      <p:pic>
        <p:nvPicPr>
          <p:cNvPr id="115716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857250"/>
            <a:ext cx="27797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7" name="Content Placeholder 2"/>
          <p:cNvSpPr txBox="1">
            <a:spLocks/>
          </p:cNvSpPr>
          <p:nvPr/>
        </p:nvSpPr>
        <p:spPr bwMode="auto">
          <a:xfrm>
            <a:off x="457200" y="1600200"/>
            <a:ext cx="6324600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Improve results by adding beat-to-beat detection using a QRS detection algorithm on ECG signals</a:t>
            </a:r>
          </a:p>
          <a:p>
            <a:pPr lvl="1" eaLnBrk="1" hangingPunct="1">
              <a:spcBef>
                <a:spcPct val="20000"/>
              </a:spcBef>
              <a:buFont typeface="Arial" charset="0"/>
              <a:buChar char="–"/>
            </a:pPr>
            <a:r>
              <a:rPr lang="en-US" sz="2000" dirty="0"/>
              <a:t>Each ECG trace of a normal heartbeat typically contains a QRS event</a:t>
            </a:r>
          </a:p>
          <a:p>
            <a:pPr lvl="1" eaLnBrk="1" hangingPunct="1">
              <a:spcBef>
                <a:spcPct val="20000"/>
              </a:spcBef>
              <a:buFont typeface="Arial" charset="0"/>
              <a:buChar char="–"/>
            </a:pPr>
            <a:r>
              <a:rPr lang="en-US" sz="2000" dirty="0"/>
              <a:t>A good reference for separating heartbeats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We need to perform FFT over sliding windows of variable size!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Cannot use the same data, use new data set that include ECG (</a:t>
            </a:r>
            <a:r>
              <a:rPr lang="en-US" i="1" dirty="0"/>
              <a:t>data set 2</a:t>
            </a:r>
            <a:r>
              <a:rPr lang="en-US" dirty="0"/>
              <a:t>)</a:t>
            </a:r>
            <a:endParaRPr lang="en-US" sz="2000" dirty="0"/>
          </a:p>
          <a:p>
            <a:pPr eaLnBrk="1" hangingPunct="1">
              <a:spcBef>
                <a:spcPct val="20000"/>
              </a:spcBef>
              <a:buFont typeface="Arial" charset="0"/>
              <a:buChar char="–"/>
            </a:pPr>
            <a:endParaRPr lang="en-US" sz="2000" dirty="0"/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US" dirty="0"/>
          </a:p>
        </p:txBody>
      </p:sp>
      <p:sp>
        <p:nvSpPr>
          <p:cNvPr id="115718" name="TextBox 11"/>
          <p:cNvSpPr txBox="1">
            <a:spLocks noChangeArrowheads="1"/>
          </p:cNvSpPr>
          <p:nvPr/>
        </p:nvSpPr>
        <p:spPr bwMode="auto">
          <a:xfrm>
            <a:off x="6172200" y="413340"/>
            <a:ext cx="27797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/>
              <a:t>[ image from </a:t>
            </a:r>
            <a:r>
              <a:rPr lang="en-US" sz="1200" dirty="0">
                <a:hlinkClick r:id="rId3"/>
              </a:rPr>
              <a:t>http://www.wikipedia.org</a:t>
            </a:r>
            <a:r>
              <a:rPr lang="en-US" sz="1200" dirty="0"/>
              <a:t> ]</a:t>
            </a:r>
          </a:p>
        </p:txBody>
      </p:sp>
      <p:pic>
        <p:nvPicPr>
          <p:cNvPr id="115719" name="Picture 15" descr="adaptive-windo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397" y="4259165"/>
            <a:ext cx="2209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873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Challenges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Incorporate signal processing operations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u="sng" dirty="0">
                <a:latin typeface="Arial" charset="0"/>
                <a:ea typeface="ＭＳ Ｐゴシック" charset="0"/>
              </a:rPr>
              <a:t>Problem:</a:t>
            </a:r>
            <a:r>
              <a:rPr lang="en-US" sz="1800" dirty="0">
                <a:latin typeface="Arial" charset="0"/>
                <a:ea typeface="ＭＳ Ｐゴシック" charset="0"/>
              </a:rPr>
              <a:t> Not supported in the query language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Fast Fourier Transformation of the accelerometer signals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Euclidian distance vector from baseline window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QRS detection for detecting the heartbeats from the ECG signals</a:t>
            </a:r>
          </a:p>
          <a:p>
            <a:pPr lvl="1" eaLnBrk="1" hangingPunct="1"/>
            <a:r>
              <a:rPr lang="en-US" sz="1800" u="sng" dirty="0">
                <a:latin typeface="Arial" charset="0"/>
                <a:ea typeface="ＭＳ Ｐゴシック" charset="0"/>
              </a:rPr>
              <a:t>Solution:</a:t>
            </a:r>
            <a:r>
              <a:rPr lang="en-US" sz="1800" dirty="0">
                <a:latin typeface="Arial" charset="0"/>
                <a:ea typeface="ＭＳ Ｐゴシック" charset="0"/>
              </a:rPr>
              <a:t> Custom aggregate functions</a:t>
            </a:r>
            <a:br>
              <a:rPr lang="en-US" sz="1800" dirty="0">
                <a:latin typeface="Arial" charset="0"/>
                <a:ea typeface="ＭＳ Ｐゴシック" charset="0"/>
              </a:rPr>
            </a:br>
            <a:r>
              <a:rPr lang="en-US" sz="1600" b="1" dirty="0">
                <a:latin typeface="Arial" charset="0"/>
                <a:ea typeface="ＭＳ Ｐゴシック" charset="0"/>
              </a:rPr>
              <a:t>QRSD(v): </a:t>
            </a:r>
            <a:r>
              <a:rPr lang="en-US" sz="1600" dirty="0">
                <a:latin typeface="Arial" charset="0"/>
                <a:ea typeface="ＭＳ Ｐゴシック" charset="0"/>
              </a:rPr>
              <a:t>QRS detection based on algorithm from (Hamilton et al. 1986)</a:t>
            </a:r>
            <a:br>
              <a:rPr lang="en-US" sz="1600" dirty="0">
                <a:latin typeface="Arial" charset="0"/>
                <a:ea typeface="ＭＳ Ｐゴシック" charset="0"/>
              </a:rPr>
            </a:br>
            <a:r>
              <a:rPr lang="en-US" sz="1600" b="1" dirty="0" err="1">
                <a:latin typeface="Arial" charset="0"/>
                <a:ea typeface="ＭＳ Ｐゴシック" charset="0"/>
              </a:rPr>
              <a:t>edv</a:t>
            </a:r>
            <a:r>
              <a:rPr lang="en-US" sz="1600" b="1" dirty="0">
                <a:latin typeface="Arial" charset="0"/>
                <a:ea typeface="ＭＳ Ｐゴシック" charset="0"/>
              </a:rPr>
              <a:t>(v): </a:t>
            </a:r>
            <a:r>
              <a:rPr lang="en-US" sz="1600" dirty="0">
                <a:latin typeface="Arial" charset="0"/>
                <a:ea typeface="ＭＳ Ｐゴシック" charset="0"/>
              </a:rPr>
              <a:t>Euclidian distance from baseline</a:t>
            </a:r>
            <a:br>
              <a:rPr lang="en-US" sz="1800" dirty="0">
                <a:latin typeface="Arial" charset="0"/>
                <a:ea typeface="ＭＳ Ｐゴシック" charset="0"/>
              </a:rPr>
            </a:br>
            <a:endParaRPr lang="en-US" sz="1800" dirty="0">
              <a:latin typeface="Arial" charset="0"/>
              <a:ea typeface="ＭＳ Ｐゴシック" charset="0"/>
            </a:endParaRP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Static sized windows are not feasible for beat-to-beat detection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u="sng" dirty="0">
                <a:latin typeface="Arial" charset="0"/>
                <a:ea typeface="ＭＳ Ｐゴシック" charset="0"/>
              </a:rPr>
              <a:t>Problem</a:t>
            </a:r>
            <a:r>
              <a:rPr lang="en-US" sz="1800" dirty="0">
                <a:latin typeface="Arial" charset="0"/>
                <a:ea typeface="ＭＳ Ｐゴシック" charset="0"/>
              </a:rPr>
              <a:t>: Heartbeat duration is not a static pre-known size. DSMS window techniques only describe static time-based or tuple-based windows.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u="sng" dirty="0">
                <a:latin typeface="Arial" charset="0"/>
                <a:ea typeface="ＭＳ Ｐゴシック" charset="0"/>
              </a:rPr>
              <a:t>Solution:</a:t>
            </a:r>
            <a:r>
              <a:rPr lang="en-US" sz="1800" dirty="0">
                <a:latin typeface="Arial" charset="0"/>
                <a:ea typeface="ＭＳ Ｐゴシック" charset="0"/>
              </a:rPr>
              <a:t> Introduce variable length triggered tumbling windows</a:t>
            </a:r>
            <a:br>
              <a:rPr lang="en-US" sz="1800" dirty="0">
                <a:latin typeface="Arial" charset="0"/>
                <a:ea typeface="ＭＳ Ｐゴシック" charset="0"/>
              </a:rPr>
            </a:br>
            <a:endParaRPr lang="en-US" sz="1800" dirty="0">
              <a:latin typeface="Arial" charset="0"/>
              <a:ea typeface="ＭＳ Ｐゴシック" charset="0"/>
            </a:endParaRP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Synchronize the two streams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u="sng" dirty="0">
                <a:latin typeface="Arial" charset="0"/>
                <a:ea typeface="ＭＳ Ｐゴシック" charset="0"/>
              </a:rPr>
              <a:t>Problem:</a:t>
            </a:r>
            <a:r>
              <a:rPr lang="en-US" sz="1800" dirty="0">
                <a:latin typeface="Arial" charset="0"/>
                <a:ea typeface="ＭＳ Ｐゴシック" charset="0"/>
              </a:rPr>
              <a:t> QRS detection introduces variable delay (approx. 91 samples)</a:t>
            </a:r>
            <a:endParaRPr lang="en-US" sz="1800" u="sng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u="sng" dirty="0">
                <a:latin typeface="Arial" charset="0"/>
                <a:ea typeface="ＭＳ Ｐゴシック" charset="0"/>
              </a:rPr>
              <a:t>Solution:</a:t>
            </a:r>
            <a:r>
              <a:rPr lang="en-US" sz="1800" dirty="0">
                <a:latin typeface="Arial" charset="0"/>
                <a:ea typeface="ＭＳ Ｐゴシック" charset="0"/>
              </a:rPr>
              <a:t> Introduce variable buffer, that </a:t>
            </a:r>
            <a:r>
              <a:rPr lang="ja-JP" altLang="en-US" sz="1800" dirty="0">
                <a:latin typeface="Arial" charset="0"/>
                <a:ea typeface="ＭＳ Ｐゴシック" charset="0"/>
              </a:rPr>
              <a:t>“</a:t>
            </a:r>
            <a:r>
              <a:rPr lang="en-US" sz="1800" dirty="0">
                <a:latin typeface="Arial" charset="0"/>
                <a:ea typeface="ＭＳ Ｐゴシック" charset="0"/>
              </a:rPr>
              <a:t>slows</a:t>
            </a:r>
            <a:r>
              <a:rPr lang="ja-JP" altLang="en-US" sz="1800" dirty="0">
                <a:latin typeface="Arial" charset="0"/>
                <a:ea typeface="ＭＳ Ｐゴシック" charset="0"/>
              </a:rPr>
              <a:t>”</a:t>
            </a:r>
            <a:r>
              <a:rPr lang="en-US" sz="1800" dirty="0">
                <a:latin typeface="Arial" charset="0"/>
                <a:ea typeface="ＭＳ Ｐゴシック" charset="0"/>
              </a:rPr>
              <a:t> down the accelerometer stream</a:t>
            </a:r>
          </a:p>
          <a:p>
            <a:pPr marL="514350" indent="-514350" eaLnBrk="1" hangingPunct="1">
              <a:lnSpc>
                <a:spcPct val="80000"/>
              </a:lnSpc>
              <a:buFontTx/>
              <a:buNone/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514350" indent="-514350" eaLnBrk="1" hangingPunct="1">
              <a:lnSpc>
                <a:spcPct val="8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7ACBE21-0AED-D94C-B9BF-E6DA6928997B}" type="slidenum">
              <a:rPr lang="nb-NO" sz="1400"/>
              <a:pPr eaLnBrk="1" hangingPunct="1"/>
              <a:t>15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285717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>
                <a:latin typeface="Arial" charset="0"/>
                <a:ea typeface="ＭＳ Ｐゴシック" charset="0"/>
                <a:cs typeface="ＭＳ Ｐゴシック" charset="0"/>
              </a:rPr>
              <a:t>Variable length triggered tumbling windows</a:t>
            </a:r>
          </a:p>
        </p:txBody>
      </p:sp>
      <p:sp>
        <p:nvSpPr>
          <p:cNvPr id="1198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038600"/>
          </a:xfrm>
        </p:spPr>
        <p:txBody>
          <a:bodyPr/>
          <a:lstStyle/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The ECG stream is aggregated into a stream consisting of QRS events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400" b="1" i="1" baseline="-25000">
                <a:latin typeface="Arial" charset="0"/>
                <a:ea typeface="ＭＳ Ｐゴシック" charset="0"/>
                <a:cs typeface="ＭＳ Ｐゴシック" charset="0"/>
              </a:rPr>
              <a:t>b.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This stream (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400" b="1" i="1" baseline="-25000">
                <a:latin typeface="Arial" charset="0"/>
                <a:ea typeface="ＭＳ Ｐゴシック" charset="0"/>
                <a:cs typeface="ＭＳ Ｐゴシック" charset="0"/>
              </a:rPr>
              <a:t>b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) triggers the flushing of the sliding window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w(t)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where the custom aggregation over the stream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400" b="1" i="1" baseline="-25000">
                <a:latin typeface="Arial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is performed.</a:t>
            </a:r>
            <a:endParaRPr lang="en-US" sz="2400" b="1" i="1" baseline="-2500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This window technique is not supported by Esper =&gt; We implemented a </a:t>
            </a:r>
            <a:r>
              <a:rPr lang="ja-JP" altLang="en-US" sz="240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workaround</a:t>
            </a:r>
            <a:r>
              <a:rPr lang="ja-JP" altLang="en-US" sz="240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exploiting functionality of externally timed windows . </a:t>
            </a:r>
          </a:p>
        </p:txBody>
      </p:sp>
      <p:sp>
        <p:nvSpPr>
          <p:cNvPr id="1198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D973C8-D72A-7E41-AA82-6F549C5C2723}" type="slidenum">
              <a:rPr lang="nb-NO" sz="1400"/>
              <a:pPr eaLnBrk="1" hangingPunct="1"/>
              <a:t>16</a:t>
            </a:fld>
            <a:endParaRPr lang="nb-NO" sz="1400"/>
          </a:p>
        </p:txBody>
      </p:sp>
      <p:pic>
        <p:nvPicPr>
          <p:cNvPr id="119813" name="Content Placeholder 3" descr="trigger-wind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42" r="-10442"/>
          <a:stretch>
            <a:fillRect/>
          </a:stretch>
        </p:blipFill>
        <p:spPr bwMode="auto">
          <a:xfrm>
            <a:off x="3733800" y="4724400"/>
            <a:ext cx="34290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255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Stream Synchronization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71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200">
                <a:latin typeface="Arial" charset="0"/>
                <a:ea typeface="ＭＳ Ｐゴシック" charset="0"/>
                <a:cs typeface="ＭＳ Ｐゴシック" charset="0"/>
              </a:rPr>
              <a:t>The QRS detection algorithm over the ECG stream introduces a variable delay </a:t>
            </a:r>
            <a:r>
              <a:rPr lang="en-US" sz="2200" b="1" i="1">
                <a:latin typeface="Arial" charset="0"/>
                <a:ea typeface="ＭＳ Ｐゴシック" charset="0"/>
                <a:cs typeface="ＭＳ Ｐゴシック" charset="0"/>
              </a:rPr>
              <a:t>Δt.</a:t>
            </a: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Arial" charset="0"/>
                <a:ea typeface="ＭＳ Ｐゴシック" charset="0"/>
                <a:cs typeface="ＭＳ Ｐゴシック" charset="0"/>
              </a:rPr>
              <a:t>Introduce the same delay to the accelerometer stream.</a:t>
            </a: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Arial" charset="0"/>
                <a:ea typeface="ＭＳ Ｐゴシック" charset="0"/>
                <a:cs typeface="ＭＳ Ｐゴシック" charset="0"/>
              </a:rPr>
              <a:t>Accelerometer stream is sent through a FIFO queue with dynamic size.</a:t>
            </a: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Arial" charset="0"/>
                <a:ea typeface="ＭＳ Ｐゴシック" charset="0"/>
                <a:cs typeface="ＭＳ Ｐゴシック" charset="0"/>
              </a:rPr>
              <a:t>QRS detection function sets the dynamic size of the FIFO queue (also triggers the flushing of the aggregate window, in order to obtain dynamic windows).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20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2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18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89C981-19C2-5B4C-95E2-1A7B8A31F497}" type="slidenum">
              <a:rPr lang="nb-NO" sz="1400"/>
              <a:pPr eaLnBrk="1" hangingPunct="1"/>
              <a:t>17</a:t>
            </a:fld>
            <a:endParaRPr lang="nb-NO" sz="1400"/>
          </a:p>
        </p:txBody>
      </p:sp>
      <p:pic>
        <p:nvPicPr>
          <p:cNvPr id="121861" name="Content Placeholder 6" descr="stream-unsyn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56" b="-12756"/>
          <a:stretch>
            <a:fillRect/>
          </a:stretch>
        </p:blipFill>
        <p:spPr bwMode="auto">
          <a:xfrm>
            <a:off x="457200" y="4449763"/>
            <a:ext cx="3048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2" name="Picture 7" descr="query-overvie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724400"/>
            <a:ext cx="365760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193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Results #1 (data set 1)</a:t>
            </a:r>
          </a:p>
        </p:txBody>
      </p:sp>
      <p:sp>
        <p:nvSpPr>
          <p:cNvPr id="1228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98F7F0-1820-9041-9810-5294F2565B08}" type="slidenum">
              <a:rPr lang="nb-NO" sz="1400"/>
              <a:pPr eaLnBrk="1" hangingPunct="1"/>
              <a:t>18</a:t>
            </a:fld>
            <a:endParaRPr lang="nb-NO" sz="1400"/>
          </a:p>
        </p:txBody>
      </p:sp>
      <p:pic>
        <p:nvPicPr>
          <p:cNvPr id="12288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8229600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ular Callout 8"/>
          <p:cNvSpPr/>
          <p:nvPr/>
        </p:nvSpPr>
        <p:spPr>
          <a:xfrm>
            <a:off x="4114800" y="4419600"/>
            <a:ext cx="3657600" cy="990600"/>
          </a:xfrm>
          <a:prstGeom prst="wedgeRoundRectCallout">
            <a:avLst>
              <a:gd name="adj1" fmla="val -15830"/>
              <a:gd name="adj2" fmla="val -101446"/>
              <a:gd name="adj3" fmla="val 16667"/>
            </a:avLst>
          </a:prstGeom>
          <a:solidFill>
            <a:schemeClr val="accent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dirty="0">
                <a:solidFill>
                  <a:srgbClr val="000000"/>
                </a:solidFill>
              </a:rPr>
              <a:t>Figure shows a perfect overlap, the technique by Elle et al. 2005 can be recreated online using Esper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1693863" y="2119313"/>
            <a:ext cx="1887537" cy="700087"/>
          </a:xfrm>
          <a:prstGeom prst="wedgeRectCallout">
            <a:avLst>
              <a:gd name="adj1" fmla="val 58226"/>
              <a:gd name="adj2" fmla="val 171437"/>
            </a:avLst>
          </a:prstGeom>
          <a:solidFill>
            <a:srgbClr val="C0504D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dirty="0"/>
              <a:t>Occlusion occurs after 80 seconds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7543800" y="2819400"/>
            <a:ext cx="1524000" cy="914400"/>
          </a:xfrm>
          <a:prstGeom prst="wedgeRectCallout">
            <a:avLst>
              <a:gd name="adj1" fmla="val -80654"/>
              <a:gd name="adj2" fmla="val 42912"/>
            </a:avLst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Perfusion after 170 seconds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8800" y="1231900"/>
            <a:ext cx="3048000" cy="739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400" dirty="0"/>
              <a:t>SELECT </a:t>
            </a:r>
            <a:r>
              <a:rPr lang="en-US" sz="1400" dirty="0" err="1"/>
              <a:t>edv(y</a:t>
            </a:r>
            <a:r>
              <a:rPr lang="en-US" sz="1400" dirty="0"/>
              <a:t>)</a:t>
            </a:r>
          </a:p>
          <a:p>
            <a:pPr>
              <a:defRPr/>
            </a:pPr>
            <a:r>
              <a:rPr lang="en-US" sz="1400" dirty="0"/>
              <a:t>FROM Accelerometer </a:t>
            </a:r>
          </a:p>
          <a:p>
            <a:pPr>
              <a:defRPr/>
            </a:pPr>
            <a:r>
              <a:rPr lang="en-US" sz="1400" dirty="0"/>
              <a:t>WINDOW LENGTH(512)</a:t>
            </a:r>
          </a:p>
        </p:txBody>
      </p:sp>
      <p:sp>
        <p:nvSpPr>
          <p:cNvPr id="12" name="Cloud Callout 11"/>
          <p:cNvSpPr/>
          <p:nvPr/>
        </p:nvSpPr>
        <p:spPr>
          <a:xfrm>
            <a:off x="1693863" y="1235075"/>
            <a:ext cx="3259137" cy="736600"/>
          </a:xfrm>
          <a:prstGeom prst="cloudCallout">
            <a:avLst>
              <a:gd name="adj1" fmla="val 70190"/>
              <a:gd name="adj2" fmla="val -8065"/>
            </a:avLst>
          </a:prstGeom>
          <a:solidFill>
            <a:schemeClr val="accent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dirty="0">
                <a:solidFill>
                  <a:srgbClr val="000000"/>
                </a:solidFill>
              </a:rPr>
              <a:t>Easier than MATLAB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162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Results #2 (data set 2)</a:t>
            </a:r>
          </a:p>
        </p:txBody>
      </p:sp>
      <p:pic>
        <p:nvPicPr>
          <p:cNvPr id="124931" name="Content Placeholder 3" descr="elle-recreated.png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0" b="-1660"/>
          <a:stretch>
            <a:fillRect/>
          </a:stretch>
        </p:blipFill>
        <p:spPr>
          <a:xfrm>
            <a:off x="457200" y="1752600"/>
            <a:ext cx="8229600" cy="4525963"/>
          </a:xfrm>
        </p:spPr>
      </p:pic>
      <p:sp>
        <p:nvSpPr>
          <p:cNvPr id="12493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A49F989-9174-9340-8153-5E01FB7CE008}" type="slidenum">
              <a:rPr lang="nb-NO" sz="1400"/>
              <a:pPr eaLnBrk="1" hangingPunct="1"/>
              <a:t>19</a:t>
            </a:fld>
            <a:endParaRPr lang="nb-NO" sz="1400"/>
          </a:p>
        </p:txBody>
      </p:sp>
      <p:sp>
        <p:nvSpPr>
          <p:cNvPr id="11" name="Rounded Rectangular Callout 10"/>
          <p:cNvSpPr/>
          <p:nvPr/>
        </p:nvSpPr>
        <p:spPr>
          <a:xfrm>
            <a:off x="457200" y="1228725"/>
            <a:ext cx="4876800" cy="981075"/>
          </a:xfrm>
          <a:prstGeom prst="wedgeRoundRectCallout">
            <a:avLst/>
          </a:prstGeom>
          <a:solidFill>
            <a:schemeClr val="accent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Plot shows fixed sliding window (512 samples) and dynamic triggered window (based on QRS detection) =&gt; less variance!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38800" y="1230313"/>
            <a:ext cx="3048000" cy="739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400" dirty="0"/>
              <a:t>SELECT </a:t>
            </a:r>
            <a:r>
              <a:rPr lang="en-US" sz="1400" dirty="0" err="1"/>
              <a:t>edv(y</a:t>
            </a:r>
            <a:r>
              <a:rPr lang="en-US" sz="1400" dirty="0"/>
              <a:t>) </a:t>
            </a:r>
          </a:p>
          <a:p>
            <a:pPr>
              <a:defRPr/>
            </a:pPr>
            <a:r>
              <a:rPr lang="en-US" sz="1400" dirty="0"/>
              <a:t>FROM Accelerometer TRIGGER WINDOW BY </a:t>
            </a:r>
            <a:r>
              <a:rPr lang="en-US" sz="1400" dirty="0" err="1"/>
              <a:t>QRSD(ECG.value</a:t>
            </a:r>
            <a:r>
              <a:rPr lang="en-US" sz="1400" dirty="0"/>
              <a:t>)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6553200" y="5029200"/>
            <a:ext cx="2225675" cy="742950"/>
          </a:xfrm>
          <a:prstGeom prst="wedgeRoundRectCallout">
            <a:avLst>
              <a:gd name="adj1" fmla="val -56036"/>
              <a:gd name="adj2" fmla="val -61864"/>
              <a:gd name="adj3" fmla="val 16667"/>
            </a:avLst>
          </a:prstGeom>
          <a:solidFill>
            <a:schemeClr val="accent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dirty="0">
                <a:solidFill>
                  <a:schemeClr val="tx1"/>
                </a:solidFill>
              </a:rPr>
              <a:t>Sudden drop caused by ultra sound probe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1828800" y="3124200"/>
            <a:ext cx="1147763" cy="457200"/>
          </a:xfrm>
          <a:prstGeom prst="wedgeRectCallout">
            <a:avLst>
              <a:gd name="adj1" fmla="val 25526"/>
              <a:gd name="adj2" fmla="val 137355"/>
            </a:avLst>
          </a:prstGeom>
          <a:solidFill>
            <a:schemeClr val="accent2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/>
              <a:t>Occlusion</a:t>
            </a:r>
          </a:p>
        </p:txBody>
      </p:sp>
      <p:sp>
        <p:nvSpPr>
          <p:cNvPr id="15" name="Rectangular Callout 14"/>
          <p:cNvSpPr/>
          <p:nvPr/>
        </p:nvSpPr>
        <p:spPr>
          <a:xfrm>
            <a:off x="7239000" y="3124200"/>
            <a:ext cx="1147763" cy="457200"/>
          </a:xfrm>
          <a:prstGeom prst="wedgeRectCallout">
            <a:avLst>
              <a:gd name="adj1" fmla="val -46799"/>
              <a:gd name="adj2" fmla="val 142986"/>
            </a:avLst>
          </a:prstGeom>
          <a:solidFill>
            <a:schemeClr val="accent2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/>
              <a:t>Perfusion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8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Results #3 (data set 2)</a:t>
            </a:r>
          </a:p>
        </p:txBody>
      </p:sp>
      <p:pic>
        <p:nvPicPr>
          <p:cNvPr id="126979" name="Content Placeholder 3" descr="edv-min.png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0" b="-1660"/>
          <a:stretch>
            <a:fillRect/>
          </a:stretch>
        </p:blipFill>
        <p:spPr>
          <a:xfrm>
            <a:off x="457200" y="1830388"/>
            <a:ext cx="8229600" cy="4525962"/>
          </a:xfrm>
        </p:spPr>
      </p:pic>
      <p:sp>
        <p:nvSpPr>
          <p:cNvPr id="12698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88EEDA6-93BD-B246-A0E7-AC68168237F0}" type="slidenum">
              <a:rPr lang="nb-NO" sz="1400"/>
              <a:pPr eaLnBrk="1" hangingPunct="1"/>
              <a:t>20</a:t>
            </a:fld>
            <a:endParaRPr lang="nb-NO" sz="1400"/>
          </a:p>
        </p:txBody>
      </p:sp>
      <p:sp>
        <p:nvSpPr>
          <p:cNvPr id="10" name="Rectangular Callout 9"/>
          <p:cNvSpPr/>
          <p:nvPr/>
        </p:nvSpPr>
        <p:spPr>
          <a:xfrm>
            <a:off x="3657600" y="3619500"/>
            <a:ext cx="3733800" cy="685800"/>
          </a:xfrm>
          <a:prstGeom prst="wedgeRectCallout">
            <a:avLst>
              <a:gd name="adj1" fmla="val -17503"/>
              <a:gd name="adj2" fmla="val 114974"/>
            </a:avLst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The bottom plot represents local minimum value for the accelerometer stream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8800" y="1230313"/>
            <a:ext cx="3048000" cy="739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400" dirty="0"/>
              <a:t>SELECT </a:t>
            </a:r>
            <a:r>
              <a:rPr lang="en-US" sz="1400" dirty="0" err="1"/>
              <a:t>edv(y</a:t>
            </a:r>
            <a:r>
              <a:rPr lang="en-US" sz="1400" dirty="0"/>
              <a:t>), </a:t>
            </a:r>
            <a:r>
              <a:rPr lang="en-US" sz="1400" dirty="0" err="1"/>
              <a:t>min(y</a:t>
            </a:r>
            <a:r>
              <a:rPr lang="en-US" sz="1400" dirty="0"/>
              <a:t>) FROM Accelerometer TRIGGER WINDOW BY </a:t>
            </a:r>
            <a:r>
              <a:rPr lang="en-US" sz="1400" dirty="0" err="1"/>
              <a:t>QRSD(ECG.value</a:t>
            </a:r>
            <a:r>
              <a:rPr lang="en-US" sz="1400" dirty="0"/>
              <a:t>)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1295400" y="1230313"/>
            <a:ext cx="3048000" cy="622300"/>
          </a:xfrm>
          <a:prstGeom prst="wedgeRectCallout">
            <a:avLst>
              <a:gd name="adj1" fmla="val 85913"/>
              <a:gd name="adj2" fmla="val 24228"/>
            </a:avLst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Query with added local minimum value =&gt; easy to change! </a:t>
            </a:r>
          </a:p>
        </p:txBody>
      </p:sp>
    </p:spTree>
    <p:extLst>
      <p:ext uri="{BB962C8B-B14F-4D97-AF65-F5344CB8AC3E}">
        <p14:creationId xmlns:p14="http://schemas.microsoft.com/office/powerpoint/2010/main" val="733798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Implementation</a:t>
            </a:r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80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Java and </a:t>
            </a:r>
            <a:r>
              <a:rPr lang="en-US" sz="3200" baseline="30000" dirty="0" err="1">
                <a:latin typeface="Arial" charset="0"/>
                <a:ea typeface="ＭＳ Ｐゴシック" charset="0"/>
                <a:cs typeface="ＭＳ Ｐゴシック" charset="0"/>
              </a:rPr>
              <a:t>Esper</a:t>
            </a:r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 (open source component for event processing available at </a:t>
            </a:r>
            <a:r>
              <a:rPr lang="en-US" sz="3200" i="1" baseline="30000" dirty="0">
                <a:latin typeface="Arial" charset="0"/>
                <a:ea typeface="ＭＳ Ｐゴシック" charset="0"/>
                <a:cs typeface="ＭＳ Ｐゴシック" charset="0"/>
              </a:rPr>
              <a:t>http://</a:t>
            </a:r>
            <a:r>
              <a:rPr lang="en-US" sz="3200" i="1" baseline="30000" dirty="0" err="1">
                <a:latin typeface="Arial" charset="0"/>
                <a:ea typeface="ＭＳ Ｐゴシック" charset="0"/>
                <a:cs typeface="ＭＳ Ｐゴシック" charset="0"/>
              </a:rPr>
              <a:t>esper.codehaus.org</a:t>
            </a:r>
            <a:r>
              <a:rPr lang="en-US" sz="3200" i="1" baseline="30000" dirty="0">
                <a:latin typeface="Arial" charset="0"/>
                <a:ea typeface="ＭＳ Ｐゴシック" charset="0"/>
                <a:cs typeface="ＭＳ Ｐゴシック" charset="0"/>
              </a:rPr>
              <a:t>/)</a:t>
            </a:r>
            <a:br>
              <a:rPr lang="en-US" sz="3200" i="1" baseline="30000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3200" i="1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Use existing window model, </a:t>
            </a:r>
            <a:r>
              <a:rPr lang="en-US" sz="3200" baseline="30000" dirty="0" err="1">
                <a:latin typeface="Arial" charset="0"/>
                <a:ea typeface="ＭＳ Ｐゴシック" charset="0"/>
                <a:cs typeface="ＭＳ Ｐゴシック" charset="0"/>
              </a:rPr>
              <a:t>Esper</a:t>
            </a:r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 is not changed</a:t>
            </a:r>
            <a:b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32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Base window boundaries on the manipulated timestamps (registered as external timestamps in the </a:t>
            </a:r>
            <a:r>
              <a:rPr lang="en-US" sz="3200" baseline="30000" dirty="0" err="1">
                <a:latin typeface="Arial" charset="0"/>
                <a:ea typeface="ＭＳ Ｐゴシック" charset="0"/>
                <a:cs typeface="ＭＳ Ｐゴシック" charset="0"/>
              </a:rPr>
              <a:t>Esper</a:t>
            </a:r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 query) calculated from external / trigger query</a:t>
            </a:r>
            <a:endParaRPr lang="nb-NO" sz="32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800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0895C2D-A215-CF42-99BD-695DBDBC2E99}" type="slidenum">
              <a:rPr lang="nb-NO" sz="1400"/>
              <a:pPr eaLnBrk="1" hangingPunct="1"/>
              <a:t>21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766240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DSMSs can be used for real-time analysis </a:t>
            </a:r>
            <a:b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=&gt; easy to model and investigate new methods</a:t>
            </a:r>
            <a:b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27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Method of online analysis of medical sensor data focusing on detection of myocardial ischemia</a:t>
            </a:r>
            <a:b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27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Added beat-to-beat detection by using ECG 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Arial" charset="0"/>
                <a:ea typeface="ＭＳ Ｐゴシック" charset="0"/>
              </a:rPr>
              <a:t>-&gt; Results with less variance</a:t>
            </a:r>
            <a:br>
              <a:rPr lang="en-US" sz="2400" dirty="0">
                <a:latin typeface="Arial" charset="0"/>
                <a:ea typeface="ＭＳ Ｐゴシック" charset="0"/>
              </a:rPr>
            </a:br>
            <a:endParaRPr lang="en-US" sz="2400" dirty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New window type for DSMS</a:t>
            </a:r>
            <a:b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-&gt; </a:t>
            </a:r>
            <a:r>
              <a:rPr lang="en-US" sz="2700" i="1" dirty="0">
                <a:latin typeface="Arial" charset="0"/>
                <a:ea typeface="ＭＳ Ｐゴシック" charset="0"/>
                <a:cs typeface="ＭＳ Ｐゴシック" charset="0"/>
              </a:rPr>
              <a:t>Variable length triggered tumbling windows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7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3312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FDC97F8-3255-D241-82B2-71A9B510E523}" type="slidenum">
              <a:rPr lang="nb-NO" sz="1400"/>
              <a:pPr eaLnBrk="1" hangingPunct="1"/>
              <a:t>22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3373321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6,3|0,2|16,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,1"/>
</p:tagLst>
</file>

<file path=ppt/theme/theme1.xml><?xml version="1.0" encoding="utf-8"?>
<a:theme xmlns:a="http://schemas.openxmlformats.org/drawingml/2006/main" name="Ifi_PP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Ifi_PPmal</Template>
  <TotalTime>61687</TotalTime>
  <Words>1180</Words>
  <Application>Microsoft Macintosh PowerPoint</Application>
  <PresentationFormat>On-screen Show (4:3)</PresentationFormat>
  <Paragraphs>174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TheSans-Plain</vt:lpstr>
      <vt:lpstr>TheSansBold-Plain</vt:lpstr>
      <vt:lpstr>Ifi_PPmal</vt:lpstr>
      <vt:lpstr> Complex Event Processing (CEP) Vera Goebel </vt:lpstr>
      <vt:lpstr>Event Processing</vt:lpstr>
      <vt:lpstr>Information Flow Processing</vt:lpstr>
      <vt:lpstr>Publish/Subscribe versus CEP</vt:lpstr>
      <vt:lpstr>DSMS versus CEP</vt:lpstr>
      <vt:lpstr>Information Flow Processing (IFP)</vt:lpstr>
      <vt:lpstr>CEP Application Domains</vt:lpstr>
      <vt:lpstr>Motivation I</vt:lpstr>
      <vt:lpstr>Motivation II</vt:lpstr>
      <vt:lpstr>Events … (Terminology)</vt:lpstr>
      <vt:lpstr>Adaptive Sized Windows To Improve Real-Time Health Monitoring – A Case Study on Heart Attack Prediction</vt:lpstr>
      <vt:lpstr>Idea</vt:lpstr>
      <vt:lpstr>Experiment Goal #1</vt:lpstr>
      <vt:lpstr>Experiment Goal #2</vt:lpstr>
      <vt:lpstr>Challenges</vt:lpstr>
      <vt:lpstr>Variable length triggered tumbling windows</vt:lpstr>
      <vt:lpstr>Stream Synchronization</vt:lpstr>
      <vt:lpstr>Results #1 (data set 1)</vt:lpstr>
      <vt:lpstr>Results #2 (data set 2)</vt:lpstr>
      <vt:lpstr>Results #3 (data set 2)</vt:lpstr>
      <vt:lpstr>Implementation</vt:lpstr>
      <vt:lpstr>Conclusion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Thomas Plagemann</dc:creator>
  <cp:lastModifiedBy>Vera Hermine Goebel</cp:lastModifiedBy>
  <cp:revision>119</cp:revision>
  <cp:lastPrinted>2011-09-09T12:22:54Z</cp:lastPrinted>
  <dcterms:created xsi:type="dcterms:W3CDTF">2010-09-19T07:04:53Z</dcterms:created>
  <dcterms:modified xsi:type="dcterms:W3CDTF">2019-09-09T15:43:46Z</dcterms:modified>
</cp:coreProperties>
</file>