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/>
    <p:restoredTop sz="94650"/>
  </p:normalViewPr>
  <p:slideViewPr>
    <p:cSldViewPr>
      <p:cViewPr varScale="1">
        <p:scale>
          <a:sx n="120" d="100"/>
          <a:sy n="120" d="100"/>
        </p:scale>
        <p:origin x="2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27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/>
          <a:lstStyle/>
          <a:p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347487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77426" y="4825"/>
            <a:ext cx="1218565" cy="6853555"/>
          </a:xfrm>
          <a:custGeom>
            <a:avLst/>
            <a:gdLst/>
            <a:ahLst/>
            <a:cxnLst/>
            <a:rect l="l" t="t" r="r" b="b"/>
            <a:pathLst>
              <a:path w="1218565" h="6853555">
                <a:moveTo>
                  <a:pt x="0" y="0"/>
                </a:moveTo>
                <a:lnTo>
                  <a:pt x="1218352" y="685317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448612" y="3694896"/>
            <a:ext cx="4743450" cy="3163570"/>
          </a:xfrm>
          <a:custGeom>
            <a:avLst/>
            <a:gdLst/>
            <a:ahLst/>
            <a:cxnLst/>
            <a:rect l="l" t="t" r="r" b="b"/>
            <a:pathLst>
              <a:path w="4743450" h="3163570">
                <a:moveTo>
                  <a:pt x="4743387" y="0"/>
                </a:moveTo>
                <a:lnTo>
                  <a:pt x="0" y="316310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82100" y="0"/>
            <a:ext cx="3009900" cy="6858000"/>
          </a:xfrm>
          <a:custGeom>
            <a:avLst/>
            <a:gdLst/>
            <a:ahLst/>
            <a:cxnLst/>
            <a:rect l="l" t="t" r="r" b="b"/>
            <a:pathLst>
              <a:path w="3009900" h="6858000">
                <a:moveTo>
                  <a:pt x="3009899" y="0"/>
                </a:moveTo>
                <a:lnTo>
                  <a:pt x="2044399" y="0"/>
                </a:lnTo>
                <a:lnTo>
                  <a:pt x="0" y="6857996"/>
                </a:lnTo>
                <a:lnTo>
                  <a:pt x="3009899" y="6857996"/>
                </a:lnTo>
                <a:lnTo>
                  <a:pt x="3009899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602878" y="0"/>
            <a:ext cx="2589530" cy="6858000"/>
          </a:xfrm>
          <a:custGeom>
            <a:avLst/>
            <a:gdLst/>
            <a:ahLst/>
            <a:cxnLst/>
            <a:rect l="l" t="t" r="r" b="b"/>
            <a:pathLst>
              <a:path w="2589529" h="6858000">
                <a:moveTo>
                  <a:pt x="2589120" y="0"/>
                </a:moveTo>
                <a:lnTo>
                  <a:pt x="0" y="0"/>
                </a:lnTo>
                <a:lnTo>
                  <a:pt x="1208884" y="6857996"/>
                </a:lnTo>
                <a:lnTo>
                  <a:pt x="2589120" y="6857996"/>
                </a:lnTo>
                <a:lnTo>
                  <a:pt x="258912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34450" y="3048000"/>
            <a:ext cx="3257550" cy="3810000"/>
          </a:xfrm>
          <a:custGeom>
            <a:avLst/>
            <a:gdLst/>
            <a:ahLst/>
            <a:cxnLst/>
            <a:rect l="l" t="t" r="r" b="b"/>
            <a:pathLst>
              <a:path w="3257550" h="3810000">
                <a:moveTo>
                  <a:pt x="3257550" y="0"/>
                </a:moveTo>
                <a:lnTo>
                  <a:pt x="0" y="3810000"/>
                </a:lnTo>
                <a:lnTo>
                  <a:pt x="3257550" y="3810000"/>
                </a:lnTo>
                <a:lnTo>
                  <a:pt x="3257550" y="0"/>
                </a:lnTo>
                <a:close/>
              </a:path>
            </a:pathLst>
          </a:custGeom>
          <a:solidFill>
            <a:srgbClr val="539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337930" y="0"/>
            <a:ext cx="2854325" cy="6858000"/>
          </a:xfrm>
          <a:custGeom>
            <a:avLst/>
            <a:gdLst/>
            <a:ahLst/>
            <a:cxnLst/>
            <a:rect l="l" t="t" r="r" b="b"/>
            <a:pathLst>
              <a:path w="2854325" h="6858000">
                <a:moveTo>
                  <a:pt x="2854069" y="0"/>
                </a:moveTo>
                <a:lnTo>
                  <a:pt x="0" y="0"/>
                </a:lnTo>
                <a:lnTo>
                  <a:pt x="2470020" y="6857996"/>
                </a:lnTo>
                <a:lnTo>
                  <a:pt x="2854069" y="6857996"/>
                </a:lnTo>
                <a:lnTo>
                  <a:pt x="2854069" y="0"/>
                </a:lnTo>
                <a:close/>
              </a:path>
            </a:pathLst>
          </a:custGeom>
          <a:solidFill>
            <a:srgbClr val="3E7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896600" y="0"/>
            <a:ext cx="1295400" cy="6858000"/>
          </a:xfrm>
          <a:custGeom>
            <a:avLst/>
            <a:gdLst/>
            <a:ahLst/>
            <a:cxnLst/>
            <a:rect l="l" t="t" r="r" b="b"/>
            <a:pathLst>
              <a:path w="1295400" h="6858000">
                <a:moveTo>
                  <a:pt x="1295399" y="0"/>
                </a:moveTo>
                <a:lnTo>
                  <a:pt x="1022453" y="0"/>
                </a:lnTo>
                <a:lnTo>
                  <a:pt x="0" y="6857996"/>
                </a:lnTo>
                <a:lnTo>
                  <a:pt x="1295399" y="6857996"/>
                </a:lnTo>
                <a:lnTo>
                  <a:pt x="1295399" y="0"/>
                </a:lnTo>
                <a:close/>
              </a:path>
            </a:pathLst>
          </a:custGeom>
          <a:solidFill>
            <a:srgbClr val="C0E3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936247" y="0"/>
            <a:ext cx="1256030" cy="6858000"/>
          </a:xfrm>
          <a:custGeom>
            <a:avLst/>
            <a:gdLst/>
            <a:ahLst/>
            <a:cxnLst/>
            <a:rect l="l" t="t" r="r" b="b"/>
            <a:pathLst>
              <a:path w="1256029" h="6858000">
                <a:moveTo>
                  <a:pt x="1255752" y="0"/>
                </a:moveTo>
                <a:lnTo>
                  <a:pt x="0" y="0"/>
                </a:lnTo>
                <a:lnTo>
                  <a:pt x="1114527" y="6857996"/>
                </a:lnTo>
                <a:lnTo>
                  <a:pt x="1255752" y="6857996"/>
                </a:lnTo>
                <a:lnTo>
                  <a:pt x="1255752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372725" y="3590925"/>
            <a:ext cx="1819275" cy="3267075"/>
          </a:xfrm>
          <a:custGeom>
            <a:avLst/>
            <a:gdLst/>
            <a:ahLst/>
            <a:cxnLst/>
            <a:rect l="l" t="t" r="r" b="b"/>
            <a:pathLst>
              <a:path w="1819275" h="3267075">
                <a:moveTo>
                  <a:pt x="1819275" y="0"/>
                </a:moveTo>
                <a:lnTo>
                  <a:pt x="0" y="3267075"/>
                </a:lnTo>
                <a:lnTo>
                  <a:pt x="1819275" y="3267075"/>
                </a:lnTo>
                <a:lnTo>
                  <a:pt x="1819275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4010025"/>
            <a:ext cx="447675" cy="2847975"/>
          </a:xfrm>
          <a:custGeom>
            <a:avLst/>
            <a:gdLst/>
            <a:ahLst/>
            <a:cxnLst/>
            <a:rect l="l" t="t" r="r" b="b"/>
            <a:pathLst>
              <a:path w="447675" h="2847975">
                <a:moveTo>
                  <a:pt x="0" y="0"/>
                </a:moveTo>
                <a:lnTo>
                  <a:pt x="0" y="2847975"/>
                </a:lnTo>
                <a:lnTo>
                  <a:pt x="447675" y="2847975"/>
                </a:lnTo>
                <a:lnTo>
                  <a:pt x="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76275" y="1571625"/>
            <a:ext cx="7124700" cy="4400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377426" y="4825"/>
            <a:ext cx="1218565" cy="6853555"/>
          </a:xfrm>
          <a:custGeom>
            <a:avLst/>
            <a:gdLst/>
            <a:ahLst/>
            <a:cxnLst/>
            <a:rect l="l" t="t" r="r" b="b"/>
            <a:pathLst>
              <a:path w="1218565" h="6853555">
                <a:moveTo>
                  <a:pt x="0" y="0"/>
                </a:moveTo>
                <a:lnTo>
                  <a:pt x="1218352" y="685317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448612" y="3694896"/>
            <a:ext cx="4743450" cy="3163570"/>
          </a:xfrm>
          <a:custGeom>
            <a:avLst/>
            <a:gdLst/>
            <a:ahLst/>
            <a:cxnLst/>
            <a:rect l="l" t="t" r="r" b="b"/>
            <a:pathLst>
              <a:path w="4743450" h="3163570">
                <a:moveTo>
                  <a:pt x="4743387" y="0"/>
                </a:moveTo>
                <a:lnTo>
                  <a:pt x="0" y="316310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82100" y="0"/>
            <a:ext cx="3009900" cy="6858000"/>
          </a:xfrm>
          <a:custGeom>
            <a:avLst/>
            <a:gdLst/>
            <a:ahLst/>
            <a:cxnLst/>
            <a:rect l="l" t="t" r="r" b="b"/>
            <a:pathLst>
              <a:path w="3009900" h="6858000">
                <a:moveTo>
                  <a:pt x="3009899" y="0"/>
                </a:moveTo>
                <a:lnTo>
                  <a:pt x="2044399" y="0"/>
                </a:lnTo>
                <a:lnTo>
                  <a:pt x="0" y="6857996"/>
                </a:lnTo>
                <a:lnTo>
                  <a:pt x="3009899" y="6857996"/>
                </a:lnTo>
                <a:lnTo>
                  <a:pt x="3009899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602878" y="0"/>
            <a:ext cx="2589530" cy="6858000"/>
          </a:xfrm>
          <a:custGeom>
            <a:avLst/>
            <a:gdLst/>
            <a:ahLst/>
            <a:cxnLst/>
            <a:rect l="l" t="t" r="r" b="b"/>
            <a:pathLst>
              <a:path w="2589529" h="6858000">
                <a:moveTo>
                  <a:pt x="2589120" y="0"/>
                </a:moveTo>
                <a:lnTo>
                  <a:pt x="0" y="0"/>
                </a:lnTo>
                <a:lnTo>
                  <a:pt x="1208884" y="6857996"/>
                </a:lnTo>
                <a:lnTo>
                  <a:pt x="2589120" y="6857996"/>
                </a:lnTo>
                <a:lnTo>
                  <a:pt x="258912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34450" y="3048000"/>
            <a:ext cx="3257550" cy="3810000"/>
          </a:xfrm>
          <a:custGeom>
            <a:avLst/>
            <a:gdLst/>
            <a:ahLst/>
            <a:cxnLst/>
            <a:rect l="l" t="t" r="r" b="b"/>
            <a:pathLst>
              <a:path w="3257550" h="3810000">
                <a:moveTo>
                  <a:pt x="3257550" y="0"/>
                </a:moveTo>
                <a:lnTo>
                  <a:pt x="0" y="3810000"/>
                </a:lnTo>
                <a:lnTo>
                  <a:pt x="3257550" y="3810000"/>
                </a:lnTo>
                <a:lnTo>
                  <a:pt x="3257550" y="0"/>
                </a:lnTo>
                <a:close/>
              </a:path>
            </a:pathLst>
          </a:custGeom>
          <a:solidFill>
            <a:srgbClr val="539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337930" y="0"/>
            <a:ext cx="2854325" cy="6858000"/>
          </a:xfrm>
          <a:custGeom>
            <a:avLst/>
            <a:gdLst/>
            <a:ahLst/>
            <a:cxnLst/>
            <a:rect l="l" t="t" r="r" b="b"/>
            <a:pathLst>
              <a:path w="2854325" h="6858000">
                <a:moveTo>
                  <a:pt x="2854069" y="0"/>
                </a:moveTo>
                <a:lnTo>
                  <a:pt x="0" y="0"/>
                </a:lnTo>
                <a:lnTo>
                  <a:pt x="2470020" y="6857996"/>
                </a:lnTo>
                <a:lnTo>
                  <a:pt x="2854069" y="6857996"/>
                </a:lnTo>
                <a:lnTo>
                  <a:pt x="2854069" y="0"/>
                </a:lnTo>
                <a:close/>
              </a:path>
            </a:pathLst>
          </a:custGeom>
          <a:solidFill>
            <a:srgbClr val="3E7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896600" y="0"/>
            <a:ext cx="1295400" cy="6858000"/>
          </a:xfrm>
          <a:custGeom>
            <a:avLst/>
            <a:gdLst/>
            <a:ahLst/>
            <a:cxnLst/>
            <a:rect l="l" t="t" r="r" b="b"/>
            <a:pathLst>
              <a:path w="1295400" h="6858000">
                <a:moveTo>
                  <a:pt x="1295399" y="0"/>
                </a:moveTo>
                <a:lnTo>
                  <a:pt x="1022453" y="0"/>
                </a:lnTo>
                <a:lnTo>
                  <a:pt x="0" y="6857996"/>
                </a:lnTo>
                <a:lnTo>
                  <a:pt x="1295399" y="6857996"/>
                </a:lnTo>
                <a:lnTo>
                  <a:pt x="1295399" y="0"/>
                </a:lnTo>
                <a:close/>
              </a:path>
            </a:pathLst>
          </a:custGeom>
          <a:solidFill>
            <a:srgbClr val="C0E3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936247" y="0"/>
            <a:ext cx="1256030" cy="6858000"/>
          </a:xfrm>
          <a:custGeom>
            <a:avLst/>
            <a:gdLst/>
            <a:ahLst/>
            <a:cxnLst/>
            <a:rect l="l" t="t" r="r" b="b"/>
            <a:pathLst>
              <a:path w="1256029" h="6858000">
                <a:moveTo>
                  <a:pt x="1255752" y="0"/>
                </a:moveTo>
                <a:lnTo>
                  <a:pt x="0" y="0"/>
                </a:lnTo>
                <a:lnTo>
                  <a:pt x="1114527" y="6857996"/>
                </a:lnTo>
                <a:lnTo>
                  <a:pt x="1255752" y="6857996"/>
                </a:lnTo>
                <a:lnTo>
                  <a:pt x="1255752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372725" y="3590925"/>
            <a:ext cx="1819275" cy="3267075"/>
          </a:xfrm>
          <a:custGeom>
            <a:avLst/>
            <a:gdLst/>
            <a:ahLst/>
            <a:cxnLst/>
            <a:rect l="l" t="t" r="r" b="b"/>
            <a:pathLst>
              <a:path w="1819275" h="3267075">
                <a:moveTo>
                  <a:pt x="1819275" y="0"/>
                </a:moveTo>
                <a:lnTo>
                  <a:pt x="0" y="3267075"/>
                </a:lnTo>
                <a:lnTo>
                  <a:pt x="1819275" y="3267075"/>
                </a:lnTo>
                <a:lnTo>
                  <a:pt x="1819275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4010025"/>
            <a:ext cx="447675" cy="2847975"/>
          </a:xfrm>
          <a:custGeom>
            <a:avLst/>
            <a:gdLst/>
            <a:ahLst/>
            <a:cxnLst/>
            <a:rect l="l" t="t" r="r" b="b"/>
            <a:pathLst>
              <a:path w="447675" h="2847975">
                <a:moveTo>
                  <a:pt x="0" y="0"/>
                </a:moveTo>
                <a:lnTo>
                  <a:pt x="0" y="2847975"/>
                </a:lnTo>
                <a:lnTo>
                  <a:pt x="447675" y="2847975"/>
                </a:lnTo>
                <a:lnTo>
                  <a:pt x="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4687" y="934944"/>
            <a:ext cx="10842625" cy="483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85544" y="2924936"/>
            <a:ext cx="8820911" cy="2671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taq@ifi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peronline.ne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er.espertech.com/release-8.2.0/reference-esper/pdf/esper_reference.pdf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esper-epl-tryout.appspot.com/epltryout/index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sper.espertech.com/release-8.2.0/reference-esper/pdf/esper_reference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sper-epl-tryout.appspot.com/epltryout/mainform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3455" y="2525668"/>
            <a:ext cx="4063365" cy="1101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2700" algn="r">
              <a:lnSpc>
                <a:spcPct val="100000"/>
              </a:lnSpc>
            </a:pPr>
            <a:r>
              <a:rPr sz="5400" spc="-40" dirty="0">
                <a:solidFill>
                  <a:srgbClr val="90C225"/>
                </a:solidFill>
                <a:latin typeface="Trebuchet MS"/>
                <a:cs typeface="Trebuchet MS"/>
              </a:rPr>
              <a:t>A</a:t>
            </a:r>
            <a:r>
              <a:rPr sz="5400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5400" spc="-30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5400" spc="30" dirty="0">
                <a:solidFill>
                  <a:srgbClr val="90C225"/>
                </a:solidFill>
                <a:latin typeface="Trebuchet MS"/>
                <a:cs typeface="Trebuchet MS"/>
              </a:rPr>
              <a:t>i</a:t>
            </a:r>
            <a:r>
              <a:rPr sz="5400" dirty="0">
                <a:solidFill>
                  <a:srgbClr val="90C225"/>
                </a:solidFill>
                <a:latin typeface="Trebuchet MS"/>
                <a:cs typeface="Trebuchet MS"/>
              </a:rPr>
              <a:t>g</a:t>
            </a:r>
            <a:r>
              <a:rPr sz="5400" spc="-4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5400" spc="10" dirty="0">
                <a:solidFill>
                  <a:srgbClr val="90C225"/>
                </a:solidFill>
                <a:latin typeface="Trebuchet MS"/>
                <a:cs typeface="Trebuchet MS"/>
              </a:rPr>
              <a:t>m</a:t>
            </a:r>
            <a:r>
              <a:rPr sz="5400" spc="-25" dirty="0">
                <a:solidFill>
                  <a:srgbClr val="90C225"/>
                </a:solidFill>
                <a:latin typeface="Trebuchet MS"/>
                <a:cs typeface="Trebuchet MS"/>
              </a:rPr>
              <a:t>e</a:t>
            </a:r>
            <a:r>
              <a:rPr sz="5400" spc="-3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5400" dirty="0">
                <a:solidFill>
                  <a:srgbClr val="90C225"/>
                </a:solidFill>
                <a:latin typeface="Trebuchet MS"/>
                <a:cs typeface="Trebuchet MS"/>
              </a:rPr>
              <a:t>t</a:t>
            </a:r>
            <a:r>
              <a:rPr sz="5400" spc="65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5400" dirty="0">
                <a:solidFill>
                  <a:srgbClr val="90C225"/>
                </a:solidFill>
                <a:latin typeface="Trebuchet MS"/>
                <a:cs typeface="Trebuchet MS"/>
              </a:rPr>
              <a:t>1</a:t>
            </a:r>
            <a:endParaRPr sz="54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875"/>
              </a:spcBef>
            </a:pPr>
            <a:r>
              <a:rPr sz="1800" spc="20" dirty="0">
                <a:solidFill>
                  <a:srgbClr val="7E7E7E"/>
                </a:solidFill>
                <a:latin typeface="Trebuchet MS"/>
                <a:cs typeface="Trebuchet MS"/>
              </a:rPr>
              <a:t>I</a:t>
            </a:r>
            <a:r>
              <a:rPr sz="1800" spc="-25" dirty="0">
                <a:solidFill>
                  <a:srgbClr val="7E7E7E"/>
                </a:solidFill>
                <a:latin typeface="Trebuchet MS"/>
                <a:cs typeface="Trebuchet MS"/>
              </a:rPr>
              <a:t>N</a:t>
            </a:r>
            <a:r>
              <a:rPr sz="1800" spc="25" dirty="0">
                <a:solidFill>
                  <a:srgbClr val="7E7E7E"/>
                </a:solidFill>
                <a:latin typeface="Trebuchet MS"/>
                <a:cs typeface="Trebuchet MS"/>
              </a:rPr>
              <a:t>504</a:t>
            </a:r>
            <a:r>
              <a:rPr sz="1800" dirty="0">
                <a:solidFill>
                  <a:srgbClr val="7E7E7E"/>
                </a:solidFill>
                <a:latin typeface="Trebuchet MS"/>
                <a:cs typeface="Trebuchet MS"/>
              </a:rPr>
              <a:t>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3075" y="4458637"/>
            <a:ext cx="276415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TA: </a:t>
            </a:r>
            <a:r>
              <a:rPr lang="es-ES" sz="1800" dirty="0">
                <a:latin typeface="Trebuchet MS"/>
                <a:cs typeface="Trebuchet MS"/>
              </a:rPr>
              <a:t>Marta Quemada López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Trebuchet MS"/>
                <a:cs typeface="Trebuchet MS"/>
              </a:rPr>
              <a:t>Email: </a:t>
            </a:r>
            <a:r>
              <a:rPr lang="es-ES" sz="1800" dirty="0">
                <a:latin typeface="Trebuchet MS"/>
                <a:cs typeface="Trebuchet MS"/>
                <a:hlinkClick r:id="rId3"/>
              </a:rPr>
              <a:t>martaq</a:t>
            </a:r>
            <a:r>
              <a:rPr sz="1800" dirty="0">
                <a:latin typeface="Trebuchet MS"/>
                <a:cs typeface="Trebuchet MS"/>
                <a:hlinkClick r:id="rId3"/>
              </a:rPr>
              <a:t>@ifi.uio.no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77426" y="4825"/>
            <a:ext cx="1217930" cy="6853555"/>
          </a:xfrm>
          <a:custGeom>
            <a:avLst/>
            <a:gdLst/>
            <a:ahLst/>
            <a:cxnLst/>
            <a:rect l="l" t="t" r="r" b="b"/>
            <a:pathLst>
              <a:path w="1217929" h="6853555">
                <a:moveTo>
                  <a:pt x="0" y="0"/>
                </a:moveTo>
                <a:lnTo>
                  <a:pt x="1217775" y="6853171"/>
                </a:lnTo>
              </a:path>
            </a:pathLst>
          </a:custGeom>
          <a:ln w="952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41411" y="3684615"/>
            <a:ext cx="4751070" cy="3173730"/>
          </a:xfrm>
          <a:custGeom>
            <a:avLst/>
            <a:gdLst/>
            <a:ahLst/>
            <a:cxnLst/>
            <a:rect l="l" t="t" r="r" b="b"/>
            <a:pathLst>
              <a:path w="4751070" h="3173729">
                <a:moveTo>
                  <a:pt x="4750588" y="0"/>
                </a:moveTo>
                <a:lnTo>
                  <a:pt x="0" y="3173381"/>
                </a:lnTo>
              </a:path>
            </a:pathLst>
          </a:custGeom>
          <a:ln w="952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82100" y="0"/>
            <a:ext cx="3009900" cy="6858000"/>
          </a:xfrm>
          <a:custGeom>
            <a:avLst/>
            <a:gdLst/>
            <a:ahLst/>
            <a:cxnLst/>
            <a:rect l="l" t="t" r="r" b="b"/>
            <a:pathLst>
              <a:path w="3009900" h="6858000">
                <a:moveTo>
                  <a:pt x="3009900" y="0"/>
                </a:moveTo>
                <a:lnTo>
                  <a:pt x="2044700" y="0"/>
                </a:lnTo>
                <a:lnTo>
                  <a:pt x="0" y="6857999"/>
                </a:lnTo>
                <a:lnTo>
                  <a:pt x="3009900" y="6857999"/>
                </a:lnTo>
                <a:lnTo>
                  <a:pt x="300990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01200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292" y="0"/>
                </a:moveTo>
                <a:lnTo>
                  <a:pt x="0" y="0"/>
                </a:lnTo>
                <a:lnTo>
                  <a:pt x="1209421" y="6857999"/>
                </a:lnTo>
                <a:lnTo>
                  <a:pt x="2590292" y="6857999"/>
                </a:lnTo>
                <a:lnTo>
                  <a:pt x="2590292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34450" y="3048000"/>
            <a:ext cx="3257550" cy="3810000"/>
          </a:xfrm>
          <a:custGeom>
            <a:avLst/>
            <a:gdLst/>
            <a:ahLst/>
            <a:cxnLst/>
            <a:rect l="l" t="t" r="r" b="b"/>
            <a:pathLst>
              <a:path w="3257550" h="3810000">
                <a:moveTo>
                  <a:pt x="3257169" y="0"/>
                </a:moveTo>
                <a:lnTo>
                  <a:pt x="0" y="3810000"/>
                </a:lnTo>
                <a:lnTo>
                  <a:pt x="3257169" y="3810000"/>
                </a:lnTo>
                <a:lnTo>
                  <a:pt x="3257169" y="0"/>
                </a:lnTo>
                <a:close/>
              </a:path>
            </a:pathLst>
          </a:custGeom>
          <a:solidFill>
            <a:srgbClr val="539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34500" y="0"/>
            <a:ext cx="2857500" cy="6858000"/>
          </a:xfrm>
          <a:custGeom>
            <a:avLst/>
            <a:gdLst/>
            <a:ahLst/>
            <a:cxnLst/>
            <a:rect l="l" t="t" r="r" b="b"/>
            <a:pathLst>
              <a:path w="2857500" h="6858000">
                <a:moveTo>
                  <a:pt x="2856992" y="0"/>
                </a:moveTo>
                <a:lnTo>
                  <a:pt x="0" y="0"/>
                </a:lnTo>
                <a:lnTo>
                  <a:pt x="2472690" y="6857999"/>
                </a:lnTo>
                <a:lnTo>
                  <a:pt x="2856992" y="6857999"/>
                </a:lnTo>
                <a:lnTo>
                  <a:pt x="2856992" y="0"/>
                </a:lnTo>
                <a:close/>
              </a:path>
            </a:pathLst>
          </a:custGeom>
          <a:solidFill>
            <a:srgbClr val="3E7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96600" y="0"/>
            <a:ext cx="1295400" cy="6858000"/>
          </a:xfrm>
          <a:custGeom>
            <a:avLst/>
            <a:gdLst/>
            <a:ahLst/>
            <a:cxnLst/>
            <a:rect l="l" t="t" r="r" b="b"/>
            <a:pathLst>
              <a:path w="1295400" h="6858000">
                <a:moveTo>
                  <a:pt x="1295146" y="0"/>
                </a:moveTo>
                <a:lnTo>
                  <a:pt x="1022476" y="0"/>
                </a:lnTo>
                <a:lnTo>
                  <a:pt x="0" y="6857999"/>
                </a:lnTo>
                <a:lnTo>
                  <a:pt x="1295146" y="6857999"/>
                </a:lnTo>
                <a:lnTo>
                  <a:pt x="1295146" y="0"/>
                </a:lnTo>
                <a:close/>
              </a:path>
            </a:pathLst>
          </a:custGeom>
          <a:solidFill>
            <a:srgbClr val="C0E3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44225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7140" y="0"/>
                </a:moveTo>
                <a:lnTo>
                  <a:pt x="0" y="0"/>
                </a:lnTo>
                <a:lnTo>
                  <a:pt x="1106931" y="6857999"/>
                </a:lnTo>
                <a:lnTo>
                  <a:pt x="1247140" y="6857999"/>
                </a:lnTo>
                <a:lnTo>
                  <a:pt x="124714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72725" y="3590925"/>
            <a:ext cx="1819275" cy="3267075"/>
          </a:xfrm>
          <a:custGeom>
            <a:avLst/>
            <a:gdLst/>
            <a:ahLst/>
            <a:cxnLst/>
            <a:rect l="l" t="t" r="r" b="b"/>
            <a:pathLst>
              <a:path w="1819275" h="3267075">
                <a:moveTo>
                  <a:pt x="1819021" y="0"/>
                </a:moveTo>
                <a:lnTo>
                  <a:pt x="0" y="3266858"/>
                </a:lnTo>
                <a:lnTo>
                  <a:pt x="1819021" y="3266858"/>
                </a:lnTo>
                <a:lnTo>
                  <a:pt x="1819021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4010025"/>
            <a:ext cx="447675" cy="2847975"/>
          </a:xfrm>
          <a:custGeom>
            <a:avLst/>
            <a:gdLst/>
            <a:ahLst/>
            <a:cxnLst/>
            <a:rect l="l" t="t" r="r" b="b"/>
            <a:pathLst>
              <a:path w="447675" h="2847975">
                <a:moveTo>
                  <a:pt x="0" y="0"/>
                </a:moveTo>
                <a:lnTo>
                  <a:pt x="0" y="2847975"/>
                </a:lnTo>
                <a:lnTo>
                  <a:pt x="447459" y="2847975"/>
                </a:lnTo>
                <a:lnTo>
                  <a:pt x="0" y="0"/>
                </a:lnTo>
                <a:close/>
              </a:path>
            </a:pathLst>
          </a:custGeom>
          <a:solidFill>
            <a:srgbClr val="90C2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0" dirty="0"/>
              <a:t>I</a:t>
            </a:r>
            <a:r>
              <a:rPr spc="-5" dirty="0"/>
              <a:t>m</a:t>
            </a:r>
            <a:r>
              <a:rPr spc="20" dirty="0"/>
              <a:t>p</a:t>
            </a:r>
            <a:r>
              <a:rPr spc="15" dirty="0"/>
              <a:t>or</a:t>
            </a:r>
            <a:r>
              <a:rPr spc="-5" dirty="0"/>
              <a:t>t</a:t>
            </a:r>
            <a:r>
              <a:rPr spc="-20" dirty="0"/>
              <a:t>an</a:t>
            </a:r>
            <a:r>
              <a:rPr dirty="0"/>
              <a:t>t</a:t>
            </a:r>
            <a:r>
              <a:rPr spc="-30" dirty="0"/>
              <a:t> </a:t>
            </a:r>
            <a:r>
              <a:rPr spc="20" dirty="0"/>
              <a:t>i</a:t>
            </a:r>
            <a:r>
              <a:rPr spc="-20" dirty="0"/>
              <a:t>n</a:t>
            </a:r>
            <a:r>
              <a:rPr spc="15" dirty="0"/>
              <a:t>fo</a:t>
            </a:r>
            <a:r>
              <a:rPr spc="20" dirty="0"/>
              <a:t>r</a:t>
            </a:r>
            <a:r>
              <a:rPr spc="-5" dirty="0"/>
              <a:t>mat</a:t>
            </a:r>
            <a:r>
              <a:rPr spc="10" dirty="0"/>
              <a:t>i</a:t>
            </a:r>
            <a:r>
              <a:rPr spc="15" dirty="0"/>
              <a:t>o</a:t>
            </a:r>
            <a:r>
              <a:rPr dirty="0"/>
              <a:t>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53427" y="2219374"/>
            <a:ext cx="442817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 panose="020B0703020202090204" pitchFamily="34" charset="0"/>
                <a:cs typeface="Trebuchet MS"/>
              </a:rPr>
              <a:t>Deadline: </a:t>
            </a:r>
            <a:r>
              <a:rPr lang="es-ES" sz="1800" dirty="0">
                <a:solidFill>
                  <a:srgbClr val="404040"/>
                </a:solidFill>
                <a:latin typeface="Trebuchet MS" panose="020B0703020202090204" pitchFamily="34" charset="0"/>
                <a:cs typeface="Trebuchet MS"/>
              </a:rPr>
              <a:t>Friday</a:t>
            </a:r>
            <a:r>
              <a:rPr sz="1800" dirty="0">
                <a:solidFill>
                  <a:srgbClr val="404040"/>
                </a:solidFill>
                <a:latin typeface="Trebuchet MS" panose="020B0703020202090204" pitchFamily="34" charset="0"/>
                <a:cs typeface="Trebuchet MS"/>
              </a:rPr>
              <a:t> 6 October – 11:59</a:t>
            </a:r>
            <a:r>
              <a:rPr lang="es-ES" sz="1800" dirty="0">
                <a:solidFill>
                  <a:srgbClr val="404040"/>
                </a:solidFill>
                <a:latin typeface="Trebuchet MS" panose="020B0703020202090204" pitchFamily="34" charset="0"/>
                <a:cs typeface="Trebuchet MS"/>
              </a:rPr>
              <a:t> AM</a:t>
            </a:r>
            <a:endParaRPr sz="1800" dirty="0">
              <a:latin typeface="Trebuchet MS" panose="020B0703020202090204" pitchFamily="34" charset="0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3427" y="2915587"/>
            <a:ext cx="6904355" cy="1782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el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b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fi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co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927735">
              <a:lnSpc>
                <a:spcPct val="100000"/>
              </a:lnSpc>
              <a:spcBef>
                <a:spcPts val="1175"/>
              </a:spcBef>
            </a:pP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&gt;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Query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ul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sz="1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3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4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6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7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8</a:t>
            </a:r>
            <a:endParaRPr sz="1800" dirty="0">
              <a:latin typeface="Trebuchet MS"/>
              <a:cs typeface="Trebuchet MS"/>
            </a:endParaRPr>
          </a:p>
          <a:p>
            <a:pPr marL="927735">
              <a:lnSpc>
                <a:spcPct val="100000"/>
              </a:lnSpc>
              <a:spcBef>
                <a:spcPts val="915"/>
              </a:spcBef>
            </a:pP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&gt;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215" dirty="0">
                <a:solidFill>
                  <a:srgbClr val="404040"/>
                </a:solidFill>
                <a:latin typeface="Trebuchet MS"/>
                <a:cs typeface="Trebuchet MS"/>
              </a:rPr>
              <a:t>y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,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ul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z="1800" spc="15" dirty="0">
                <a:solidFill>
                  <a:srgbClr val="404040"/>
                </a:solidFill>
                <a:latin typeface="Trebuchet MS"/>
                <a:cs typeface="Trebuchet MS"/>
              </a:rPr>
              <a:t>short-written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endParaRPr sz="1800" dirty="0">
              <a:latin typeface="Trebuchet MS"/>
              <a:cs typeface="Trebuchet MS"/>
            </a:endParaRPr>
          </a:p>
          <a:p>
            <a:pPr marL="927735">
              <a:lnSpc>
                <a:spcPct val="100000"/>
              </a:lnSpc>
              <a:spcBef>
                <a:spcPts val="994"/>
              </a:spcBef>
            </a:pP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&gt;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h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0" dirty="0"/>
              <a:t>O</a:t>
            </a:r>
            <a:r>
              <a:rPr spc="30" dirty="0"/>
              <a:t>v</a:t>
            </a:r>
            <a:r>
              <a:rPr spc="-15" dirty="0"/>
              <a:t>e</a:t>
            </a:r>
            <a:r>
              <a:rPr spc="15" dirty="0"/>
              <a:t>r</a:t>
            </a:r>
            <a:r>
              <a:rPr spc="30" dirty="0"/>
              <a:t>v</a:t>
            </a:r>
            <a:r>
              <a:rPr spc="15" dirty="0"/>
              <a:t>i</a:t>
            </a:r>
            <a:r>
              <a:rPr spc="-15" dirty="0"/>
              <a:t>e</a:t>
            </a:r>
            <a:r>
              <a:rPr dirty="0"/>
              <a:t>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426" y="2206293"/>
            <a:ext cx="8085773" cy="542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3535">
              <a:lnSpc>
                <a:spcPct val="100899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 this assignment we simulate a meteorological institute which receives summarised daily weather recordings from two weather stations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427" y="3189018"/>
            <a:ext cx="109029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Period: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1395" y="3189018"/>
            <a:ext cx="122745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2014 – 2018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3426" y="3875708"/>
            <a:ext cx="4809173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Weather stations:  JFK airport – New York</a:t>
            </a:r>
            <a:endParaRPr sz="1800" dirty="0">
              <a:latin typeface="Trebuchet MS"/>
              <a:cs typeface="Trebuchet MS"/>
            </a:endParaRPr>
          </a:p>
          <a:p>
            <a:pPr marL="2300605">
              <a:lnSpc>
                <a:spcPts val="2130"/>
              </a:lnSpc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San Francisco Airport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P</a:t>
            </a:r>
            <a:r>
              <a:rPr spc="-20" dirty="0"/>
              <a:t>u</a:t>
            </a:r>
            <a:r>
              <a:rPr spc="15" dirty="0"/>
              <a:t>r</a:t>
            </a:r>
            <a:r>
              <a:rPr spc="10" dirty="0"/>
              <a:t>p</a:t>
            </a:r>
            <a:r>
              <a:rPr spc="15" dirty="0"/>
              <a:t>o</a:t>
            </a:r>
            <a:r>
              <a:rPr spc="-40" dirty="0"/>
              <a:t>s</a:t>
            </a:r>
            <a:r>
              <a:rPr dirty="0"/>
              <a:t>e</a:t>
            </a:r>
            <a:r>
              <a:rPr spc="-35" dirty="0"/>
              <a:t> </a:t>
            </a:r>
            <a:r>
              <a:rPr spc="15" dirty="0"/>
              <a:t>o</a:t>
            </a:r>
            <a:r>
              <a:rPr dirty="0"/>
              <a:t>f</a:t>
            </a:r>
            <a:r>
              <a:rPr spc="-15" dirty="0"/>
              <a:t> </a:t>
            </a:r>
            <a:r>
              <a:rPr spc="-5" dirty="0"/>
              <a:t>t</a:t>
            </a:r>
            <a:r>
              <a:rPr spc="-25" dirty="0"/>
              <a:t>h</a:t>
            </a:r>
            <a:r>
              <a:rPr dirty="0"/>
              <a:t>e</a:t>
            </a:r>
            <a:r>
              <a:rPr spc="-350" dirty="0"/>
              <a:t> </a:t>
            </a:r>
            <a:r>
              <a:rPr spc="-25" dirty="0"/>
              <a:t>A</a:t>
            </a:r>
            <a:r>
              <a:rPr spc="-35" dirty="0"/>
              <a:t>ss</a:t>
            </a:r>
            <a:r>
              <a:rPr spc="20" dirty="0"/>
              <a:t>i</a:t>
            </a:r>
            <a:r>
              <a:rPr dirty="0"/>
              <a:t>g</a:t>
            </a:r>
            <a:r>
              <a:rPr spc="-25" dirty="0"/>
              <a:t>n</a:t>
            </a:r>
            <a:r>
              <a:rPr spc="-5" dirty="0"/>
              <a:t>me</a:t>
            </a:r>
            <a:r>
              <a:rPr spc="-25" dirty="0"/>
              <a:t>n</a:t>
            </a:r>
            <a:r>
              <a:rPr dirty="0"/>
              <a:t>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427" y="2206293"/>
            <a:ext cx="8127365" cy="542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3535">
              <a:lnSpc>
                <a:spcPct val="100899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 gain an understanding of some of the basic techniques used for analysing stream data.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427" y="3484547"/>
            <a:ext cx="804799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3535">
              <a:lnSpc>
                <a:spcPts val="21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For this task, we will be using Esper, which is a software for Complex event processing (CEP) and Stream processing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6127" y="721711"/>
            <a:ext cx="1137920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15" dirty="0">
                <a:solidFill>
                  <a:srgbClr val="90C225"/>
                </a:solidFill>
                <a:latin typeface="Trebuchet MS"/>
                <a:cs typeface="Trebuchet MS"/>
              </a:rPr>
              <a:t>E</a:t>
            </a:r>
            <a:r>
              <a:rPr sz="3600" spc="-35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3600" spc="10" dirty="0">
                <a:solidFill>
                  <a:srgbClr val="90C225"/>
                </a:solidFill>
                <a:latin typeface="Trebuchet MS"/>
                <a:cs typeface="Trebuchet MS"/>
              </a:rPr>
              <a:t>p</a:t>
            </a:r>
            <a:r>
              <a:rPr sz="3600" spc="-15" dirty="0">
                <a:solidFill>
                  <a:srgbClr val="90C225"/>
                </a:solidFill>
                <a:latin typeface="Trebuchet MS"/>
                <a:cs typeface="Trebuchet MS"/>
              </a:rPr>
              <a:t>e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r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1990" y="2172022"/>
            <a:ext cx="8081010" cy="2844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5125" indent="-342900">
              <a:lnSpc>
                <a:spcPct val="100000"/>
              </a:lnSpc>
              <a:buFont typeface="Arial"/>
              <a:buChar char="•"/>
              <a:tabLst>
                <a:tab pos="365760" algn="l"/>
              </a:tabLst>
            </a:pPr>
            <a:r>
              <a:rPr sz="2150" dirty="0">
                <a:latin typeface="Calibri"/>
                <a:cs typeface="Calibri"/>
              </a:rPr>
              <a:t>Language, compiler and runtimefor DSM &amp; CEP</a:t>
            </a:r>
          </a:p>
          <a:p>
            <a:pPr marL="36512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65760" algn="l"/>
              </a:tabLst>
            </a:pPr>
            <a:r>
              <a:rPr sz="2150" dirty="0">
                <a:latin typeface="Calibri"/>
                <a:cs typeface="Calibri"/>
              </a:rPr>
              <a:t>Basic version is a librarythat can be imported in Java or .NET</a:t>
            </a:r>
          </a:p>
          <a:p>
            <a:pPr marL="365125" marR="467995" indent="-342900">
              <a:lnSpc>
                <a:spcPts val="2480"/>
              </a:lnSpc>
              <a:spcBef>
                <a:spcPts val="740"/>
              </a:spcBef>
              <a:buFont typeface="Arial"/>
              <a:buChar char="•"/>
              <a:tabLst>
                <a:tab pos="365760" algn="l"/>
              </a:tabLst>
            </a:pPr>
            <a:r>
              <a:rPr sz="2150" dirty="0">
                <a:latin typeface="Calibri"/>
                <a:cs typeface="Calibri"/>
              </a:rPr>
              <a:t>Event Processing Language(EPL) enables rich expressionsover events and time</a:t>
            </a:r>
          </a:p>
          <a:p>
            <a:pPr marL="365125" indent="-342900">
              <a:lnSpc>
                <a:spcPts val="2530"/>
              </a:lnSpc>
              <a:spcBef>
                <a:spcPts val="585"/>
              </a:spcBef>
              <a:buFont typeface="Arial"/>
              <a:buChar char="•"/>
              <a:tabLst>
                <a:tab pos="365760" algn="l"/>
              </a:tabLst>
            </a:pPr>
            <a:r>
              <a:rPr sz="2150" dirty="0">
                <a:latin typeface="Calibri"/>
                <a:cs typeface="Calibri"/>
              </a:rPr>
              <a:t>We will be using version 8.2.0</a:t>
            </a:r>
          </a:p>
          <a:p>
            <a:pPr marL="355600" indent="-342900">
              <a:lnSpc>
                <a:spcPts val="2515"/>
              </a:lnSpc>
              <a:buClr>
                <a:schemeClr val="tx1"/>
              </a:buClr>
              <a:buFont typeface="Arial"/>
              <a:buChar char="•"/>
              <a:tabLst>
                <a:tab pos="356235" algn="l"/>
              </a:tabLst>
            </a:pPr>
            <a:r>
              <a:rPr sz="2150" u="heavy" dirty="0">
                <a:solidFill>
                  <a:srgbClr val="0461C1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2150" dirty="0">
              <a:latin typeface="Calibri"/>
              <a:cs typeface="Calibri"/>
            </a:endParaRPr>
          </a:p>
          <a:p>
            <a:pPr marL="813435" lvl="1" indent="-343535">
              <a:lnSpc>
                <a:spcPts val="2555"/>
              </a:lnSpc>
              <a:buFont typeface="Arial"/>
              <a:buChar char="•"/>
              <a:tabLst>
                <a:tab pos="813435" algn="l"/>
              </a:tabLst>
            </a:pPr>
            <a:r>
              <a:rPr sz="2150" dirty="0">
                <a:latin typeface="Calibri"/>
                <a:cs typeface="Calibri"/>
              </a:rPr>
              <a:t>Look at page 3 points 2.1 - 2.10 and 2.17 for some of the most</a:t>
            </a:r>
          </a:p>
          <a:p>
            <a:pPr marL="1156335" lvl="2" indent="-342900">
              <a:lnSpc>
                <a:spcPts val="2565"/>
              </a:lnSpc>
              <a:buFont typeface="Arial"/>
              <a:buChar char="•"/>
              <a:tabLst>
                <a:tab pos="1156335" algn="l"/>
              </a:tabLst>
            </a:pPr>
            <a:r>
              <a:rPr sz="2150" dirty="0">
                <a:latin typeface="Calibri"/>
                <a:cs typeface="Calibri"/>
              </a:rPr>
              <a:t>importantpoints for the assignment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6710" y="6165453"/>
            <a:ext cx="5274310" cy="386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spc="-10" dirty="0">
                <a:latin typeface="Calibri"/>
                <a:cs typeface="Calibri"/>
              </a:rPr>
              <a:t>D</a:t>
            </a:r>
            <a:r>
              <a:rPr sz="1350" spc="35" dirty="0">
                <a:latin typeface="Calibri"/>
                <a:cs typeface="Calibri"/>
              </a:rPr>
              <a:t>o</a:t>
            </a:r>
            <a:r>
              <a:rPr sz="1350" spc="25" dirty="0">
                <a:latin typeface="Calibri"/>
                <a:cs typeface="Calibri"/>
              </a:rPr>
              <a:t>c</a:t>
            </a:r>
            <a:r>
              <a:rPr sz="1350" spc="-40" dirty="0">
                <a:latin typeface="Calibri"/>
                <a:cs typeface="Calibri"/>
              </a:rPr>
              <a:t>u</a:t>
            </a:r>
            <a:r>
              <a:rPr sz="1350" spc="-35" dirty="0">
                <a:latin typeface="Calibri"/>
                <a:cs typeface="Calibri"/>
              </a:rPr>
              <a:t>m</a:t>
            </a:r>
            <a:r>
              <a:rPr sz="1350" dirty="0">
                <a:latin typeface="Calibri"/>
                <a:cs typeface="Calibri"/>
              </a:rPr>
              <a:t>e</a:t>
            </a:r>
            <a:r>
              <a:rPr sz="1350" spc="-35" dirty="0">
                <a:latin typeface="Calibri"/>
                <a:cs typeface="Calibri"/>
              </a:rPr>
              <a:t>n</a:t>
            </a:r>
            <a:r>
              <a:rPr sz="1350" dirty="0">
                <a:latin typeface="Calibri"/>
                <a:cs typeface="Calibri"/>
              </a:rPr>
              <a:t>t</a:t>
            </a:r>
            <a:r>
              <a:rPr sz="1350" spc="20" dirty="0">
                <a:latin typeface="Calibri"/>
                <a:cs typeface="Calibri"/>
              </a:rPr>
              <a:t>a</a:t>
            </a:r>
            <a:r>
              <a:rPr sz="1350" dirty="0">
                <a:latin typeface="Calibri"/>
                <a:cs typeface="Calibri"/>
              </a:rPr>
              <a:t>t</a:t>
            </a:r>
            <a:r>
              <a:rPr sz="1350" spc="-15" dirty="0">
                <a:latin typeface="Calibri"/>
                <a:cs typeface="Calibri"/>
              </a:rPr>
              <a:t>i</a:t>
            </a:r>
            <a:r>
              <a:rPr sz="1350" spc="35" dirty="0">
                <a:latin typeface="Calibri"/>
                <a:cs typeface="Calibri"/>
              </a:rPr>
              <a:t>o</a:t>
            </a:r>
            <a:r>
              <a:rPr sz="1350" spc="-40" dirty="0">
                <a:latin typeface="Calibri"/>
                <a:cs typeface="Calibri"/>
              </a:rPr>
              <a:t>n</a:t>
            </a:r>
            <a:r>
              <a:rPr sz="1350" dirty="0">
                <a:latin typeface="Calibri"/>
                <a:cs typeface="Calibri"/>
              </a:rPr>
              <a:t>: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400" u="sng" spc="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400" u="sng" spc="-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u="sng" spc="-1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400" u="sng" spc="-9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u="sng" spc="-2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es</a:t>
            </a:r>
            <a:r>
              <a:rPr sz="1400" u="sng" spc="-6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1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u="sng" spc="-6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es</a:t>
            </a:r>
            <a:r>
              <a:rPr sz="1400" u="sng" spc="-6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u="sng" spc="-10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400" u="sng" spc="-7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400" u="sng" spc="1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400" u="sng" spc="-7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400" u="sng" spc="-8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400" u="sng" spc="-2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u="sng" spc="-5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400" u="sng" spc="-2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6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400" u="sng" spc="-4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8</a:t>
            </a:r>
            <a:r>
              <a:rPr sz="1400" u="sng" spc="1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400" u="sng" spc="-4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2</a:t>
            </a:r>
            <a:r>
              <a:rPr sz="1400" u="sng" spc="1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400" u="sng" spc="-4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400" u="sng" spc="-2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400" u="sng" spc="-5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6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-6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400" u="sng" spc="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400" u="sng" spc="-2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spc="15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es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u="sng" spc="-30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spc="-60" dirty="0">
                <a:latin typeface="Calibri"/>
                <a:cs typeface="Calibri"/>
              </a:rPr>
              <a:t>T</a:t>
            </a:r>
            <a:r>
              <a:rPr sz="1350" spc="-25" dirty="0">
                <a:latin typeface="Calibri"/>
                <a:cs typeface="Calibri"/>
              </a:rPr>
              <a:t>r</a:t>
            </a:r>
            <a:r>
              <a:rPr sz="1350" dirty="0">
                <a:latin typeface="Calibri"/>
                <a:cs typeface="Calibri"/>
              </a:rPr>
              <a:t>y</a:t>
            </a:r>
            <a:r>
              <a:rPr sz="1350" spc="-95" dirty="0">
                <a:latin typeface="Calibri"/>
                <a:cs typeface="Calibri"/>
              </a:rPr>
              <a:t> </a:t>
            </a:r>
            <a:r>
              <a:rPr sz="1350" spc="35" dirty="0">
                <a:latin typeface="Calibri"/>
                <a:cs typeface="Calibri"/>
              </a:rPr>
              <a:t>o</a:t>
            </a:r>
            <a:r>
              <a:rPr sz="1350" spc="-40" dirty="0">
                <a:latin typeface="Calibri"/>
                <a:cs typeface="Calibri"/>
              </a:rPr>
              <a:t>n</a:t>
            </a:r>
            <a:r>
              <a:rPr sz="1350" spc="-15" dirty="0">
                <a:latin typeface="Calibri"/>
                <a:cs typeface="Calibri"/>
              </a:rPr>
              <a:t>li</a:t>
            </a:r>
            <a:r>
              <a:rPr sz="1350" spc="-40" dirty="0">
                <a:latin typeface="Calibri"/>
                <a:cs typeface="Calibri"/>
              </a:rPr>
              <a:t>n</a:t>
            </a:r>
            <a:r>
              <a:rPr sz="1350" dirty="0">
                <a:latin typeface="Calibri"/>
                <a:cs typeface="Calibri"/>
              </a:rPr>
              <a:t>e: </a:t>
            </a:r>
            <a:r>
              <a:rPr sz="1350" spc="-70" dirty="0">
                <a:latin typeface="Calibri"/>
                <a:cs typeface="Calibri"/>
              </a:rPr>
              <a:t> 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h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-10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p</a:t>
            </a:r>
            <a:r>
              <a:rPr sz="1350" u="sng" spc="-5" dirty="0">
                <a:solidFill>
                  <a:srgbClr val="90C225"/>
                </a:solidFill>
                <a:latin typeface="Calibri"/>
                <a:cs typeface="Calibri"/>
              </a:rPr>
              <a:t>s</a:t>
            </a:r>
            <a:r>
              <a:rPr sz="1350" u="sng" spc="5" dirty="0">
                <a:solidFill>
                  <a:srgbClr val="90C225"/>
                </a:solidFill>
                <a:latin typeface="Calibri"/>
                <a:cs typeface="Calibri"/>
              </a:rPr>
              <a:t>:</a:t>
            </a:r>
            <a:r>
              <a:rPr sz="1350" u="sng" spc="-5" dirty="0">
                <a:solidFill>
                  <a:srgbClr val="90C225"/>
                </a:solidFill>
                <a:latin typeface="Calibri"/>
                <a:cs typeface="Calibri"/>
              </a:rPr>
              <a:t>/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/es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p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e</a:t>
            </a:r>
            <a:r>
              <a:rPr sz="1350" u="sng" spc="-10" dirty="0">
                <a:solidFill>
                  <a:srgbClr val="90C225"/>
                </a:solidFill>
                <a:latin typeface="Calibri"/>
                <a:cs typeface="Calibri"/>
              </a:rPr>
              <a:t>r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-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e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p</a:t>
            </a:r>
            <a:r>
              <a:rPr sz="1350" u="sng" spc="-10" dirty="0">
                <a:solidFill>
                  <a:srgbClr val="90C225"/>
                </a:solidFill>
                <a:latin typeface="Calibri"/>
                <a:cs typeface="Calibri"/>
              </a:rPr>
              <a:t>l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-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-30" dirty="0">
                <a:solidFill>
                  <a:srgbClr val="90C225"/>
                </a:solidFill>
                <a:latin typeface="Calibri"/>
                <a:cs typeface="Calibri"/>
              </a:rPr>
              <a:t>r</a:t>
            </a:r>
            <a:r>
              <a:rPr sz="1350" u="sng" spc="-15" dirty="0">
                <a:solidFill>
                  <a:srgbClr val="90C225"/>
                </a:solidFill>
                <a:latin typeface="Calibri"/>
                <a:cs typeface="Calibri"/>
              </a:rPr>
              <a:t>y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o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u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25" dirty="0">
                <a:solidFill>
                  <a:srgbClr val="90C225"/>
                </a:solidFill>
                <a:latin typeface="Calibri"/>
                <a:cs typeface="Calibri"/>
              </a:rPr>
              <a:t>.</a:t>
            </a:r>
            <a:r>
              <a:rPr sz="1350" u="sng" spc="-50" dirty="0">
                <a:solidFill>
                  <a:srgbClr val="90C225"/>
                </a:solidFill>
                <a:latin typeface="Calibri"/>
                <a:cs typeface="Calibri"/>
              </a:rPr>
              <a:t>a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pp</a:t>
            </a:r>
            <a:r>
              <a:rPr sz="1350" u="sng" spc="-5" dirty="0">
                <a:solidFill>
                  <a:srgbClr val="90C225"/>
                </a:solidFill>
                <a:latin typeface="Calibri"/>
                <a:cs typeface="Calibri"/>
              </a:rPr>
              <a:t>s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p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o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25" dirty="0">
                <a:solidFill>
                  <a:srgbClr val="90C225"/>
                </a:solidFill>
                <a:latin typeface="Calibri"/>
                <a:cs typeface="Calibri"/>
              </a:rPr>
              <a:t>.</a:t>
            </a:r>
            <a:r>
              <a:rPr sz="1350" u="sng" spc="-50" dirty="0">
                <a:solidFill>
                  <a:srgbClr val="90C225"/>
                </a:solidFill>
                <a:latin typeface="Calibri"/>
                <a:cs typeface="Calibri"/>
              </a:rPr>
              <a:t>c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o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m</a:t>
            </a:r>
            <a:r>
              <a:rPr sz="1350" u="sng" spc="-75" dirty="0">
                <a:solidFill>
                  <a:srgbClr val="90C225"/>
                </a:solidFill>
                <a:latin typeface="Calibri"/>
                <a:cs typeface="Calibri"/>
              </a:rPr>
              <a:t>/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e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p</a:t>
            </a:r>
            <a:r>
              <a:rPr sz="1350" u="sng" spc="-15" dirty="0">
                <a:solidFill>
                  <a:srgbClr val="90C225"/>
                </a:solidFill>
                <a:latin typeface="Calibri"/>
                <a:cs typeface="Calibri"/>
              </a:rPr>
              <a:t>l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-30" dirty="0">
                <a:solidFill>
                  <a:srgbClr val="90C225"/>
                </a:solidFill>
                <a:latin typeface="Calibri"/>
                <a:cs typeface="Calibri"/>
              </a:rPr>
              <a:t>r</a:t>
            </a:r>
            <a:r>
              <a:rPr sz="1350" u="sng" spc="-15" dirty="0">
                <a:solidFill>
                  <a:srgbClr val="90C225"/>
                </a:solidFill>
                <a:latin typeface="Calibri"/>
                <a:cs typeface="Calibri"/>
              </a:rPr>
              <a:t>y</a:t>
            </a:r>
            <a:r>
              <a:rPr sz="1350" u="sng" spc="35" dirty="0">
                <a:solidFill>
                  <a:srgbClr val="90C225"/>
                </a:solidFill>
                <a:latin typeface="Calibri"/>
                <a:cs typeface="Calibri"/>
              </a:rPr>
              <a:t>o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u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t/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m</a:t>
            </a:r>
            <a:r>
              <a:rPr sz="1350" u="sng" spc="25" dirty="0">
                <a:solidFill>
                  <a:srgbClr val="90C225"/>
                </a:solidFill>
                <a:latin typeface="Calibri"/>
                <a:cs typeface="Calibri"/>
              </a:rPr>
              <a:t>a</a:t>
            </a:r>
            <a:r>
              <a:rPr sz="1350" u="sng" spc="-15" dirty="0">
                <a:solidFill>
                  <a:srgbClr val="90C225"/>
                </a:solidFill>
                <a:latin typeface="Calibri"/>
                <a:cs typeface="Calibri"/>
              </a:rPr>
              <a:t>i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nfo</a:t>
            </a:r>
            <a:r>
              <a:rPr sz="1350" u="sng" spc="-25" dirty="0">
                <a:solidFill>
                  <a:srgbClr val="90C225"/>
                </a:solidFill>
                <a:latin typeface="Calibri"/>
                <a:cs typeface="Calibri"/>
              </a:rPr>
              <a:t>r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m</a:t>
            </a:r>
            <a:r>
              <a:rPr sz="1350" u="sng" spc="30" dirty="0">
                <a:solidFill>
                  <a:srgbClr val="90C225"/>
                </a:solidFill>
                <a:latin typeface="Calibri"/>
                <a:cs typeface="Calibri"/>
              </a:rPr>
              <a:t>.</a:t>
            </a:r>
            <a:r>
              <a:rPr sz="1350" u="sng" spc="-40" dirty="0">
                <a:solidFill>
                  <a:srgbClr val="90C225"/>
                </a:solidFill>
                <a:latin typeface="Calibri"/>
                <a:cs typeface="Calibri"/>
              </a:rPr>
              <a:t>h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t</a:t>
            </a:r>
            <a:r>
              <a:rPr sz="1350" u="sng" spc="-35" dirty="0">
                <a:solidFill>
                  <a:srgbClr val="90C225"/>
                </a:solidFill>
                <a:latin typeface="Calibri"/>
                <a:cs typeface="Calibri"/>
              </a:rPr>
              <a:t>m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l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535" y="403449"/>
            <a:ext cx="695007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30" dirty="0">
                <a:solidFill>
                  <a:srgbClr val="90C225"/>
                </a:solidFill>
                <a:latin typeface="Trebuchet MS"/>
                <a:cs typeface="Trebuchet MS"/>
              </a:rPr>
              <a:t>H</a:t>
            </a:r>
            <a:r>
              <a:rPr sz="3600" spc="15" dirty="0">
                <a:solidFill>
                  <a:srgbClr val="90C225"/>
                </a:solidFill>
                <a:latin typeface="Trebuchet MS"/>
                <a:cs typeface="Trebuchet MS"/>
              </a:rPr>
              <a:t>o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w</a:t>
            </a:r>
            <a:r>
              <a:rPr sz="3600" spc="-90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spc="-5" dirty="0">
                <a:solidFill>
                  <a:srgbClr val="90C225"/>
                </a:solidFill>
                <a:latin typeface="Trebuchet MS"/>
                <a:cs typeface="Trebuchet MS"/>
              </a:rPr>
              <a:t>t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o</a:t>
            </a:r>
            <a:r>
              <a:rPr sz="3600" spc="-95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spc="-15" dirty="0">
                <a:solidFill>
                  <a:srgbClr val="90C225"/>
                </a:solidFill>
                <a:latin typeface="Trebuchet MS"/>
                <a:cs typeface="Trebuchet MS"/>
              </a:rPr>
              <a:t>le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a</a:t>
            </a:r>
            <a:r>
              <a:rPr sz="3600" spc="20" dirty="0">
                <a:solidFill>
                  <a:srgbClr val="90C225"/>
                </a:solidFill>
                <a:latin typeface="Trebuchet MS"/>
                <a:cs typeface="Trebuchet MS"/>
              </a:rPr>
              <a:t>r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3600" spc="-55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spc="-35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3600" spc="20" dirty="0">
                <a:solidFill>
                  <a:srgbClr val="90C225"/>
                </a:solidFill>
                <a:latin typeface="Trebuchet MS"/>
                <a:cs typeface="Trebuchet MS"/>
              </a:rPr>
              <a:t>y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3600" spc="-5" dirty="0">
                <a:solidFill>
                  <a:srgbClr val="90C225"/>
                </a:solidFill>
                <a:latin typeface="Trebuchet MS"/>
                <a:cs typeface="Trebuchet MS"/>
              </a:rPr>
              <a:t>t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a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x</a:t>
            </a:r>
            <a:r>
              <a:rPr sz="3600" spc="30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an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d</a:t>
            </a:r>
            <a:r>
              <a:rPr sz="3600" spc="-90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spc="10" dirty="0">
                <a:solidFill>
                  <a:srgbClr val="90C225"/>
                </a:solidFill>
                <a:latin typeface="Trebuchet MS"/>
                <a:cs typeface="Trebuchet MS"/>
              </a:rPr>
              <a:t>f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ea</a:t>
            </a:r>
            <a:r>
              <a:rPr sz="3600" spc="-5" dirty="0">
                <a:solidFill>
                  <a:srgbClr val="90C225"/>
                </a:solidFill>
                <a:latin typeface="Trebuchet MS"/>
                <a:cs typeface="Trebuchet MS"/>
              </a:rPr>
              <a:t>t</a:t>
            </a:r>
            <a:r>
              <a:rPr sz="3600" spc="-25" dirty="0">
                <a:solidFill>
                  <a:srgbClr val="90C225"/>
                </a:solidFill>
                <a:latin typeface="Trebuchet MS"/>
                <a:cs typeface="Trebuchet MS"/>
              </a:rPr>
              <a:t>u</a:t>
            </a:r>
            <a:r>
              <a:rPr sz="3600" spc="15" dirty="0">
                <a:solidFill>
                  <a:srgbClr val="90C225"/>
                </a:solidFill>
                <a:latin typeface="Trebuchet MS"/>
                <a:cs typeface="Trebuchet MS"/>
              </a:rPr>
              <a:t>r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e</a:t>
            </a:r>
            <a:r>
              <a:rPr sz="3600" spc="-40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?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942" y="2133600"/>
            <a:ext cx="5571809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chemeClr val="tx1"/>
              </a:buClr>
              <a:buFont typeface="Calibri"/>
              <a:buAutoNum type="arabicPeriod"/>
              <a:tabLst>
                <a:tab pos="356235" algn="l"/>
              </a:tabLst>
            </a:pPr>
            <a:r>
              <a:rPr sz="1800" dirty="0">
                <a:latin typeface="Calibri"/>
                <a:cs typeface="Calibri"/>
              </a:rPr>
              <a:t>Documentation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Font typeface="Arial"/>
              <a:buChar char="•"/>
              <a:tabLst>
                <a:tab pos="775335" algn="l"/>
              </a:tabLst>
            </a:pPr>
            <a:r>
              <a:rPr sz="1800" dirty="0">
                <a:latin typeface="Calibri"/>
                <a:cs typeface="Calibri"/>
              </a:rPr>
              <a:t>Focus on the basic concepts to begin with</a:t>
            </a:r>
            <a:endParaRPr lang="en-ES" sz="1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Font typeface="Calibri"/>
              <a:buAutoNum type="arabicPeriod"/>
              <a:tabLst>
                <a:tab pos="356235" algn="l"/>
              </a:tabLst>
            </a:pPr>
            <a:r>
              <a:rPr sz="1800" dirty="0">
                <a:latin typeface="Calibri"/>
                <a:cs typeface="Calibri"/>
              </a:rPr>
              <a:t>Esper notebook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775335" algn="l"/>
              </a:tabLst>
            </a:pPr>
            <a:r>
              <a:rPr sz="1500" u="heavy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https://www.esperonline.net/</a:t>
            </a:r>
            <a:endParaRPr sz="15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lr>
                <a:schemeClr val="tx1"/>
              </a:buClr>
              <a:buFont typeface="Calibri"/>
              <a:buAutoNum type="arabicPeriod"/>
              <a:tabLst>
                <a:tab pos="356235" algn="l"/>
              </a:tabLst>
            </a:pPr>
            <a:r>
              <a:rPr sz="1800" dirty="0">
                <a:latin typeface="Calibri"/>
                <a:cs typeface="Calibri"/>
              </a:rPr>
              <a:t>Esper EPL online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SzPct val="120000"/>
              <a:buFont typeface="Arial"/>
              <a:buChar char="•"/>
              <a:tabLst>
                <a:tab pos="775335" algn="l"/>
              </a:tabLst>
            </a:pPr>
            <a:r>
              <a:rPr sz="1500" dirty="0">
                <a:latin typeface="Calibri"/>
                <a:cs typeface="Calibri"/>
                <a:hlinkClick r:id="rId4"/>
              </a:rPr>
              <a:t>https://esper-epl-tryout.appspot.com/epltryout/index.html</a:t>
            </a:r>
            <a:endParaRPr lang="es-ES" sz="15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1251" y="1039564"/>
            <a:ext cx="5476875" cy="5419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63826" y="6454551"/>
            <a:ext cx="77082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spc="-4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: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//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17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.e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te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spc="2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o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m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l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as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-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8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2</a:t>
            </a:r>
            <a:r>
              <a:rPr sz="1800" spc="-8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0</a:t>
            </a: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spc="-7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1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f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-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spc="-5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pd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f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spc="-7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1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f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e.</a:t>
            </a:r>
            <a:r>
              <a:rPr sz="1800" spc="2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spc="-5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6"/>
              </a:rPr>
              <a:t>f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G</a:t>
            </a:r>
            <a:r>
              <a:rPr spc="-15" dirty="0"/>
              <a:t>e</a:t>
            </a:r>
            <a:r>
              <a:rPr spc="-5" dirty="0"/>
              <a:t>tt</a:t>
            </a:r>
            <a:r>
              <a:rPr spc="10" dirty="0"/>
              <a:t>i</a:t>
            </a:r>
            <a:r>
              <a:rPr spc="-20" dirty="0"/>
              <a:t>n</a:t>
            </a:r>
            <a:r>
              <a:rPr dirty="0"/>
              <a:t>g</a:t>
            </a:r>
            <a:r>
              <a:rPr spc="35" dirty="0"/>
              <a:t> </a:t>
            </a:r>
            <a:r>
              <a:rPr dirty="0"/>
              <a:t>St</a:t>
            </a:r>
            <a:r>
              <a:rPr spc="-30" dirty="0"/>
              <a:t>a</a:t>
            </a:r>
            <a:r>
              <a:rPr spc="15" dirty="0"/>
              <a:t>r</a:t>
            </a:r>
            <a:r>
              <a:rPr spc="-5" dirty="0"/>
              <a:t>t</a:t>
            </a:r>
            <a:r>
              <a:rPr spc="-20" dirty="0"/>
              <a:t>e</a:t>
            </a:r>
            <a:r>
              <a:rPr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427" y="2219374"/>
            <a:ext cx="6327775" cy="1567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Download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25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gz</a:t>
            </a:r>
            <a:r>
              <a:rPr sz="1800" spc="-25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h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504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0</a:t>
            </a:r>
            <a:r>
              <a:rPr sz="1800" spc="-1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co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p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ge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42770">
              <a:lnSpc>
                <a:spcPct val="100000"/>
              </a:lnSpc>
            </a:pP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z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25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z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5" dirty="0"/>
              <a:t>A</a:t>
            </a:r>
            <a:r>
              <a:rPr spc="-40" dirty="0"/>
              <a:t>ss</a:t>
            </a:r>
            <a:r>
              <a:rPr spc="15" dirty="0"/>
              <a:t>i</a:t>
            </a:r>
            <a:r>
              <a:rPr dirty="0"/>
              <a:t>g</a:t>
            </a:r>
            <a:r>
              <a:rPr spc="-25" dirty="0"/>
              <a:t>n</a:t>
            </a:r>
            <a:r>
              <a:rPr spc="-5" dirty="0"/>
              <a:t>me</a:t>
            </a:r>
            <a:r>
              <a:rPr spc="-25" dirty="0"/>
              <a:t>n</a:t>
            </a:r>
            <a:r>
              <a:rPr dirty="0"/>
              <a:t>t</a:t>
            </a:r>
            <a:r>
              <a:rPr spc="114" dirty="0"/>
              <a:t> </a:t>
            </a:r>
            <a:r>
              <a:rPr dirty="0"/>
              <a:t>1</a:t>
            </a:r>
            <a:r>
              <a:rPr spc="-50" dirty="0"/>
              <a:t> </a:t>
            </a:r>
            <a:r>
              <a:rPr spc="10" dirty="0"/>
              <a:t>co</a:t>
            </a:r>
            <a:r>
              <a:rPr spc="-20" dirty="0"/>
              <a:t>n</a:t>
            </a:r>
            <a:r>
              <a:rPr spc="-5" dirty="0"/>
              <a:t>t</a:t>
            </a:r>
            <a:r>
              <a:rPr spc="-20" dirty="0"/>
              <a:t>en</a:t>
            </a:r>
            <a:r>
              <a:rPr spc="-5" dirty="0"/>
              <a:t>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427" y="2218993"/>
            <a:ext cx="2287905" cy="3126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Assignment1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pd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.j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he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-22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.j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M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ke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fi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j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k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_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ci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ue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y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sz="18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8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sz="1400" spc="1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spc="1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5" dirty="0"/>
              <a:t>Co</a:t>
            </a:r>
            <a:r>
              <a:rPr spc="-5" dirty="0"/>
              <a:t>m</a:t>
            </a:r>
            <a:r>
              <a:rPr spc="20" dirty="0"/>
              <a:t>p</a:t>
            </a:r>
            <a:r>
              <a:rPr spc="15" dirty="0"/>
              <a:t>i</a:t>
            </a:r>
            <a:r>
              <a:rPr spc="-15" dirty="0"/>
              <a:t>l</a:t>
            </a:r>
            <a:r>
              <a:rPr spc="-20" dirty="0"/>
              <a:t>a</a:t>
            </a:r>
            <a:r>
              <a:rPr spc="-5" dirty="0"/>
              <a:t>t</a:t>
            </a:r>
            <a:r>
              <a:rPr spc="15" dirty="0"/>
              <a:t>io</a:t>
            </a:r>
            <a:r>
              <a:rPr dirty="0"/>
              <a:t>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427" y="2219374"/>
            <a:ext cx="7145655" cy="2682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make all: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469900" marR="4439920">
              <a:lnSpc>
                <a:spcPts val="2100"/>
              </a:lnSpc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Cleans java class files Compiles java files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make runX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Runs the java files and the queryX, where X is the query number.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6710" y="6165453"/>
            <a:ext cx="61556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5" dirty="0"/>
              <a:t>A</a:t>
            </a:r>
            <a:r>
              <a:rPr spc="-40" dirty="0"/>
              <a:t>ss</a:t>
            </a:r>
            <a:r>
              <a:rPr spc="15" dirty="0"/>
              <a:t>i</a:t>
            </a:r>
            <a:r>
              <a:rPr dirty="0"/>
              <a:t>g</a:t>
            </a:r>
            <a:r>
              <a:rPr spc="-25" dirty="0"/>
              <a:t>n</a:t>
            </a:r>
            <a:r>
              <a:rPr spc="-5" dirty="0"/>
              <a:t>me</a:t>
            </a:r>
            <a:r>
              <a:rPr spc="-25" dirty="0"/>
              <a:t>n</a:t>
            </a:r>
            <a:r>
              <a:rPr dirty="0"/>
              <a:t>t</a:t>
            </a:r>
            <a:r>
              <a:rPr spc="-20" dirty="0"/>
              <a:t>1</a:t>
            </a:r>
            <a:r>
              <a:rPr spc="20" dirty="0"/>
              <a:t>.j</a:t>
            </a:r>
            <a:r>
              <a:rPr spc="-20" dirty="0"/>
              <a:t>a</a:t>
            </a:r>
            <a:r>
              <a:rPr spc="25" dirty="0"/>
              <a:t>v</a:t>
            </a:r>
            <a:r>
              <a:rPr dirty="0"/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344" y="2057400"/>
            <a:ext cx="8915400" cy="4211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You don't have to make changes here, but it's useful to understand what's happening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What the program does</a:t>
            </a:r>
            <a:endParaRPr sz="1800"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145"/>
              </a:spcBef>
              <a:tabLst>
                <a:tab pos="8128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creates runtime system and deploys the selected query</a:t>
            </a:r>
            <a:endParaRPr sz="1800"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70"/>
              </a:spcBef>
              <a:tabLst>
                <a:tab pos="8128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Reads from the two data set files</a:t>
            </a:r>
            <a:endParaRPr sz="1800"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145"/>
              </a:spcBef>
              <a:tabLst>
                <a:tab pos="8128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Sets up two threads, one for each data set</a:t>
            </a:r>
            <a:endParaRPr sz="1800"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70"/>
              </a:spcBef>
              <a:tabLst>
                <a:tab pos="8128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 threads sleep between each processed event</a:t>
            </a:r>
            <a:endParaRPr sz="1800" dirty="0">
              <a:latin typeface="Trebuchet MS"/>
              <a:cs typeface="Trebuchet MS"/>
            </a:endParaRPr>
          </a:p>
          <a:p>
            <a:pPr marL="1270635" marR="5715" indent="-343535">
              <a:lnSpc>
                <a:spcPts val="2110"/>
              </a:lnSpc>
              <a:spcBef>
                <a:spcPts val="1255"/>
              </a:spcBef>
              <a:tabLst>
                <a:tab pos="1270635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You can comment out the sleep invocation in the java program to speed up the execution, but don't do it for the last query (query 8)</a:t>
            </a:r>
            <a:endParaRPr sz="1800" dirty="0">
              <a:latin typeface="Trebuchet MS"/>
              <a:cs typeface="Trebuchet MS"/>
            </a:endParaRPr>
          </a:p>
          <a:p>
            <a:pPr marL="927735">
              <a:lnSpc>
                <a:spcPct val="100000"/>
              </a:lnSpc>
              <a:spcBef>
                <a:spcPts val="1080"/>
              </a:spcBef>
              <a:tabLst>
                <a:tab pos="1270635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Reason is that query 8 looks at both data streams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St</a:t>
            </a:r>
            <a:r>
              <a:rPr spc="10" dirty="0"/>
              <a:t>r</a:t>
            </a:r>
            <a:r>
              <a:rPr spc="-20" dirty="0"/>
              <a:t>u</a:t>
            </a:r>
            <a:r>
              <a:rPr spc="10" dirty="0"/>
              <a:t>c</a:t>
            </a:r>
            <a:r>
              <a:rPr spc="-5" dirty="0"/>
              <a:t>t</a:t>
            </a:r>
            <a:r>
              <a:rPr spc="-20" dirty="0"/>
              <a:t>u</a:t>
            </a:r>
            <a:r>
              <a:rPr spc="15" dirty="0"/>
              <a:t>r</a:t>
            </a:r>
            <a:r>
              <a:rPr dirty="0"/>
              <a:t>e</a:t>
            </a:r>
            <a:r>
              <a:rPr spc="-40" dirty="0"/>
              <a:t> </a:t>
            </a:r>
            <a:r>
              <a:rPr spc="15" dirty="0"/>
              <a:t>o</a:t>
            </a:r>
            <a:r>
              <a:rPr dirty="0"/>
              <a:t>f</a:t>
            </a:r>
            <a:r>
              <a:rPr spc="-20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spc="-220" dirty="0"/>
              <a:t>W</a:t>
            </a:r>
            <a:r>
              <a:rPr spc="-90" dirty="0"/>
              <a:t>e</a:t>
            </a:r>
            <a:r>
              <a:rPr spc="-95" dirty="0"/>
              <a:t>a</a:t>
            </a:r>
            <a:r>
              <a:rPr spc="-80" dirty="0"/>
              <a:t>t</a:t>
            </a:r>
            <a:r>
              <a:rPr spc="-95" dirty="0"/>
              <a:t>h</a:t>
            </a:r>
            <a:r>
              <a:rPr spc="-90" dirty="0"/>
              <a:t>e</a:t>
            </a:r>
            <a:r>
              <a:rPr spc="-50" dirty="0"/>
              <a:t>r</a:t>
            </a:r>
            <a:r>
              <a:rPr spc="-515" dirty="0"/>
              <a:t>T</a:t>
            </a:r>
            <a:r>
              <a:rPr spc="-95" dirty="0"/>
              <a:t>u</a:t>
            </a:r>
            <a:r>
              <a:rPr spc="-55" dirty="0"/>
              <a:t>p</a:t>
            </a:r>
            <a:r>
              <a:rPr spc="-90" dirty="0"/>
              <a:t>l</a:t>
            </a:r>
            <a:r>
              <a:rPr dirty="0"/>
              <a:t>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6710" y="6165453"/>
            <a:ext cx="58508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0600" y="1981200"/>
            <a:ext cx="2673985" cy="3518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timestamp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weatherStation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stationName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averageTemperature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minimumTemperature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maximumTemperature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averageWindSpeed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precipitation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weather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Q</a:t>
            </a:r>
            <a:r>
              <a:rPr spc="-20" dirty="0"/>
              <a:t>u</a:t>
            </a:r>
            <a:r>
              <a:rPr spc="-15" dirty="0"/>
              <a:t>e</a:t>
            </a:r>
            <a:r>
              <a:rPr spc="15" dirty="0"/>
              <a:t>r</a:t>
            </a:r>
            <a:r>
              <a:rPr dirty="0"/>
              <a:t>y</a:t>
            </a:r>
            <a:r>
              <a:rPr spc="65" dirty="0"/>
              <a:t> </a:t>
            </a:r>
            <a:r>
              <a:rPr dirty="0"/>
              <a:t>St</a:t>
            </a:r>
            <a:r>
              <a:rPr spc="10" dirty="0"/>
              <a:t>r</a:t>
            </a:r>
            <a:r>
              <a:rPr spc="-20" dirty="0"/>
              <a:t>u</a:t>
            </a:r>
            <a:r>
              <a:rPr spc="10" dirty="0"/>
              <a:t>c</a:t>
            </a:r>
            <a:r>
              <a:rPr spc="-5" dirty="0"/>
              <a:t>t</a:t>
            </a:r>
            <a:r>
              <a:rPr spc="-20" dirty="0"/>
              <a:t>u</a:t>
            </a:r>
            <a:r>
              <a:rPr spc="20" dirty="0"/>
              <a:t>r</a:t>
            </a:r>
            <a:r>
              <a:rPr dirty="0"/>
              <a:t>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6710" y="6165453"/>
            <a:ext cx="55460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3902" y="2219374"/>
            <a:ext cx="1294130" cy="566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SELECT *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FROM jfk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427" y="3478197"/>
            <a:ext cx="240474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0"/>
              </a:lnSpc>
              <a:tabLst>
                <a:tab pos="355600" algn="l"/>
              </a:tabLst>
            </a:pPr>
            <a:r>
              <a:rPr sz="1400" dirty="0">
                <a:solidFill>
                  <a:srgbClr val="90C225"/>
                </a:solidFill>
                <a:latin typeface="Wingdings 3"/>
                <a:cs typeface="Wingdings 3"/>
              </a:rPr>
              <a:t></a:t>
            </a:r>
            <a:r>
              <a:rPr sz="14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SELECT *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ts val="2130"/>
              </a:lnSpc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FROM san_francisco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5" dirty="0"/>
              <a:t>E</a:t>
            </a:r>
            <a:r>
              <a:rPr spc="-40" dirty="0"/>
              <a:t>s</a:t>
            </a:r>
            <a:r>
              <a:rPr spc="10" dirty="0"/>
              <a:t>p</a:t>
            </a:r>
            <a:r>
              <a:rPr spc="-15" dirty="0"/>
              <a:t>e</a:t>
            </a:r>
            <a:r>
              <a:rPr dirty="0"/>
              <a:t>r</a:t>
            </a:r>
            <a:r>
              <a:rPr spc="-20" dirty="0"/>
              <a:t> a</a:t>
            </a:r>
            <a:r>
              <a:rPr spc="15" dirty="0"/>
              <a:t>r</a:t>
            </a:r>
            <a:r>
              <a:rPr spc="10" dirty="0"/>
              <a:t>c</a:t>
            </a:r>
            <a:r>
              <a:rPr spc="-20" dirty="0"/>
              <a:t>h</a:t>
            </a:r>
            <a:r>
              <a:rPr spc="15" dirty="0"/>
              <a:t>i</a:t>
            </a:r>
            <a:r>
              <a:rPr spc="-5" dirty="0"/>
              <a:t>t</a:t>
            </a:r>
            <a:r>
              <a:rPr spc="-20" dirty="0"/>
              <a:t>e</a:t>
            </a:r>
            <a:r>
              <a:rPr spc="10" dirty="0"/>
              <a:t>c</a:t>
            </a:r>
            <a:r>
              <a:rPr spc="-5" dirty="0"/>
              <a:t>t</a:t>
            </a:r>
            <a:r>
              <a:rPr spc="-20" dirty="0"/>
              <a:t>u</a:t>
            </a:r>
            <a:r>
              <a:rPr spc="15" dirty="0"/>
              <a:t>r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6710" y="6165453"/>
            <a:ext cx="59270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3976" y="864840"/>
            <a:ext cx="2219325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290"/>
              </a:lnSpc>
            </a:pPr>
            <a:r>
              <a:rPr sz="3600" spc="15" dirty="0">
                <a:solidFill>
                  <a:srgbClr val="90C225"/>
                </a:solidFill>
                <a:latin typeface="Trebuchet MS"/>
                <a:cs typeface="Trebuchet MS"/>
              </a:rPr>
              <a:t>E</a:t>
            </a:r>
            <a:r>
              <a:rPr sz="3600" spc="10" dirty="0">
                <a:solidFill>
                  <a:srgbClr val="90C225"/>
                </a:solidFill>
                <a:latin typeface="Trebuchet MS"/>
                <a:cs typeface="Trebuchet MS"/>
              </a:rPr>
              <a:t>P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L</a:t>
            </a:r>
            <a:r>
              <a:rPr sz="3600" spc="-204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S</a:t>
            </a:r>
            <a:r>
              <a:rPr sz="3600" spc="10" dirty="0">
                <a:solidFill>
                  <a:srgbClr val="90C225"/>
                </a:solidFill>
                <a:latin typeface="Trebuchet MS"/>
                <a:cs typeface="Trebuchet MS"/>
              </a:rPr>
              <a:t>y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3600" spc="-5" dirty="0">
                <a:solidFill>
                  <a:srgbClr val="90C225"/>
                </a:solidFill>
                <a:latin typeface="Trebuchet MS"/>
                <a:cs typeface="Trebuchet MS"/>
              </a:rPr>
              <a:t>t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a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x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6710" y="6165453"/>
            <a:ext cx="59270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85975" y="1351204"/>
            <a:ext cx="1565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sz="1800" dirty="0">
                <a:latin typeface="Calibri"/>
                <a:cs typeface="Calibri"/>
              </a:rPr>
              <a:t>Create schema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5975" y="2031670"/>
            <a:ext cx="271589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sz="1800" dirty="0">
                <a:latin typeface="Calibri"/>
                <a:cs typeface="Calibri"/>
              </a:rPr>
              <a:t>Data Stream Management: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85975" y="3499028"/>
            <a:ext cx="61150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sz="1800" dirty="0">
                <a:latin typeface="Calibri"/>
                <a:cs typeface="Calibri"/>
              </a:rPr>
              <a:t>CEP: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57425" y="2352675"/>
            <a:ext cx="7239000" cy="98107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 marR="647065">
              <a:lnSpc>
                <a:spcPts val="1800"/>
              </a:lnSpc>
            </a:pPr>
            <a:r>
              <a:rPr sz="1550" spc="-45" dirty="0">
                <a:latin typeface="Courier New"/>
                <a:cs typeface="Courier New"/>
              </a:rPr>
              <a:t>s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lec</a:t>
            </a:r>
            <a:r>
              <a:rPr sz="1550" spc="5" dirty="0">
                <a:latin typeface="Courier New"/>
                <a:cs typeface="Courier New"/>
              </a:rPr>
              <a:t>t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a</a:t>
            </a:r>
            <a:r>
              <a:rPr sz="1550" spc="5" dirty="0">
                <a:latin typeface="Courier New"/>
                <a:cs typeface="Courier New"/>
              </a:rPr>
              <a:t>s</a:t>
            </a:r>
            <a:r>
              <a:rPr sz="1550" spc="-15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sensorId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2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sum(countTags</a:t>
            </a:r>
            <a:r>
              <a:rPr sz="1550" spc="5" dirty="0">
                <a:latin typeface="Courier New"/>
                <a:cs typeface="Courier New"/>
              </a:rPr>
              <a:t>)</a:t>
            </a:r>
            <a:r>
              <a:rPr sz="1550" spc="-14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</a:t>
            </a:r>
            <a:r>
              <a:rPr sz="1550" spc="5" dirty="0">
                <a:latin typeface="Courier New"/>
                <a:cs typeface="Courier New"/>
              </a:rPr>
              <a:t>s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nu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Tags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erSe</a:t>
            </a:r>
            <a:r>
              <a:rPr sz="1550" spc="30" dirty="0">
                <a:latin typeface="Courier New"/>
                <a:cs typeface="Courier New"/>
              </a:rPr>
              <a:t>n</a:t>
            </a:r>
            <a:r>
              <a:rPr sz="1550" spc="-45" dirty="0">
                <a:latin typeface="Courier New"/>
                <a:cs typeface="Courier New"/>
              </a:rPr>
              <a:t>so</a:t>
            </a:r>
            <a:r>
              <a:rPr sz="1550" spc="5" dirty="0">
                <a:latin typeface="Courier New"/>
                <a:cs typeface="Courier New"/>
              </a:rPr>
              <a:t>r </a:t>
            </a:r>
            <a:r>
              <a:rPr sz="1550" spc="30" dirty="0">
                <a:latin typeface="Courier New"/>
                <a:cs typeface="Courier New"/>
              </a:rPr>
              <a:t>f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5" dirty="0">
                <a:latin typeface="Courier New"/>
                <a:cs typeface="Courier New"/>
              </a:rPr>
              <a:t>m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AutoIdRFIDExample#win:time(6</a:t>
            </a:r>
            <a:r>
              <a:rPr sz="1550" spc="5" dirty="0">
                <a:latin typeface="Courier New"/>
                <a:cs typeface="Courier New"/>
              </a:rPr>
              <a:t>0</a:t>
            </a:r>
            <a:r>
              <a:rPr sz="1550" spc="165" dirty="0">
                <a:latin typeface="Courier New"/>
                <a:cs typeface="Courier New"/>
              </a:rPr>
              <a:t> 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0" dirty="0">
                <a:latin typeface="Courier New"/>
                <a:cs typeface="Courier New"/>
              </a:rPr>
              <a:t>econ</a:t>
            </a:r>
            <a:r>
              <a:rPr sz="1550" spc="30" dirty="0">
                <a:latin typeface="Courier New"/>
                <a:cs typeface="Courier New"/>
              </a:rPr>
              <a:t>d</a:t>
            </a:r>
            <a:r>
              <a:rPr sz="1550" spc="-40" dirty="0">
                <a:latin typeface="Courier New"/>
                <a:cs typeface="Courier New"/>
              </a:rPr>
              <a:t>s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>
              <a:latin typeface="Courier New"/>
              <a:cs typeface="Courier New"/>
            </a:endParaRPr>
          </a:p>
          <a:p>
            <a:pPr marL="78105">
              <a:lnSpc>
                <a:spcPts val="1725"/>
              </a:lnSpc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Observation[</a:t>
            </a:r>
            <a:r>
              <a:rPr sz="1550" spc="-114" dirty="0">
                <a:latin typeface="Courier New"/>
                <a:cs typeface="Courier New"/>
              </a:rPr>
              <a:t>0</a:t>
            </a:r>
            <a:r>
              <a:rPr sz="1550" spc="-40" dirty="0">
                <a:latin typeface="Courier New"/>
                <a:cs typeface="Courier New"/>
              </a:rPr>
              <a:t>].Comm</a:t>
            </a:r>
            <a:r>
              <a:rPr sz="1550" spc="-114" dirty="0">
                <a:latin typeface="Courier New"/>
                <a:cs typeface="Courier New"/>
              </a:rPr>
              <a:t>a</a:t>
            </a:r>
            <a:r>
              <a:rPr sz="1550" spc="-40" dirty="0">
                <a:latin typeface="Courier New"/>
                <a:cs typeface="Courier New"/>
              </a:rPr>
              <a:t>n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19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=</a:t>
            </a:r>
            <a:r>
              <a:rPr sz="1550" spc="-680" dirty="0">
                <a:latin typeface="Courier New"/>
                <a:cs typeface="Courier New"/>
              </a:rPr>
              <a:t> </a:t>
            </a:r>
            <a:r>
              <a:rPr sz="1550" spc="30" dirty="0">
                <a:latin typeface="Courier New"/>
                <a:cs typeface="Courier New"/>
              </a:rPr>
              <a:t>'</a:t>
            </a:r>
            <a:r>
              <a:rPr sz="1550" spc="-45" dirty="0">
                <a:latin typeface="Courier New"/>
                <a:cs typeface="Courier New"/>
              </a:rPr>
              <a:t>READ</a:t>
            </a:r>
            <a:r>
              <a:rPr sz="1550" spc="30" dirty="0">
                <a:latin typeface="Courier New"/>
                <a:cs typeface="Courier New"/>
              </a:rPr>
              <a:t>_</a:t>
            </a:r>
            <a:r>
              <a:rPr sz="1550" spc="-45" dirty="0">
                <a:latin typeface="Courier New"/>
                <a:cs typeface="Courier New"/>
              </a:rPr>
              <a:t>PALL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T_TA</a:t>
            </a: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S_ON</a:t>
            </a:r>
            <a:r>
              <a:rPr sz="1550" spc="30" dirty="0">
                <a:latin typeface="Courier New"/>
                <a:cs typeface="Courier New"/>
              </a:rPr>
              <a:t>L</a:t>
            </a:r>
            <a:r>
              <a:rPr sz="1550" spc="-45" dirty="0">
                <a:latin typeface="Courier New"/>
                <a:cs typeface="Courier New"/>
              </a:rPr>
              <a:t>Y</a:t>
            </a:r>
            <a:r>
              <a:rPr sz="1550" spc="5" dirty="0">
                <a:latin typeface="Courier New"/>
                <a:cs typeface="Courier New"/>
              </a:rPr>
              <a:t>’</a:t>
            </a:r>
            <a:endParaRPr sz="1550">
              <a:latin typeface="Courier New"/>
              <a:cs typeface="Courier New"/>
            </a:endParaRPr>
          </a:p>
          <a:p>
            <a:pPr marL="78105">
              <a:lnSpc>
                <a:spcPts val="1830"/>
              </a:lnSpc>
            </a:pP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30" dirty="0">
                <a:latin typeface="Courier New"/>
                <a:cs typeface="Courier New"/>
              </a:rPr>
              <a:t>u</a:t>
            </a:r>
            <a:r>
              <a:rPr sz="1550" spc="5" dirty="0">
                <a:latin typeface="Courier New"/>
                <a:cs typeface="Courier New"/>
              </a:rPr>
              <a:t>p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ID</a:t>
            </a:r>
            <a:endParaRPr sz="155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7425" y="3819525"/>
            <a:ext cx="7239000" cy="16764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 marR="2715260">
              <a:lnSpc>
                <a:spcPts val="1800"/>
              </a:lnSpc>
            </a:pPr>
            <a:r>
              <a:rPr sz="1550" spc="-45" dirty="0">
                <a:latin typeface="Courier New"/>
                <a:cs typeface="Courier New"/>
              </a:rPr>
              <a:t>s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lec</a:t>
            </a:r>
            <a:r>
              <a:rPr sz="1550" spc="5" dirty="0">
                <a:latin typeface="Courier New"/>
                <a:cs typeface="Courier New"/>
              </a:rPr>
              <a:t>t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a.custId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sum(a.pric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17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+</a:t>
            </a:r>
            <a:r>
              <a:rPr sz="1550" spc="-15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b.pr</a:t>
            </a:r>
            <a:r>
              <a:rPr sz="1550" spc="30" dirty="0">
                <a:latin typeface="Courier New"/>
                <a:cs typeface="Courier New"/>
              </a:rPr>
              <a:t>i</a:t>
            </a:r>
            <a:r>
              <a:rPr sz="1550" spc="-45" dirty="0">
                <a:latin typeface="Courier New"/>
                <a:cs typeface="Courier New"/>
              </a:rPr>
              <a:t>ce</a:t>
            </a:r>
            <a:r>
              <a:rPr sz="1550" spc="5" dirty="0">
                <a:latin typeface="Courier New"/>
                <a:cs typeface="Courier New"/>
              </a:rPr>
              <a:t>) </a:t>
            </a:r>
            <a:r>
              <a:rPr sz="1550" spc="30" dirty="0">
                <a:latin typeface="Courier New"/>
                <a:cs typeface="Courier New"/>
              </a:rPr>
              <a:t>f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5" dirty="0">
                <a:latin typeface="Courier New"/>
                <a:cs typeface="Courier New"/>
              </a:rPr>
              <a:t>m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p</a:t>
            </a:r>
            <a:r>
              <a:rPr sz="1550" spc="30" dirty="0">
                <a:latin typeface="Courier New"/>
                <a:cs typeface="Courier New"/>
              </a:rPr>
              <a:t>a</a:t>
            </a:r>
            <a:r>
              <a:rPr sz="1550" spc="-45" dirty="0">
                <a:latin typeface="Courier New"/>
                <a:cs typeface="Courier New"/>
              </a:rPr>
              <a:t>tt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n</a:t>
            </a:r>
            <a:r>
              <a:rPr sz="1550" spc="-30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[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ver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229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</a:t>
            </a:r>
            <a:r>
              <a:rPr sz="1550" spc="30" dirty="0">
                <a:latin typeface="Courier New"/>
                <a:cs typeface="Courier New"/>
              </a:rPr>
              <a:t>=</a:t>
            </a:r>
            <a:r>
              <a:rPr sz="1550" spc="-45" dirty="0">
                <a:latin typeface="Courier New"/>
                <a:cs typeface="Courier New"/>
              </a:rPr>
              <a:t>Se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vi</a:t>
            </a:r>
            <a:r>
              <a:rPr sz="1550" spc="30" dirty="0">
                <a:latin typeface="Courier New"/>
                <a:cs typeface="Courier New"/>
              </a:rPr>
              <a:t>c</a:t>
            </a:r>
            <a:r>
              <a:rPr sz="1550" spc="-45" dirty="0">
                <a:latin typeface="Courier New"/>
                <a:cs typeface="Courier New"/>
              </a:rPr>
              <a:t>eO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de</a:t>
            </a:r>
            <a:r>
              <a:rPr sz="1550" spc="5" dirty="0">
                <a:latin typeface="Courier New"/>
                <a:cs typeface="Courier New"/>
              </a:rPr>
              <a:t>r</a:t>
            </a:r>
            <a:r>
              <a:rPr sz="1550" spc="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-</a:t>
            </a:r>
            <a:r>
              <a:rPr sz="1550" spc="5" dirty="0">
                <a:latin typeface="Courier New"/>
                <a:cs typeface="Courier New"/>
              </a:rPr>
              <a:t>&gt;</a:t>
            </a:r>
            <a:endParaRPr sz="1550">
              <a:latin typeface="Courier New"/>
              <a:cs typeface="Courier New"/>
            </a:endParaRPr>
          </a:p>
          <a:p>
            <a:pPr marL="1717675" indent="704850">
              <a:lnSpc>
                <a:spcPts val="1750"/>
              </a:lnSpc>
            </a:pPr>
            <a:r>
              <a:rPr sz="1550" spc="-40" dirty="0">
                <a:latin typeface="Courier New"/>
                <a:cs typeface="Courier New"/>
              </a:rPr>
              <a:t>b=ProductO</a:t>
            </a:r>
            <a:r>
              <a:rPr sz="1550" spc="-114" dirty="0">
                <a:latin typeface="Courier New"/>
                <a:cs typeface="Courier New"/>
              </a:rPr>
              <a:t>r</a:t>
            </a:r>
            <a:r>
              <a:rPr sz="1550" spc="-40" dirty="0">
                <a:latin typeface="Courier New"/>
                <a:cs typeface="Courier New"/>
              </a:rPr>
              <a:t>der(cu</a:t>
            </a:r>
            <a:r>
              <a:rPr sz="1550" spc="-114" dirty="0">
                <a:latin typeface="Courier New"/>
                <a:cs typeface="Courier New"/>
              </a:rPr>
              <a:t>s</a:t>
            </a:r>
            <a:r>
              <a:rPr sz="1550" spc="-40" dirty="0">
                <a:latin typeface="Courier New"/>
                <a:cs typeface="Courier New"/>
              </a:rPr>
              <a:t>tI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19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=</a:t>
            </a:r>
            <a:r>
              <a:rPr sz="1550" spc="-67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5" dirty="0">
                <a:latin typeface="Courier New"/>
                <a:cs typeface="Courier New"/>
              </a:rPr>
              <a:t>tId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>
              <a:latin typeface="Courier New"/>
              <a:cs typeface="Courier New"/>
            </a:endParaRPr>
          </a:p>
          <a:p>
            <a:pPr marL="1717675">
              <a:lnSpc>
                <a:spcPts val="1830"/>
              </a:lnSpc>
              <a:spcBef>
                <a:spcPts val="20"/>
              </a:spcBef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14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timer:w</a:t>
            </a:r>
            <a:r>
              <a:rPr sz="1550" spc="-114" dirty="0">
                <a:latin typeface="Courier New"/>
                <a:cs typeface="Courier New"/>
              </a:rPr>
              <a:t>i</a:t>
            </a:r>
            <a:r>
              <a:rPr sz="1550" spc="-40" dirty="0">
                <a:latin typeface="Courier New"/>
                <a:cs typeface="Courier New"/>
              </a:rPr>
              <a:t>thin(</a:t>
            </a:r>
            <a:r>
              <a:rPr sz="1550" spc="5" dirty="0">
                <a:latin typeface="Courier New"/>
                <a:cs typeface="Courier New"/>
              </a:rPr>
              <a:t>1</a:t>
            </a:r>
            <a:r>
              <a:rPr sz="1550" spc="-2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mi</a:t>
            </a:r>
            <a:r>
              <a:rPr sz="1550" spc="-114" dirty="0">
                <a:latin typeface="Courier New"/>
                <a:cs typeface="Courier New"/>
              </a:rPr>
              <a:t>n</a:t>
            </a:r>
            <a:r>
              <a:rPr sz="1550" spc="-40" dirty="0">
                <a:latin typeface="Courier New"/>
                <a:cs typeface="Courier New"/>
              </a:rPr>
              <a:t>)]#win:time(</a:t>
            </a:r>
            <a:r>
              <a:rPr sz="1550" spc="5" dirty="0">
                <a:latin typeface="Courier New"/>
                <a:cs typeface="Courier New"/>
              </a:rPr>
              <a:t>2</a:t>
            </a:r>
            <a:r>
              <a:rPr sz="1550" spc="-17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hour)</a:t>
            </a:r>
            <a:endParaRPr sz="1550">
              <a:latin typeface="Courier New"/>
              <a:cs typeface="Courier New"/>
            </a:endParaRPr>
          </a:p>
          <a:p>
            <a:pPr marL="78105" marR="3229610">
              <a:lnSpc>
                <a:spcPts val="1800"/>
              </a:lnSpc>
              <a:spcBef>
                <a:spcPts val="80"/>
              </a:spcBef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a.</a:t>
            </a:r>
            <a:r>
              <a:rPr sz="1550" spc="30" dirty="0">
                <a:latin typeface="Courier New"/>
                <a:cs typeface="Courier New"/>
              </a:rPr>
              <a:t>n</a:t>
            </a:r>
            <a:r>
              <a:rPr sz="1550" spc="-40" dirty="0">
                <a:latin typeface="Courier New"/>
                <a:cs typeface="Courier New"/>
              </a:rPr>
              <a:t>am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3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</a:t>
            </a:r>
            <a:r>
              <a:rPr sz="1550" spc="5" dirty="0">
                <a:latin typeface="Courier New"/>
                <a:cs typeface="Courier New"/>
              </a:rPr>
              <a:t>n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(</a:t>
            </a:r>
            <a:r>
              <a:rPr sz="1550" spc="30" dirty="0">
                <a:latin typeface="Courier New"/>
                <a:cs typeface="Courier New"/>
              </a:rPr>
              <a:t>'</a:t>
            </a:r>
            <a:r>
              <a:rPr sz="1550" spc="-45" dirty="0">
                <a:latin typeface="Courier New"/>
                <a:cs typeface="Courier New"/>
              </a:rPr>
              <a:t>Re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ai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'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8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b.na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) </a:t>
            </a: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30" dirty="0">
                <a:latin typeface="Courier New"/>
                <a:cs typeface="Courier New"/>
              </a:rPr>
              <a:t>u</a:t>
            </a:r>
            <a:r>
              <a:rPr sz="1550" spc="5" dirty="0">
                <a:latin typeface="Courier New"/>
                <a:cs typeface="Courier New"/>
              </a:rPr>
              <a:t>p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5" dirty="0">
                <a:latin typeface="Courier New"/>
                <a:cs typeface="Courier New"/>
              </a:rPr>
              <a:t>tI</a:t>
            </a:r>
            <a:r>
              <a:rPr sz="1550" spc="5" dirty="0">
                <a:latin typeface="Courier New"/>
                <a:cs typeface="Courier New"/>
              </a:rPr>
              <a:t>d</a:t>
            </a:r>
            <a:endParaRPr sz="1550">
              <a:latin typeface="Courier New"/>
              <a:cs typeface="Courier New"/>
            </a:endParaRPr>
          </a:p>
          <a:p>
            <a:pPr marL="78105">
              <a:lnSpc>
                <a:spcPct val="100000"/>
              </a:lnSpc>
              <a:spcBef>
                <a:spcPts val="45"/>
              </a:spcBef>
            </a:pPr>
            <a:r>
              <a:rPr sz="1550" spc="-45" dirty="0">
                <a:latin typeface="Courier New"/>
                <a:cs typeface="Courier New"/>
              </a:rPr>
              <a:t>h</a:t>
            </a:r>
            <a:r>
              <a:rPr sz="1550" spc="30" dirty="0">
                <a:latin typeface="Courier New"/>
                <a:cs typeface="Courier New"/>
              </a:rPr>
              <a:t>a</a:t>
            </a:r>
            <a:r>
              <a:rPr sz="1550" spc="-45" dirty="0">
                <a:latin typeface="Courier New"/>
                <a:cs typeface="Courier New"/>
              </a:rPr>
              <a:t>vin</a:t>
            </a:r>
            <a:r>
              <a:rPr sz="1550" spc="5" dirty="0">
                <a:latin typeface="Courier New"/>
                <a:cs typeface="Courier New"/>
              </a:rPr>
              <a:t>g</a:t>
            </a:r>
            <a:r>
              <a:rPr sz="1550" spc="-2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su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(a.pric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6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+</a:t>
            </a:r>
            <a:r>
              <a:rPr sz="1550" spc="-229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b.p</a:t>
            </a:r>
            <a:r>
              <a:rPr sz="1550" spc="35" dirty="0">
                <a:latin typeface="Courier New"/>
                <a:cs typeface="Courier New"/>
              </a:rPr>
              <a:t>r</a:t>
            </a:r>
            <a:r>
              <a:rPr sz="1550" spc="-40" dirty="0">
                <a:latin typeface="Courier New"/>
                <a:cs typeface="Courier New"/>
              </a:rPr>
              <a:t>ice</a:t>
            </a:r>
            <a:r>
              <a:rPr sz="1550" spc="5" dirty="0">
                <a:latin typeface="Courier New"/>
                <a:cs typeface="Courier New"/>
              </a:rPr>
              <a:t>)</a:t>
            </a:r>
            <a:r>
              <a:rPr sz="1550" spc="-85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&gt;</a:t>
            </a:r>
            <a:r>
              <a:rPr sz="15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100</a:t>
            </a:r>
            <a:endParaRPr sz="15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7425" y="1666875"/>
            <a:ext cx="7239000" cy="2667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ct val="100000"/>
              </a:lnSpc>
            </a:pPr>
            <a:r>
              <a:rPr sz="1550" spc="-45" dirty="0">
                <a:latin typeface="Courier New"/>
                <a:cs typeface="Courier New"/>
              </a:rPr>
              <a:t>c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eat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sc</a:t>
            </a:r>
            <a:r>
              <a:rPr sz="1550" spc="30" dirty="0">
                <a:latin typeface="Courier New"/>
                <a:cs typeface="Courier New"/>
              </a:rPr>
              <a:t>h</a:t>
            </a:r>
            <a:r>
              <a:rPr sz="1550" spc="-45" dirty="0">
                <a:latin typeface="Courier New"/>
                <a:cs typeface="Courier New"/>
              </a:rPr>
              <a:t>em</a:t>
            </a:r>
            <a:r>
              <a:rPr sz="1550" spc="5" dirty="0">
                <a:latin typeface="Courier New"/>
                <a:cs typeface="Courier New"/>
              </a:rPr>
              <a:t>a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SchemaName(fi</a:t>
            </a:r>
            <a:r>
              <a:rPr sz="1550" spc="-12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ld_nam</a:t>
            </a:r>
            <a:r>
              <a:rPr sz="1550" spc="-120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1</a:t>
            </a:r>
            <a:r>
              <a:rPr sz="1550" spc="-14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ty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fi</a:t>
            </a:r>
            <a:r>
              <a:rPr sz="1550" spc="-114" dirty="0">
                <a:latin typeface="Courier New"/>
                <a:cs typeface="Courier New"/>
              </a:rPr>
              <a:t>e</a:t>
            </a:r>
            <a:r>
              <a:rPr sz="1550" spc="-40" dirty="0">
                <a:latin typeface="Courier New"/>
                <a:cs typeface="Courier New"/>
              </a:rPr>
              <a:t>ld</a:t>
            </a:r>
            <a:r>
              <a:rPr sz="1550" spc="-114" dirty="0">
                <a:latin typeface="Courier New"/>
                <a:cs typeface="Courier New"/>
              </a:rPr>
              <a:t>_</a:t>
            </a:r>
            <a:r>
              <a:rPr sz="1550" spc="-40" dirty="0">
                <a:latin typeface="Courier New"/>
                <a:cs typeface="Courier New"/>
              </a:rPr>
              <a:t>nam</a:t>
            </a:r>
            <a:r>
              <a:rPr sz="1550" spc="-114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2</a:t>
            </a:r>
            <a:r>
              <a:rPr sz="1550" spc="-3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ty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5975" y="1167481"/>
            <a:ext cx="1633855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290"/>
              </a:lnSpc>
            </a:pPr>
            <a:r>
              <a:rPr sz="3600" spc="-70" dirty="0">
                <a:solidFill>
                  <a:srgbClr val="90C225"/>
                </a:solidFill>
                <a:latin typeface="Trebuchet MS"/>
                <a:cs typeface="Trebuchet MS"/>
              </a:rPr>
              <a:t>W</a:t>
            </a:r>
            <a:r>
              <a:rPr sz="3600" spc="20" dirty="0">
                <a:solidFill>
                  <a:srgbClr val="90C225"/>
                </a:solidFill>
                <a:latin typeface="Trebuchet MS"/>
                <a:cs typeface="Trebuchet MS"/>
              </a:rPr>
              <a:t>i</a:t>
            </a:r>
            <a:r>
              <a:rPr sz="3600" spc="-20" dirty="0">
                <a:solidFill>
                  <a:srgbClr val="90C225"/>
                </a:solidFill>
                <a:latin typeface="Trebuchet MS"/>
                <a:cs typeface="Trebuchet MS"/>
              </a:rPr>
              <a:t>n</a:t>
            </a:r>
            <a:r>
              <a:rPr sz="3600" spc="10" dirty="0">
                <a:solidFill>
                  <a:srgbClr val="90C225"/>
                </a:solidFill>
                <a:latin typeface="Trebuchet MS"/>
                <a:cs typeface="Trebuchet MS"/>
              </a:rPr>
              <a:t>d</a:t>
            </a:r>
            <a:r>
              <a:rPr sz="3600" spc="15" dirty="0">
                <a:solidFill>
                  <a:srgbClr val="90C225"/>
                </a:solidFill>
                <a:latin typeface="Trebuchet MS"/>
                <a:cs typeface="Trebuchet MS"/>
              </a:rPr>
              <a:t>o</a:t>
            </a:r>
            <a:r>
              <a:rPr sz="3600" dirty="0">
                <a:solidFill>
                  <a:srgbClr val="90C225"/>
                </a:solidFill>
                <a:latin typeface="Trebuchet MS"/>
                <a:cs typeface="Trebuchet MS"/>
              </a:rPr>
              <a:t>w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6710" y="6165453"/>
            <a:ext cx="577469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350" dirty="0">
                <a:latin typeface="Calibri"/>
                <a:cs typeface="Calibri"/>
              </a:rPr>
              <a:t>Documentation: </a:t>
            </a:r>
            <a:r>
              <a:rPr sz="1400" u="sng" dirty="0">
                <a:solidFill>
                  <a:srgbClr val="99C93B"/>
                </a:solidFill>
                <a:latin typeface="Calibri"/>
                <a:cs typeface="Calibri"/>
                <a:hlinkClick r:id="rId3"/>
              </a:rPr>
              <a:t>http://esper.espertech.com/release-8.2.0/reference-esper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latin typeface="Calibri"/>
                <a:cs typeface="Calibri"/>
              </a:rPr>
              <a:t>Try online:  </a:t>
            </a:r>
            <a:r>
              <a:rPr sz="1350" u="sng" dirty="0">
                <a:solidFill>
                  <a:srgbClr val="90C225"/>
                </a:solidFill>
                <a:latin typeface="Calibri"/>
                <a:cs typeface="Calibri"/>
              </a:rPr>
              <a:t>https://esper-epl-tryout.appspot.com/epltryout/mainform.html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85974" y="1741492"/>
            <a:ext cx="6372225" cy="1146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sz="2150" dirty="0">
                <a:latin typeface="Calibri"/>
                <a:cs typeface="Calibri"/>
              </a:rPr>
              <a:t>Called a view in Esper</a:t>
            </a:r>
            <a:endParaRPr sz="215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84785" algn="l"/>
              </a:tabLst>
            </a:pPr>
            <a:r>
              <a:rPr sz="2150" dirty="0">
                <a:latin typeface="Calibri"/>
                <a:cs typeface="Calibri"/>
              </a:rPr>
              <a:t>Choose correctwindow when writing EPL queries!</a:t>
            </a:r>
            <a:endParaRPr sz="215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184785" algn="l"/>
              </a:tabLst>
            </a:pPr>
            <a:r>
              <a:rPr sz="2150" dirty="0">
                <a:latin typeface="Calibri"/>
                <a:cs typeface="Calibri"/>
              </a:rPr>
              <a:t>Examples of windows/views:</a:t>
            </a:r>
            <a:endParaRPr sz="215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140288"/>
              </p:ext>
            </p:extLst>
          </p:nvPr>
        </p:nvGraphicFramePr>
        <p:xfrm>
          <a:off x="1685544" y="2924936"/>
          <a:ext cx="8786494" cy="2658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 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od)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400" spc="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ll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911860">
                        <a:lnSpc>
                          <a:spcPct val="105100"/>
                        </a:lnSpc>
                      </a:pP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od)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688340">
                        <a:lnSpc>
                          <a:spcPct val="107300"/>
                        </a:lnSpc>
                      </a:pPr>
                      <a:r>
                        <a:rPr sz="1400" spc="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114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illi</a:t>
                      </a:r>
                      <a:r>
                        <a:rPr sz="1400" spc="4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cond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upp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4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754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641350">
                        <a:lnSpc>
                          <a:spcPct val="102800"/>
                        </a:lnSpc>
                      </a:pP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nce po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]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]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48285">
                        <a:lnSpc>
                          <a:spcPct val="102800"/>
                        </a:lnSpc>
                      </a:pPr>
                      <a:r>
                        <a:rPr sz="1400" spc="-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1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rv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400" spc="15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ol op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755">
                <a:tc>
                  <a:txBody>
                    <a:bodyPr/>
                    <a:lstStyle/>
                    <a:p>
                      <a:pPr marL="71120" marR="812165">
                        <a:lnSpc>
                          <a:spcPct val="1073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ll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4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i="1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mp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i="1" dirty="0">
                          <a:latin typeface="Calibri"/>
                          <a:cs typeface="Calibri"/>
                        </a:rPr>
                        <a:t>_ </a:t>
                      </a:r>
                      <a:r>
                        <a:rPr sz="1400" i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i="1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i="1" spc="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i="1" spc="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i="1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400" spc="10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i="1" spc="1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i="1" spc="1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i="1" spc="-35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i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6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6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i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i="1" spc="-35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400" i="1" spc="-6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i="1" spc="-60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])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873125">
                        <a:lnSpc>
                          <a:spcPct val="107300"/>
                        </a:lnSpc>
                      </a:pPr>
                      <a:r>
                        <a:rPr sz="1400" spc="-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400" spc="-1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illi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nd 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upp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4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9AED-A84D-6120-4627-30C5B3A4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87" y="934944"/>
            <a:ext cx="10842625" cy="512856"/>
          </a:xfrm>
        </p:spPr>
        <p:txBody>
          <a:bodyPr/>
          <a:lstStyle/>
          <a:p>
            <a:r>
              <a:rPr lang="en-ES" sz="2400" dirty="0"/>
              <a:t>Example: </a:t>
            </a:r>
            <a:r>
              <a:rPr lang="en-GB" sz="2000" dirty="0">
                <a:hlinkClick r:id="rId3"/>
              </a:rPr>
              <a:t>https://esper-epl-tryout.appspot.com/epltryout/mainform.html</a:t>
            </a:r>
            <a:br>
              <a:rPr lang="en-GB" sz="3200" dirty="0"/>
            </a:br>
            <a:endParaRPr lang="en-E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4D2E3-516E-52D3-5947-944469FF0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72532"/>
            <a:ext cx="1956871" cy="685799"/>
          </a:xfrm>
        </p:spPr>
        <p:txBody>
          <a:bodyPr/>
          <a:lstStyle/>
          <a:p>
            <a:pPr algn="l"/>
            <a:r>
              <a:rPr lang="en-GB" sz="1600" dirty="0">
                <a:latin typeface="Helvetica" pitchFamily="2" charset="0"/>
              </a:rPr>
              <a:t>EPL Statements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EPL Module Text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Enter EPL Here:</a:t>
            </a:r>
          </a:p>
          <a:p>
            <a:endParaRPr lang="en-E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0ADFDC-BDA5-1878-1FB2-D8265FE4BD51}"/>
              </a:ext>
            </a:extLst>
          </p:cNvPr>
          <p:cNvSpPr txBox="1">
            <a:spLocks/>
          </p:cNvSpPr>
          <p:nvPr/>
        </p:nvSpPr>
        <p:spPr>
          <a:xfrm>
            <a:off x="4419600" y="1872532"/>
            <a:ext cx="2743200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dirty="0">
                <a:latin typeface="Helvetica" pitchFamily="2" charset="0"/>
              </a:rPr>
              <a:t>Time And Event Sequence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Beginning Of Time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Provide a timestamp to start at:</a:t>
            </a: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2001-01-01 08:00:00.000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CF8028-CFF9-22F2-BB34-CF0160647850}"/>
              </a:ext>
            </a:extLst>
          </p:cNvPr>
          <p:cNvSpPr txBox="1">
            <a:spLocks/>
          </p:cNvSpPr>
          <p:nvPr/>
        </p:nvSpPr>
        <p:spPr>
          <a:xfrm>
            <a:off x="8229600" y="1872532"/>
            <a:ext cx="2743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dirty="0">
                <a:latin typeface="Helvetica" pitchFamily="2" charset="0"/>
              </a:rPr>
              <a:t>Scenario Results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All Output Events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B0A6C-F6AC-4043-03CE-3E436E360228}"/>
              </a:ext>
            </a:extLst>
          </p:cNvPr>
          <p:cNvSpPr txBox="1"/>
          <p:nvPr/>
        </p:nvSpPr>
        <p:spPr>
          <a:xfrm>
            <a:off x="455428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ES" sz="1200" dirty="0"/>
              <a:t>create schema ProductOrder(custId string, name string, price double);</a:t>
            </a:r>
          </a:p>
          <a:p>
            <a:r>
              <a:rPr lang="en-ES" sz="1200" dirty="0"/>
              <a:t>create schema ServiceOrder(custId string, name string, price double);</a:t>
            </a:r>
          </a:p>
          <a:p>
            <a:endParaRPr lang="en-ES" sz="1200" dirty="0"/>
          </a:p>
          <a:p>
            <a:r>
              <a:rPr lang="en-ES" sz="1200" dirty="0"/>
              <a:t>@Name('Out') select a.custId, sum(a.price + b.price) from pattern [every a=ServiceOrder -&gt; b=ProductOrder(custId =a.custId) where timer:within(1 min)]#win:time(20 min)</a:t>
            </a:r>
          </a:p>
          <a:p>
            <a:r>
              <a:rPr lang="en-ES" sz="1200" dirty="0"/>
              <a:t>where a.name in ('Repair', b.name) group by a.custId having sum(a.price + b.price) &gt; 100;</a:t>
            </a:r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3EBEF3-372B-4274-192A-56732039AAD9}"/>
              </a:ext>
            </a:extLst>
          </p:cNvPr>
          <p:cNvSpPr txBox="1"/>
          <p:nvPr/>
        </p:nvSpPr>
        <p:spPr>
          <a:xfrm>
            <a:off x="4419600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name='Repair', price=60.5}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(5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name='12345', price=53}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(60 seconds)</a:t>
            </a:r>
          </a:p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='customer2', name='6789', price=90}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(25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='customer2', name='6789', price=60}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(120 seconds)</a:t>
            </a:r>
          </a:p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name='Repair', price=60.5}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(10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name='7654', price=0.5}</a:t>
            </a:r>
            <a:endParaRPr lang="en-ES" sz="1200" dirty="0"/>
          </a:p>
          <a:p>
            <a:endParaRPr lang="en-ES" sz="1200" dirty="0"/>
          </a:p>
          <a:p>
            <a:endParaRPr lang="en-E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92B285-F703-269E-6E0D-3E722AA0E509}"/>
              </a:ext>
            </a:extLst>
          </p:cNvPr>
          <p:cNvSpPr txBox="1"/>
          <p:nvPr/>
        </p:nvSpPr>
        <p:spPr>
          <a:xfrm>
            <a:off x="8229600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08:00:05.000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='customer1',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)=113.5}</a:t>
            </a:r>
          </a:p>
          <a:p>
            <a:pPr indent="36000" algn="l"/>
            <a:endParaRPr lang="en-GB" sz="1200" b="0" i="0" u="none" strike="noStrike" dirty="0">
              <a:solidFill>
                <a:srgbClr val="222222"/>
              </a:solidFill>
              <a:effectLst/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08:01:30.000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='customer2',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)=150.0}</a:t>
            </a:r>
          </a:p>
          <a:p>
            <a:pPr indent="36000" algn="l"/>
            <a:endParaRPr lang="en-GB" sz="1200" b="0" i="0" u="none" strike="noStrike" dirty="0">
              <a:solidFill>
                <a:srgbClr val="222222"/>
              </a:solidFill>
              <a:effectLst/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08:03:40.000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='customer1',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)=174.5}</a:t>
            </a:r>
          </a:p>
          <a:p>
            <a:endParaRPr lang="en-ES" sz="1200" dirty="0"/>
          </a:p>
          <a:p>
            <a:endParaRPr lang="en-ES" sz="1200" dirty="0"/>
          </a:p>
        </p:txBody>
      </p:sp>
    </p:spTree>
    <p:extLst>
      <p:ext uri="{BB962C8B-B14F-4D97-AF65-F5344CB8AC3E}">
        <p14:creationId xmlns:p14="http://schemas.microsoft.com/office/powerpoint/2010/main" val="220308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1402</Words>
  <Application>Microsoft Macintosh PowerPoint</Application>
  <PresentationFormat>Widescreen</PresentationFormat>
  <Paragraphs>180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Courier New</vt:lpstr>
      <vt:lpstr>Helvetica</vt:lpstr>
      <vt:lpstr>Times New Roman</vt:lpstr>
      <vt:lpstr>Trebuchet MS</vt:lpstr>
      <vt:lpstr>Wingdings 3</vt:lpstr>
      <vt:lpstr>Office Theme</vt:lpstr>
      <vt:lpstr>PowerPoint Presentation</vt:lpstr>
      <vt:lpstr>Important information</vt:lpstr>
      <vt:lpstr>Overview</vt:lpstr>
      <vt:lpstr>Purpose of the Assignment</vt:lpstr>
      <vt:lpstr>PowerPoint Presentation</vt:lpstr>
      <vt:lpstr>PowerPoint Presentation</vt:lpstr>
      <vt:lpstr>Getting Started</vt:lpstr>
      <vt:lpstr>Assignment 1 contents</vt:lpstr>
      <vt:lpstr>Compilation</vt:lpstr>
      <vt:lpstr>Assignment1.java</vt:lpstr>
      <vt:lpstr>Structure of a WeatherTuple</vt:lpstr>
      <vt:lpstr>Query Structure</vt:lpstr>
      <vt:lpstr>Esper architecture</vt:lpstr>
      <vt:lpstr>PowerPoint Presentation</vt:lpstr>
      <vt:lpstr>PowerPoint Presentation</vt:lpstr>
      <vt:lpstr>Example: https://esper-epl-tryout.appspot.com/epltryout/mainform.html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Marta Quemada Lopez</cp:lastModifiedBy>
  <cp:revision>8</cp:revision>
  <dcterms:created xsi:type="dcterms:W3CDTF">2023-09-01T16:35:58Z</dcterms:created>
  <dcterms:modified xsi:type="dcterms:W3CDTF">2023-09-06T14:17:58Z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2022-09-08T00:00:00Z</vt:filetime>
  </property>
  <property fmtid="{D5CDD505-2E9C-101B-9397-08002B2CF9AE}" pid="3" name="LastSaved">
    <vt:filetime>2023-09-01T00:00:00Z</vt:filetime>
  </property>
</Properties>
</file>