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314" r:id="rId6"/>
    <p:sldId id="315" r:id="rId7"/>
    <p:sldId id="316" r:id="rId8"/>
    <p:sldId id="317" r:id="rId9"/>
    <p:sldId id="323" r:id="rId10"/>
    <p:sldId id="324" r:id="rId11"/>
    <p:sldId id="430" r:id="rId12"/>
    <p:sldId id="429" r:id="rId13"/>
    <p:sldId id="431" r:id="rId14"/>
    <p:sldId id="432" r:id="rId15"/>
    <p:sldId id="325" r:id="rId16"/>
    <p:sldId id="326" r:id="rId17"/>
    <p:sldId id="338" r:id="rId18"/>
    <p:sldId id="339" r:id="rId19"/>
    <p:sldId id="433" r:id="rId20"/>
    <p:sldId id="329" r:id="rId21"/>
    <p:sldId id="434" r:id="rId22"/>
    <p:sldId id="342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  <p:sldId id="351" r:id="rId32"/>
    <p:sldId id="352" r:id="rId33"/>
    <p:sldId id="375" r:id="rId34"/>
    <p:sldId id="416" r:id="rId35"/>
    <p:sldId id="435" r:id="rId36"/>
    <p:sldId id="374" r:id="rId37"/>
    <p:sldId id="359" r:id="rId38"/>
    <p:sldId id="361" r:id="rId39"/>
    <p:sldId id="363" r:id="rId40"/>
    <p:sldId id="364" r:id="rId41"/>
    <p:sldId id="365" r:id="rId42"/>
    <p:sldId id="369" r:id="rId43"/>
    <p:sldId id="414" r:id="rId44"/>
    <p:sldId id="370" r:id="rId45"/>
    <p:sldId id="371" r:id="rId46"/>
    <p:sldId id="312" r:id="rId4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8"/>
    <p:restoredTop sz="69605"/>
  </p:normalViewPr>
  <p:slideViewPr>
    <p:cSldViewPr snapToGrid="0" snapToObjects="1">
      <p:cViewPr varScale="1">
        <p:scale>
          <a:sx n="77" d="100"/>
          <a:sy n="77" d="100"/>
        </p:scale>
        <p:origin x="17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012DA-1A4F-E44C-B873-C06DC499EA37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A7A4A-85FD-0342-94C3-3C53184E68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6434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A7A4A-85FD-0342-94C3-3C53184E687F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1114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A7A4A-85FD-0342-94C3-3C53184E687F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6816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A7A4A-85FD-0342-94C3-3C53184E687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8811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A7A4A-85FD-0342-94C3-3C53184E687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7139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398F0AF7-FBC3-4C1B-9DA4-9B4711A09314}" type="slidenum">
              <a:rPr lang="nb-NO" smtClean="0"/>
              <a:pPr defTabSz="911319"/>
              <a:t>5</a:t>
            </a:fld>
            <a:endParaRPr lang="nb-NO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725677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C1A1C3CA-DF47-4B06-9023-21908FFDD146}" type="slidenum">
              <a:rPr lang="nb-NO" smtClean="0"/>
              <a:pPr defTabSz="911319"/>
              <a:t>6</a:t>
            </a:fld>
            <a:endParaRPr lang="nb-NO" dirty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1629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81EF96D1-CD75-4727-9010-D084A84AD792}" type="slidenum">
              <a:rPr lang="nb-NO" smtClean="0"/>
              <a:pPr defTabSz="911319"/>
              <a:t>7</a:t>
            </a:fld>
            <a:endParaRPr lang="nb-NO" dirty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82521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093AE0F8-4DBE-4D7D-AE64-116561425DD8}" type="slidenum">
              <a:rPr lang="nb-NO" smtClean="0"/>
              <a:pPr defTabSz="911319"/>
              <a:t>8</a:t>
            </a:fld>
            <a:endParaRPr lang="nb-NO" dirty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0698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093AE0F8-4DBE-4D7D-AE64-116561425DD8}" type="slidenum">
              <a:rPr lang="nb-NO" smtClean="0"/>
              <a:pPr defTabSz="911319"/>
              <a:t>9</a:t>
            </a:fld>
            <a:endParaRPr lang="nb-NO" dirty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2333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093AE0F8-4DBE-4D7D-AE64-116561425DD8}" type="slidenum">
              <a:rPr lang="nb-NO" smtClean="0"/>
              <a:pPr defTabSz="911319"/>
              <a:t>10</a:t>
            </a:fld>
            <a:endParaRPr lang="nb-NO" dirty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3046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A25A4AE2-3D06-46D6-9E06-B159F819877E}" type="slidenum">
              <a:rPr lang="nb-NO" smtClean="0"/>
              <a:pPr defTabSz="911319"/>
              <a:t>11</a:t>
            </a:fld>
            <a:endParaRPr lang="nb-NO" dirty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r"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3710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A25A4AE2-3D06-46D6-9E06-B159F819877E}" type="slidenum">
              <a:rPr lang="nb-NO" smtClean="0"/>
              <a:pPr defTabSz="911319"/>
              <a:t>12</a:t>
            </a:fld>
            <a:endParaRPr lang="nb-NO" dirty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r"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632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9D88D3B9-D116-44EE-B70F-F8B1F12D822B}" type="slidenum">
              <a:rPr lang="nb-NO" smtClean="0"/>
              <a:pPr defTabSz="911319"/>
              <a:t>13</a:t>
            </a:fld>
            <a:endParaRPr lang="nb-NO" dirty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5182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8E7F5491-C900-436B-8E0C-3779EBCDEA0A}" type="slidenum">
              <a:rPr lang="nb-NO" smtClean="0"/>
              <a:pPr defTabSz="911319"/>
              <a:t>14</a:t>
            </a:fld>
            <a:endParaRPr lang="nb-NO" dirty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3761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44B136E4-D3DD-4897-8345-E86CA87DB3C4}" type="slidenum">
              <a:rPr lang="nb-NO" smtClean="0"/>
              <a:pPr defTabSz="911319"/>
              <a:t>15</a:t>
            </a:fld>
            <a:endParaRPr lang="nb-NO" dirty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9350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091E776E-02CC-4FC8-A3AC-DE68B2223EE5}" type="slidenum">
              <a:rPr lang="nb-NO" smtClean="0"/>
              <a:pPr defTabSz="911319"/>
              <a:t>16</a:t>
            </a:fld>
            <a:endParaRPr lang="nb-NO" dirty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0842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DA9CD7D6-CBC4-4B1F-B3F9-F9932E541397}" type="slidenum">
              <a:rPr lang="nb-NO" smtClean="0"/>
              <a:pPr defTabSz="911319"/>
              <a:t>17</a:t>
            </a:fld>
            <a:endParaRPr lang="nb-NO" dirty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3746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CDC5B6FA-3F33-4C78-A53C-C391334F45D3}" type="slidenum">
              <a:rPr lang="nb-NO" smtClean="0"/>
              <a:pPr defTabSz="911319"/>
              <a:t>18</a:t>
            </a:fld>
            <a:endParaRPr lang="nb-NO" dirty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/>
              <a:t>Algoritmen ser slik ut: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i er indeksen i vi bruker i T, j indeksen i P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 err="1"/>
              <a:t>CreateNext</a:t>
            </a:r>
            <a:r>
              <a:rPr lang="nb-NO" dirty="0"/>
              <a:t> er </a:t>
            </a:r>
            <a:r>
              <a:rPr lang="nb-NO" dirty="0" err="1"/>
              <a:t>presposessering</a:t>
            </a:r>
            <a:r>
              <a:rPr lang="nb-NO" dirty="0"/>
              <a:t> for å beregne </a:t>
            </a:r>
            <a:r>
              <a:rPr lang="nb-NO" dirty="0" err="1"/>
              <a:t>shift</a:t>
            </a:r>
            <a:r>
              <a:rPr lang="nb-NO" dirty="0"/>
              <a:t> av </a:t>
            </a:r>
            <a:r>
              <a:rPr lang="nb-NO" dirty="0" err="1"/>
              <a:t>patternet</a:t>
            </a:r>
            <a:r>
              <a:rPr lang="nb-NO" dirty="0"/>
              <a:t>. For hver rute i </a:t>
            </a:r>
            <a:r>
              <a:rPr lang="nb-NO" dirty="0" err="1"/>
              <a:t>patternet</a:t>
            </a:r>
            <a:r>
              <a:rPr lang="nb-NO" dirty="0"/>
              <a:t> P, ser vi på overlappende suffikser og prefikser til venstre for denne, og finner lengden av disse. I eksempelet vi hadde så vi at mismatch i rute 5 tilsa som vi så et flytt på 3.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 err="1"/>
              <a:t>WHILE-løkken</a:t>
            </a:r>
            <a:r>
              <a:rPr lang="nb-NO" dirty="0"/>
              <a:t> flytter </a:t>
            </a:r>
            <a:r>
              <a:rPr lang="nb-NO" dirty="0" err="1"/>
              <a:t>patternet</a:t>
            </a:r>
            <a:r>
              <a:rPr lang="nb-NO" dirty="0"/>
              <a:t> oppover.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Hvis symbolene er like, så sjekker vi om vi nå har kommet til full match (j = m – 1) , hvis ikke øker vi i og j og ser på neste symbol.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Hvis symbolene ikke er like, vi har mismatch, skal </a:t>
            </a:r>
            <a:r>
              <a:rPr lang="nb-NO" dirty="0" err="1"/>
              <a:t>patternet</a:t>
            </a:r>
            <a:r>
              <a:rPr lang="nb-NO" dirty="0"/>
              <a:t> flyttes, dette skjer implisitt ved å flytte indeksen j bakover. Se tegning. I eksemplet starter vi igjen på 2, vi flytter j fra 5 til 2, det tilsvarer å flytte </a:t>
            </a:r>
            <a:r>
              <a:rPr lang="nb-NO" dirty="0" err="1"/>
              <a:t>patteret</a:t>
            </a:r>
            <a:r>
              <a:rPr lang="nb-NO" dirty="0"/>
              <a:t> opp tre hakk.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Må vi starte helt fra begynnelsen av P, sjekker vi mot starten av det aktuelle vinduet i T, og gjør evt. en eksplisitt flytting av P ved å øke i. Da er det jo ingen overlapp, og ikke noe algoritmen kan huske at den har lest.</a:t>
            </a:r>
          </a:p>
        </p:txBody>
      </p:sp>
    </p:spTree>
    <p:extLst>
      <p:ext uri="{BB962C8B-B14F-4D97-AF65-F5344CB8AC3E}">
        <p14:creationId xmlns:p14="http://schemas.microsoft.com/office/powerpoint/2010/main" val="15924553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DA9CD7D6-CBC4-4B1F-B3F9-F9932E541397}" type="slidenum">
              <a:rPr lang="nb-NO" smtClean="0"/>
              <a:pPr defTabSz="911319"/>
              <a:t>19</a:t>
            </a:fld>
            <a:endParaRPr lang="nb-NO" dirty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14835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3FEEB171-2FB0-4C1D-A3A7-D2E78311C690}" type="slidenum">
              <a:rPr lang="nb-NO" smtClean="0"/>
              <a:pPr defTabSz="911319"/>
              <a:t>20</a:t>
            </a:fld>
            <a:endParaRPr lang="nb-NO" dirty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98078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A7A4A-85FD-0342-94C3-3C53184E687F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09249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5B74A964-38E5-4709-9D6F-70C1023A6C8A}" type="slidenum">
              <a:rPr lang="nb-NO" smtClean="0"/>
              <a:pPr defTabSz="911319"/>
              <a:t>22</a:t>
            </a:fld>
            <a:endParaRPr lang="nb-NO" dirty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0047677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B0EFF39F-EACB-471C-84F0-C92157A9810C}" type="slidenum">
              <a:rPr lang="nb-NO" smtClean="0"/>
              <a:pPr defTabSz="911319"/>
              <a:t>23</a:t>
            </a:fld>
            <a:endParaRPr lang="nb-NO" dirty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74086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88452B8F-39D8-4565-9877-4400AF0BE92C}" type="slidenum">
              <a:rPr lang="nb-NO" smtClean="0"/>
              <a:pPr defTabSz="911319"/>
              <a:t>24</a:t>
            </a:fld>
            <a:endParaRPr lang="nb-NO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9432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4F5D8AE1-0773-4136-962C-5C2479901507}" type="slidenum">
              <a:rPr lang="nb-NO" smtClean="0"/>
              <a:pPr defTabSz="911319"/>
              <a:t>25</a:t>
            </a:fld>
            <a:endParaRPr lang="nb-NO" dirty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47096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E1D6D3C5-8DE5-4E45-8249-83C2537B960A}" type="slidenum">
              <a:rPr lang="nb-NO" smtClean="0"/>
              <a:pPr defTabSz="911319"/>
              <a:t>26</a:t>
            </a:fld>
            <a:endParaRPr lang="nb-NO" dirty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31219115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889524F4-D19A-4955-9760-B88C0D92FD3E}" type="slidenum">
              <a:rPr lang="nb-NO" smtClean="0"/>
              <a:pPr defTabSz="911319"/>
              <a:t>27</a:t>
            </a:fld>
            <a:endParaRPr lang="nb-NO" dirty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r"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03548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CFD41EAF-1AFC-407A-B98B-773840432A7A}" type="slidenum">
              <a:rPr lang="nb-NO" smtClean="0"/>
              <a:pPr defTabSz="911319"/>
              <a:t>28</a:t>
            </a:fld>
            <a:endParaRPr lang="nb-NO" dirty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232624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C6EDCFD4-6772-47F0-B469-6E0C4CE03F81}" type="slidenum">
              <a:rPr lang="nb-NO" smtClean="0"/>
              <a:pPr defTabSz="911319"/>
              <a:t>29</a:t>
            </a:fld>
            <a:endParaRPr lang="nb-NO" dirty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68828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502126FE-E398-49B0-9782-A28CB492AB6A}" type="slidenum">
              <a:rPr lang="nb-NO" smtClean="0"/>
              <a:pPr defTabSz="911319"/>
              <a:t>30</a:t>
            </a:fld>
            <a:endParaRPr lang="nb-NO" dirty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30150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2381752F-8DC0-4C2E-8D5C-B7FD2ADB502E}" type="slidenum">
              <a:rPr lang="nb-NO" smtClean="0"/>
              <a:pPr defTabSz="911319"/>
              <a:t>31</a:t>
            </a:fld>
            <a:endParaRPr lang="nb-NO" dirty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48023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5E074C9E-EFD8-47CC-932A-916F08061FD7}" type="slidenum">
              <a:rPr lang="nb-NO" smtClean="0"/>
              <a:pPr defTabSz="911319"/>
              <a:t>32</a:t>
            </a:fld>
            <a:endParaRPr lang="nb-NO" dirty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87796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24515710-F4C7-4985-9928-1A1E8DC07F7E}" type="slidenum">
              <a:rPr lang="nb-NO" smtClean="0"/>
              <a:pPr defTabSz="911319"/>
              <a:t>33</a:t>
            </a:fld>
            <a:endParaRPr lang="nb-NO" dirty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67100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24515710-F4C7-4985-9928-1A1E8DC07F7E}" type="slidenum">
              <a:rPr lang="nb-NO" smtClean="0"/>
              <a:pPr defTabSz="911319"/>
              <a:t>34</a:t>
            </a:fld>
            <a:endParaRPr lang="nb-NO" dirty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11964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A7A4A-85FD-0342-94C3-3C53184E687F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72655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8A077C72-492C-47C3-88F1-CDC77365FF51}" type="slidenum">
              <a:rPr lang="nb-NO" smtClean="0"/>
              <a:pPr defTabSz="911319"/>
              <a:t>36</a:t>
            </a:fld>
            <a:endParaRPr lang="nb-NO" dirty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19412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A531B7DC-7BC9-40BB-B663-018D4B02B719}" type="slidenum">
              <a:rPr lang="nb-NO" smtClean="0"/>
              <a:pPr defTabSz="911319"/>
              <a:t>37</a:t>
            </a:fld>
            <a:endParaRPr lang="nb-NO" dirty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85157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D9661FED-06B1-45B5-8C07-AAD59C5CDB4C}" type="slidenum">
              <a:rPr lang="nb-NO" smtClean="0"/>
              <a:pPr defTabSz="911319"/>
              <a:t>38</a:t>
            </a:fld>
            <a:endParaRPr lang="nb-NO" dirty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77758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918D87A4-7E0A-481D-B0F9-7D7E2F9252C1}" type="slidenum">
              <a:rPr lang="nb-NO" smtClean="0"/>
              <a:pPr defTabSz="911319"/>
              <a:t>39</a:t>
            </a:fld>
            <a:endParaRPr lang="nb-NO" dirty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33253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C233DBAC-CE28-4CE1-B1D9-FA1FE12775C7}" type="slidenum">
              <a:rPr lang="nb-NO" smtClean="0"/>
              <a:pPr defTabSz="911319"/>
              <a:t>40</a:t>
            </a:fld>
            <a:endParaRPr lang="nb-NO" dirty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82835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9065EF7A-35CE-4CC9-8009-243568B40362}" type="slidenum">
              <a:rPr lang="nb-NO" smtClean="0"/>
              <a:pPr defTabSz="911319"/>
              <a:t>41</a:t>
            </a:fld>
            <a:endParaRPr lang="nb-NO" dirty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81479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13E47F80-8D06-44BF-A8D4-3E0555EB4A50}" type="slidenum">
              <a:rPr lang="nb-NO" smtClean="0"/>
              <a:pPr defTabSz="911319"/>
              <a:t>42</a:t>
            </a:fld>
            <a:endParaRPr lang="nb-NO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r" eaLnBrk="1" hangingPunct="1"/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30715920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13E47F80-8D06-44BF-A8D4-3E0555EB4A50}" type="slidenum">
              <a:rPr lang="nb-NO" smtClean="0"/>
              <a:pPr defTabSz="911319"/>
              <a:t>43</a:t>
            </a:fld>
            <a:endParaRPr lang="nb-NO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r" eaLnBrk="1" hangingPunct="1"/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2139425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E62D4A72-DE5C-4CAE-A0A7-5B7D948FC804}" type="slidenum">
              <a:rPr lang="nb-NO" smtClean="0"/>
              <a:pPr defTabSz="911319"/>
              <a:t>44</a:t>
            </a:fld>
            <a:endParaRPr lang="nb-NO" dirty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86020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2E98A903-AFA4-4D14-8387-5412E341B966}" type="slidenum">
              <a:rPr lang="nb-NO" smtClean="0"/>
              <a:pPr defTabSz="911319"/>
              <a:t>45</a:t>
            </a:fld>
            <a:endParaRPr lang="nb-NO" dirty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77373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319"/>
            <a:fld id="{7DE4D4B4-0F3C-450C-BB2C-F5BD5BC5C625}" type="slidenum">
              <a:rPr lang="nb-NO" smtClean="0"/>
              <a:pPr defTabSz="911319"/>
              <a:t>46</a:t>
            </a:fld>
            <a:endParaRPr lang="nb-NO" dirty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4538"/>
            <a:ext cx="6604000" cy="3714750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0008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34518-94C3-6E4E-81E7-C127C4996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757DDC-AEA9-514B-92BB-7EB8375ED9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06293-C342-2D46-8C2F-1130BA61C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E4391-0449-2243-8912-6B6340197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481C3-A1D5-4C41-A8A6-88F876D30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4460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C0059-1120-2E45-921B-F733DD3DE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13747-7D48-134F-BEBA-305B9D061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9C265-76D3-D048-A6AB-69686F0C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6F353-E351-1340-B1A1-13F152AB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957C4-8856-B248-9247-250FBD545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609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1507D-0205-C84D-8F79-E85A81EC0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7A892-3F09-CF45-B786-F1BBAB290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209FD-1958-3840-9BA7-D1D4C60A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76A6F-E606-A941-AE1A-8D012191E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1EBE1-65D7-EB49-AB1D-25A2B0DF0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8469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59C0D-E83C-1143-A7BB-7CFCEE13B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79224-DA30-E04C-8981-5075B007C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5EE890-9D39-9342-A67B-DBC16A63C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C4E1E-58E5-C445-89EE-66CDD6011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9A2F4A-F1DB-3F4B-B7FE-37853CBD1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BD321-CA2A-BA49-A9D9-F063BC3E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637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70F9-9467-2F4C-A5AB-794CB23D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D6123-90A8-CB42-BC12-42492CF13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ED783-6AF1-8446-B68D-D9D5B0142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0A87A2-DC0E-514F-B27E-D53338BAE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07A9D5-EA65-DA49-893F-AE5BD905B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AE89D2-6F35-8C40-99B1-CDD9DDB98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F52CBE-577E-3548-B233-3B668280D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F683D6-BD21-3F4F-A877-3427064F2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5954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3CCA6-54AA-8640-B8AF-BD095323D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D44AEB-6767-5046-B213-89194DB3E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C3BC7D-9ABF-424A-B810-11D0BF035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E6D88F-85EF-6D46-8878-6D9C2A656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980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F13C0-246E-994A-98E4-9E28E027A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598D55-55DA-BA4B-BEFC-E84B8213E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260EE-236D-1D49-A420-3DC440E33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362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879B0-AD3B-D14F-B215-ACC6E7429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BAFC4-1A2F-974C-A70D-3E771C34B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28CFA-D1AC-F940-9635-918C8CA78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DC51F7-B0E6-574C-B62A-DEDD01B8F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492B1-7E9E-5B42-AB22-CCF7FB002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DDC4D-D31C-D64B-B1BA-4D114C8BD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6466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107BE-F7D7-D94C-9B5B-09E189E0C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2F2911-E585-8D41-82D7-F081F329E9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4951B-565C-B34D-80D0-5A2ABCA37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EC4ACD-F234-AC44-986B-3ABBFBD11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07A1B1-6BCA-1E47-8A7F-2A4CDCC1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E82F0D-8906-6543-9692-FBEA8038A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0294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BC507-8A52-6348-B04B-6BCB67144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ACB8E9-62EE-C548-9944-176BD0592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6A052-A321-FA40-91D5-7824D7B9A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6739A-5B1A-7B43-A560-845728F0D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BBEAD-8F11-C849-BD4A-2DD0BDF1E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329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D42C54-5C4C-E245-AB6C-53059BD90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E1C2D-A0E0-204E-820A-CB544860B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74E9D-D399-3D4E-914C-D84C5BC1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0A3B8-3523-DC4F-80A4-F4006D339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B7241-7793-3A41-80A2-31B3CF4F0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9307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17" y="188913"/>
            <a:ext cx="10972800" cy="6477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4417" y="981075"/>
            <a:ext cx="5384800" cy="5543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2417" y="981075"/>
            <a:ext cx="5384800" cy="5543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E1998-8827-475A-94C0-E7C1F0B51E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7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292A3C-F487-5345-89C4-6573F0646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A9A58-F5F3-F040-88C6-BC5D9591D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AA0DA-7244-6044-ABE4-0F85FA2710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26AEA-B355-034D-AB85-08CAF7B00B7A}" type="datetimeFigureOut">
              <a:rPr lang="nb-NO" smtClean="0"/>
              <a:t>05.09.2019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1E22D-6DA5-734B-B3BA-4073423F3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463F0-D86D-4343-BB77-F30A3263A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0A686-377A-4546-9F54-731C94A7B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28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3820C-2572-9A46-83D8-0A21148852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String</a:t>
            </a:r>
            <a:r>
              <a:rPr lang="nb-NO" dirty="0"/>
              <a:t> </a:t>
            </a:r>
            <a:r>
              <a:rPr lang="nb-NO" dirty="0" err="1"/>
              <a:t>Search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2F3CF-D45A-654E-B116-40E2F5E8AE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5th September 2019</a:t>
            </a:r>
          </a:p>
          <a:p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Petter Kristiansen</a:t>
            </a:r>
          </a:p>
        </p:txBody>
      </p:sp>
    </p:spTree>
    <p:extLst>
      <p:ext uri="{BB962C8B-B14F-4D97-AF65-F5344CB8AC3E}">
        <p14:creationId xmlns:p14="http://schemas.microsoft.com/office/powerpoint/2010/main" val="4204527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FE537-5E53-BC45-BDAF-76CED2356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9371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Vast </a:t>
            </a:r>
            <a:r>
              <a:rPr lang="nb-NO" dirty="0" err="1"/>
              <a:t>ammounts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information</a:t>
            </a:r>
            <a:endParaRPr lang="nb-NO" dirty="0"/>
          </a:p>
          <a:p>
            <a:pPr lvl="1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stored</a:t>
            </a:r>
            <a:r>
              <a:rPr lang="nb-NO" dirty="0"/>
              <a:t> digital </a:t>
            </a:r>
            <a:r>
              <a:rPr lang="nb-NO" dirty="0" err="1"/>
              <a:t>information</a:t>
            </a:r>
            <a:r>
              <a:rPr lang="nb-NO" dirty="0"/>
              <a:t> </a:t>
            </a:r>
            <a:r>
              <a:rPr lang="nb-NO" dirty="0" err="1"/>
              <a:t>grows</a:t>
            </a:r>
            <a:r>
              <a:rPr lang="nb-NO" dirty="0"/>
              <a:t> </a:t>
            </a:r>
            <a:r>
              <a:rPr lang="nb-NO" dirty="0" err="1"/>
              <a:t>steadily</a:t>
            </a:r>
            <a:r>
              <a:rPr lang="nb-NO" dirty="0"/>
              <a:t> (</a:t>
            </a:r>
            <a:r>
              <a:rPr lang="nb-NO" dirty="0" err="1"/>
              <a:t>rapidly</a:t>
            </a:r>
            <a:r>
              <a:rPr lang="nb-NO" dirty="0"/>
              <a:t>?)</a:t>
            </a:r>
          </a:p>
          <a:p>
            <a:pPr lvl="2"/>
            <a:r>
              <a:rPr lang="nb-NO" dirty="0"/>
              <a:t>3 </a:t>
            </a:r>
            <a:r>
              <a:rPr lang="nb-NO" dirty="0" err="1"/>
              <a:t>zettabytes</a:t>
            </a:r>
            <a:r>
              <a:rPr lang="nb-NO" dirty="0"/>
              <a:t> (10</a:t>
            </a:r>
            <a:r>
              <a:rPr lang="nb-NO" baseline="30000" dirty="0"/>
              <a:t>21 </a:t>
            </a:r>
            <a:r>
              <a:rPr lang="nb-NO" dirty="0"/>
              <a:t>= 1 000 000 000 000 000 000 000 = </a:t>
            </a:r>
            <a:r>
              <a:rPr lang="nb-NO" dirty="0" err="1"/>
              <a:t>trilliard</a:t>
            </a:r>
            <a:r>
              <a:rPr lang="nb-NO" dirty="0"/>
              <a:t>) in 2012</a:t>
            </a:r>
          </a:p>
          <a:p>
            <a:pPr lvl="2"/>
            <a:r>
              <a:rPr lang="nb-NO" dirty="0"/>
              <a:t>4.4 </a:t>
            </a:r>
            <a:r>
              <a:rPr lang="nb-NO" dirty="0" err="1"/>
              <a:t>zettabytes</a:t>
            </a:r>
            <a:r>
              <a:rPr lang="nb-NO" dirty="0"/>
              <a:t> in 2013</a:t>
            </a:r>
          </a:p>
          <a:p>
            <a:pPr lvl="2"/>
            <a:r>
              <a:rPr lang="nb-NO" dirty="0"/>
              <a:t>44 </a:t>
            </a:r>
            <a:r>
              <a:rPr lang="nb-NO" dirty="0" err="1"/>
              <a:t>zettabytes</a:t>
            </a:r>
            <a:r>
              <a:rPr lang="nb-NO" dirty="0"/>
              <a:t> in 2020 (</a:t>
            </a:r>
            <a:r>
              <a:rPr lang="nb-NO" dirty="0" err="1"/>
              <a:t>estimated</a:t>
            </a:r>
            <a:r>
              <a:rPr lang="nb-NO" dirty="0"/>
              <a:t>)</a:t>
            </a:r>
          </a:p>
          <a:p>
            <a:pPr lvl="2"/>
            <a:r>
              <a:rPr lang="nb-NO" dirty="0"/>
              <a:t>175 </a:t>
            </a:r>
            <a:r>
              <a:rPr lang="nb-NO" dirty="0" err="1"/>
              <a:t>zettabytes</a:t>
            </a:r>
            <a:r>
              <a:rPr lang="nb-NO" dirty="0"/>
              <a:t> in 2025 (</a:t>
            </a:r>
            <a:r>
              <a:rPr lang="nb-NO" dirty="0" err="1"/>
              <a:t>estimated</a:t>
            </a:r>
            <a:r>
              <a:rPr lang="nb-NO" dirty="0"/>
              <a:t>)</a:t>
            </a:r>
          </a:p>
          <a:p>
            <a:pPr lvl="1"/>
            <a:r>
              <a:rPr lang="nb-NO" dirty="0" err="1"/>
              <a:t>Search</a:t>
            </a:r>
            <a:r>
              <a:rPr lang="nb-NO" dirty="0"/>
              <a:t> for a given </a:t>
            </a:r>
            <a:r>
              <a:rPr lang="nb-NO" dirty="0" err="1"/>
              <a:t>pattern</a:t>
            </a:r>
            <a:r>
              <a:rPr lang="nb-NO" dirty="0"/>
              <a:t> in DNA </a:t>
            </a:r>
            <a:r>
              <a:rPr lang="nb-NO" dirty="0" err="1"/>
              <a:t>strings</a:t>
            </a:r>
            <a:r>
              <a:rPr lang="nb-NO" dirty="0"/>
              <a:t>  (</a:t>
            </a:r>
            <a:r>
              <a:rPr lang="nb-NO" dirty="0" err="1"/>
              <a:t>about</a:t>
            </a:r>
            <a:r>
              <a:rPr lang="nb-NO" dirty="0"/>
              <a:t> 3 </a:t>
            </a:r>
            <a:r>
              <a:rPr lang="nb-NO" dirty="0" err="1"/>
              <a:t>giga</a:t>
            </a:r>
            <a:r>
              <a:rPr lang="nb-NO" dirty="0"/>
              <a:t>-letters (10</a:t>
            </a:r>
            <a:r>
              <a:rPr lang="nb-NO" baseline="30000" dirty="0"/>
              <a:t>9</a:t>
            </a:r>
            <a:r>
              <a:rPr lang="nb-NO" dirty="0"/>
              <a:t>) in human DNA).</a:t>
            </a:r>
          </a:p>
          <a:p>
            <a:pPr lvl="1"/>
            <a:r>
              <a:rPr lang="nb-NO" dirty="0"/>
              <a:t>Google and </a:t>
            </a:r>
            <a:r>
              <a:rPr lang="nb-NO" dirty="0" err="1"/>
              <a:t>similar</a:t>
            </a:r>
            <a:r>
              <a:rPr lang="nb-NO" dirty="0"/>
              <a:t> </a:t>
            </a:r>
            <a:r>
              <a:rPr lang="nb-NO" dirty="0" err="1"/>
              <a:t>search</a:t>
            </a:r>
            <a:r>
              <a:rPr lang="nb-NO" dirty="0"/>
              <a:t> </a:t>
            </a:r>
            <a:r>
              <a:rPr lang="nb-NO" dirty="0" err="1"/>
              <a:t>engines</a:t>
            </a:r>
            <a:r>
              <a:rPr lang="nb-NO" dirty="0"/>
              <a:t> </a:t>
            </a:r>
            <a:r>
              <a:rPr lang="nb-NO" dirty="0" err="1"/>
              <a:t>search</a:t>
            </a:r>
            <a:r>
              <a:rPr lang="nb-NO" dirty="0"/>
              <a:t> for given </a:t>
            </a:r>
            <a:r>
              <a:rPr lang="nb-NO" dirty="0" err="1"/>
              <a:t>strings</a:t>
            </a:r>
            <a:r>
              <a:rPr lang="nb-NO" dirty="0"/>
              <a:t> (or </a:t>
            </a:r>
            <a:r>
              <a:rPr lang="nb-NO" dirty="0" err="1"/>
              <a:t>sets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strings</a:t>
            </a:r>
            <a:r>
              <a:rPr lang="nb-NO" dirty="0"/>
              <a:t>) </a:t>
            </a:r>
            <a:r>
              <a:rPr lang="nb-NO" dirty="0" err="1"/>
              <a:t>on</a:t>
            </a:r>
            <a:r>
              <a:rPr lang="nb-NO" dirty="0"/>
              <a:t> all </a:t>
            </a:r>
            <a:r>
              <a:rPr lang="nb-NO" dirty="0" err="1"/>
              <a:t>registered</a:t>
            </a:r>
            <a:r>
              <a:rPr lang="nb-NO" dirty="0"/>
              <a:t> web-</a:t>
            </a:r>
            <a:r>
              <a:rPr lang="nb-NO" dirty="0" err="1"/>
              <a:t>pages</a:t>
            </a:r>
            <a:r>
              <a:rPr lang="nb-NO" dirty="0"/>
              <a:t>.</a:t>
            </a:r>
          </a:p>
          <a:p>
            <a:pPr lvl="1"/>
            <a:endParaRPr lang="nb-NO" dirty="0"/>
          </a:p>
          <a:p>
            <a:r>
              <a:rPr lang="nb-NO" dirty="0" err="1"/>
              <a:t>Searching</a:t>
            </a:r>
            <a:r>
              <a:rPr lang="nb-NO" dirty="0"/>
              <a:t> for </a:t>
            </a:r>
            <a:r>
              <a:rPr lang="nb-NO" dirty="0" err="1"/>
              <a:t>similar</a:t>
            </a:r>
            <a:r>
              <a:rPr lang="nb-NO" dirty="0"/>
              <a:t> </a:t>
            </a:r>
            <a:r>
              <a:rPr lang="nb-NO" dirty="0" err="1"/>
              <a:t>patterns</a:t>
            </a:r>
            <a:r>
              <a:rPr lang="nb-NO" dirty="0"/>
              <a:t> is </a:t>
            </a:r>
            <a:r>
              <a:rPr lang="nb-NO" dirty="0" err="1"/>
              <a:t>also</a:t>
            </a:r>
            <a:r>
              <a:rPr lang="nb-NO" dirty="0"/>
              <a:t> relevant e.g. for DNA-</a:t>
            </a:r>
            <a:r>
              <a:rPr lang="nb-NO" dirty="0" err="1"/>
              <a:t>strings</a:t>
            </a:r>
            <a:endParaRPr lang="nb-NO" dirty="0"/>
          </a:p>
          <a:p>
            <a:pPr lvl="1"/>
            <a:r>
              <a:rPr lang="nb-NO" dirty="0"/>
              <a:t>The </a:t>
            </a:r>
            <a:r>
              <a:rPr lang="nb-NO" dirty="0" err="1"/>
              <a:t>genetic</a:t>
            </a:r>
            <a:r>
              <a:rPr lang="nb-NO" dirty="0"/>
              <a:t> </a:t>
            </a:r>
            <a:r>
              <a:rPr lang="nb-NO" dirty="0" err="1"/>
              <a:t>sequences</a:t>
            </a:r>
            <a:r>
              <a:rPr lang="nb-NO" dirty="0"/>
              <a:t> in </a:t>
            </a:r>
            <a:r>
              <a:rPr lang="nb-NO" dirty="0" err="1"/>
              <a:t>organisms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changing</a:t>
            </a:r>
            <a:r>
              <a:rPr lang="nb-NO" dirty="0"/>
              <a:t> over time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mutations</a:t>
            </a:r>
            <a:r>
              <a:rPr lang="nb-NO" dirty="0"/>
              <a:t>.</a:t>
            </a:r>
          </a:p>
          <a:p>
            <a:pPr lvl="1"/>
            <a:r>
              <a:rPr lang="nb-NO" dirty="0" err="1"/>
              <a:t>Searches</a:t>
            </a:r>
            <a:r>
              <a:rPr lang="nb-NO" dirty="0"/>
              <a:t> for </a:t>
            </a:r>
            <a:r>
              <a:rPr lang="nb-NO" dirty="0" err="1"/>
              <a:t>similar</a:t>
            </a:r>
            <a:r>
              <a:rPr lang="nb-NO" dirty="0"/>
              <a:t> </a:t>
            </a:r>
            <a:r>
              <a:rPr lang="nb-NO" dirty="0" err="1"/>
              <a:t>patterns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treated</a:t>
            </a:r>
            <a:r>
              <a:rPr lang="nb-NO" dirty="0"/>
              <a:t> in </a:t>
            </a:r>
            <a:r>
              <a:rPr lang="nb-NO" dirty="0" err="1"/>
              <a:t>Ch</a:t>
            </a:r>
            <a:r>
              <a:rPr lang="nb-NO" dirty="0"/>
              <a:t>. 20.5. 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look</a:t>
            </a:r>
            <a:r>
              <a:rPr lang="nb-NO" dirty="0"/>
              <a:t> at </a:t>
            </a:r>
            <a:r>
              <a:rPr lang="nb-NO" dirty="0" err="1"/>
              <a:t>that</a:t>
            </a:r>
            <a:r>
              <a:rPr lang="nb-NO" dirty="0"/>
              <a:t> in </a:t>
            </a:r>
            <a:r>
              <a:rPr lang="nb-NO" dirty="0" err="1"/>
              <a:t>connection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b="1" dirty="0" err="1"/>
              <a:t>Dynamic</a:t>
            </a:r>
            <a:r>
              <a:rPr lang="nb-NO" b="1" dirty="0"/>
              <a:t> Programming</a:t>
            </a:r>
          </a:p>
          <a:p>
            <a:endParaRPr lang="nb-NO" dirty="0"/>
          </a:p>
        </p:txBody>
      </p:sp>
      <p:sp>
        <p:nvSpPr>
          <p:cNvPr id="4" name="Rectangle 125">
            <a:extLst>
              <a:ext uri="{FF2B5EF4-FFF2-40B4-BE49-F238E27FC236}">
                <a16:creationId xmlns:a16="http://schemas.microsoft.com/office/drawing/2014/main" id="{6F4041DF-A031-C64D-925C-1036418C400A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119639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err="1"/>
              <a:t>Search</a:t>
            </a:r>
            <a:r>
              <a:rPr lang="nb-NO" dirty="0"/>
              <a:t> Problems have </a:t>
            </a:r>
            <a:r>
              <a:rPr lang="nb-NO" dirty="0" err="1"/>
              <a:t>become</a:t>
            </a:r>
            <a:r>
              <a:rPr lang="nb-NO" dirty="0"/>
              <a:t> </a:t>
            </a:r>
            <a:r>
              <a:rPr lang="nb-NO" dirty="0" err="1"/>
              <a:t>increasingly</a:t>
            </a:r>
            <a:r>
              <a:rPr lang="nb-NO" dirty="0"/>
              <a:t> </a:t>
            </a:r>
            <a:r>
              <a:rPr lang="nb-NO" dirty="0" err="1"/>
              <a:t>important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5546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76449-A04B-EC4B-A770-92B7B70B8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834" y="1070280"/>
            <a:ext cx="10515600" cy="4717440"/>
          </a:xfrm>
        </p:spPr>
        <p:txBody>
          <a:bodyPr>
            <a:normAutofit/>
          </a:bodyPr>
          <a:lstStyle/>
          <a:p>
            <a:r>
              <a:rPr lang="en-US" sz="2400" dirty="0"/>
              <a:t>An </a:t>
            </a:r>
            <a:r>
              <a:rPr lang="en-US" sz="2400" b="1" dirty="0"/>
              <a:t>alphabet</a:t>
            </a:r>
            <a:r>
              <a:rPr lang="en-US" sz="2400" dirty="0"/>
              <a:t> is a finite set of «symbols» </a:t>
            </a:r>
            <a:r>
              <a:rPr lang="en-US" sz="2400" i="1" dirty="0"/>
              <a:t>A = </a:t>
            </a:r>
            <a:r>
              <a:rPr lang="en-US" sz="2400" dirty="0"/>
              <a:t>{</a:t>
            </a:r>
            <a:r>
              <a:rPr lang="en-US" sz="2400" i="1" dirty="0"/>
              <a:t>a</a:t>
            </a:r>
            <a:r>
              <a:rPr lang="en-US" sz="2400" baseline="-25000" dirty="0"/>
              <a:t>1</a:t>
            </a:r>
            <a:r>
              <a:rPr lang="en-US" sz="2400" dirty="0"/>
              <a:t> , </a:t>
            </a:r>
            <a:r>
              <a:rPr lang="en-US" sz="2400" i="1" dirty="0"/>
              <a:t>a</a:t>
            </a:r>
            <a:r>
              <a:rPr lang="en-US" sz="2400" baseline="-25000" dirty="0"/>
              <a:t>2 </a:t>
            </a:r>
            <a:r>
              <a:rPr lang="en-US" sz="2400" dirty="0"/>
              <a:t>, …, </a:t>
            </a:r>
            <a:r>
              <a:rPr lang="en-US" sz="2400" i="1" dirty="0" err="1"/>
              <a:t>a</a:t>
            </a:r>
            <a:r>
              <a:rPr lang="en-US" sz="2400" i="1" baseline="-25000" dirty="0" err="1"/>
              <a:t>k</a:t>
            </a:r>
            <a:r>
              <a:rPr lang="en-US" sz="2400" i="1" baseline="-25000" dirty="0"/>
              <a:t> </a:t>
            </a:r>
            <a:r>
              <a:rPr lang="en-US" sz="2400" dirty="0"/>
              <a:t>} .</a:t>
            </a:r>
          </a:p>
          <a:p>
            <a:r>
              <a:rPr lang="en-US" sz="2400" dirty="0"/>
              <a:t>A </a:t>
            </a:r>
            <a:r>
              <a:rPr lang="en-US" sz="2400" b="1" dirty="0"/>
              <a:t>string</a:t>
            </a:r>
            <a:r>
              <a:rPr lang="en-US" sz="2400" dirty="0"/>
              <a:t> </a:t>
            </a:r>
            <a:r>
              <a:rPr lang="en-US" sz="2400" i="1" dirty="0"/>
              <a:t>S = S </a:t>
            </a:r>
            <a:r>
              <a:rPr lang="en-US" sz="2400" dirty="0"/>
              <a:t>[0</a:t>
            </a:r>
            <a:r>
              <a:rPr lang="en-US" sz="2400" i="1" dirty="0"/>
              <a:t>: n</a:t>
            </a:r>
            <a:r>
              <a:rPr lang="en-US" sz="1100" i="1" dirty="0"/>
              <a:t> </a:t>
            </a:r>
            <a:r>
              <a:rPr lang="en-US" sz="2400" i="1" dirty="0"/>
              <a:t>-</a:t>
            </a:r>
            <a:r>
              <a:rPr lang="en-US" sz="2400" dirty="0"/>
              <a:t>1] or </a:t>
            </a:r>
            <a:r>
              <a:rPr lang="en-US" sz="2400" i="1" dirty="0"/>
              <a:t>S = &lt; s</a:t>
            </a:r>
            <a:r>
              <a:rPr lang="en-US" sz="2400" baseline="-25000" dirty="0"/>
              <a:t>0 </a:t>
            </a:r>
            <a:r>
              <a:rPr lang="en-US" sz="2400" i="1" dirty="0"/>
              <a:t>s</a:t>
            </a:r>
            <a:r>
              <a:rPr lang="en-US" sz="2400" baseline="-25000" dirty="0"/>
              <a:t>1 </a:t>
            </a:r>
            <a:r>
              <a:rPr lang="en-US" sz="2400" i="1" dirty="0"/>
              <a:t>… </a:t>
            </a:r>
            <a:r>
              <a:rPr lang="en-US" sz="2400" i="1" dirty="0" err="1"/>
              <a:t>s</a:t>
            </a:r>
            <a:r>
              <a:rPr lang="en-US" sz="2400" i="1" baseline="-25000" dirty="0" err="1"/>
              <a:t>n</a:t>
            </a:r>
            <a:r>
              <a:rPr lang="en-US" sz="1000" i="1" baseline="-25000" dirty="0"/>
              <a:t> </a:t>
            </a:r>
            <a:r>
              <a:rPr lang="en-US" sz="2400" i="1" baseline="-25000" dirty="0"/>
              <a:t>-</a:t>
            </a:r>
            <a:r>
              <a:rPr lang="en-US" sz="2400" baseline="-25000" dirty="0"/>
              <a:t>1 </a:t>
            </a:r>
            <a:r>
              <a:rPr lang="en-US" sz="2400" dirty="0"/>
              <a:t>&gt; of length </a:t>
            </a:r>
            <a:r>
              <a:rPr lang="en-US" sz="2400" i="1" dirty="0"/>
              <a:t>n</a:t>
            </a:r>
            <a:r>
              <a:rPr lang="en-US" sz="2400" dirty="0"/>
              <a:t> is a sequence of </a:t>
            </a:r>
            <a:r>
              <a:rPr lang="en-US" sz="2400" i="1" dirty="0"/>
              <a:t>n</a:t>
            </a:r>
            <a:r>
              <a:rPr lang="en-US" sz="2400" dirty="0"/>
              <a:t> symbols from </a:t>
            </a:r>
            <a:r>
              <a:rPr lang="en-US" sz="2400" i="1" dirty="0"/>
              <a:t>A.</a:t>
            </a:r>
          </a:p>
          <a:p>
            <a:pPr>
              <a:buNone/>
            </a:pPr>
            <a:endParaRPr lang="en-US" sz="900" b="1" dirty="0"/>
          </a:p>
          <a:p>
            <a:pPr>
              <a:buNone/>
            </a:pPr>
            <a:r>
              <a:rPr lang="en-US" sz="2400" b="1" dirty="0"/>
              <a:t>String Search</a:t>
            </a:r>
            <a:r>
              <a:rPr lang="en-US" sz="2400" dirty="0"/>
              <a:t>: </a:t>
            </a:r>
          </a:p>
          <a:p>
            <a:pPr marL="457200" lvl="1" indent="0">
              <a:buNone/>
            </a:pPr>
            <a:r>
              <a:rPr lang="en-US" sz="2000" dirty="0"/>
              <a:t>Given two strings  </a:t>
            </a:r>
            <a:r>
              <a:rPr lang="en-US" sz="2000" i="1" dirty="0"/>
              <a:t>T</a:t>
            </a:r>
            <a:r>
              <a:rPr lang="en-US" sz="2000" dirty="0"/>
              <a:t> (= Text) and </a:t>
            </a:r>
            <a:r>
              <a:rPr lang="en-US" sz="2000" i="1" dirty="0"/>
              <a:t>P </a:t>
            </a:r>
            <a:r>
              <a:rPr lang="en-US" sz="2000" dirty="0"/>
              <a:t>(= Pattern), </a:t>
            </a:r>
            <a:r>
              <a:rPr lang="en-US" sz="2000" i="1" dirty="0"/>
              <a:t>P</a:t>
            </a:r>
            <a:r>
              <a:rPr lang="en-US" sz="2000" dirty="0"/>
              <a:t> is usually much shorter than </a:t>
            </a:r>
            <a:r>
              <a:rPr lang="en-US" sz="2000" i="1" dirty="0"/>
              <a:t>T.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Decide whether </a:t>
            </a:r>
            <a:r>
              <a:rPr lang="en-US" sz="2000" i="1" dirty="0"/>
              <a:t>P</a:t>
            </a:r>
            <a:r>
              <a:rPr lang="en-US" sz="2000" dirty="0"/>
              <a:t> occurs as a (continuous) substring in </a:t>
            </a:r>
            <a:r>
              <a:rPr lang="en-US" sz="2000" i="1" dirty="0"/>
              <a:t>T</a:t>
            </a:r>
            <a:r>
              <a:rPr lang="en-US" sz="2000" dirty="0"/>
              <a:t>, and if so, find where it occurs.</a:t>
            </a:r>
          </a:p>
          <a:p>
            <a:endParaRPr lang="nb-NO" dirty="0"/>
          </a:p>
        </p:txBody>
      </p:sp>
      <p:graphicFrame>
        <p:nvGraphicFramePr>
          <p:cNvPr id="4" name="Group 202">
            <a:extLst>
              <a:ext uri="{FF2B5EF4-FFF2-40B4-BE49-F238E27FC236}">
                <a16:creationId xmlns:a16="http://schemas.microsoft.com/office/drawing/2014/main" id="{71AA9F6A-4428-0246-AE5F-C82D02B63F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3467454"/>
              </p:ext>
            </p:extLst>
          </p:nvPr>
        </p:nvGraphicFramePr>
        <p:xfrm>
          <a:off x="838200" y="4104734"/>
          <a:ext cx="10224868" cy="2205192"/>
        </p:xfrm>
        <a:graphic>
          <a:graphicData uri="http://schemas.openxmlformats.org/drawingml/2006/table">
            <a:tbl>
              <a:tblPr/>
              <a:tblGrid>
                <a:gridCol w="59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5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9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28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70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50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0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09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485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50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501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89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298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673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6171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77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5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T </a:t>
                      </a: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-1]    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nb-NO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Text</a:t>
                      </a: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)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P </a:t>
                      </a: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nb-NO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-1]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nb-NO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Pattern</a:t>
                      </a: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)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125">
            <a:extLst>
              <a:ext uri="{FF2B5EF4-FFF2-40B4-BE49-F238E27FC236}">
                <a16:creationId xmlns:a16="http://schemas.microsoft.com/office/drawing/2014/main" id="{8C8A0FDE-0684-FF4A-8299-BDA6AAD9D577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188830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E8C1F-BC5D-F541-BAC0-AC9C861C8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7" y="1132897"/>
            <a:ext cx="10515600" cy="5087794"/>
          </a:xfrm>
        </p:spPr>
        <p:txBody>
          <a:bodyPr>
            <a:normAutofit fontScale="92500" lnSpcReduction="10000"/>
          </a:bodyPr>
          <a:lstStyle/>
          <a:p>
            <a:r>
              <a:rPr lang="en-US" sz="2462" dirty="0"/>
              <a:t>Naive algorithm, no preprocessing of </a:t>
            </a:r>
            <a:r>
              <a:rPr lang="en-US" sz="2462" i="1" dirty="0"/>
              <a:t>T</a:t>
            </a:r>
            <a:r>
              <a:rPr lang="en-US" sz="2462" dirty="0"/>
              <a:t> or </a:t>
            </a:r>
            <a:r>
              <a:rPr lang="en-US" sz="2462" i="1" dirty="0"/>
              <a:t>P</a:t>
            </a:r>
          </a:p>
          <a:p>
            <a:pPr lvl="1"/>
            <a:r>
              <a:rPr lang="en-US" sz="2215" dirty="0">
                <a:solidFill>
                  <a:schemeClr val="accent2"/>
                </a:solidFill>
              </a:rPr>
              <a:t>Assume that the length of </a:t>
            </a:r>
            <a:r>
              <a:rPr lang="en-US" sz="2215" i="1" dirty="0">
                <a:solidFill>
                  <a:schemeClr val="accent2"/>
                </a:solidFill>
              </a:rPr>
              <a:t>T</a:t>
            </a:r>
            <a:r>
              <a:rPr lang="en-US" sz="2215" dirty="0">
                <a:solidFill>
                  <a:schemeClr val="accent2"/>
                </a:solidFill>
              </a:rPr>
              <a:t> and </a:t>
            </a:r>
            <a:r>
              <a:rPr lang="en-US" sz="2215" i="1" dirty="0">
                <a:solidFill>
                  <a:schemeClr val="accent2"/>
                </a:solidFill>
              </a:rPr>
              <a:t>P</a:t>
            </a:r>
            <a:r>
              <a:rPr lang="en-US" sz="2215" dirty="0">
                <a:solidFill>
                  <a:schemeClr val="accent2"/>
                </a:solidFill>
              </a:rPr>
              <a:t> are </a:t>
            </a:r>
            <a:r>
              <a:rPr lang="en-US" sz="2215" i="1" dirty="0">
                <a:solidFill>
                  <a:schemeClr val="accent2"/>
                </a:solidFill>
              </a:rPr>
              <a:t>n</a:t>
            </a:r>
            <a:r>
              <a:rPr lang="en-US" sz="2215" dirty="0">
                <a:solidFill>
                  <a:schemeClr val="accent2"/>
                </a:solidFill>
              </a:rPr>
              <a:t> and </a:t>
            </a:r>
            <a:r>
              <a:rPr lang="en-US" sz="2215" i="1" dirty="0">
                <a:solidFill>
                  <a:schemeClr val="accent2"/>
                </a:solidFill>
              </a:rPr>
              <a:t>m </a:t>
            </a:r>
            <a:r>
              <a:rPr lang="en-US" sz="2215" dirty="0">
                <a:solidFill>
                  <a:schemeClr val="accent2"/>
                </a:solidFill>
              </a:rPr>
              <a:t>respectively</a:t>
            </a:r>
          </a:p>
          <a:p>
            <a:pPr lvl="1"/>
            <a:r>
              <a:rPr lang="en-US" sz="2215" dirty="0">
                <a:solidFill>
                  <a:schemeClr val="accent2"/>
                </a:solidFill>
              </a:rPr>
              <a:t>The naive algorithm is already a polynomial-time algorithm, with worst case execution time </a:t>
            </a:r>
            <a:r>
              <a:rPr lang="en-US" sz="2215" i="1" dirty="0">
                <a:solidFill>
                  <a:schemeClr val="accent2"/>
                </a:solidFill>
              </a:rPr>
              <a:t>O</a:t>
            </a:r>
            <a:r>
              <a:rPr lang="en-US" sz="2215" dirty="0">
                <a:solidFill>
                  <a:schemeClr val="accent2"/>
                </a:solidFill>
              </a:rPr>
              <a:t>(</a:t>
            </a:r>
            <a:r>
              <a:rPr lang="en-US" sz="2215" i="1" dirty="0">
                <a:solidFill>
                  <a:schemeClr val="accent2"/>
                </a:solidFill>
              </a:rPr>
              <a:t>n*m</a:t>
            </a:r>
            <a:r>
              <a:rPr lang="en-US" sz="2215" dirty="0">
                <a:solidFill>
                  <a:schemeClr val="accent2"/>
                </a:solidFill>
              </a:rPr>
              <a:t>)</a:t>
            </a:r>
            <a:r>
              <a:rPr lang="en-US" sz="2215" i="1" dirty="0">
                <a:solidFill>
                  <a:schemeClr val="accent2"/>
                </a:solidFill>
              </a:rPr>
              <a:t>, which is also O</a:t>
            </a:r>
            <a:r>
              <a:rPr lang="en-US" sz="2215" dirty="0">
                <a:solidFill>
                  <a:schemeClr val="accent2"/>
                </a:solidFill>
              </a:rPr>
              <a:t>(</a:t>
            </a:r>
            <a:r>
              <a:rPr lang="en-US" sz="2215" i="1" dirty="0">
                <a:solidFill>
                  <a:schemeClr val="accent2"/>
                </a:solidFill>
              </a:rPr>
              <a:t>n</a:t>
            </a:r>
            <a:r>
              <a:rPr lang="en-US" sz="2215" baseline="30000" dirty="0">
                <a:solidFill>
                  <a:schemeClr val="accent2"/>
                </a:solidFill>
              </a:rPr>
              <a:t>2</a:t>
            </a:r>
            <a:r>
              <a:rPr lang="en-US" sz="2215" dirty="0">
                <a:solidFill>
                  <a:schemeClr val="accent2"/>
                </a:solidFill>
              </a:rPr>
              <a:t>)</a:t>
            </a:r>
            <a:r>
              <a:rPr lang="en-US" sz="2215" i="1" dirty="0">
                <a:solidFill>
                  <a:schemeClr val="accent2"/>
                </a:solidFill>
              </a:rPr>
              <a:t>.</a:t>
            </a:r>
          </a:p>
          <a:p>
            <a:endParaRPr lang="en-US" dirty="0"/>
          </a:p>
          <a:p>
            <a:r>
              <a:rPr lang="en-US" sz="2462" dirty="0"/>
              <a:t>Preprocessing of </a:t>
            </a:r>
            <a:r>
              <a:rPr lang="en-US" sz="2462" i="1" dirty="0"/>
              <a:t>P</a:t>
            </a:r>
            <a:r>
              <a:rPr lang="en-US" sz="2462" dirty="0"/>
              <a:t> (the pattern) for each new </a:t>
            </a:r>
            <a:r>
              <a:rPr lang="en-US" sz="2462" i="1" dirty="0"/>
              <a:t>P</a:t>
            </a:r>
          </a:p>
          <a:p>
            <a:pPr lvl="1"/>
            <a:r>
              <a:rPr lang="en-US" sz="2215" dirty="0">
                <a:solidFill>
                  <a:schemeClr val="accent2"/>
                </a:solidFill>
              </a:rPr>
              <a:t>Prefix-search:	The Knuth-Morris-Pratt algorithm</a:t>
            </a:r>
          </a:p>
          <a:p>
            <a:pPr lvl="1"/>
            <a:r>
              <a:rPr lang="en-US" sz="2215" dirty="0">
                <a:solidFill>
                  <a:schemeClr val="accent2"/>
                </a:solidFill>
              </a:rPr>
              <a:t>Suffix-search:        	The Boyer-Moore algorithm</a:t>
            </a:r>
          </a:p>
          <a:p>
            <a:pPr lvl="1"/>
            <a:r>
              <a:rPr lang="en-US" sz="2215" dirty="0">
                <a:solidFill>
                  <a:schemeClr val="accent2"/>
                </a:solidFill>
              </a:rPr>
              <a:t>Hash-based:	The Karp-Rabin algorithm</a:t>
            </a:r>
          </a:p>
          <a:p>
            <a:endParaRPr lang="en-US" dirty="0"/>
          </a:p>
          <a:p>
            <a:pPr marL="422041" lvl="1" indent="-422041">
              <a:buFontTx/>
              <a:buChar char="•"/>
            </a:pPr>
            <a:r>
              <a:rPr lang="en-US" sz="2462" dirty="0"/>
              <a:t>Preprocess the text </a:t>
            </a:r>
            <a:r>
              <a:rPr lang="en-US" sz="2462" i="1" dirty="0"/>
              <a:t>T</a:t>
            </a:r>
            <a:br>
              <a:rPr lang="en-US" sz="2462" dirty="0"/>
            </a:br>
            <a:r>
              <a:rPr lang="en-US" sz="2462" dirty="0"/>
              <a:t>(Used when we search the same text a lot of times (with different patterns), done to an extreme degree in search engines.) </a:t>
            </a:r>
          </a:p>
          <a:p>
            <a:pPr lvl="1"/>
            <a:r>
              <a:rPr lang="en-US" sz="2215" dirty="0">
                <a:solidFill>
                  <a:schemeClr val="accent2"/>
                </a:solidFill>
              </a:rPr>
              <a:t>Suffix trees: 	Data structure that relies on a structure called a </a:t>
            </a:r>
            <a:r>
              <a:rPr lang="en-US" sz="2215" dirty="0" err="1">
                <a:solidFill>
                  <a:schemeClr val="accent2"/>
                </a:solidFill>
              </a:rPr>
              <a:t>Trie</a:t>
            </a:r>
            <a:r>
              <a:rPr lang="en-US" sz="2215" dirty="0">
                <a:solidFill>
                  <a:schemeClr val="accent2"/>
                </a:solidFill>
              </a:rPr>
              <a:t>.</a:t>
            </a:r>
          </a:p>
          <a:p>
            <a:endParaRPr lang="nb-NO" dirty="0"/>
          </a:p>
        </p:txBody>
      </p:sp>
      <p:sp>
        <p:nvSpPr>
          <p:cNvPr id="5" name="Rectangle 125">
            <a:extLst>
              <a:ext uri="{FF2B5EF4-FFF2-40B4-BE49-F238E27FC236}">
                <a16:creationId xmlns:a16="http://schemas.microsoft.com/office/drawing/2014/main" id="{CB3B0B49-B320-0D45-9932-C1F3CE785128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Variants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String</a:t>
            </a:r>
            <a:r>
              <a:rPr lang="nb-NO" dirty="0"/>
              <a:t> </a:t>
            </a:r>
            <a:r>
              <a:rPr lang="nb-NO" dirty="0" err="1"/>
              <a:t>Search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37991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18" y="416169"/>
            <a:ext cx="10862734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/>
            <a:endParaRPr lang="nb-NO" dirty="0"/>
          </a:p>
        </p:txBody>
      </p:sp>
      <p:graphicFrame>
        <p:nvGraphicFramePr>
          <p:cNvPr id="205953" name="Group 12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22856225"/>
              </p:ext>
            </p:extLst>
          </p:nvPr>
        </p:nvGraphicFramePr>
        <p:xfrm>
          <a:off x="624417" y="1939297"/>
          <a:ext cx="10657416" cy="1981905"/>
        </p:xfrm>
        <a:graphic>
          <a:graphicData uri="http://schemas.openxmlformats.org/drawingml/2006/table">
            <a:tbl>
              <a:tblPr/>
              <a:tblGrid>
                <a:gridCol w="615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59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5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01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171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1806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77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5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     </a:t>
                      </a: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nb-NO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</a:t>
                      </a: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380" name="Rectangle 12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nb-NO" sz="4300" dirty="0"/>
              <a:t>The naive </a:t>
            </a:r>
            <a:r>
              <a:rPr lang="nb-NO" sz="4300" dirty="0" err="1"/>
              <a:t>algorithm</a:t>
            </a:r>
            <a:r>
              <a:rPr lang="nb-NO" sz="4300" dirty="0"/>
              <a:t> (</a:t>
            </a:r>
            <a:r>
              <a:rPr lang="nb-NO" sz="4300" dirty="0" err="1"/>
              <a:t>Prefix</a:t>
            </a:r>
            <a:r>
              <a:rPr lang="nb-NO" sz="4300" dirty="0"/>
              <a:t> </a:t>
            </a:r>
            <a:r>
              <a:rPr lang="nb-NO" sz="4300" dirty="0" err="1"/>
              <a:t>based</a:t>
            </a:r>
            <a:r>
              <a:rPr lang="nb-NO" sz="4300" dirty="0"/>
              <a:t>)</a:t>
            </a:r>
          </a:p>
        </p:txBody>
      </p:sp>
      <p:grpSp>
        <p:nvGrpSpPr>
          <p:cNvPr id="12381" name="Group 132"/>
          <p:cNvGrpSpPr>
            <a:grpSpLocks/>
          </p:cNvGrpSpPr>
          <p:nvPr/>
        </p:nvGrpSpPr>
        <p:grpSpPr bwMode="auto">
          <a:xfrm>
            <a:off x="624417" y="1555916"/>
            <a:ext cx="1824566" cy="281354"/>
            <a:chOff x="340" y="754"/>
            <a:chExt cx="862" cy="144"/>
          </a:xfrm>
        </p:grpSpPr>
        <p:sp>
          <p:nvSpPr>
            <p:cNvPr id="12383" name="Line 130"/>
            <p:cNvSpPr>
              <a:spLocks noChangeShapeType="1"/>
            </p:cNvSpPr>
            <p:nvPr/>
          </p:nvSpPr>
          <p:spPr bwMode="auto">
            <a:xfrm>
              <a:off x="340" y="890"/>
              <a:ext cx="8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384" name="Text Box 131"/>
            <p:cNvSpPr txBox="1">
              <a:spLocks noChangeArrowheads="1"/>
            </p:cNvSpPr>
            <p:nvPr/>
          </p:nvSpPr>
          <p:spPr bwMode="auto">
            <a:xfrm>
              <a:off x="431" y="754"/>
              <a:ext cx="771" cy="14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nb-NO" sz="1231" dirty="0" err="1"/>
                <a:t>Searching</a:t>
              </a:r>
              <a:r>
                <a:rPr lang="nb-NO" sz="1231" dirty="0"/>
                <a:t> forward</a:t>
              </a:r>
            </a:p>
          </p:txBody>
        </p:sp>
      </p:grpSp>
      <p:sp>
        <p:nvSpPr>
          <p:cNvPr id="12382" name="Text Box 133"/>
          <p:cNvSpPr txBox="1">
            <a:spLocks noChangeArrowheads="1"/>
          </p:cNvSpPr>
          <p:nvPr/>
        </p:nvSpPr>
        <p:spPr bwMode="auto">
          <a:xfrm>
            <a:off x="1414760" y="1012047"/>
            <a:ext cx="3024718" cy="3574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723" b="0" dirty="0">
                <a:solidFill>
                  <a:schemeClr val="accent2"/>
                </a:solidFill>
              </a:rPr>
              <a:t>“</a:t>
            </a:r>
            <a:r>
              <a:rPr lang="nb-NO" sz="1723" b="0" dirty="0" err="1">
                <a:solidFill>
                  <a:schemeClr val="accent2"/>
                </a:solidFill>
              </a:rPr>
              <a:t>Window</a:t>
            </a:r>
            <a:r>
              <a:rPr lang="nb-NO" sz="1723" b="0" dirty="0">
                <a:solidFill>
                  <a:schemeClr val="accent2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412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18" y="416169"/>
            <a:ext cx="10862734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/>
            <a:endParaRPr lang="nb-NO" dirty="0"/>
          </a:p>
        </p:txBody>
      </p:sp>
      <p:graphicFrame>
        <p:nvGraphicFramePr>
          <p:cNvPr id="206995" name="Group 14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4989704"/>
              </p:ext>
            </p:extLst>
          </p:nvPr>
        </p:nvGraphicFramePr>
        <p:xfrm>
          <a:off x="624417" y="1939285"/>
          <a:ext cx="10657416" cy="1981905"/>
        </p:xfrm>
        <a:graphic>
          <a:graphicData uri="http://schemas.openxmlformats.org/drawingml/2006/table">
            <a:tbl>
              <a:tblPr/>
              <a:tblGrid>
                <a:gridCol w="615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59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5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01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171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1806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77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5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     </a:t>
                      </a: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nb-NO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</a:t>
                      </a: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404" name="Rectangle 12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nb-NO" sz="4300" dirty="0"/>
              <a:t>The naive </a:t>
            </a:r>
            <a:r>
              <a:rPr lang="nb-NO" sz="4300" dirty="0" err="1"/>
              <a:t>algorithm</a:t>
            </a:r>
            <a:endParaRPr lang="nb-NO" sz="4300" dirty="0"/>
          </a:p>
        </p:txBody>
      </p:sp>
    </p:spTree>
    <p:extLst>
      <p:ext uri="{BB962C8B-B14F-4D97-AF65-F5344CB8AC3E}">
        <p14:creationId xmlns:p14="http://schemas.microsoft.com/office/powerpoint/2010/main" val="2108320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18" y="416169"/>
            <a:ext cx="10862734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/>
            <a:endParaRPr lang="nb-NO" dirty="0"/>
          </a:p>
        </p:txBody>
      </p:sp>
      <p:graphicFrame>
        <p:nvGraphicFramePr>
          <p:cNvPr id="208024" name="Group 15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59104541"/>
              </p:ext>
            </p:extLst>
          </p:nvPr>
        </p:nvGraphicFramePr>
        <p:xfrm>
          <a:off x="624417" y="1939283"/>
          <a:ext cx="10657416" cy="1981905"/>
        </p:xfrm>
        <a:graphic>
          <a:graphicData uri="http://schemas.openxmlformats.org/drawingml/2006/table">
            <a:tbl>
              <a:tblPr/>
              <a:tblGrid>
                <a:gridCol w="615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59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5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01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171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1806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77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5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     </a:t>
                      </a: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nb-NO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</a:t>
                      </a: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428" name="Rectangle 128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nb-NO" sz="4300" dirty="0"/>
              <a:t>The naive </a:t>
            </a:r>
            <a:r>
              <a:rPr lang="nb-NO" sz="4300" dirty="0" err="1"/>
              <a:t>algorithm</a:t>
            </a:r>
            <a:endParaRPr lang="nb-NO" sz="4300" dirty="0"/>
          </a:p>
        </p:txBody>
      </p:sp>
    </p:spTree>
    <p:extLst>
      <p:ext uri="{BB962C8B-B14F-4D97-AF65-F5344CB8AC3E}">
        <p14:creationId xmlns:p14="http://schemas.microsoft.com/office/powerpoint/2010/main" val="1103357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18" y="416169"/>
            <a:ext cx="10862734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/>
            <a:endParaRPr lang="nb-NO" dirty="0"/>
          </a:p>
        </p:txBody>
      </p:sp>
      <p:graphicFrame>
        <p:nvGraphicFramePr>
          <p:cNvPr id="209087" name="Group 19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8385195"/>
              </p:ext>
            </p:extLst>
          </p:nvPr>
        </p:nvGraphicFramePr>
        <p:xfrm>
          <a:off x="624417" y="1939283"/>
          <a:ext cx="10657416" cy="1981905"/>
        </p:xfrm>
        <a:graphic>
          <a:graphicData uri="http://schemas.openxmlformats.org/drawingml/2006/table">
            <a:tbl>
              <a:tblPr/>
              <a:tblGrid>
                <a:gridCol w="615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59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5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01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171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1806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77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n-m</a:t>
                      </a:r>
                    </a:p>
                  </a:txBody>
                  <a:tcPr marL="120000" marR="120000" marT="57600" marB="57600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5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     </a:t>
                      </a: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nb-NO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</a:t>
                      </a: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451" name="Rectangle 128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nb-NO" sz="4300" dirty="0"/>
              <a:t>The naive </a:t>
            </a:r>
            <a:r>
              <a:rPr lang="nb-NO" sz="4300" dirty="0" err="1"/>
              <a:t>algorithm</a:t>
            </a:r>
            <a:endParaRPr lang="nb-NO" sz="4300" dirty="0"/>
          </a:p>
        </p:txBody>
      </p:sp>
    </p:spTree>
    <p:extLst>
      <p:ext uri="{BB962C8B-B14F-4D97-AF65-F5344CB8AC3E}">
        <p14:creationId xmlns:p14="http://schemas.microsoft.com/office/powerpoint/2010/main" val="2852298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18" y="416169"/>
            <a:ext cx="10862734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/>
            <a:endParaRPr lang="nb-NO" dirty="0"/>
          </a:p>
        </p:txBody>
      </p:sp>
      <p:graphicFrame>
        <p:nvGraphicFramePr>
          <p:cNvPr id="209087" name="Group 191"/>
          <p:cNvGraphicFramePr>
            <a:graphicFrameLocks noGrp="1"/>
          </p:cNvGraphicFramePr>
          <p:nvPr>
            <p:ph sz="half" idx="2"/>
          </p:nvPr>
        </p:nvGraphicFramePr>
        <p:xfrm>
          <a:off x="624417" y="1939283"/>
          <a:ext cx="10657416" cy="1981905"/>
        </p:xfrm>
        <a:graphic>
          <a:graphicData uri="http://schemas.openxmlformats.org/drawingml/2006/table">
            <a:tbl>
              <a:tblPr/>
              <a:tblGrid>
                <a:gridCol w="615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59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5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01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171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1806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77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n-m</a:t>
                      </a:r>
                    </a:p>
                  </a:txBody>
                  <a:tcPr marL="120000" marR="120000" marT="57600" marB="57600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5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     </a:t>
                      </a: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nb-NO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</a:t>
                      </a: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451" name="Rectangle 128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nb-NO" sz="4300" dirty="0"/>
              <a:t>The naive </a:t>
            </a:r>
            <a:r>
              <a:rPr lang="nb-NO" sz="4300" dirty="0" err="1"/>
              <a:t>algorithm</a:t>
            </a:r>
            <a:endParaRPr lang="nb-NO" sz="43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6193CFB-028B-DF48-80FB-3D2E4BE244F6}"/>
              </a:ext>
            </a:extLst>
          </p:cNvPr>
          <p:cNvCxnSpPr/>
          <p:nvPr/>
        </p:nvCxnSpPr>
        <p:spPr bwMode="auto">
          <a:xfrm>
            <a:off x="937484" y="1329105"/>
            <a:ext cx="0" cy="44312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E741448-F99A-2342-ACDF-472AD49FE2B7}"/>
              </a:ext>
            </a:extLst>
          </p:cNvPr>
          <p:cNvCxnSpPr/>
          <p:nvPr/>
        </p:nvCxnSpPr>
        <p:spPr bwMode="auto">
          <a:xfrm>
            <a:off x="6503502" y="1329105"/>
            <a:ext cx="0" cy="44312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id="{3C60EC30-22D9-244E-8928-594ABBC77885}"/>
              </a:ext>
            </a:extLst>
          </p:cNvPr>
          <p:cNvSpPr txBox="1">
            <a:spLocks noChangeArrowheads="1"/>
          </p:cNvSpPr>
          <p:nvPr/>
        </p:nvSpPr>
        <p:spPr>
          <a:xfrm>
            <a:off x="704848" y="3603704"/>
            <a:ext cx="5616618" cy="363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endParaRPr lang="nb-NO" sz="1400" b="1" dirty="0"/>
          </a:p>
          <a:p>
            <a:pPr>
              <a:buFontTx/>
              <a:buNone/>
            </a:pPr>
            <a:r>
              <a:rPr lang="nb-NO" sz="1600" b="1" dirty="0" err="1"/>
              <a:t>function</a:t>
            </a:r>
            <a:r>
              <a:rPr lang="nb-NO" sz="1600" dirty="0"/>
              <a:t> </a:t>
            </a:r>
            <a:r>
              <a:rPr lang="nb-NO" sz="1600" i="1" dirty="0" err="1"/>
              <a:t>NaiveStringMatcher</a:t>
            </a:r>
            <a:r>
              <a:rPr lang="nb-NO" sz="1600" i="1" dirty="0"/>
              <a:t> </a:t>
            </a:r>
            <a:r>
              <a:rPr lang="nb-NO" sz="1600" dirty="0"/>
              <a:t>(</a:t>
            </a:r>
            <a:r>
              <a:rPr lang="nb-NO" sz="1600" i="1" dirty="0"/>
              <a:t>P </a:t>
            </a:r>
            <a:r>
              <a:rPr lang="nb-NO" sz="1600" dirty="0"/>
              <a:t>[0:</a:t>
            </a:r>
            <a:r>
              <a:rPr lang="nb-NO" sz="1600" i="1" dirty="0"/>
              <a:t>m </a:t>
            </a:r>
            <a:r>
              <a:rPr lang="nb-NO" sz="1600" dirty="0"/>
              <a:t>-1], </a:t>
            </a:r>
            <a:r>
              <a:rPr lang="nb-NO" sz="1600" i="1" dirty="0"/>
              <a:t>T </a:t>
            </a:r>
            <a:r>
              <a:rPr lang="nb-NO" sz="1600" dirty="0"/>
              <a:t>[0:</a:t>
            </a:r>
            <a:r>
              <a:rPr lang="nb-NO" sz="1600" i="1" dirty="0"/>
              <a:t>n </a:t>
            </a:r>
            <a:r>
              <a:rPr lang="nb-NO" sz="1600" dirty="0"/>
              <a:t>-1])</a:t>
            </a:r>
          </a:p>
          <a:p>
            <a:pPr>
              <a:buFontTx/>
              <a:buNone/>
            </a:pPr>
            <a:r>
              <a:rPr lang="nb-NO" sz="1600" dirty="0"/>
              <a:t>	</a:t>
            </a:r>
            <a:r>
              <a:rPr lang="nb-NO" sz="1600" b="1" dirty="0"/>
              <a:t>for</a:t>
            </a:r>
            <a:r>
              <a:rPr lang="nb-NO" sz="1600" dirty="0"/>
              <a:t> </a:t>
            </a:r>
            <a:r>
              <a:rPr lang="nb-NO" sz="1600" i="1" dirty="0"/>
              <a:t>s</a:t>
            </a:r>
            <a:r>
              <a:rPr lang="nb-NO" sz="1600" dirty="0"/>
              <a:t> </a:t>
            </a:r>
            <a:r>
              <a:rPr lang="nb-NO" sz="1600" dirty="0">
                <a:cs typeface="Arial" charset="0"/>
              </a:rPr>
              <a:t>←</a:t>
            </a:r>
            <a:r>
              <a:rPr lang="nb-NO" sz="1600" dirty="0"/>
              <a:t> 0 </a:t>
            </a:r>
            <a:r>
              <a:rPr lang="nb-NO" sz="1600" b="1" dirty="0"/>
              <a:t>to</a:t>
            </a:r>
            <a:r>
              <a:rPr lang="nb-NO" sz="1600" dirty="0"/>
              <a:t> </a:t>
            </a:r>
            <a:r>
              <a:rPr lang="nb-NO" sz="1600" i="1" dirty="0"/>
              <a:t>n - m</a:t>
            </a:r>
            <a:r>
              <a:rPr lang="nb-NO" sz="1600" dirty="0"/>
              <a:t> </a:t>
            </a:r>
            <a:r>
              <a:rPr lang="nb-NO" sz="1600" b="1" dirty="0"/>
              <a:t>do</a:t>
            </a:r>
          </a:p>
          <a:p>
            <a:pPr>
              <a:buFontTx/>
              <a:buNone/>
            </a:pPr>
            <a:r>
              <a:rPr lang="nb-NO" sz="1600" dirty="0"/>
              <a:t>		</a:t>
            </a:r>
            <a:r>
              <a:rPr lang="nb-NO" sz="1600" b="1" dirty="0" err="1"/>
              <a:t>if</a:t>
            </a:r>
            <a:r>
              <a:rPr lang="nb-NO" sz="1600" dirty="0"/>
              <a:t> </a:t>
            </a:r>
            <a:r>
              <a:rPr lang="nb-NO" sz="1600" i="1" dirty="0"/>
              <a:t>T </a:t>
            </a:r>
            <a:r>
              <a:rPr lang="nb-NO" sz="1600" dirty="0"/>
              <a:t>[</a:t>
            </a:r>
            <a:r>
              <a:rPr lang="nb-NO" sz="1600" i="1" dirty="0"/>
              <a:t>s </a:t>
            </a:r>
            <a:r>
              <a:rPr lang="nb-NO" sz="1600" dirty="0"/>
              <a:t>:</a:t>
            </a:r>
            <a:r>
              <a:rPr lang="nb-NO" sz="1600" i="1" dirty="0"/>
              <a:t>s + m </a:t>
            </a:r>
            <a:r>
              <a:rPr lang="nb-NO" sz="1600" dirty="0"/>
              <a:t>- 1] = </a:t>
            </a:r>
            <a:r>
              <a:rPr lang="nb-NO" sz="1600" i="1" dirty="0"/>
              <a:t>P</a:t>
            </a:r>
            <a:r>
              <a:rPr lang="nb-NO" sz="1600" dirty="0"/>
              <a:t> </a:t>
            </a:r>
            <a:r>
              <a:rPr lang="nb-NO" sz="1600" b="1" dirty="0"/>
              <a:t> </a:t>
            </a:r>
            <a:r>
              <a:rPr lang="nb-NO" sz="1600" b="1" dirty="0" err="1"/>
              <a:t>then</a:t>
            </a:r>
            <a:r>
              <a:rPr lang="nb-NO" sz="1600" dirty="0"/>
              <a:t> 	// is </a:t>
            </a:r>
            <a:r>
              <a:rPr lang="nb-NO" sz="1600" dirty="0" err="1"/>
              <a:t>window</a:t>
            </a:r>
            <a:r>
              <a:rPr lang="nb-NO" sz="1600" dirty="0"/>
              <a:t> = P?</a:t>
            </a:r>
          </a:p>
          <a:p>
            <a:pPr>
              <a:buFontTx/>
              <a:buNone/>
            </a:pPr>
            <a:r>
              <a:rPr lang="nb-NO" sz="1600" dirty="0"/>
              <a:t>		       </a:t>
            </a:r>
            <a:r>
              <a:rPr lang="nb-NO" sz="1600" b="1" dirty="0" err="1"/>
              <a:t>return</a:t>
            </a:r>
            <a:r>
              <a:rPr lang="nb-NO" sz="1600" dirty="0"/>
              <a:t>(</a:t>
            </a:r>
            <a:r>
              <a:rPr lang="nb-NO" sz="1600" i="1" dirty="0"/>
              <a:t>s</a:t>
            </a:r>
            <a:r>
              <a:rPr lang="nb-NO" sz="1600" dirty="0"/>
              <a:t>)</a:t>
            </a:r>
          </a:p>
          <a:p>
            <a:pPr>
              <a:buFontTx/>
              <a:buNone/>
            </a:pPr>
            <a:r>
              <a:rPr lang="nb-NO" sz="1600" dirty="0"/>
              <a:t>		</a:t>
            </a:r>
            <a:r>
              <a:rPr lang="nb-NO" sz="1600" b="1" dirty="0" err="1"/>
              <a:t>endif</a:t>
            </a:r>
            <a:endParaRPr lang="nb-NO" sz="1600" b="1" dirty="0"/>
          </a:p>
          <a:p>
            <a:pPr>
              <a:buFontTx/>
              <a:buNone/>
            </a:pPr>
            <a:r>
              <a:rPr lang="nb-NO" sz="1600" dirty="0"/>
              <a:t>	</a:t>
            </a:r>
            <a:r>
              <a:rPr lang="nb-NO" sz="1600" b="1" dirty="0" err="1"/>
              <a:t>endfor</a:t>
            </a:r>
            <a:endParaRPr lang="nb-NO" sz="1600" b="1" dirty="0"/>
          </a:p>
          <a:p>
            <a:pPr>
              <a:buFontTx/>
              <a:buNone/>
            </a:pPr>
            <a:r>
              <a:rPr lang="nb-NO" sz="1600" dirty="0"/>
              <a:t>	</a:t>
            </a:r>
            <a:r>
              <a:rPr lang="nb-NO" sz="1600" b="1" dirty="0" err="1"/>
              <a:t>return</a:t>
            </a:r>
            <a:r>
              <a:rPr lang="nb-NO" sz="1600" dirty="0"/>
              <a:t>(-1)</a:t>
            </a:r>
          </a:p>
          <a:p>
            <a:pPr>
              <a:buFontTx/>
              <a:buNone/>
            </a:pPr>
            <a:r>
              <a:rPr lang="nb-NO" sz="1600" b="1" dirty="0"/>
              <a:t>end</a:t>
            </a:r>
            <a:r>
              <a:rPr lang="nb-NO" sz="1600" dirty="0"/>
              <a:t> </a:t>
            </a:r>
            <a:r>
              <a:rPr lang="nb-NO" sz="1600" i="1" dirty="0" err="1"/>
              <a:t>NaiveStringMatcher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359302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18" y="416169"/>
            <a:ext cx="10862734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/>
            <a:endParaRPr lang="nb-NO" dirty="0"/>
          </a:p>
        </p:txBody>
      </p:sp>
      <p:graphicFrame>
        <p:nvGraphicFramePr>
          <p:cNvPr id="209087" name="Group 191"/>
          <p:cNvGraphicFramePr>
            <a:graphicFrameLocks noGrp="1"/>
          </p:cNvGraphicFramePr>
          <p:nvPr>
            <p:ph sz="half" idx="2"/>
          </p:nvPr>
        </p:nvGraphicFramePr>
        <p:xfrm>
          <a:off x="624417" y="1939283"/>
          <a:ext cx="10657416" cy="1981905"/>
        </p:xfrm>
        <a:graphic>
          <a:graphicData uri="http://schemas.openxmlformats.org/drawingml/2006/table">
            <a:tbl>
              <a:tblPr/>
              <a:tblGrid>
                <a:gridCol w="615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59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5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01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171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1806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77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n-m</a:t>
                      </a:r>
                    </a:p>
                  </a:txBody>
                  <a:tcPr marL="120000" marR="120000" marT="57600" marB="57600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5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     </a:t>
                      </a: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nb-NO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</a:t>
                      </a:r>
                    </a:p>
                  </a:txBody>
                  <a:tcPr marL="120000" marR="120000" marT="57600" marB="576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451" name="Rectangle 128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nb-NO" sz="4300" dirty="0"/>
              <a:t>The naive </a:t>
            </a:r>
            <a:r>
              <a:rPr lang="nb-NO" sz="4300" dirty="0" err="1"/>
              <a:t>algorithm</a:t>
            </a:r>
            <a:endParaRPr lang="nb-NO" sz="43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6193CFB-028B-DF48-80FB-3D2E4BE244F6}"/>
              </a:ext>
            </a:extLst>
          </p:cNvPr>
          <p:cNvCxnSpPr/>
          <p:nvPr/>
        </p:nvCxnSpPr>
        <p:spPr bwMode="auto">
          <a:xfrm>
            <a:off x="937484" y="1329105"/>
            <a:ext cx="0" cy="44312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E741448-F99A-2342-ACDF-472AD49FE2B7}"/>
              </a:ext>
            </a:extLst>
          </p:cNvPr>
          <p:cNvCxnSpPr/>
          <p:nvPr/>
        </p:nvCxnSpPr>
        <p:spPr bwMode="auto">
          <a:xfrm>
            <a:off x="6503502" y="1329105"/>
            <a:ext cx="0" cy="44312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id="{3C60EC30-22D9-244E-8928-594ABBC77885}"/>
              </a:ext>
            </a:extLst>
          </p:cNvPr>
          <p:cNvSpPr txBox="1">
            <a:spLocks noChangeArrowheads="1"/>
          </p:cNvSpPr>
          <p:nvPr/>
        </p:nvSpPr>
        <p:spPr>
          <a:xfrm>
            <a:off x="704848" y="3603704"/>
            <a:ext cx="5616618" cy="363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endParaRPr lang="nb-NO" sz="1400" b="1" dirty="0"/>
          </a:p>
          <a:p>
            <a:pPr>
              <a:buFontTx/>
              <a:buNone/>
            </a:pPr>
            <a:r>
              <a:rPr lang="nb-NO" sz="1600" b="1" dirty="0" err="1"/>
              <a:t>function</a:t>
            </a:r>
            <a:r>
              <a:rPr lang="nb-NO" sz="1600" dirty="0"/>
              <a:t> </a:t>
            </a:r>
            <a:r>
              <a:rPr lang="nb-NO" sz="1600" i="1" dirty="0" err="1"/>
              <a:t>NaiveStringMatcher</a:t>
            </a:r>
            <a:r>
              <a:rPr lang="nb-NO" sz="1600" i="1" dirty="0"/>
              <a:t> </a:t>
            </a:r>
            <a:r>
              <a:rPr lang="nb-NO" sz="1600" dirty="0"/>
              <a:t>(</a:t>
            </a:r>
            <a:r>
              <a:rPr lang="nb-NO" sz="1600" i="1" dirty="0"/>
              <a:t>P </a:t>
            </a:r>
            <a:r>
              <a:rPr lang="nb-NO" sz="1600" dirty="0"/>
              <a:t>[0:</a:t>
            </a:r>
            <a:r>
              <a:rPr lang="nb-NO" sz="1600" i="1" dirty="0"/>
              <a:t>m </a:t>
            </a:r>
            <a:r>
              <a:rPr lang="nb-NO" sz="1600" dirty="0"/>
              <a:t>-1], </a:t>
            </a:r>
            <a:r>
              <a:rPr lang="nb-NO" sz="1600" i="1" dirty="0"/>
              <a:t>T </a:t>
            </a:r>
            <a:r>
              <a:rPr lang="nb-NO" sz="1600" dirty="0"/>
              <a:t>[0:</a:t>
            </a:r>
            <a:r>
              <a:rPr lang="nb-NO" sz="1600" i="1" dirty="0"/>
              <a:t>n </a:t>
            </a:r>
            <a:r>
              <a:rPr lang="nb-NO" sz="1600" dirty="0"/>
              <a:t>-1])</a:t>
            </a:r>
          </a:p>
          <a:p>
            <a:pPr>
              <a:buFontTx/>
              <a:buNone/>
            </a:pPr>
            <a:r>
              <a:rPr lang="nb-NO" sz="1600" dirty="0"/>
              <a:t>	</a:t>
            </a:r>
            <a:r>
              <a:rPr lang="nb-NO" sz="1600" b="1" dirty="0"/>
              <a:t>for</a:t>
            </a:r>
            <a:r>
              <a:rPr lang="nb-NO" sz="1600" dirty="0"/>
              <a:t> </a:t>
            </a:r>
            <a:r>
              <a:rPr lang="nb-NO" sz="1600" i="1" dirty="0"/>
              <a:t>s</a:t>
            </a:r>
            <a:r>
              <a:rPr lang="nb-NO" sz="1600" dirty="0"/>
              <a:t> </a:t>
            </a:r>
            <a:r>
              <a:rPr lang="nb-NO" sz="1600" dirty="0">
                <a:cs typeface="Arial" charset="0"/>
              </a:rPr>
              <a:t>←</a:t>
            </a:r>
            <a:r>
              <a:rPr lang="nb-NO" sz="1600" dirty="0"/>
              <a:t> 0 </a:t>
            </a:r>
            <a:r>
              <a:rPr lang="nb-NO" sz="1600" b="1" dirty="0"/>
              <a:t>to</a:t>
            </a:r>
            <a:r>
              <a:rPr lang="nb-NO" sz="1600" dirty="0"/>
              <a:t> </a:t>
            </a:r>
            <a:r>
              <a:rPr lang="nb-NO" sz="1600" i="1" dirty="0"/>
              <a:t>n - m</a:t>
            </a:r>
            <a:r>
              <a:rPr lang="nb-NO" sz="1600" dirty="0"/>
              <a:t> </a:t>
            </a:r>
            <a:r>
              <a:rPr lang="nb-NO" sz="1600" b="1" dirty="0"/>
              <a:t>do</a:t>
            </a:r>
          </a:p>
          <a:p>
            <a:pPr>
              <a:buFontTx/>
              <a:buNone/>
            </a:pPr>
            <a:r>
              <a:rPr lang="nb-NO" sz="1600" dirty="0"/>
              <a:t>		</a:t>
            </a:r>
            <a:r>
              <a:rPr lang="nb-NO" sz="1600" b="1" dirty="0" err="1"/>
              <a:t>if</a:t>
            </a:r>
            <a:r>
              <a:rPr lang="nb-NO" sz="1600" dirty="0"/>
              <a:t> </a:t>
            </a:r>
            <a:r>
              <a:rPr lang="nb-NO" sz="1600" i="1" dirty="0"/>
              <a:t>T </a:t>
            </a:r>
            <a:r>
              <a:rPr lang="nb-NO" sz="1600" dirty="0"/>
              <a:t>[</a:t>
            </a:r>
            <a:r>
              <a:rPr lang="nb-NO" sz="1600" i="1" dirty="0"/>
              <a:t>s </a:t>
            </a:r>
            <a:r>
              <a:rPr lang="nb-NO" sz="1600" dirty="0"/>
              <a:t>:</a:t>
            </a:r>
            <a:r>
              <a:rPr lang="nb-NO" sz="1600" i="1" dirty="0"/>
              <a:t>s + m </a:t>
            </a:r>
            <a:r>
              <a:rPr lang="nb-NO" sz="1600" dirty="0"/>
              <a:t>- 1] = </a:t>
            </a:r>
            <a:r>
              <a:rPr lang="nb-NO" sz="1600" i="1" dirty="0"/>
              <a:t>P</a:t>
            </a:r>
            <a:r>
              <a:rPr lang="nb-NO" sz="1600" dirty="0"/>
              <a:t> </a:t>
            </a:r>
            <a:r>
              <a:rPr lang="nb-NO" sz="1600" b="1" dirty="0"/>
              <a:t> </a:t>
            </a:r>
            <a:r>
              <a:rPr lang="nb-NO" sz="1600" b="1" dirty="0" err="1"/>
              <a:t>then</a:t>
            </a:r>
            <a:r>
              <a:rPr lang="nb-NO" sz="1600" dirty="0"/>
              <a:t> 	// is </a:t>
            </a:r>
            <a:r>
              <a:rPr lang="nb-NO" sz="1600" dirty="0" err="1"/>
              <a:t>window</a:t>
            </a:r>
            <a:r>
              <a:rPr lang="nb-NO" sz="1600" dirty="0"/>
              <a:t> = P?</a:t>
            </a:r>
          </a:p>
          <a:p>
            <a:pPr>
              <a:buFontTx/>
              <a:buNone/>
            </a:pPr>
            <a:r>
              <a:rPr lang="nb-NO" sz="1600" dirty="0"/>
              <a:t>		       </a:t>
            </a:r>
            <a:r>
              <a:rPr lang="nb-NO" sz="1600" b="1" dirty="0" err="1"/>
              <a:t>return</a:t>
            </a:r>
            <a:r>
              <a:rPr lang="nb-NO" sz="1600" dirty="0"/>
              <a:t>(</a:t>
            </a:r>
            <a:r>
              <a:rPr lang="nb-NO" sz="1600" i="1" dirty="0"/>
              <a:t>s</a:t>
            </a:r>
            <a:r>
              <a:rPr lang="nb-NO" sz="1600" dirty="0"/>
              <a:t>)</a:t>
            </a:r>
          </a:p>
          <a:p>
            <a:pPr>
              <a:buFontTx/>
              <a:buNone/>
            </a:pPr>
            <a:r>
              <a:rPr lang="nb-NO" sz="1600" dirty="0"/>
              <a:t>		</a:t>
            </a:r>
            <a:r>
              <a:rPr lang="nb-NO" sz="1600" b="1" dirty="0" err="1"/>
              <a:t>endif</a:t>
            </a:r>
            <a:endParaRPr lang="nb-NO" sz="1600" b="1" dirty="0"/>
          </a:p>
          <a:p>
            <a:pPr>
              <a:buFontTx/>
              <a:buNone/>
            </a:pPr>
            <a:r>
              <a:rPr lang="nb-NO" sz="1600" dirty="0"/>
              <a:t>	</a:t>
            </a:r>
            <a:r>
              <a:rPr lang="nb-NO" sz="1600" b="1" dirty="0" err="1"/>
              <a:t>endfor</a:t>
            </a:r>
            <a:endParaRPr lang="nb-NO" sz="1600" b="1" dirty="0"/>
          </a:p>
          <a:p>
            <a:pPr>
              <a:buFontTx/>
              <a:buNone/>
            </a:pPr>
            <a:r>
              <a:rPr lang="nb-NO" sz="1600" dirty="0"/>
              <a:t>	</a:t>
            </a:r>
            <a:r>
              <a:rPr lang="nb-NO" sz="1600" b="1" dirty="0" err="1"/>
              <a:t>return</a:t>
            </a:r>
            <a:r>
              <a:rPr lang="nb-NO" sz="1600" dirty="0"/>
              <a:t>(-1)</a:t>
            </a:r>
          </a:p>
          <a:p>
            <a:pPr>
              <a:buFontTx/>
              <a:buNone/>
            </a:pPr>
            <a:r>
              <a:rPr lang="nb-NO" sz="1600" b="1" dirty="0"/>
              <a:t>end</a:t>
            </a:r>
            <a:r>
              <a:rPr lang="nb-NO" sz="1600" dirty="0"/>
              <a:t> </a:t>
            </a:r>
            <a:r>
              <a:rPr lang="nb-NO" sz="1600" i="1" dirty="0" err="1"/>
              <a:t>NaiveStringMatcher</a:t>
            </a:r>
            <a:endParaRPr lang="nb-NO" sz="1600" dirty="0"/>
          </a:p>
        </p:txBody>
      </p:sp>
      <p:sp>
        <p:nvSpPr>
          <p:cNvPr id="11" name="Text Box 128">
            <a:extLst>
              <a:ext uri="{FF2B5EF4-FFF2-40B4-BE49-F238E27FC236}">
                <a16:creationId xmlns:a16="http://schemas.microsoft.com/office/drawing/2014/main" id="{7274B599-755C-A941-9AF5-AD4F080B1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3228" y="4351674"/>
            <a:ext cx="6443178" cy="18717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nb-NO" sz="1969" b="0" dirty="0">
                <a:solidFill>
                  <a:schemeClr val="accent2"/>
                </a:solidFill>
              </a:rPr>
              <a:t>The</a:t>
            </a:r>
            <a:r>
              <a:rPr lang="nb-NO" sz="1969" dirty="0">
                <a:solidFill>
                  <a:schemeClr val="accent2"/>
                </a:solidFill>
              </a:rPr>
              <a:t> </a:t>
            </a:r>
            <a:r>
              <a:rPr lang="nb-NO" sz="1969" dirty="0" err="1">
                <a:solidFill>
                  <a:schemeClr val="accent2"/>
                </a:solidFill>
              </a:rPr>
              <a:t>for</a:t>
            </a:r>
            <a:r>
              <a:rPr lang="nb-NO" sz="1969" b="0" dirty="0" err="1">
                <a:solidFill>
                  <a:schemeClr val="accent2"/>
                </a:solidFill>
              </a:rPr>
              <a:t>-loop</a:t>
            </a:r>
            <a:r>
              <a:rPr lang="nb-NO" sz="1969" b="0" dirty="0">
                <a:solidFill>
                  <a:schemeClr val="accent2"/>
                </a:solidFill>
              </a:rPr>
              <a:t> is </a:t>
            </a:r>
            <a:r>
              <a:rPr lang="nb-NO" sz="1969" b="0" dirty="0" err="1">
                <a:solidFill>
                  <a:schemeClr val="accent2"/>
                </a:solidFill>
              </a:rPr>
              <a:t>executed</a:t>
            </a:r>
            <a:r>
              <a:rPr lang="nb-NO" sz="1969" b="0" dirty="0">
                <a:solidFill>
                  <a:schemeClr val="accent2"/>
                </a:solidFill>
              </a:rPr>
              <a:t> </a:t>
            </a:r>
            <a:r>
              <a:rPr lang="nb-NO" sz="1969" b="0" i="1" dirty="0">
                <a:solidFill>
                  <a:schemeClr val="accent2"/>
                </a:solidFill>
              </a:rPr>
              <a:t>n – m </a:t>
            </a:r>
            <a:r>
              <a:rPr lang="nb-NO" sz="1969" b="0" dirty="0">
                <a:solidFill>
                  <a:schemeClr val="accent2"/>
                </a:solidFill>
              </a:rPr>
              <a:t>+ 1 times.</a:t>
            </a:r>
          </a:p>
          <a:p>
            <a:pPr algn="l"/>
            <a:endParaRPr lang="nb-NO" sz="738" b="0" dirty="0">
              <a:solidFill>
                <a:schemeClr val="accent2"/>
              </a:solidFill>
            </a:endParaRPr>
          </a:p>
          <a:p>
            <a:pPr algn="l"/>
            <a:r>
              <a:rPr lang="nb-NO" sz="1969" b="0" dirty="0" err="1">
                <a:solidFill>
                  <a:schemeClr val="accent2"/>
                </a:solidFill>
              </a:rPr>
              <a:t>Each</a:t>
            </a:r>
            <a:r>
              <a:rPr lang="nb-NO" sz="1969" b="0" dirty="0">
                <a:solidFill>
                  <a:schemeClr val="accent2"/>
                </a:solidFill>
              </a:rPr>
              <a:t> </a:t>
            </a:r>
            <a:r>
              <a:rPr lang="nb-NO" sz="1969" b="0" dirty="0" err="1">
                <a:solidFill>
                  <a:schemeClr val="accent2"/>
                </a:solidFill>
              </a:rPr>
              <a:t>string</a:t>
            </a:r>
            <a:r>
              <a:rPr lang="nb-NO" sz="1969" b="0" dirty="0">
                <a:solidFill>
                  <a:schemeClr val="accent2"/>
                </a:solidFill>
              </a:rPr>
              <a:t> test has up to </a:t>
            </a:r>
            <a:r>
              <a:rPr lang="nb-NO" sz="1969" b="0" i="1" dirty="0">
                <a:solidFill>
                  <a:schemeClr val="accent2"/>
                </a:solidFill>
              </a:rPr>
              <a:t>m</a:t>
            </a:r>
            <a:r>
              <a:rPr lang="nb-NO" sz="1969" b="0" dirty="0">
                <a:solidFill>
                  <a:schemeClr val="accent2"/>
                </a:solidFill>
              </a:rPr>
              <a:t> symbol </a:t>
            </a:r>
            <a:r>
              <a:rPr lang="nb-NO" sz="1969" b="0" dirty="0" err="1">
                <a:solidFill>
                  <a:schemeClr val="accent2"/>
                </a:solidFill>
              </a:rPr>
              <a:t>comparisons</a:t>
            </a:r>
            <a:endParaRPr lang="nb-NO" sz="1969" b="0" dirty="0">
              <a:solidFill>
                <a:schemeClr val="accent2"/>
              </a:solidFill>
            </a:endParaRPr>
          </a:p>
          <a:p>
            <a:pPr algn="l"/>
            <a:endParaRPr lang="nb-NO" sz="985" b="0" dirty="0">
              <a:solidFill>
                <a:schemeClr val="accent2"/>
              </a:solidFill>
            </a:endParaRPr>
          </a:p>
          <a:p>
            <a:pPr algn="l"/>
            <a:r>
              <a:rPr lang="nb-NO" sz="1969" b="0" i="1" dirty="0">
                <a:solidFill>
                  <a:schemeClr val="accent2"/>
                </a:solidFill>
              </a:rPr>
              <a:t>O</a:t>
            </a:r>
            <a:r>
              <a:rPr lang="nb-NO" sz="1969" b="0" dirty="0">
                <a:solidFill>
                  <a:schemeClr val="accent2"/>
                </a:solidFill>
              </a:rPr>
              <a:t>(</a:t>
            </a:r>
            <a:r>
              <a:rPr lang="nb-NO" sz="1969" b="0" i="1" dirty="0">
                <a:solidFill>
                  <a:schemeClr val="accent2"/>
                </a:solidFill>
              </a:rPr>
              <a:t>nm</a:t>
            </a:r>
            <a:r>
              <a:rPr lang="nb-NO" sz="1969" b="0" dirty="0">
                <a:solidFill>
                  <a:schemeClr val="accent2"/>
                </a:solidFill>
              </a:rPr>
              <a:t>) </a:t>
            </a:r>
            <a:r>
              <a:rPr lang="nb-NO" sz="1969" b="0" dirty="0" err="1">
                <a:solidFill>
                  <a:schemeClr val="accent2"/>
                </a:solidFill>
              </a:rPr>
              <a:t>execution</a:t>
            </a:r>
            <a:r>
              <a:rPr lang="nb-NO" sz="1969" b="0" dirty="0">
                <a:solidFill>
                  <a:schemeClr val="accent2"/>
                </a:solidFill>
              </a:rPr>
              <a:t> time (</a:t>
            </a:r>
            <a:r>
              <a:rPr lang="nb-NO" sz="1969" b="0" dirty="0" err="1">
                <a:solidFill>
                  <a:schemeClr val="accent2"/>
                </a:solidFill>
              </a:rPr>
              <a:t>worst</a:t>
            </a:r>
            <a:r>
              <a:rPr lang="nb-NO" sz="1969" b="0" dirty="0">
                <a:solidFill>
                  <a:schemeClr val="accent2"/>
                </a:solidFill>
              </a:rPr>
              <a:t> case)</a:t>
            </a:r>
          </a:p>
          <a:p>
            <a:pPr algn="l"/>
            <a:endParaRPr lang="en-US" sz="1969" b="0" dirty="0">
              <a:solidFill>
                <a:schemeClr val="accent2"/>
              </a:solidFill>
            </a:endParaRPr>
          </a:p>
          <a:p>
            <a:pPr algn="l"/>
            <a:endParaRPr lang="nb-NO" sz="1969" dirty="0">
              <a:solidFill>
                <a:schemeClr val="accent2"/>
              </a:solidFill>
            </a:endParaRPr>
          </a:p>
        </p:txBody>
      </p:sp>
      <p:sp>
        <p:nvSpPr>
          <p:cNvPr id="12" name="Text Box 127">
            <a:extLst>
              <a:ext uri="{FF2B5EF4-FFF2-40B4-BE49-F238E27FC236}">
                <a16:creationId xmlns:a16="http://schemas.microsoft.com/office/drawing/2014/main" id="{1DEFFDCF-6251-6A45-B689-1E8E3B385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842" y="3882399"/>
            <a:ext cx="1207542" cy="183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nb-NO" sz="11323" b="0" dirty="0">
                <a:solidFill>
                  <a:schemeClr val="accent2"/>
                </a:solidFill>
                <a:latin typeface="Times New Roman" pitchFamily="18" charset="0"/>
              </a:rPr>
              <a:t>}</a:t>
            </a:r>
            <a:endParaRPr lang="en-US" sz="11323" b="0" dirty="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668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7008" y="1506925"/>
            <a:ext cx="10957983" cy="2847109"/>
          </a:xfrm>
        </p:spPr>
        <p:txBody>
          <a:bodyPr/>
          <a:lstStyle/>
          <a:p>
            <a:r>
              <a:rPr lang="en-US" sz="2462" dirty="0"/>
              <a:t>There is room for improvement in the naive algorithm</a:t>
            </a:r>
          </a:p>
          <a:p>
            <a:pPr lvl="1"/>
            <a:r>
              <a:rPr lang="en-US" sz="2062" dirty="0">
                <a:solidFill>
                  <a:srgbClr val="FF0000"/>
                </a:solidFill>
              </a:rPr>
              <a:t>The naive algorithm moves the window (pattern) only one character at a time.</a:t>
            </a:r>
          </a:p>
          <a:p>
            <a:pPr lvl="1"/>
            <a:r>
              <a:rPr lang="en-US" sz="2062" dirty="0">
                <a:solidFill>
                  <a:srgbClr val="00B050"/>
                </a:solidFill>
              </a:rPr>
              <a:t>But we can move it farther, based on what we know from earlier comparisons.</a:t>
            </a:r>
          </a:p>
          <a:p>
            <a:pPr eaLnBrk="1" hangingPunct="1"/>
            <a:endParaRPr lang="en-US" sz="2462" dirty="0"/>
          </a:p>
          <a:p>
            <a:pPr eaLnBrk="1" hangingPunct="1">
              <a:buFontTx/>
              <a:buNone/>
            </a:pPr>
            <a:endParaRPr lang="en-US" sz="2462" dirty="0"/>
          </a:p>
        </p:txBody>
      </p:sp>
      <p:sp>
        <p:nvSpPr>
          <p:cNvPr id="18529" name="Rectangle 110"/>
          <p:cNvSpPr>
            <a:spLocks noGrp="1" noChangeArrowheads="1"/>
          </p:cNvSpPr>
          <p:nvPr>
            <p:ph type="title"/>
          </p:nvPr>
        </p:nvSpPr>
        <p:spPr>
          <a:xfrm>
            <a:off x="624417" y="188913"/>
            <a:ext cx="10972800" cy="6477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300" dirty="0">
                <a:solidFill>
                  <a:schemeClr val="tx1"/>
                </a:solidFill>
              </a:rPr>
              <a:t>The Knuth-Morris-Pratt algorithm (Prefix based)</a:t>
            </a:r>
          </a:p>
        </p:txBody>
      </p:sp>
      <p:graphicFrame>
        <p:nvGraphicFramePr>
          <p:cNvPr id="7" name="Group 111">
            <a:extLst>
              <a:ext uri="{FF2B5EF4-FFF2-40B4-BE49-F238E27FC236}">
                <a16:creationId xmlns:a16="http://schemas.microsoft.com/office/drawing/2014/main" id="{A4CC144E-4FCE-954E-ACFB-CC525D8B1B33}"/>
              </a:ext>
            </a:extLst>
          </p:cNvPr>
          <p:cNvGraphicFramePr>
            <a:graphicFrameLocks/>
          </p:cNvGraphicFramePr>
          <p:nvPr/>
        </p:nvGraphicFramePr>
        <p:xfrm>
          <a:off x="334434" y="3927520"/>
          <a:ext cx="11425763" cy="1141048"/>
        </p:xfrm>
        <a:graphic>
          <a:graphicData uri="http://schemas.openxmlformats.org/drawingml/2006/table">
            <a:tbl>
              <a:tblPr/>
              <a:tblGrid>
                <a:gridCol w="57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8" name="Group 112">
            <a:extLst>
              <a:ext uri="{FF2B5EF4-FFF2-40B4-BE49-F238E27FC236}">
                <a16:creationId xmlns:a16="http://schemas.microsoft.com/office/drawing/2014/main" id="{09B010F5-C360-D34B-874D-A164B962F445}"/>
              </a:ext>
            </a:extLst>
          </p:cNvPr>
          <p:cNvGrpSpPr>
            <a:grpSpLocks/>
          </p:cNvGrpSpPr>
          <p:nvPr/>
        </p:nvGrpSpPr>
        <p:grpSpPr bwMode="auto">
          <a:xfrm>
            <a:off x="334433" y="3396074"/>
            <a:ext cx="3456517" cy="314571"/>
            <a:chOff x="340" y="754"/>
            <a:chExt cx="862" cy="136"/>
          </a:xfrm>
        </p:grpSpPr>
        <p:sp>
          <p:nvSpPr>
            <p:cNvPr id="9" name="Line 113">
              <a:extLst>
                <a:ext uri="{FF2B5EF4-FFF2-40B4-BE49-F238E27FC236}">
                  <a16:creationId xmlns:a16="http://schemas.microsoft.com/office/drawing/2014/main" id="{05930A87-6DB9-6749-9BF9-9E9458CA91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" y="890"/>
              <a:ext cx="8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" name="Text Box 114">
              <a:extLst>
                <a:ext uri="{FF2B5EF4-FFF2-40B4-BE49-F238E27FC236}">
                  <a16:creationId xmlns:a16="http://schemas.microsoft.com/office/drawing/2014/main" id="{5F8528A1-3E7E-F841-BDF5-506B6783B2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" y="754"/>
              <a:ext cx="634" cy="1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231" dirty="0" err="1"/>
                <a:t>Search</a:t>
              </a:r>
              <a:r>
                <a:rPr lang="nb-NO" sz="1231" dirty="0"/>
                <a:t> forward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7803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9" name="Rectangle 110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4300" dirty="0">
                <a:solidFill>
                  <a:schemeClr val="tx1"/>
                </a:solidFill>
              </a:rPr>
              <a:t>The Knuth-Morris-Pratt algorithm</a:t>
            </a:r>
          </a:p>
        </p:txBody>
      </p:sp>
      <p:graphicFrame>
        <p:nvGraphicFramePr>
          <p:cNvPr id="7" name="Group 111">
            <a:extLst>
              <a:ext uri="{FF2B5EF4-FFF2-40B4-BE49-F238E27FC236}">
                <a16:creationId xmlns:a16="http://schemas.microsoft.com/office/drawing/2014/main" id="{A4CC144E-4FCE-954E-ACFB-CC525D8B1B33}"/>
              </a:ext>
            </a:extLst>
          </p:cNvPr>
          <p:cNvGraphicFramePr>
            <a:graphicFrameLocks/>
          </p:cNvGraphicFramePr>
          <p:nvPr/>
        </p:nvGraphicFramePr>
        <p:xfrm>
          <a:off x="334434" y="3927520"/>
          <a:ext cx="11425763" cy="1141048"/>
        </p:xfrm>
        <a:graphic>
          <a:graphicData uri="http://schemas.openxmlformats.org/drawingml/2006/table">
            <a:tbl>
              <a:tblPr/>
              <a:tblGrid>
                <a:gridCol w="57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8" name="Group 112">
            <a:extLst>
              <a:ext uri="{FF2B5EF4-FFF2-40B4-BE49-F238E27FC236}">
                <a16:creationId xmlns:a16="http://schemas.microsoft.com/office/drawing/2014/main" id="{09B010F5-C360-D34B-874D-A164B962F445}"/>
              </a:ext>
            </a:extLst>
          </p:cNvPr>
          <p:cNvGrpSpPr>
            <a:grpSpLocks/>
          </p:cNvGrpSpPr>
          <p:nvPr/>
        </p:nvGrpSpPr>
        <p:grpSpPr bwMode="auto">
          <a:xfrm>
            <a:off x="334433" y="3396074"/>
            <a:ext cx="3456517" cy="314571"/>
            <a:chOff x="340" y="754"/>
            <a:chExt cx="862" cy="136"/>
          </a:xfrm>
        </p:grpSpPr>
        <p:sp>
          <p:nvSpPr>
            <p:cNvPr id="9" name="Line 113">
              <a:extLst>
                <a:ext uri="{FF2B5EF4-FFF2-40B4-BE49-F238E27FC236}">
                  <a16:creationId xmlns:a16="http://schemas.microsoft.com/office/drawing/2014/main" id="{05930A87-6DB9-6749-9BF9-9E9458CA91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" y="890"/>
              <a:ext cx="8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" name="Text Box 114">
              <a:extLst>
                <a:ext uri="{FF2B5EF4-FFF2-40B4-BE49-F238E27FC236}">
                  <a16:creationId xmlns:a16="http://schemas.microsoft.com/office/drawing/2014/main" id="{5F8528A1-3E7E-F841-BDF5-506B6783B2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" y="754"/>
              <a:ext cx="634" cy="1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231" dirty="0" err="1"/>
                <a:t>Search</a:t>
              </a:r>
              <a:r>
                <a:rPr lang="nb-NO" sz="1231" dirty="0"/>
                <a:t> forward</a:t>
              </a:r>
            </a:p>
          </p:txBody>
        </p:sp>
      </p:grpSp>
      <p:sp>
        <p:nvSpPr>
          <p:cNvPr id="11" name="Rectangle 3">
            <a:extLst>
              <a:ext uri="{FF2B5EF4-FFF2-40B4-BE49-F238E27FC236}">
                <a16:creationId xmlns:a16="http://schemas.microsoft.com/office/drawing/2014/main" id="{0842B6B6-9715-D249-9FCC-7FEFB185774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17008" y="1506925"/>
            <a:ext cx="10957983" cy="2847109"/>
          </a:xfrm>
        </p:spPr>
        <p:txBody>
          <a:bodyPr/>
          <a:lstStyle/>
          <a:p>
            <a:r>
              <a:rPr lang="en-US" sz="2462" dirty="0"/>
              <a:t>There is room for improvement in the naive algorithm</a:t>
            </a:r>
          </a:p>
          <a:p>
            <a:pPr lvl="1"/>
            <a:r>
              <a:rPr lang="en-US" sz="2062" dirty="0">
                <a:solidFill>
                  <a:srgbClr val="FF0000"/>
                </a:solidFill>
              </a:rPr>
              <a:t>The naive algorithm moves the window (pattern) only one character at a time.</a:t>
            </a:r>
          </a:p>
          <a:p>
            <a:pPr lvl="1"/>
            <a:r>
              <a:rPr lang="en-US" sz="2062" dirty="0">
                <a:solidFill>
                  <a:srgbClr val="00B050"/>
                </a:solidFill>
              </a:rPr>
              <a:t>But we can move it farther, based on what we know from earlier comparisons.</a:t>
            </a:r>
          </a:p>
          <a:p>
            <a:pPr eaLnBrk="1" hangingPunct="1"/>
            <a:endParaRPr lang="en-US" sz="2462" dirty="0"/>
          </a:p>
          <a:p>
            <a:pPr eaLnBrk="1" hangingPunct="1">
              <a:buFontTx/>
              <a:buNone/>
            </a:pPr>
            <a:endParaRPr lang="en-US" sz="2462" dirty="0"/>
          </a:p>
        </p:txBody>
      </p:sp>
    </p:spTree>
    <p:extLst>
      <p:ext uri="{BB962C8B-B14F-4D97-AF65-F5344CB8AC3E}">
        <p14:creationId xmlns:p14="http://schemas.microsoft.com/office/powerpoint/2010/main" val="2281840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4420" y="416169"/>
            <a:ext cx="10957983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en-US" sz="1969" dirty="0"/>
          </a:p>
        </p:txBody>
      </p:sp>
      <p:graphicFrame>
        <p:nvGraphicFramePr>
          <p:cNvPr id="218223" name="Group 111"/>
          <p:cNvGraphicFramePr>
            <a:graphicFrameLocks noGrp="1"/>
          </p:cNvGraphicFramePr>
          <p:nvPr>
            <p:ph sz="half" idx="2"/>
          </p:nvPr>
        </p:nvGraphicFramePr>
        <p:xfrm>
          <a:off x="334434" y="2010512"/>
          <a:ext cx="11425763" cy="1141048"/>
        </p:xfrm>
        <a:graphic>
          <a:graphicData uri="http://schemas.openxmlformats.org/drawingml/2006/table">
            <a:tbl>
              <a:tblPr/>
              <a:tblGrid>
                <a:gridCol w="57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110">
            <a:extLst>
              <a:ext uri="{FF2B5EF4-FFF2-40B4-BE49-F238E27FC236}">
                <a16:creationId xmlns:a16="http://schemas.microsoft.com/office/drawing/2014/main" id="{B9A4D0A6-A7AC-B742-9074-A60857206EC4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Knuth-Morris-Pratt algorithm</a:t>
            </a:r>
          </a:p>
        </p:txBody>
      </p:sp>
    </p:spTree>
    <p:extLst>
      <p:ext uri="{BB962C8B-B14F-4D97-AF65-F5344CB8AC3E}">
        <p14:creationId xmlns:p14="http://schemas.microsoft.com/office/powerpoint/2010/main" val="626547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4420" y="416169"/>
            <a:ext cx="10957983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en-US" sz="1969" dirty="0"/>
          </a:p>
        </p:txBody>
      </p:sp>
      <p:graphicFrame>
        <p:nvGraphicFramePr>
          <p:cNvPr id="220272" name="Group 112"/>
          <p:cNvGraphicFramePr>
            <a:graphicFrameLocks noGrp="1"/>
          </p:cNvGraphicFramePr>
          <p:nvPr>
            <p:ph sz="half" idx="2"/>
          </p:nvPr>
        </p:nvGraphicFramePr>
        <p:xfrm>
          <a:off x="334434" y="2010512"/>
          <a:ext cx="11425763" cy="1141048"/>
        </p:xfrm>
        <a:graphic>
          <a:graphicData uri="http://schemas.openxmlformats.org/drawingml/2006/table">
            <a:tbl>
              <a:tblPr/>
              <a:tblGrid>
                <a:gridCol w="57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49631" y="3429000"/>
            <a:ext cx="7001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</a:rPr>
              <a:t>We move the pattern one step: Mismatch</a:t>
            </a:r>
          </a:p>
        </p:txBody>
      </p:sp>
      <p:sp>
        <p:nvSpPr>
          <p:cNvPr id="7" name="Rectangle 110">
            <a:extLst>
              <a:ext uri="{FF2B5EF4-FFF2-40B4-BE49-F238E27FC236}">
                <a16:creationId xmlns:a16="http://schemas.microsoft.com/office/drawing/2014/main" id="{8F99B8FC-F514-D44A-A26C-3B1F716E7945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Knuth-Morris-Pratt algorithm</a:t>
            </a:r>
          </a:p>
        </p:txBody>
      </p:sp>
    </p:spTree>
    <p:extLst>
      <p:ext uri="{BB962C8B-B14F-4D97-AF65-F5344CB8AC3E}">
        <p14:creationId xmlns:p14="http://schemas.microsoft.com/office/powerpoint/2010/main" val="2062255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4420" y="416169"/>
            <a:ext cx="10957983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en-US" sz="1969" dirty="0"/>
          </a:p>
        </p:txBody>
      </p:sp>
      <p:graphicFrame>
        <p:nvGraphicFramePr>
          <p:cNvPr id="222319" name="Group 111"/>
          <p:cNvGraphicFramePr>
            <a:graphicFrameLocks noGrp="1"/>
          </p:cNvGraphicFramePr>
          <p:nvPr>
            <p:ph sz="half" idx="2"/>
          </p:nvPr>
        </p:nvGraphicFramePr>
        <p:xfrm>
          <a:off x="334434" y="2010512"/>
          <a:ext cx="11425763" cy="1141048"/>
        </p:xfrm>
        <a:graphic>
          <a:graphicData uri="http://schemas.openxmlformats.org/drawingml/2006/table">
            <a:tbl>
              <a:tblPr/>
              <a:tblGrid>
                <a:gridCol w="57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98204" y="3429000"/>
            <a:ext cx="6735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</a:rPr>
              <a:t>We move the pattern two steps: Mismatch</a:t>
            </a:r>
          </a:p>
        </p:txBody>
      </p:sp>
      <p:sp>
        <p:nvSpPr>
          <p:cNvPr id="8" name="Rectangle 110">
            <a:extLst>
              <a:ext uri="{FF2B5EF4-FFF2-40B4-BE49-F238E27FC236}">
                <a16:creationId xmlns:a16="http://schemas.microsoft.com/office/drawing/2014/main" id="{2AC60D1C-87F6-F643-9BF4-4532D4BA712E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Knuth-Morris-Pratt algorithm</a:t>
            </a:r>
          </a:p>
        </p:txBody>
      </p:sp>
    </p:spTree>
    <p:extLst>
      <p:ext uri="{BB962C8B-B14F-4D97-AF65-F5344CB8AC3E}">
        <p14:creationId xmlns:p14="http://schemas.microsoft.com/office/powerpoint/2010/main" val="15787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4420" y="416169"/>
            <a:ext cx="10957983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en-US" sz="1969" dirty="0"/>
          </a:p>
        </p:txBody>
      </p:sp>
      <p:graphicFrame>
        <p:nvGraphicFramePr>
          <p:cNvPr id="224376" name="Group 120"/>
          <p:cNvGraphicFramePr>
            <a:graphicFrameLocks noGrp="1"/>
          </p:cNvGraphicFramePr>
          <p:nvPr>
            <p:ph sz="half" idx="2"/>
          </p:nvPr>
        </p:nvGraphicFramePr>
        <p:xfrm>
          <a:off x="334434" y="2010512"/>
          <a:ext cx="11425763" cy="1141048"/>
        </p:xfrm>
        <a:graphic>
          <a:graphicData uri="http://schemas.openxmlformats.org/drawingml/2006/table">
            <a:tbl>
              <a:tblPr/>
              <a:tblGrid>
                <a:gridCol w="57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3649" name="Group 121"/>
          <p:cNvGrpSpPr>
            <a:grpSpLocks/>
          </p:cNvGrpSpPr>
          <p:nvPr/>
        </p:nvGrpSpPr>
        <p:grpSpPr bwMode="auto">
          <a:xfrm>
            <a:off x="335362" y="3074504"/>
            <a:ext cx="1631951" cy="513863"/>
            <a:chOff x="158" y="2568"/>
            <a:chExt cx="771" cy="263"/>
          </a:xfrm>
        </p:grpSpPr>
        <p:sp>
          <p:nvSpPr>
            <p:cNvPr id="23651" name="Line 117"/>
            <p:cNvSpPr>
              <a:spLocks noChangeShapeType="1"/>
            </p:cNvSpPr>
            <p:nvPr/>
          </p:nvSpPr>
          <p:spPr bwMode="auto">
            <a:xfrm>
              <a:off x="158" y="2568"/>
              <a:ext cx="7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3652" name="Text Box 118"/>
            <p:cNvSpPr txBox="1">
              <a:spLocks noChangeArrowheads="1"/>
            </p:cNvSpPr>
            <p:nvPr/>
          </p:nvSpPr>
          <p:spPr bwMode="auto">
            <a:xfrm>
              <a:off x="452" y="2629"/>
              <a:ext cx="154" cy="2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969" b="0" dirty="0"/>
                <a:t>3</a:t>
              </a:r>
              <a:endParaRPr lang="en-US" sz="1969" b="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34434" y="4176218"/>
            <a:ext cx="116172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e can skip a number of tests and move the pattern more than one step before we start comparing characters again. </a:t>
            </a:r>
            <a:br>
              <a:rPr lang="en-US" b="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(3 in the above situation.)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The key is that we know what the characters of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and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P 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are up to the point where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 got different.</a:t>
            </a:r>
            <a:br>
              <a:rPr lang="en-US" b="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P 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 are equal up to this point.)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F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or each possible index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j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 in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P,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 we assume that the first difference between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 occurs at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j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, and from that compute how far we can move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 before the next string-comparison.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It may well be that we never get an overlap like the one above, and we can then move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 all the way to the point in 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 where we found an inequality.  This is the best case for the efficiency of the algorithm.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7313" y="3429000"/>
            <a:ext cx="8508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B050"/>
                </a:solidFill>
              </a:rPr>
              <a:t>We move the pattern three steps: Now, there is at least a match in the part of </a:t>
            </a:r>
            <a:r>
              <a:rPr lang="en-US" b="0" i="1" dirty="0">
                <a:solidFill>
                  <a:srgbClr val="00B050"/>
                </a:solidFill>
              </a:rPr>
              <a:t>T</a:t>
            </a:r>
            <a:r>
              <a:rPr lang="en-US" b="0" dirty="0">
                <a:solidFill>
                  <a:srgbClr val="00B050"/>
                </a:solidFill>
              </a:rPr>
              <a:t> where we had a match previously</a:t>
            </a:r>
          </a:p>
        </p:txBody>
      </p:sp>
      <p:sp>
        <p:nvSpPr>
          <p:cNvPr id="12" name="Rectangle 110">
            <a:extLst>
              <a:ext uri="{FF2B5EF4-FFF2-40B4-BE49-F238E27FC236}">
                <a16:creationId xmlns:a16="http://schemas.microsoft.com/office/drawing/2014/main" id="{C13E10A2-3E32-0244-924A-58177F39A12A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Knuth-Morris-Pratt algorithm</a:t>
            </a:r>
          </a:p>
        </p:txBody>
      </p:sp>
    </p:spTree>
    <p:extLst>
      <p:ext uri="{BB962C8B-B14F-4D97-AF65-F5344CB8AC3E}">
        <p14:creationId xmlns:p14="http://schemas.microsoft.com/office/powerpoint/2010/main" val="3522507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20" y="416169"/>
            <a:ext cx="10957983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en-US" sz="1969" dirty="0"/>
          </a:p>
        </p:txBody>
      </p:sp>
      <p:graphicFrame>
        <p:nvGraphicFramePr>
          <p:cNvPr id="249446" name="Group 614"/>
          <p:cNvGraphicFramePr>
            <a:graphicFrameLocks noGrp="1"/>
          </p:cNvGraphicFramePr>
          <p:nvPr>
            <p:ph sz="half" idx="2"/>
          </p:nvPr>
        </p:nvGraphicFramePr>
        <p:xfrm>
          <a:off x="335361" y="903182"/>
          <a:ext cx="11425763" cy="3139604"/>
        </p:xfrm>
        <a:graphic>
          <a:graphicData uri="http://schemas.openxmlformats.org/drawingml/2006/table">
            <a:tbl>
              <a:tblPr/>
              <a:tblGrid>
                <a:gridCol w="577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 - d</a:t>
                      </a:r>
                      <a:r>
                        <a:rPr kumimoji="0" lang="nb-NO" sz="17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</a:t>
                      </a:r>
                      <a:endParaRPr kumimoji="0" lang="en-US" sz="1700" b="0" i="1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US" sz="17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5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</a:t>
                      </a:r>
                      <a:endParaRPr kumimoji="0" lang="en-US" sz="17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</a:t>
                      </a:r>
                      <a:endParaRPr kumimoji="0" lang="en-US" sz="17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4778" name="Group 601"/>
          <p:cNvGrpSpPr>
            <a:grpSpLocks/>
          </p:cNvGrpSpPr>
          <p:nvPr/>
        </p:nvGrpSpPr>
        <p:grpSpPr bwMode="auto">
          <a:xfrm>
            <a:off x="2064678" y="4093806"/>
            <a:ext cx="1151467" cy="369277"/>
            <a:chOff x="975" y="3113"/>
            <a:chExt cx="544" cy="189"/>
          </a:xfrm>
        </p:grpSpPr>
        <p:sp>
          <p:nvSpPr>
            <p:cNvPr id="24785" name="Line 599"/>
            <p:cNvSpPr>
              <a:spLocks noChangeShapeType="1"/>
            </p:cNvSpPr>
            <p:nvPr/>
          </p:nvSpPr>
          <p:spPr bwMode="auto">
            <a:xfrm>
              <a:off x="975" y="3113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4786" name="Text Box 600"/>
            <p:cNvSpPr txBox="1">
              <a:spLocks noChangeArrowheads="1"/>
            </p:cNvSpPr>
            <p:nvPr/>
          </p:nvSpPr>
          <p:spPr bwMode="auto">
            <a:xfrm>
              <a:off x="1111" y="3113"/>
              <a:ext cx="291" cy="1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b="0" i="1"/>
                <a:t>d</a:t>
              </a:r>
              <a:r>
                <a:rPr lang="nb-NO" b="0" i="1" baseline="-25000"/>
                <a:t>j</a:t>
              </a:r>
              <a:endParaRPr lang="en-US" b="0" i="1" baseline="-25000"/>
            </a:p>
          </p:txBody>
        </p:sp>
      </p:grpSp>
      <p:sp>
        <p:nvSpPr>
          <p:cNvPr id="24779" name="Text Box 608"/>
          <p:cNvSpPr txBox="1">
            <a:spLocks noChangeArrowheads="1"/>
          </p:cNvSpPr>
          <p:nvPr/>
        </p:nvSpPr>
        <p:spPr bwMode="auto">
          <a:xfrm>
            <a:off x="3791880" y="4537335"/>
            <a:ext cx="700957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nb-NO" b="0" i="1" dirty="0" err="1">
                <a:solidFill>
                  <a:schemeClr val="accent2"/>
                </a:solidFill>
              </a:rPr>
              <a:t>d</a:t>
            </a:r>
            <a:r>
              <a:rPr lang="nb-NO" b="0" i="1" baseline="-25000" dirty="0" err="1">
                <a:solidFill>
                  <a:schemeClr val="accent2"/>
                </a:solidFill>
              </a:rPr>
              <a:t>j</a:t>
            </a:r>
            <a:r>
              <a:rPr lang="nb-NO" b="0" dirty="0">
                <a:solidFill>
                  <a:schemeClr val="accent2"/>
                </a:solidFill>
              </a:rPr>
              <a:t>  is </a:t>
            </a:r>
            <a:r>
              <a:rPr lang="nb-NO" b="0" dirty="0" err="1">
                <a:solidFill>
                  <a:schemeClr val="accent2"/>
                </a:solidFill>
              </a:rPr>
              <a:t>the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longest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suffix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of</a:t>
            </a:r>
            <a:r>
              <a:rPr lang="nb-NO" b="0" dirty="0">
                <a:solidFill>
                  <a:schemeClr val="accent2"/>
                </a:solidFill>
              </a:rPr>
              <a:t>  </a:t>
            </a:r>
            <a:r>
              <a:rPr lang="nb-NO" b="0" i="1" dirty="0">
                <a:solidFill>
                  <a:schemeClr val="accent2"/>
                </a:solidFill>
              </a:rPr>
              <a:t>P </a:t>
            </a:r>
            <a:r>
              <a:rPr lang="nb-NO" b="0" dirty="0">
                <a:solidFill>
                  <a:schemeClr val="accent2"/>
                </a:solidFill>
              </a:rPr>
              <a:t>[1 : </a:t>
            </a:r>
            <a:r>
              <a:rPr lang="nb-NO" b="0" i="1" dirty="0">
                <a:solidFill>
                  <a:schemeClr val="accent2"/>
                </a:solidFill>
              </a:rPr>
              <a:t>j </a:t>
            </a:r>
            <a:r>
              <a:rPr lang="nb-NO" b="0" dirty="0">
                <a:solidFill>
                  <a:schemeClr val="accent2"/>
                </a:solidFill>
              </a:rPr>
              <a:t>-1]</a:t>
            </a:r>
            <a:r>
              <a:rPr lang="nb-NO" dirty="0"/>
              <a:t> </a:t>
            </a:r>
            <a:r>
              <a:rPr lang="nb-NO" b="0" dirty="0" err="1">
                <a:solidFill>
                  <a:schemeClr val="accent2"/>
                </a:solidFill>
              </a:rPr>
              <a:t>that</a:t>
            </a:r>
            <a:r>
              <a:rPr lang="nb-NO" b="0" dirty="0">
                <a:solidFill>
                  <a:schemeClr val="accent2"/>
                </a:solidFill>
              </a:rPr>
              <a:t> is </a:t>
            </a:r>
            <a:r>
              <a:rPr lang="nb-NO" b="0" dirty="0" err="1">
                <a:solidFill>
                  <a:schemeClr val="accent2"/>
                </a:solidFill>
              </a:rPr>
              <a:t>also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prefix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of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>
                <a:solidFill>
                  <a:schemeClr val="accent2"/>
                </a:solidFill>
              </a:rPr>
              <a:t>P </a:t>
            </a:r>
            <a:r>
              <a:rPr lang="nb-NO" b="0" dirty="0">
                <a:solidFill>
                  <a:schemeClr val="accent2"/>
                </a:solidFill>
              </a:rPr>
              <a:t>[0 : </a:t>
            </a:r>
            <a:r>
              <a:rPr lang="nb-NO" b="0" i="1" dirty="0">
                <a:solidFill>
                  <a:schemeClr val="accent2"/>
                </a:solidFill>
              </a:rPr>
              <a:t>j </a:t>
            </a:r>
            <a:r>
              <a:rPr lang="nb-NO" b="0" dirty="0">
                <a:solidFill>
                  <a:schemeClr val="accent2"/>
                </a:solidFill>
              </a:rPr>
              <a:t>- 2]</a:t>
            </a:r>
            <a:endParaRPr lang="en-US" b="0" dirty="0">
              <a:solidFill>
                <a:schemeClr val="accent2"/>
              </a:solidFill>
            </a:endParaRPr>
          </a:p>
        </p:txBody>
      </p:sp>
      <p:sp>
        <p:nvSpPr>
          <p:cNvPr id="24780" name="Text Box 609"/>
          <p:cNvSpPr txBox="1">
            <a:spLocks noChangeArrowheads="1"/>
          </p:cNvSpPr>
          <p:nvPr/>
        </p:nvSpPr>
        <p:spPr bwMode="auto">
          <a:xfrm>
            <a:off x="191344" y="5353890"/>
            <a:ext cx="11809312" cy="12737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0" dirty="0"/>
              <a:t>We know that if we move </a:t>
            </a:r>
            <a:r>
              <a:rPr lang="en-US" b="0" i="1" dirty="0"/>
              <a:t>P</a:t>
            </a:r>
            <a:r>
              <a:rPr lang="en-US" b="0" dirty="0"/>
              <a:t>  less than </a:t>
            </a:r>
            <a:r>
              <a:rPr lang="en-US" b="0" i="1" dirty="0"/>
              <a:t>j - </a:t>
            </a:r>
            <a:r>
              <a:rPr lang="en-US" b="0" i="1" dirty="0" err="1"/>
              <a:t>d</a:t>
            </a:r>
            <a:r>
              <a:rPr lang="en-US" b="0" i="1" baseline="-25000" dirty="0" err="1"/>
              <a:t>j</a:t>
            </a:r>
            <a:r>
              <a:rPr lang="en-US" b="0" dirty="0"/>
              <a:t> steps, there can be no (full) match. </a:t>
            </a:r>
          </a:p>
          <a:p>
            <a:pPr algn="l"/>
            <a:endParaRPr lang="en-US" sz="985" b="0" dirty="0"/>
          </a:p>
          <a:p>
            <a:pPr algn="l"/>
            <a:r>
              <a:rPr lang="en-US" b="0" dirty="0"/>
              <a:t>And we know that, after this move, </a:t>
            </a:r>
            <a:r>
              <a:rPr lang="en-US" b="0" i="1" dirty="0"/>
              <a:t>P </a:t>
            </a:r>
            <a:r>
              <a:rPr lang="en-US" b="0" dirty="0"/>
              <a:t>[0</a:t>
            </a:r>
            <a:r>
              <a:rPr lang="en-US" sz="985" b="0" dirty="0"/>
              <a:t> </a:t>
            </a:r>
            <a:r>
              <a:rPr lang="en-US" b="0" dirty="0"/>
              <a:t>: </a:t>
            </a:r>
            <a:r>
              <a:rPr lang="en-US" b="0" i="1" dirty="0" err="1"/>
              <a:t>d</a:t>
            </a:r>
            <a:r>
              <a:rPr lang="en-US" b="0" i="1" baseline="-25000" dirty="0" err="1"/>
              <a:t>j</a:t>
            </a:r>
            <a:r>
              <a:rPr lang="en-US" b="0" i="1" baseline="-25000" dirty="0"/>
              <a:t> </a:t>
            </a:r>
            <a:r>
              <a:rPr lang="en-US" b="0" dirty="0"/>
              <a:t>-1] will match the corresponding part of </a:t>
            </a:r>
            <a:r>
              <a:rPr lang="en-US" b="0" i="1" dirty="0"/>
              <a:t>T</a:t>
            </a:r>
            <a:r>
              <a:rPr lang="en-US" b="0" dirty="0"/>
              <a:t>.  </a:t>
            </a:r>
          </a:p>
          <a:p>
            <a:pPr algn="l"/>
            <a:endParaRPr lang="en-US" sz="1292" b="0" dirty="0"/>
          </a:p>
          <a:p>
            <a:pPr algn="l"/>
            <a:r>
              <a:rPr lang="en-US" b="0" dirty="0"/>
              <a:t>Thus we can start the comparison at </a:t>
            </a:r>
            <a:r>
              <a:rPr lang="en-US" b="0" i="1" dirty="0" err="1"/>
              <a:t>d</a:t>
            </a:r>
            <a:r>
              <a:rPr lang="en-US" b="0" i="1" baseline="-25000" dirty="0" err="1"/>
              <a:t>j</a:t>
            </a:r>
            <a:r>
              <a:rPr lang="en-US" b="0" i="1" baseline="-25000" dirty="0"/>
              <a:t> </a:t>
            </a:r>
            <a:r>
              <a:rPr lang="en-US" b="0" dirty="0"/>
              <a:t> in </a:t>
            </a:r>
            <a:r>
              <a:rPr lang="en-US" b="0" i="1" dirty="0"/>
              <a:t>P</a:t>
            </a:r>
            <a:r>
              <a:rPr lang="en-US" b="0" dirty="0"/>
              <a:t> and compare </a:t>
            </a:r>
            <a:r>
              <a:rPr lang="en-US" b="0" i="1" dirty="0"/>
              <a:t>P </a:t>
            </a:r>
            <a:r>
              <a:rPr lang="en-US" b="0" dirty="0"/>
              <a:t>[</a:t>
            </a:r>
            <a:r>
              <a:rPr lang="en-US" b="0" i="1" dirty="0" err="1"/>
              <a:t>d</a:t>
            </a:r>
            <a:r>
              <a:rPr lang="en-US" b="0" i="1" baseline="-25000" dirty="0" err="1"/>
              <a:t>j</a:t>
            </a:r>
            <a:r>
              <a:rPr lang="en-US" b="0" i="1" baseline="-25000" dirty="0"/>
              <a:t> </a:t>
            </a:r>
            <a:r>
              <a:rPr lang="en-US" b="0" dirty="0"/>
              <a:t>:</a:t>
            </a:r>
            <a:r>
              <a:rPr lang="en-US" sz="985" b="0" dirty="0"/>
              <a:t> </a:t>
            </a:r>
            <a:r>
              <a:rPr lang="en-US" b="0" i="1" dirty="0"/>
              <a:t>m</a:t>
            </a:r>
            <a:r>
              <a:rPr lang="en-US" b="0" dirty="0"/>
              <a:t>-1] with the symbols from index </a:t>
            </a:r>
            <a:r>
              <a:rPr lang="en-US" b="0" i="1" dirty="0" err="1"/>
              <a:t>i</a:t>
            </a:r>
            <a:r>
              <a:rPr lang="en-US" b="0" dirty="0"/>
              <a:t> in </a:t>
            </a:r>
            <a:r>
              <a:rPr lang="en-US" b="0" i="1" dirty="0"/>
              <a:t>T.</a:t>
            </a:r>
            <a:endParaRPr lang="en-US" b="0" dirty="0"/>
          </a:p>
        </p:txBody>
      </p:sp>
      <p:sp>
        <p:nvSpPr>
          <p:cNvPr id="24781" name="Freeform 610"/>
          <p:cNvSpPr>
            <a:spLocks/>
          </p:cNvSpPr>
          <p:nvPr/>
        </p:nvSpPr>
        <p:spPr bwMode="auto">
          <a:xfrm>
            <a:off x="3120894" y="4627216"/>
            <a:ext cx="575733" cy="175846"/>
          </a:xfrm>
          <a:custGeom>
            <a:avLst/>
            <a:gdLst>
              <a:gd name="T0" fmla="*/ 431800 w 682"/>
              <a:gd name="T1" fmla="*/ 134404 h 253"/>
              <a:gd name="T2" fmla="*/ 198172 w 682"/>
              <a:gd name="T3" fmla="*/ 120286 h 253"/>
              <a:gd name="T4" fmla="*/ 0 w 682"/>
              <a:gd name="T5" fmla="*/ 0 h 253"/>
              <a:gd name="T6" fmla="*/ 0 60000 65536"/>
              <a:gd name="T7" fmla="*/ 0 60000 65536"/>
              <a:gd name="T8" fmla="*/ 0 60000 65536"/>
              <a:gd name="T9" fmla="*/ 0 w 682"/>
              <a:gd name="T10" fmla="*/ 0 h 253"/>
              <a:gd name="T11" fmla="*/ 682 w 682"/>
              <a:gd name="T12" fmla="*/ 253 h 2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2" h="253">
                <a:moveTo>
                  <a:pt x="682" y="238"/>
                </a:moveTo>
                <a:cubicBezTo>
                  <a:pt x="621" y="234"/>
                  <a:pt x="427" y="253"/>
                  <a:pt x="313" y="213"/>
                </a:cubicBezTo>
                <a:cubicBezTo>
                  <a:pt x="199" y="173"/>
                  <a:pt x="65" y="45"/>
                  <a:pt x="0" y="0"/>
                </a:cubicBezTo>
              </a:path>
            </a:pathLst>
          </a:custGeom>
          <a:noFill/>
          <a:ln w="34925">
            <a:solidFill>
              <a:schemeClr val="accent2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nb-NO"/>
          </a:p>
        </p:txBody>
      </p:sp>
      <p:grpSp>
        <p:nvGrpSpPr>
          <p:cNvPr id="24782" name="Group 611"/>
          <p:cNvGrpSpPr>
            <a:grpSpLocks/>
          </p:cNvGrpSpPr>
          <p:nvPr/>
        </p:nvGrpSpPr>
        <p:grpSpPr bwMode="auto">
          <a:xfrm>
            <a:off x="432726" y="4093806"/>
            <a:ext cx="1534585" cy="369277"/>
            <a:chOff x="975" y="3113"/>
            <a:chExt cx="544" cy="189"/>
          </a:xfrm>
        </p:grpSpPr>
        <p:sp>
          <p:nvSpPr>
            <p:cNvPr id="24783" name="Line 612"/>
            <p:cNvSpPr>
              <a:spLocks noChangeShapeType="1"/>
            </p:cNvSpPr>
            <p:nvPr/>
          </p:nvSpPr>
          <p:spPr bwMode="auto">
            <a:xfrm>
              <a:off x="975" y="3113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4784" name="Text Box 613"/>
            <p:cNvSpPr txBox="1">
              <a:spLocks noChangeArrowheads="1"/>
            </p:cNvSpPr>
            <p:nvPr/>
          </p:nvSpPr>
          <p:spPr bwMode="auto">
            <a:xfrm>
              <a:off x="1111" y="3113"/>
              <a:ext cx="291" cy="1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b="0" i="1"/>
                <a:t>j - d</a:t>
              </a:r>
              <a:r>
                <a:rPr lang="nb-NO" b="0" i="1" baseline="-25000"/>
                <a:t>j</a:t>
              </a:r>
              <a:endParaRPr lang="en-US" b="0" i="1" baseline="-25000"/>
            </a:p>
          </p:txBody>
        </p:sp>
      </p:grpSp>
      <p:sp>
        <p:nvSpPr>
          <p:cNvPr id="14" name="Rectangle 110">
            <a:extLst>
              <a:ext uri="{FF2B5EF4-FFF2-40B4-BE49-F238E27FC236}">
                <a16:creationId xmlns:a16="http://schemas.microsoft.com/office/drawing/2014/main" id="{618D2548-F429-784C-8C07-3572936425C9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Knuth-Morris-Pratt algorithm</a:t>
            </a:r>
          </a:p>
        </p:txBody>
      </p:sp>
    </p:spTree>
    <p:extLst>
      <p:ext uri="{BB962C8B-B14F-4D97-AF65-F5344CB8AC3E}">
        <p14:creationId xmlns:p14="http://schemas.microsoft.com/office/powerpoint/2010/main" val="2360543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7381" y="344384"/>
            <a:ext cx="10972800" cy="632470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sz="2462" dirty="0"/>
          </a:p>
          <a:p>
            <a:pPr eaLnBrk="1" hangingPunct="1">
              <a:lnSpc>
                <a:spcPct val="80000"/>
              </a:lnSpc>
            </a:pPr>
            <a:r>
              <a:rPr lang="en-US" sz="2462" dirty="0"/>
              <a:t>We will produce a table </a:t>
            </a:r>
            <a:r>
              <a:rPr lang="en-US" sz="2462" i="1" dirty="0"/>
              <a:t>Next </a:t>
            </a:r>
            <a:r>
              <a:rPr lang="en-US" sz="2462" dirty="0"/>
              <a:t>[0</a:t>
            </a:r>
            <a:r>
              <a:rPr lang="en-US" sz="2462" i="1" dirty="0"/>
              <a:t>: m-</a:t>
            </a:r>
            <a:r>
              <a:rPr lang="en-US" sz="2462" dirty="0"/>
              <a:t>1]</a:t>
            </a:r>
            <a:r>
              <a:rPr lang="en-US" sz="2462" i="1" dirty="0"/>
              <a:t> </a:t>
            </a:r>
            <a:r>
              <a:rPr lang="en-US" sz="2462" dirty="0"/>
              <a:t>that shows how far we can move </a:t>
            </a:r>
            <a:r>
              <a:rPr lang="en-US" sz="2462" i="1" dirty="0"/>
              <a:t>P</a:t>
            </a:r>
            <a:r>
              <a:rPr lang="en-US" sz="2462" dirty="0"/>
              <a:t> when we get a (first) mismatch at index </a:t>
            </a:r>
            <a:r>
              <a:rPr lang="en-US" sz="2462" i="1" dirty="0"/>
              <a:t>j</a:t>
            </a:r>
            <a:r>
              <a:rPr lang="en-US" sz="2462" dirty="0"/>
              <a:t> in </a:t>
            </a:r>
            <a:r>
              <a:rPr lang="en-US" sz="2462" i="1" dirty="0"/>
              <a:t>P,  j </a:t>
            </a:r>
            <a:r>
              <a:rPr lang="en-US" sz="2462" dirty="0"/>
              <a:t>= 0,1,2, … , </a:t>
            </a:r>
            <a:r>
              <a:rPr lang="en-US" sz="2462" i="1" dirty="0"/>
              <a:t>m</a:t>
            </a:r>
            <a:r>
              <a:rPr lang="en-US" sz="2462" dirty="0"/>
              <a:t>-1</a:t>
            </a:r>
          </a:p>
          <a:p>
            <a:pPr eaLnBrk="1" hangingPunct="1">
              <a:lnSpc>
                <a:spcPct val="80000"/>
              </a:lnSpc>
            </a:pPr>
            <a:endParaRPr lang="en-US" sz="1292" dirty="0"/>
          </a:p>
          <a:p>
            <a:pPr eaLnBrk="1" hangingPunct="1">
              <a:lnSpc>
                <a:spcPct val="80000"/>
              </a:lnSpc>
            </a:pPr>
            <a:r>
              <a:rPr lang="en-US" sz="2462" dirty="0"/>
              <a:t>But the array </a:t>
            </a:r>
            <a:r>
              <a:rPr lang="en-US" sz="2462" i="1" dirty="0"/>
              <a:t>Next</a:t>
            </a:r>
            <a:r>
              <a:rPr lang="en-US" sz="2462" dirty="0"/>
              <a:t> will not give this number directly. Instead, </a:t>
            </a:r>
            <a:r>
              <a:rPr lang="en-US" sz="2462" i="1" dirty="0"/>
              <a:t>Next </a:t>
            </a:r>
            <a:r>
              <a:rPr lang="en-US" sz="2462" dirty="0"/>
              <a:t>[ </a:t>
            </a:r>
            <a:r>
              <a:rPr lang="en-US" sz="2462" i="1" dirty="0"/>
              <a:t>j </a:t>
            </a:r>
            <a:r>
              <a:rPr lang="en-US" sz="2462" dirty="0"/>
              <a:t>]</a:t>
            </a:r>
            <a:r>
              <a:rPr lang="en-US" sz="2462" i="1" dirty="0"/>
              <a:t> </a:t>
            </a:r>
            <a:r>
              <a:rPr lang="en-US" sz="2462" dirty="0"/>
              <a:t>will contain the new (and smaller value)</a:t>
            </a:r>
            <a:r>
              <a:rPr lang="en-US" sz="2462" i="1" dirty="0"/>
              <a:t> </a:t>
            </a:r>
            <a:r>
              <a:rPr lang="en-US" sz="2462" dirty="0"/>
              <a:t>that</a:t>
            </a:r>
            <a:r>
              <a:rPr lang="en-US" sz="2462" i="1" dirty="0"/>
              <a:t> j </a:t>
            </a:r>
            <a:r>
              <a:rPr lang="en-US" sz="2462" dirty="0"/>
              <a:t>should have when we resume the search after a mismatch at </a:t>
            </a:r>
            <a:r>
              <a:rPr lang="en-US" sz="2462" i="1" dirty="0"/>
              <a:t>j</a:t>
            </a:r>
            <a:r>
              <a:rPr lang="en-US" sz="2462" dirty="0"/>
              <a:t> in </a:t>
            </a:r>
            <a:r>
              <a:rPr lang="en-US" sz="2462" i="1" dirty="0"/>
              <a:t>P</a:t>
            </a:r>
            <a:r>
              <a:rPr lang="en-US" sz="2462" dirty="0"/>
              <a:t> (see below)</a:t>
            </a:r>
            <a:endParaRPr lang="en-US" sz="1477" dirty="0"/>
          </a:p>
          <a:p>
            <a:pPr lvl="1" eaLnBrk="1" hangingPunct="1">
              <a:lnSpc>
                <a:spcPct val="80000"/>
              </a:lnSpc>
            </a:pPr>
            <a:r>
              <a:rPr lang="en-US" sz="2215" dirty="0"/>
              <a:t>That is:  </a:t>
            </a:r>
            <a:r>
              <a:rPr lang="en-US" sz="2215" i="1" dirty="0">
                <a:solidFill>
                  <a:schemeClr val="accent2"/>
                </a:solidFill>
              </a:rPr>
              <a:t>Next </a:t>
            </a:r>
            <a:r>
              <a:rPr lang="en-US" sz="2215" dirty="0">
                <a:solidFill>
                  <a:schemeClr val="accent2"/>
                </a:solidFill>
              </a:rPr>
              <a:t>[ </a:t>
            </a:r>
            <a:r>
              <a:rPr lang="en-US" sz="2215" i="1" dirty="0">
                <a:solidFill>
                  <a:schemeClr val="accent2"/>
                </a:solidFill>
              </a:rPr>
              <a:t>j </a:t>
            </a:r>
            <a:r>
              <a:rPr lang="en-US" sz="2215" dirty="0">
                <a:solidFill>
                  <a:schemeClr val="accent2"/>
                </a:solidFill>
              </a:rPr>
              <a:t>]</a:t>
            </a:r>
            <a:r>
              <a:rPr lang="en-US" sz="2215" i="1" dirty="0">
                <a:solidFill>
                  <a:schemeClr val="accent2"/>
                </a:solidFill>
              </a:rPr>
              <a:t> = j </a:t>
            </a:r>
            <a:r>
              <a:rPr lang="en-US" sz="2215" dirty="0">
                <a:solidFill>
                  <a:schemeClr val="accent2"/>
                </a:solidFill>
              </a:rPr>
              <a:t>– &lt;number of steps that </a:t>
            </a:r>
            <a:r>
              <a:rPr lang="en-US" sz="2215" i="1" dirty="0">
                <a:solidFill>
                  <a:schemeClr val="accent2"/>
                </a:solidFill>
              </a:rPr>
              <a:t>P</a:t>
            </a:r>
            <a:r>
              <a:rPr lang="en-US" sz="2215" dirty="0">
                <a:solidFill>
                  <a:schemeClr val="accent2"/>
                </a:solidFill>
              </a:rPr>
              <a:t> should be moved&gt;,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15" dirty="0"/>
              <a:t>or</a:t>
            </a:r>
            <a:r>
              <a:rPr lang="en-US" sz="2215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sz="2215" dirty="0">
                <a:solidFill>
                  <a:srgbClr val="FF0000"/>
                </a:solidFill>
              </a:rPr>
              <a:t> </a:t>
            </a:r>
            <a:r>
              <a:rPr lang="en-US" sz="2215" i="1" dirty="0">
                <a:solidFill>
                  <a:schemeClr val="accent2"/>
                </a:solidFill>
              </a:rPr>
              <a:t>Next </a:t>
            </a:r>
            <a:r>
              <a:rPr lang="en-US" sz="2215" dirty="0">
                <a:solidFill>
                  <a:schemeClr val="accent2"/>
                </a:solidFill>
              </a:rPr>
              <a:t>[ </a:t>
            </a:r>
            <a:r>
              <a:rPr lang="en-US" sz="2215" i="1" dirty="0">
                <a:solidFill>
                  <a:schemeClr val="accent2"/>
                </a:solidFill>
              </a:rPr>
              <a:t>j </a:t>
            </a:r>
            <a:r>
              <a:rPr lang="en-US" sz="2215" dirty="0">
                <a:solidFill>
                  <a:schemeClr val="accent2"/>
                </a:solidFill>
              </a:rPr>
              <a:t>]</a:t>
            </a:r>
            <a:r>
              <a:rPr lang="en-US" sz="2215" i="1" dirty="0">
                <a:solidFill>
                  <a:schemeClr val="accent2"/>
                </a:solidFill>
              </a:rPr>
              <a:t>  is the value that is named </a:t>
            </a:r>
            <a:r>
              <a:rPr lang="en-US" sz="2215" i="1" dirty="0" err="1">
                <a:solidFill>
                  <a:schemeClr val="accent2"/>
                </a:solidFill>
              </a:rPr>
              <a:t>d</a:t>
            </a:r>
            <a:r>
              <a:rPr lang="en-US" sz="2215" i="1" baseline="-25000" dirty="0" err="1">
                <a:solidFill>
                  <a:schemeClr val="accent2"/>
                </a:solidFill>
              </a:rPr>
              <a:t>j</a:t>
            </a:r>
            <a:r>
              <a:rPr lang="en-US" sz="2215" dirty="0">
                <a:solidFill>
                  <a:schemeClr val="accent2"/>
                </a:solidFill>
              </a:rPr>
              <a:t> on the previous slide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62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62" dirty="0"/>
              <a:t>After </a:t>
            </a:r>
            <a:r>
              <a:rPr lang="en-US" sz="2462" i="1" dirty="0"/>
              <a:t>P</a:t>
            </a:r>
            <a:r>
              <a:rPr lang="en-US" sz="2462" dirty="0"/>
              <a:t> is moved, we know that the first </a:t>
            </a:r>
            <a:r>
              <a:rPr lang="en-US" sz="2462" i="1" dirty="0" err="1"/>
              <a:t>d</a:t>
            </a:r>
            <a:r>
              <a:rPr lang="en-US" sz="2462" i="1" baseline="-25000" dirty="0" err="1"/>
              <a:t>j</a:t>
            </a:r>
            <a:r>
              <a:rPr lang="en-US" sz="2462" dirty="0"/>
              <a:t> symbols of </a:t>
            </a:r>
            <a:r>
              <a:rPr lang="en-US" sz="2462" i="1" dirty="0"/>
              <a:t>P</a:t>
            </a:r>
            <a:r>
              <a:rPr lang="en-US" sz="2462" dirty="0"/>
              <a:t> are equal to the corresponding symbols in T (that’s how we chose </a:t>
            </a:r>
            <a:r>
              <a:rPr lang="en-US" sz="2462" i="1" dirty="0" err="1"/>
              <a:t>d</a:t>
            </a:r>
            <a:r>
              <a:rPr lang="en-US" sz="2462" i="1" baseline="-25000" dirty="0" err="1"/>
              <a:t>j</a:t>
            </a:r>
            <a:r>
              <a:rPr lang="en-US" sz="2462" i="1" baseline="-25000" dirty="0"/>
              <a:t> </a:t>
            </a:r>
            <a:r>
              <a:rPr lang="en-US" sz="2462" dirty="0"/>
              <a:t>).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1354" dirty="0"/>
          </a:p>
          <a:p>
            <a:pPr eaLnBrk="1" hangingPunct="1">
              <a:lnSpc>
                <a:spcPct val="80000"/>
              </a:lnSpc>
            </a:pPr>
            <a:r>
              <a:rPr lang="en-US" sz="2462" dirty="0"/>
              <a:t>So, the search can continue from index </a:t>
            </a:r>
            <a:r>
              <a:rPr lang="en-US" sz="2462" i="1" dirty="0" err="1"/>
              <a:t>i</a:t>
            </a:r>
            <a:r>
              <a:rPr lang="en-US" sz="2462" dirty="0"/>
              <a:t> in </a:t>
            </a:r>
            <a:r>
              <a:rPr lang="en-US" sz="2462" i="1" dirty="0"/>
              <a:t>T</a:t>
            </a:r>
            <a:r>
              <a:rPr lang="en-US" sz="2462" dirty="0"/>
              <a:t> and </a:t>
            </a:r>
            <a:r>
              <a:rPr lang="en-US" sz="2462" i="1" dirty="0"/>
              <a:t>Next </a:t>
            </a:r>
            <a:r>
              <a:rPr lang="en-US" sz="2462" dirty="0"/>
              <a:t>[ </a:t>
            </a:r>
            <a:r>
              <a:rPr lang="en-US" sz="2462" i="1" dirty="0"/>
              <a:t>j </a:t>
            </a:r>
            <a:r>
              <a:rPr lang="en-US" sz="2462" dirty="0"/>
              <a:t>] in </a:t>
            </a:r>
            <a:r>
              <a:rPr lang="en-US" sz="2462" i="1" dirty="0"/>
              <a:t>P</a:t>
            </a:r>
            <a:r>
              <a:rPr lang="en-US" sz="2462" dirty="0"/>
              <a:t>.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1723" dirty="0"/>
          </a:p>
          <a:p>
            <a:pPr eaLnBrk="1" hangingPunct="1">
              <a:lnSpc>
                <a:spcPct val="80000"/>
              </a:lnSpc>
            </a:pPr>
            <a:r>
              <a:rPr lang="en-US" sz="2462" b="1" dirty="0"/>
              <a:t>The array </a:t>
            </a:r>
            <a:r>
              <a:rPr lang="en-US" sz="2462" b="1" i="1" dirty="0"/>
              <a:t>Next</a:t>
            </a:r>
            <a:r>
              <a:rPr lang="en-US" sz="2462" b="1" dirty="0"/>
              <a:t>[] can be computed from</a:t>
            </a:r>
            <a:r>
              <a:rPr lang="en-US" sz="2462" b="1" i="1" dirty="0"/>
              <a:t> P </a:t>
            </a:r>
            <a:r>
              <a:rPr lang="en-US" sz="2462" b="1" dirty="0"/>
              <a:t>alone!</a:t>
            </a:r>
          </a:p>
          <a:p>
            <a:pPr eaLnBrk="1" hangingPunct="1">
              <a:lnSpc>
                <a:spcPct val="80000"/>
              </a:lnSpc>
            </a:pPr>
            <a:endParaRPr lang="en-US" sz="2462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dirty="0"/>
          </a:p>
        </p:txBody>
      </p:sp>
      <p:sp>
        <p:nvSpPr>
          <p:cNvPr id="5" name="Rectangle 110">
            <a:extLst>
              <a:ext uri="{FF2B5EF4-FFF2-40B4-BE49-F238E27FC236}">
                <a16:creationId xmlns:a16="http://schemas.microsoft.com/office/drawing/2014/main" id="{42B4C32C-39A2-0345-BB3E-C197E3D090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4417" y="188913"/>
            <a:ext cx="10972800" cy="6477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300" dirty="0"/>
              <a:t>Idea behind the Knuth-Morris-Pratt algorithm</a:t>
            </a:r>
          </a:p>
        </p:txBody>
      </p:sp>
    </p:spTree>
    <p:extLst>
      <p:ext uri="{BB962C8B-B14F-4D97-AF65-F5344CB8AC3E}">
        <p14:creationId xmlns:p14="http://schemas.microsoft.com/office/powerpoint/2010/main" val="3365067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20" y="1081186"/>
            <a:ext cx="10957983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en-US" sz="1969" dirty="0"/>
          </a:p>
        </p:txBody>
      </p:sp>
      <p:graphicFrame>
        <p:nvGraphicFramePr>
          <p:cNvPr id="249446" name="Group 61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44483012"/>
              </p:ext>
            </p:extLst>
          </p:nvPr>
        </p:nvGraphicFramePr>
        <p:xfrm>
          <a:off x="335361" y="1568199"/>
          <a:ext cx="11425763" cy="3139604"/>
        </p:xfrm>
        <a:graphic>
          <a:graphicData uri="http://schemas.openxmlformats.org/drawingml/2006/table">
            <a:tbl>
              <a:tblPr/>
              <a:tblGrid>
                <a:gridCol w="577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 - d</a:t>
                      </a:r>
                      <a:r>
                        <a:rPr kumimoji="0" lang="nb-NO" sz="17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</a:t>
                      </a:r>
                      <a:endParaRPr kumimoji="0" lang="en-US" sz="1700" b="0" i="1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US" sz="17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5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</a:t>
                      </a:r>
                      <a:endParaRPr kumimoji="0" lang="en-US" sz="17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 </a:t>
                      </a: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</a:t>
                      </a:r>
                      <a:endParaRPr kumimoji="0" lang="en-US" sz="17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4778" name="Group 601"/>
          <p:cNvGrpSpPr>
            <a:grpSpLocks/>
          </p:cNvGrpSpPr>
          <p:nvPr/>
        </p:nvGrpSpPr>
        <p:grpSpPr bwMode="auto">
          <a:xfrm>
            <a:off x="2064678" y="4758823"/>
            <a:ext cx="1151467" cy="369277"/>
            <a:chOff x="975" y="3113"/>
            <a:chExt cx="544" cy="189"/>
          </a:xfrm>
        </p:grpSpPr>
        <p:sp>
          <p:nvSpPr>
            <p:cNvPr id="24785" name="Line 599"/>
            <p:cNvSpPr>
              <a:spLocks noChangeShapeType="1"/>
            </p:cNvSpPr>
            <p:nvPr/>
          </p:nvSpPr>
          <p:spPr bwMode="auto">
            <a:xfrm>
              <a:off x="975" y="3113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4786" name="Text Box 600"/>
            <p:cNvSpPr txBox="1">
              <a:spLocks noChangeArrowheads="1"/>
            </p:cNvSpPr>
            <p:nvPr/>
          </p:nvSpPr>
          <p:spPr bwMode="auto">
            <a:xfrm>
              <a:off x="1111" y="3113"/>
              <a:ext cx="291" cy="1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b="0" i="1"/>
                <a:t>d</a:t>
              </a:r>
              <a:r>
                <a:rPr lang="nb-NO" b="0" i="1" baseline="-25000"/>
                <a:t>j</a:t>
              </a:r>
              <a:endParaRPr lang="en-US" b="0" i="1" baseline="-25000"/>
            </a:p>
          </p:txBody>
        </p:sp>
      </p:grpSp>
      <p:grpSp>
        <p:nvGrpSpPr>
          <p:cNvPr id="24782" name="Group 611"/>
          <p:cNvGrpSpPr>
            <a:grpSpLocks/>
          </p:cNvGrpSpPr>
          <p:nvPr/>
        </p:nvGrpSpPr>
        <p:grpSpPr bwMode="auto">
          <a:xfrm>
            <a:off x="432726" y="4758823"/>
            <a:ext cx="1534585" cy="369277"/>
            <a:chOff x="975" y="3113"/>
            <a:chExt cx="544" cy="189"/>
          </a:xfrm>
        </p:grpSpPr>
        <p:sp>
          <p:nvSpPr>
            <p:cNvPr id="24783" name="Line 612"/>
            <p:cNvSpPr>
              <a:spLocks noChangeShapeType="1"/>
            </p:cNvSpPr>
            <p:nvPr/>
          </p:nvSpPr>
          <p:spPr bwMode="auto">
            <a:xfrm>
              <a:off x="975" y="3113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4784" name="Text Box 613"/>
            <p:cNvSpPr txBox="1">
              <a:spLocks noChangeArrowheads="1"/>
            </p:cNvSpPr>
            <p:nvPr/>
          </p:nvSpPr>
          <p:spPr bwMode="auto">
            <a:xfrm>
              <a:off x="1111" y="3113"/>
              <a:ext cx="291" cy="1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b="0" i="1"/>
                <a:t>j - d</a:t>
              </a:r>
              <a:r>
                <a:rPr lang="nb-NO" b="0" i="1" baseline="-25000"/>
                <a:t>j</a:t>
              </a:r>
              <a:endParaRPr lang="en-US" b="0" i="1" baseline="-25000"/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0DCA1DA-D854-B845-99BD-9F3673687D87}"/>
              </a:ext>
            </a:extLst>
          </p:cNvPr>
          <p:cNvCxnSpPr/>
          <p:nvPr/>
        </p:nvCxnSpPr>
        <p:spPr bwMode="auto">
          <a:xfrm>
            <a:off x="3525868" y="1235280"/>
            <a:ext cx="0" cy="354074"/>
          </a:xfrm>
          <a:prstGeom prst="straightConnector1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9916957-7F49-CD4F-AD57-8CEBED722C23}"/>
              </a:ext>
            </a:extLst>
          </p:cNvPr>
          <p:cNvCxnSpPr/>
          <p:nvPr/>
        </p:nvCxnSpPr>
        <p:spPr bwMode="auto">
          <a:xfrm>
            <a:off x="3540023" y="2618299"/>
            <a:ext cx="0" cy="354074"/>
          </a:xfrm>
          <a:prstGeom prst="straightConnector1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CD96DBE-AA15-564A-AEEE-BD779B6B97C6}"/>
              </a:ext>
            </a:extLst>
          </p:cNvPr>
          <p:cNvCxnSpPr/>
          <p:nvPr/>
        </p:nvCxnSpPr>
        <p:spPr bwMode="auto">
          <a:xfrm flipV="1">
            <a:off x="3525868" y="4626568"/>
            <a:ext cx="0" cy="354074"/>
          </a:xfrm>
          <a:prstGeom prst="straightConnector1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7AD222-C526-D64E-8D56-DDCFB37B74F8}"/>
              </a:ext>
            </a:extLst>
          </p:cNvPr>
          <p:cNvSpPr txBox="1"/>
          <p:nvPr/>
        </p:nvSpPr>
        <p:spPr>
          <a:xfrm>
            <a:off x="3558482" y="1132756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chemeClr val="accent2"/>
                </a:solidFill>
              </a:rPr>
              <a:t>(5)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CFF530-E68A-D441-9F99-EAAD10CEF54C}"/>
              </a:ext>
            </a:extLst>
          </p:cNvPr>
          <p:cNvSpPr txBox="1"/>
          <p:nvPr/>
        </p:nvSpPr>
        <p:spPr>
          <a:xfrm>
            <a:off x="3639185" y="2543076"/>
            <a:ext cx="59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chemeClr val="accent2"/>
                </a:solidFill>
              </a:rPr>
              <a:t>(5)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3D958B-4557-0549-8BC2-8EE0522D8632}"/>
              </a:ext>
            </a:extLst>
          </p:cNvPr>
          <p:cNvSpPr txBox="1"/>
          <p:nvPr/>
        </p:nvSpPr>
        <p:spPr>
          <a:xfrm>
            <a:off x="3306284" y="4968833"/>
            <a:ext cx="6689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>
                <a:solidFill>
                  <a:schemeClr val="accent2"/>
                </a:solidFill>
              </a:rPr>
              <a:t>(2 = 5 - 3)     we continue from here, this is Next[ 5 ]</a:t>
            </a:r>
          </a:p>
        </p:txBody>
      </p:sp>
      <p:sp>
        <p:nvSpPr>
          <p:cNvPr id="21" name="Rectangle 110">
            <a:extLst>
              <a:ext uri="{FF2B5EF4-FFF2-40B4-BE49-F238E27FC236}">
                <a16:creationId xmlns:a16="http://schemas.microsoft.com/office/drawing/2014/main" id="{E99D5E79-C4C3-B948-8FFB-95EEC1A85879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Knuth-Morris-Pratt algorithm</a:t>
            </a:r>
          </a:p>
        </p:txBody>
      </p:sp>
    </p:spTree>
    <p:extLst>
      <p:ext uri="{BB962C8B-B14F-4D97-AF65-F5344CB8AC3E}">
        <p14:creationId xmlns:p14="http://schemas.microsoft.com/office/powerpoint/2010/main" val="3594323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569201" y="-791303"/>
            <a:ext cx="4622800" cy="513862"/>
          </a:xfrm>
        </p:spPr>
        <p:txBody>
          <a:bodyPr/>
          <a:lstStyle/>
          <a:p>
            <a:pPr algn="r" eaLnBrk="1" hangingPunct="1"/>
            <a:r>
              <a:rPr lang="nb-NO" sz="1354" dirty="0">
                <a:solidFill>
                  <a:srgbClr val="DDDDDD"/>
                </a:solidFill>
              </a:rPr>
              <a:t>The </a:t>
            </a:r>
            <a:r>
              <a:rPr lang="nb-NO" sz="1354" dirty="0" err="1">
                <a:solidFill>
                  <a:srgbClr val="DDDDDD"/>
                </a:solidFill>
              </a:rPr>
              <a:t>Knuth</a:t>
            </a:r>
            <a:r>
              <a:rPr lang="nb-NO" sz="1354" dirty="0">
                <a:solidFill>
                  <a:srgbClr val="DDDDDD"/>
                </a:solidFill>
              </a:rPr>
              <a:t>-Morris-Pratt-</a:t>
            </a:r>
            <a:r>
              <a:rPr lang="nb-NO" sz="1354" dirty="0" err="1">
                <a:solidFill>
                  <a:srgbClr val="DDDDDD"/>
                </a:solidFill>
              </a:rPr>
              <a:t>algorithm</a:t>
            </a:r>
            <a:endParaRPr lang="en-US" sz="1354" dirty="0">
              <a:solidFill>
                <a:srgbClr val="DDDDDD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3453"/>
            <a:ext cx="10972800" cy="665345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 err="1"/>
              <a:t>function</a:t>
            </a:r>
            <a:r>
              <a:rPr lang="nb-NO" sz="1400" dirty="0"/>
              <a:t> </a:t>
            </a:r>
            <a:r>
              <a:rPr lang="nb-NO" sz="1400" i="1" dirty="0" err="1"/>
              <a:t>KMPStringMatcher</a:t>
            </a:r>
            <a:r>
              <a:rPr lang="nb-NO" sz="1400" i="1" dirty="0"/>
              <a:t> </a:t>
            </a:r>
            <a:r>
              <a:rPr lang="nb-NO" sz="1400" dirty="0"/>
              <a:t>(</a:t>
            </a:r>
            <a:r>
              <a:rPr lang="nb-NO" sz="1400" i="1" dirty="0"/>
              <a:t>P </a:t>
            </a:r>
            <a:r>
              <a:rPr lang="nb-NO" sz="1400" dirty="0"/>
              <a:t>[0:</a:t>
            </a:r>
            <a:r>
              <a:rPr lang="nb-NO" sz="1400" i="1" dirty="0"/>
              <a:t>m </a:t>
            </a:r>
            <a:r>
              <a:rPr lang="nb-NO" sz="1400" dirty="0"/>
              <a:t>-1], </a:t>
            </a:r>
            <a:r>
              <a:rPr lang="nb-NO" sz="1400" i="1" dirty="0"/>
              <a:t>T </a:t>
            </a:r>
            <a:r>
              <a:rPr lang="nb-NO" sz="1400" dirty="0"/>
              <a:t>[0:</a:t>
            </a:r>
            <a:r>
              <a:rPr lang="nb-NO" sz="1400" i="1" dirty="0"/>
              <a:t>n </a:t>
            </a:r>
            <a:r>
              <a:rPr lang="nb-NO" sz="1400" dirty="0"/>
              <a:t>-1])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dirty="0"/>
              <a:t>	</a:t>
            </a:r>
            <a:r>
              <a:rPr lang="nb-NO" sz="1400" i="1" dirty="0"/>
              <a:t>i</a:t>
            </a:r>
            <a:r>
              <a:rPr lang="nb-NO" sz="1400" b="1" dirty="0"/>
              <a:t> </a:t>
            </a:r>
            <a:r>
              <a:rPr lang="nb-NO" sz="1400" dirty="0">
                <a:cs typeface="Arial" charset="0"/>
              </a:rPr>
              <a:t>←</a:t>
            </a:r>
            <a:r>
              <a:rPr lang="nb-NO" sz="1400" dirty="0"/>
              <a:t> 0   // indeks i </a:t>
            </a:r>
            <a:r>
              <a:rPr lang="nb-NO" sz="1400" i="1" dirty="0"/>
              <a:t>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dirty="0"/>
              <a:t>	</a:t>
            </a:r>
            <a:r>
              <a:rPr lang="nb-NO" sz="1400" i="1" dirty="0"/>
              <a:t>j</a:t>
            </a:r>
            <a:r>
              <a:rPr lang="nb-NO" sz="1400" dirty="0"/>
              <a:t> </a:t>
            </a:r>
            <a:r>
              <a:rPr lang="nb-NO" sz="1400" dirty="0">
                <a:cs typeface="Arial" charset="0"/>
              </a:rPr>
              <a:t>←</a:t>
            </a:r>
            <a:r>
              <a:rPr lang="nb-NO" sz="1400" dirty="0"/>
              <a:t> 0   // indeks i </a:t>
            </a:r>
            <a:r>
              <a:rPr lang="nb-NO" sz="1400" i="1" dirty="0"/>
              <a:t>P</a:t>
            </a:r>
            <a:r>
              <a:rPr lang="nb-NO" sz="1400" dirty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dirty="0"/>
              <a:t>	</a:t>
            </a:r>
            <a:r>
              <a:rPr lang="nb-NO" sz="1400" i="1" dirty="0" err="1"/>
              <a:t>CreateNext</a:t>
            </a:r>
            <a:r>
              <a:rPr lang="nb-NO" sz="1400" dirty="0"/>
              <a:t>(</a:t>
            </a:r>
            <a:r>
              <a:rPr lang="nb-NO" sz="1400" i="1" dirty="0"/>
              <a:t>P </a:t>
            </a:r>
            <a:r>
              <a:rPr lang="nb-NO" sz="1400" dirty="0"/>
              <a:t>[0:</a:t>
            </a:r>
            <a:r>
              <a:rPr lang="nb-NO" sz="1400" i="1" dirty="0"/>
              <a:t>m </a:t>
            </a:r>
            <a:r>
              <a:rPr lang="nb-NO" sz="1400" dirty="0"/>
              <a:t>-1], </a:t>
            </a:r>
            <a:r>
              <a:rPr lang="nb-NO" sz="1400" i="1" dirty="0" err="1"/>
              <a:t>Next</a:t>
            </a:r>
            <a:r>
              <a:rPr lang="nb-NO" sz="1400" i="1" dirty="0"/>
              <a:t> </a:t>
            </a:r>
            <a:r>
              <a:rPr lang="nb-NO" sz="1400" dirty="0"/>
              <a:t>[</a:t>
            </a:r>
            <a:r>
              <a:rPr lang="nb-NO" sz="1400" i="1" dirty="0"/>
              <a:t>n </a:t>
            </a:r>
            <a:r>
              <a:rPr lang="nb-NO" sz="1400" dirty="0"/>
              <a:t>-1])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dirty="0"/>
              <a:t>	</a:t>
            </a:r>
            <a:r>
              <a:rPr lang="nb-NO" sz="1400" b="1" dirty="0" err="1"/>
              <a:t>while</a:t>
            </a:r>
            <a:r>
              <a:rPr lang="nb-NO" sz="1400" dirty="0"/>
              <a:t> </a:t>
            </a:r>
            <a:r>
              <a:rPr lang="nb-NO" sz="1400" i="1" dirty="0"/>
              <a:t>i </a:t>
            </a:r>
            <a:r>
              <a:rPr lang="nb-NO" sz="1400" dirty="0"/>
              <a:t>&lt; </a:t>
            </a:r>
            <a:r>
              <a:rPr lang="nb-NO" sz="1400" i="1" dirty="0"/>
              <a:t>n</a:t>
            </a:r>
            <a:r>
              <a:rPr lang="nb-NO" sz="1400" dirty="0"/>
              <a:t> </a:t>
            </a:r>
            <a:r>
              <a:rPr lang="nb-NO" sz="1400" b="1" dirty="0"/>
              <a:t>do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/>
              <a:t>		</a:t>
            </a:r>
            <a:r>
              <a:rPr lang="nb-NO" sz="1400" b="1" dirty="0" err="1"/>
              <a:t>if</a:t>
            </a:r>
            <a:r>
              <a:rPr lang="nb-NO" sz="1400" b="1" dirty="0"/>
              <a:t> </a:t>
            </a:r>
            <a:r>
              <a:rPr lang="nb-NO" sz="1400" i="1" dirty="0"/>
              <a:t>P </a:t>
            </a:r>
            <a:r>
              <a:rPr lang="nb-NO" sz="1400" dirty="0"/>
              <a:t>[ </a:t>
            </a:r>
            <a:r>
              <a:rPr lang="nb-NO" sz="1400" i="1" dirty="0"/>
              <a:t>j </a:t>
            </a:r>
            <a:r>
              <a:rPr lang="nb-NO" sz="1400" dirty="0"/>
              <a:t>] = </a:t>
            </a:r>
            <a:r>
              <a:rPr lang="nb-NO" sz="1400" i="1" dirty="0"/>
              <a:t>T </a:t>
            </a:r>
            <a:r>
              <a:rPr lang="nb-NO" sz="1400" dirty="0"/>
              <a:t>[ </a:t>
            </a:r>
            <a:r>
              <a:rPr lang="nb-NO" sz="1400" i="1" dirty="0"/>
              <a:t>i </a:t>
            </a:r>
            <a:r>
              <a:rPr lang="nb-NO" sz="1400" dirty="0"/>
              <a:t>] </a:t>
            </a:r>
            <a:r>
              <a:rPr lang="nb-NO" sz="1400" b="1" dirty="0" err="1"/>
              <a:t>then</a:t>
            </a:r>
            <a:endParaRPr lang="nb-NO" sz="14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dirty="0"/>
              <a:t>			</a:t>
            </a:r>
            <a:r>
              <a:rPr lang="nb-NO" sz="1400" b="1" dirty="0" err="1"/>
              <a:t>if</a:t>
            </a:r>
            <a:r>
              <a:rPr lang="nb-NO" sz="1400" dirty="0"/>
              <a:t> </a:t>
            </a:r>
            <a:r>
              <a:rPr lang="nb-NO" sz="1400" i="1" dirty="0"/>
              <a:t>j</a:t>
            </a:r>
            <a:r>
              <a:rPr lang="nb-NO" sz="1400" dirty="0"/>
              <a:t> = </a:t>
            </a:r>
            <a:r>
              <a:rPr lang="nb-NO" sz="1400" i="1" dirty="0"/>
              <a:t>m </a:t>
            </a:r>
            <a:r>
              <a:rPr lang="nb-NO" sz="1400" dirty="0"/>
              <a:t>–1 </a:t>
            </a:r>
            <a:r>
              <a:rPr lang="nb-NO" sz="1400" b="1" dirty="0" err="1"/>
              <a:t>then</a:t>
            </a:r>
            <a:r>
              <a:rPr lang="nb-NO" sz="1400" b="1" dirty="0"/>
              <a:t>	             </a:t>
            </a:r>
            <a:r>
              <a:rPr lang="nb-NO" sz="1400" dirty="0"/>
              <a:t>// </a:t>
            </a:r>
            <a:r>
              <a:rPr lang="nb-NO" sz="1400" dirty="0" err="1"/>
              <a:t>check</a:t>
            </a:r>
            <a:r>
              <a:rPr lang="nb-NO" sz="1400" dirty="0"/>
              <a:t> full match</a:t>
            </a:r>
            <a:endParaRPr lang="nb-NO" sz="14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/>
              <a:t>				</a:t>
            </a:r>
            <a:r>
              <a:rPr lang="nb-NO" sz="1400" b="1" dirty="0" err="1"/>
              <a:t>return</a:t>
            </a:r>
            <a:r>
              <a:rPr lang="nb-NO" sz="1400" dirty="0"/>
              <a:t>(</a:t>
            </a:r>
            <a:r>
              <a:rPr lang="nb-NO" sz="1400" i="1" dirty="0"/>
              <a:t>i – m </a:t>
            </a:r>
            <a:r>
              <a:rPr lang="nb-NO" sz="1400" dirty="0"/>
              <a:t>+ 1)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/>
              <a:t>			</a:t>
            </a:r>
            <a:r>
              <a:rPr lang="nb-NO" sz="1400" b="1" dirty="0" err="1"/>
              <a:t>endif</a:t>
            </a:r>
            <a:endParaRPr lang="nb-NO" sz="14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/>
              <a:t>			</a:t>
            </a:r>
            <a:r>
              <a:rPr lang="nb-NO" sz="1400" i="1" dirty="0"/>
              <a:t>i</a:t>
            </a:r>
            <a:r>
              <a:rPr lang="nb-NO" sz="1400" b="1" dirty="0"/>
              <a:t> </a:t>
            </a:r>
            <a:r>
              <a:rPr lang="nb-NO" sz="1400" dirty="0">
                <a:cs typeface="Arial" charset="0"/>
              </a:rPr>
              <a:t>←</a:t>
            </a:r>
            <a:r>
              <a:rPr lang="nb-NO" sz="1400" dirty="0"/>
              <a:t> </a:t>
            </a:r>
            <a:r>
              <a:rPr lang="nb-NO" sz="1400" i="1" dirty="0"/>
              <a:t>i </a:t>
            </a:r>
            <a:r>
              <a:rPr lang="nb-NO" sz="1400" dirty="0"/>
              <a:t>+</a:t>
            </a:r>
            <a:r>
              <a:rPr lang="nb-NO" sz="300" dirty="0"/>
              <a:t> </a:t>
            </a:r>
            <a:r>
              <a:rPr lang="nb-NO" sz="1400" dirty="0"/>
              <a:t>1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dirty="0"/>
              <a:t>			</a:t>
            </a:r>
            <a:r>
              <a:rPr lang="nb-NO" sz="1400" i="1" dirty="0"/>
              <a:t>j</a:t>
            </a:r>
            <a:r>
              <a:rPr lang="nb-NO" sz="1400" dirty="0"/>
              <a:t> </a:t>
            </a:r>
            <a:r>
              <a:rPr lang="nb-NO" sz="1400" dirty="0">
                <a:cs typeface="Arial" charset="0"/>
              </a:rPr>
              <a:t>←</a:t>
            </a:r>
            <a:r>
              <a:rPr lang="nb-NO" sz="1400" dirty="0"/>
              <a:t> </a:t>
            </a:r>
            <a:r>
              <a:rPr lang="nb-NO" sz="1400" i="1" dirty="0"/>
              <a:t>j </a:t>
            </a:r>
            <a:r>
              <a:rPr lang="nb-NO" sz="1400" dirty="0"/>
              <a:t>+</a:t>
            </a:r>
            <a:r>
              <a:rPr lang="nb-NO" sz="300" dirty="0"/>
              <a:t> </a:t>
            </a:r>
            <a:r>
              <a:rPr lang="nb-NO" sz="1400" dirty="0"/>
              <a:t>1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dirty="0"/>
              <a:t>		</a:t>
            </a:r>
            <a:r>
              <a:rPr lang="nb-NO" sz="1400" b="1" dirty="0" err="1"/>
              <a:t>else</a:t>
            </a:r>
            <a:endParaRPr lang="nb-NO" sz="14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dirty="0"/>
              <a:t>			</a:t>
            </a:r>
            <a:r>
              <a:rPr lang="nb-NO" sz="1400" i="1" dirty="0"/>
              <a:t>j</a:t>
            </a:r>
            <a:r>
              <a:rPr lang="nb-NO" sz="1400" dirty="0"/>
              <a:t> </a:t>
            </a:r>
            <a:r>
              <a:rPr lang="nb-NO" sz="1400" dirty="0">
                <a:cs typeface="Arial" charset="0"/>
              </a:rPr>
              <a:t>←</a:t>
            </a:r>
            <a:r>
              <a:rPr lang="nb-NO" sz="1400" dirty="0"/>
              <a:t> </a:t>
            </a:r>
            <a:r>
              <a:rPr lang="nb-NO" sz="1400" i="1" dirty="0" err="1"/>
              <a:t>Next</a:t>
            </a:r>
            <a:r>
              <a:rPr lang="nb-NO" sz="1400" i="1" dirty="0"/>
              <a:t> </a:t>
            </a:r>
            <a:r>
              <a:rPr lang="nb-NO" sz="1400" dirty="0"/>
              <a:t>[ </a:t>
            </a:r>
            <a:r>
              <a:rPr lang="nb-NO" sz="1400" i="1" dirty="0"/>
              <a:t>j </a:t>
            </a:r>
            <a:r>
              <a:rPr lang="nb-NO" sz="1400" dirty="0"/>
              <a:t>]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dirty="0"/>
              <a:t>			</a:t>
            </a:r>
            <a:r>
              <a:rPr lang="nb-NO" sz="1400" b="1" dirty="0" err="1"/>
              <a:t>if</a:t>
            </a:r>
            <a:r>
              <a:rPr lang="nb-NO" sz="1400" dirty="0"/>
              <a:t> </a:t>
            </a:r>
            <a:r>
              <a:rPr lang="nb-NO" sz="1400" i="1" dirty="0"/>
              <a:t>j </a:t>
            </a:r>
            <a:r>
              <a:rPr lang="nb-NO" sz="1400" dirty="0"/>
              <a:t>= 0 </a:t>
            </a:r>
            <a:r>
              <a:rPr lang="nb-NO" sz="1400" b="1" dirty="0" err="1"/>
              <a:t>then</a:t>
            </a:r>
            <a:endParaRPr lang="nb-NO" sz="14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/>
              <a:t>				</a:t>
            </a:r>
            <a:r>
              <a:rPr lang="nb-NO" sz="1400" b="1" dirty="0" err="1"/>
              <a:t>if</a:t>
            </a:r>
            <a:r>
              <a:rPr lang="nb-NO" sz="1400" dirty="0"/>
              <a:t> </a:t>
            </a:r>
            <a:r>
              <a:rPr lang="nb-NO" sz="1400" i="1" dirty="0"/>
              <a:t>T </a:t>
            </a:r>
            <a:r>
              <a:rPr lang="nb-NO" sz="1400" dirty="0"/>
              <a:t>[ </a:t>
            </a:r>
            <a:r>
              <a:rPr lang="nb-NO" sz="1400" i="1" dirty="0"/>
              <a:t>i </a:t>
            </a:r>
            <a:r>
              <a:rPr lang="nb-NO" sz="1400" dirty="0"/>
              <a:t>] </a:t>
            </a:r>
            <a:r>
              <a:rPr lang="nb-NO" sz="1400" dirty="0">
                <a:cs typeface="Arial" charset="0"/>
              </a:rPr>
              <a:t>≠ </a:t>
            </a:r>
            <a:r>
              <a:rPr lang="nb-NO" sz="1400" i="1" dirty="0">
                <a:cs typeface="Arial" charset="0"/>
              </a:rPr>
              <a:t>P </a:t>
            </a:r>
            <a:r>
              <a:rPr lang="nb-NO" sz="1400" dirty="0">
                <a:cs typeface="Arial" charset="0"/>
              </a:rPr>
              <a:t>[0] </a:t>
            </a:r>
            <a:r>
              <a:rPr lang="nb-NO" sz="1400" b="1" dirty="0" err="1">
                <a:cs typeface="Arial" charset="0"/>
              </a:rPr>
              <a:t>then</a:t>
            </a:r>
            <a:endParaRPr lang="nb-NO" sz="1400" b="1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>
                <a:cs typeface="Arial" charset="0"/>
              </a:rPr>
              <a:t>					</a:t>
            </a:r>
            <a:r>
              <a:rPr lang="nb-NO" sz="1400" i="1" dirty="0">
                <a:cs typeface="Arial" charset="0"/>
              </a:rPr>
              <a:t>i</a:t>
            </a:r>
            <a:r>
              <a:rPr lang="nb-NO" sz="1400" dirty="0">
                <a:cs typeface="Arial" charset="0"/>
              </a:rPr>
              <a:t> ←</a:t>
            </a:r>
            <a:r>
              <a:rPr lang="nb-NO" sz="1400" dirty="0"/>
              <a:t> </a:t>
            </a:r>
            <a:r>
              <a:rPr lang="nb-NO" sz="1400" i="1" dirty="0"/>
              <a:t>i </a:t>
            </a:r>
            <a:r>
              <a:rPr lang="nb-NO" sz="1400" dirty="0"/>
              <a:t>+</a:t>
            </a:r>
            <a:r>
              <a:rPr lang="nb-NO" sz="300" dirty="0"/>
              <a:t> </a:t>
            </a:r>
            <a:r>
              <a:rPr lang="nb-NO" sz="1400" dirty="0"/>
              <a:t>1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>
                <a:cs typeface="Arial" charset="0"/>
              </a:rPr>
              <a:t>				</a:t>
            </a:r>
            <a:r>
              <a:rPr lang="nb-NO" sz="1400" b="1" dirty="0" err="1">
                <a:cs typeface="Arial" charset="0"/>
              </a:rPr>
              <a:t>endif</a:t>
            </a:r>
            <a:endParaRPr lang="nb-NO" sz="1400" b="1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>
                <a:cs typeface="Arial" charset="0"/>
              </a:rPr>
              <a:t>			</a:t>
            </a:r>
            <a:r>
              <a:rPr lang="nb-NO" sz="1400" b="1" dirty="0" err="1">
                <a:cs typeface="Arial" charset="0"/>
              </a:rPr>
              <a:t>endif</a:t>
            </a:r>
            <a:endParaRPr lang="nb-NO" sz="1400" b="1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>
                <a:cs typeface="Arial" charset="0"/>
              </a:rPr>
              <a:t>		</a:t>
            </a:r>
            <a:r>
              <a:rPr lang="nb-NO" sz="1400" b="1" dirty="0" err="1">
                <a:cs typeface="Arial" charset="0"/>
              </a:rPr>
              <a:t>endif</a:t>
            </a:r>
            <a:endParaRPr lang="nb-NO" sz="1400" b="1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>
                <a:cs typeface="Arial" charset="0"/>
              </a:rPr>
              <a:t>	</a:t>
            </a:r>
            <a:r>
              <a:rPr lang="nb-NO" sz="1400" b="1" dirty="0" err="1">
                <a:cs typeface="Arial" charset="0"/>
              </a:rPr>
              <a:t>endwhile</a:t>
            </a:r>
            <a:endParaRPr lang="nb-NO" sz="1400" b="1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>
                <a:cs typeface="Arial" charset="0"/>
              </a:rPr>
              <a:t>	</a:t>
            </a:r>
            <a:r>
              <a:rPr lang="nb-NO" sz="1400" b="1" dirty="0" err="1">
                <a:cs typeface="Arial" charset="0"/>
              </a:rPr>
              <a:t>return</a:t>
            </a:r>
            <a:r>
              <a:rPr lang="nb-NO" sz="1400" dirty="0">
                <a:cs typeface="Arial" charset="0"/>
              </a:rPr>
              <a:t>(-1)</a:t>
            </a:r>
            <a:endParaRPr lang="nb-NO" sz="14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1400" b="1" dirty="0"/>
              <a:t>end</a:t>
            </a:r>
            <a:r>
              <a:rPr lang="nb-NO" sz="1400" dirty="0"/>
              <a:t> </a:t>
            </a:r>
            <a:r>
              <a:rPr lang="nb-NO" sz="1400" i="1" dirty="0" err="1"/>
              <a:t>KMPStringMatcher</a:t>
            </a:r>
            <a:endParaRPr lang="en-US" sz="1400" i="1" dirty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9169401" y="6176112"/>
            <a:ext cx="1727200" cy="62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nb-NO" b="0" i="1" dirty="0"/>
              <a:t> </a:t>
            </a:r>
            <a:r>
              <a:rPr lang="nb-NO" sz="3446" b="0" i="1" dirty="0">
                <a:solidFill>
                  <a:schemeClr val="accent2"/>
                </a:solidFill>
              </a:rPr>
              <a:t>O</a:t>
            </a:r>
            <a:r>
              <a:rPr lang="nb-NO" sz="3446" b="0" dirty="0">
                <a:solidFill>
                  <a:schemeClr val="accent2"/>
                </a:solidFill>
              </a:rPr>
              <a:t>(</a:t>
            </a:r>
            <a:r>
              <a:rPr lang="nb-NO" sz="3446" b="0" i="1" dirty="0">
                <a:solidFill>
                  <a:schemeClr val="accent2"/>
                </a:solidFill>
              </a:rPr>
              <a:t>n</a:t>
            </a:r>
            <a:r>
              <a:rPr lang="nb-NO" sz="3446" b="0" dirty="0">
                <a:solidFill>
                  <a:schemeClr val="accent2"/>
                </a:solidFill>
              </a:rPr>
              <a:t>)</a:t>
            </a:r>
            <a:endParaRPr lang="en-US" sz="3446" b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570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731A-60F4-3242-B01E-D92929ED6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 function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i="1" dirty="0" err="1">
                <a:solidFill>
                  <a:schemeClr val="accent2"/>
                </a:solidFill>
              </a:rPr>
              <a:t>CreateNext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(</a:t>
            </a:r>
            <a:r>
              <a:rPr lang="en-US" i="1" dirty="0">
                <a:solidFill>
                  <a:schemeClr val="accent2"/>
                </a:solidFill>
              </a:rPr>
              <a:t>P </a:t>
            </a:r>
            <a:r>
              <a:rPr lang="en-US" dirty="0">
                <a:solidFill>
                  <a:schemeClr val="accent2"/>
                </a:solidFill>
              </a:rPr>
              <a:t>[0:</a:t>
            </a:r>
            <a:r>
              <a:rPr lang="en-US" i="1" dirty="0">
                <a:solidFill>
                  <a:schemeClr val="accent2"/>
                </a:solidFill>
              </a:rPr>
              <a:t>m </a:t>
            </a:r>
            <a:r>
              <a:rPr lang="en-US" dirty="0">
                <a:solidFill>
                  <a:schemeClr val="accent2"/>
                </a:solidFill>
              </a:rPr>
              <a:t>-1], </a:t>
            </a:r>
            <a:r>
              <a:rPr lang="en-US" i="1" dirty="0">
                <a:solidFill>
                  <a:schemeClr val="accent2"/>
                </a:solidFill>
              </a:rPr>
              <a:t>Next </a:t>
            </a:r>
            <a:r>
              <a:rPr lang="en-US" dirty="0">
                <a:solidFill>
                  <a:schemeClr val="accent2"/>
                </a:solidFill>
              </a:rPr>
              <a:t>[0:</a:t>
            </a:r>
            <a:r>
              <a:rPr lang="en-US" i="1" dirty="0">
                <a:solidFill>
                  <a:schemeClr val="accent2"/>
                </a:solidFill>
              </a:rPr>
              <a:t>m </a:t>
            </a:r>
            <a:r>
              <a:rPr lang="en-US" dirty="0">
                <a:solidFill>
                  <a:schemeClr val="accent2"/>
                </a:solidFill>
              </a:rPr>
              <a:t>-1])</a:t>
            </a:r>
          </a:p>
          <a:p>
            <a:pPr>
              <a:buNone/>
            </a:pPr>
            <a:r>
              <a:rPr lang="en-US" dirty="0">
                <a:solidFill>
                  <a:schemeClr val="accent2"/>
                </a:solidFill>
              </a:rPr>
              <a:t> 	           …</a:t>
            </a:r>
          </a:p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 end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i="1" dirty="0" err="1">
                <a:solidFill>
                  <a:schemeClr val="accent2"/>
                </a:solidFill>
              </a:rPr>
              <a:t>CreateNext</a:t>
            </a:r>
            <a:endParaRPr lang="en-US" i="1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i="1" dirty="0"/>
          </a:p>
          <a:p>
            <a:pPr>
              <a:buNone/>
            </a:pPr>
            <a:endParaRPr lang="en-US" i="1" dirty="0"/>
          </a:p>
          <a:p>
            <a:r>
              <a:rPr lang="en-US" sz="2462" dirty="0"/>
              <a:t>This can be written straight-ahead with simple searches, and will then use time </a:t>
            </a:r>
            <a:r>
              <a:rPr lang="en-US" sz="2462" i="1" dirty="0"/>
              <a:t>O</a:t>
            </a:r>
            <a:r>
              <a:rPr lang="en-US" sz="2462" dirty="0"/>
              <a:t>(</a:t>
            </a:r>
            <a:r>
              <a:rPr lang="en-US" sz="2462" i="1" dirty="0"/>
              <a:t>m</a:t>
            </a:r>
            <a:r>
              <a:rPr lang="en-US" sz="2462" i="1" baseline="30000" dirty="0"/>
              <a:t>2</a:t>
            </a:r>
            <a:r>
              <a:rPr lang="en-US" sz="2462" dirty="0"/>
              <a:t>)</a:t>
            </a:r>
            <a:r>
              <a:rPr lang="en-US" sz="2462" i="1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sz="2462" dirty="0"/>
              <a:t>A more clever approach finds the array </a:t>
            </a:r>
            <a:r>
              <a:rPr lang="en-US" sz="2462" i="1" dirty="0"/>
              <a:t>Next</a:t>
            </a:r>
            <a:r>
              <a:rPr lang="en-US" sz="2462" dirty="0"/>
              <a:t> in time </a:t>
            </a:r>
            <a:r>
              <a:rPr lang="en-US" sz="2462" i="1" dirty="0"/>
              <a:t>O</a:t>
            </a:r>
            <a:r>
              <a:rPr lang="en-US" sz="2462" dirty="0"/>
              <a:t>(</a:t>
            </a:r>
            <a:r>
              <a:rPr lang="en-US" sz="2462" i="1" dirty="0"/>
              <a:t>m</a:t>
            </a:r>
            <a:r>
              <a:rPr lang="en-US" sz="2462" dirty="0"/>
              <a:t>)</a:t>
            </a:r>
            <a:r>
              <a:rPr lang="en-US" sz="2462" i="1" dirty="0"/>
              <a:t>. </a:t>
            </a:r>
          </a:p>
          <a:p>
            <a:endParaRPr lang="en-US" sz="2462" dirty="0"/>
          </a:p>
          <a:p>
            <a:r>
              <a:rPr lang="en-US" sz="2462" dirty="0"/>
              <a:t>We will look at the procedure in an exercise next week.</a:t>
            </a:r>
            <a:endParaRPr lang="nb-NO" dirty="0"/>
          </a:p>
        </p:txBody>
      </p:sp>
      <p:sp>
        <p:nvSpPr>
          <p:cNvPr id="4" name="Rectangle 110">
            <a:extLst>
              <a:ext uri="{FF2B5EF4-FFF2-40B4-BE49-F238E27FC236}">
                <a16:creationId xmlns:a16="http://schemas.microsoft.com/office/drawing/2014/main" id="{8C78E002-BA8E-A648-9B8E-B083DD6D3676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Calculating the array Next[] from P</a:t>
            </a:r>
          </a:p>
        </p:txBody>
      </p:sp>
    </p:spTree>
    <p:extLst>
      <p:ext uri="{BB962C8B-B14F-4D97-AF65-F5344CB8AC3E}">
        <p14:creationId xmlns:p14="http://schemas.microsoft.com/office/powerpoint/2010/main" val="4016461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20" y="416169"/>
            <a:ext cx="10957983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en-US" sz="1969" dirty="0"/>
          </a:p>
        </p:txBody>
      </p:sp>
      <p:graphicFrame>
        <p:nvGraphicFramePr>
          <p:cNvPr id="259075" name="Group 3"/>
          <p:cNvGraphicFramePr>
            <a:graphicFrameLocks noGrp="1"/>
          </p:cNvGraphicFramePr>
          <p:nvPr>
            <p:ph sz="half" idx="2"/>
          </p:nvPr>
        </p:nvGraphicFramePr>
        <p:xfrm>
          <a:off x="334434" y="2010512"/>
          <a:ext cx="11425763" cy="2454034"/>
        </p:xfrm>
        <a:graphic>
          <a:graphicData uri="http://schemas.openxmlformats.org/drawingml/2006/table">
            <a:tbl>
              <a:tblPr/>
              <a:tblGrid>
                <a:gridCol w="57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830" name="Line 181"/>
          <p:cNvSpPr>
            <a:spLocks noChangeShapeType="1"/>
          </p:cNvSpPr>
          <p:nvPr/>
        </p:nvSpPr>
        <p:spPr bwMode="auto">
          <a:xfrm>
            <a:off x="334435" y="1744785"/>
            <a:ext cx="31686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" name="TextBox 1"/>
          <p:cNvSpPr txBox="1"/>
          <p:nvPr/>
        </p:nvSpPr>
        <p:spPr>
          <a:xfrm>
            <a:off x="334433" y="4581128"/>
            <a:ext cx="6193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nb-NO" dirty="0"/>
          </a:p>
          <a:p>
            <a:pPr algn="l"/>
            <a:r>
              <a:rPr lang="nb-NO" b="0" dirty="0">
                <a:solidFill>
                  <a:schemeClr val="accent2"/>
                </a:solidFill>
              </a:rPr>
              <a:t>The </a:t>
            </a:r>
            <a:r>
              <a:rPr lang="nb-NO" b="0" dirty="0" err="1">
                <a:solidFill>
                  <a:schemeClr val="accent2"/>
                </a:solidFill>
              </a:rPr>
              <a:t>array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 err="1">
                <a:solidFill>
                  <a:schemeClr val="accent2"/>
                </a:solidFill>
              </a:rPr>
              <a:t>Next</a:t>
            </a:r>
            <a:r>
              <a:rPr lang="nb-NO" b="0" dirty="0">
                <a:solidFill>
                  <a:schemeClr val="accent2"/>
                </a:solidFill>
              </a:rPr>
              <a:t> for </a:t>
            </a:r>
            <a:r>
              <a:rPr lang="nb-NO" b="0" dirty="0" err="1">
                <a:solidFill>
                  <a:schemeClr val="accent2"/>
                </a:solidFill>
              </a:rPr>
              <a:t>the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string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>
                <a:solidFill>
                  <a:schemeClr val="accent2"/>
                </a:solidFill>
              </a:rPr>
              <a:t>P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above</a:t>
            </a:r>
            <a:r>
              <a:rPr lang="nb-NO" b="0" dirty="0">
                <a:solidFill>
                  <a:schemeClr val="accent2"/>
                </a:solidFill>
              </a:rPr>
              <a:t>:   </a:t>
            </a:r>
          </a:p>
          <a:p>
            <a:pPr algn="l"/>
            <a:endParaRPr lang="nb-NO" b="0" dirty="0"/>
          </a:p>
          <a:p>
            <a:pPr algn="l">
              <a:tabLst>
                <a:tab pos="1213369" algn="l"/>
                <a:tab pos="1438067" algn="l"/>
                <a:tab pos="1651042" algn="l"/>
                <a:tab pos="1875739" algn="l"/>
                <a:tab pos="2100438" algn="l"/>
                <a:tab pos="2313412" algn="l"/>
                <a:tab pos="2538110" algn="l"/>
                <a:tab pos="2762808" algn="l"/>
                <a:tab pos="2975783" algn="l"/>
                <a:tab pos="3200480" algn="l"/>
                <a:tab pos="3427132" algn="l"/>
                <a:tab pos="3638152" algn="l"/>
                <a:tab pos="3864804" algn="l"/>
                <a:tab pos="4089503" algn="l"/>
                <a:tab pos="4302477" algn="l"/>
              </a:tabLst>
            </a:pPr>
            <a:r>
              <a:rPr lang="nb-NO" b="0" dirty="0"/>
              <a:t>           </a:t>
            </a:r>
            <a:r>
              <a:rPr lang="nb-NO" b="0" i="1" dirty="0"/>
              <a:t>j</a:t>
            </a:r>
            <a:r>
              <a:rPr lang="nb-NO" b="0" dirty="0"/>
              <a:t> =  	0		1		2		3		4		5		6		7 </a:t>
            </a:r>
          </a:p>
          <a:p>
            <a:pPr algn="l">
              <a:tabLst>
                <a:tab pos="1213369" algn="l"/>
                <a:tab pos="1438067" algn="l"/>
                <a:tab pos="1651042" algn="l"/>
                <a:tab pos="1875739" algn="l"/>
                <a:tab pos="2100438" algn="l"/>
                <a:tab pos="2313412" algn="l"/>
                <a:tab pos="2538110" algn="l"/>
                <a:tab pos="2762808" algn="l"/>
                <a:tab pos="2975783" algn="l"/>
                <a:tab pos="3200480" algn="l"/>
                <a:tab pos="3427132" algn="l"/>
                <a:tab pos="3638152" algn="l"/>
                <a:tab pos="3864804" algn="l"/>
                <a:tab pos="4089503" algn="l"/>
                <a:tab pos="4302477" algn="l"/>
              </a:tabLst>
            </a:pPr>
            <a:r>
              <a:rPr lang="nb-NO" b="0" dirty="0" err="1"/>
              <a:t>Next</a:t>
            </a:r>
            <a:r>
              <a:rPr lang="nb-NO" b="0" dirty="0"/>
              <a:t>[</a:t>
            </a:r>
            <a:r>
              <a:rPr lang="nb-NO" b="0" i="1" dirty="0"/>
              <a:t> j </a:t>
            </a:r>
            <a:r>
              <a:rPr lang="nb-NO" b="0" dirty="0"/>
              <a:t>] =  	0   	0  		1   	1 		1   	2  	0  		1</a:t>
            </a:r>
          </a:p>
        </p:txBody>
      </p:sp>
      <p:sp>
        <p:nvSpPr>
          <p:cNvPr id="9" name="Rectangle 110">
            <a:extLst>
              <a:ext uri="{FF2B5EF4-FFF2-40B4-BE49-F238E27FC236}">
                <a16:creationId xmlns:a16="http://schemas.microsoft.com/office/drawing/2014/main" id="{AD2C4798-6110-5A45-8FC3-9343DB03F362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Knuth-Morris-Pratt algorithm, example</a:t>
            </a:r>
          </a:p>
        </p:txBody>
      </p:sp>
    </p:spTree>
    <p:extLst>
      <p:ext uri="{BB962C8B-B14F-4D97-AF65-F5344CB8AC3E}">
        <p14:creationId xmlns:p14="http://schemas.microsoft.com/office/powerpoint/2010/main" val="639854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20" y="416169"/>
            <a:ext cx="10957983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en-US" sz="1969" dirty="0"/>
          </a:p>
        </p:txBody>
      </p:sp>
      <p:graphicFrame>
        <p:nvGraphicFramePr>
          <p:cNvPr id="261332" name="Group 212"/>
          <p:cNvGraphicFramePr>
            <a:graphicFrameLocks noGrp="1"/>
          </p:cNvGraphicFramePr>
          <p:nvPr>
            <p:ph sz="half" idx="2"/>
          </p:nvPr>
        </p:nvGraphicFramePr>
        <p:xfrm>
          <a:off x="334434" y="2010512"/>
          <a:ext cx="11425763" cy="2454034"/>
        </p:xfrm>
        <a:graphic>
          <a:graphicData uri="http://schemas.openxmlformats.org/drawingml/2006/table">
            <a:tbl>
              <a:tblPr/>
              <a:tblGrid>
                <a:gridCol w="57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860" name="Line 181"/>
          <p:cNvSpPr>
            <a:spLocks noChangeShapeType="1"/>
          </p:cNvSpPr>
          <p:nvPr/>
        </p:nvSpPr>
        <p:spPr bwMode="auto">
          <a:xfrm>
            <a:off x="334435" y="1744785"/>
            <a:ext cx="31686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9861" name="Line 213"/>
          <p:cNvSpPr>
            <a:spLocks noChangeShapeType="1"/>
          </p:cNvSpPr>
          <p:nvPr/>
        </p:nvSpPr>
        <p:spPr bwMode="auto">
          <a:xfrm>
            <a:off x="3503084" y="1744785"/>
            <a:ext cx="288078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334433" y="4581128"/>
            <a:ext cx="6193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nb-NO" dirty="0"/>
          </a:p>
          <a:p>
            <a:pPr algn="l"/>
            <a:r>
              <a:rPr lang="nb-NO" b="0" dirty="0">
                <a:solidFill>
                  <a:schemeClr val="accent2"/>
                </a:solidFill>
              </a:rPr>
              <a:t>The </a:t>
            </a:r>
            <a:r>
              <a:rPr lang="nb-NO" b="0" dirty="0" err="1">
                <a:solidFill>
                  <a:schemeClr val="accent2"/>
                </a:solidFill>
              </a:rPr>
              <a:t>array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 err="1">
                <a:solidFill>
                  <a:schemeClr val="accent2"/>
                </a:solidFill>
              </a:rPr>
              <a:t>Next</a:t>
            </a:r>
            <a:r>
              <a:rPr lang="nb-NO" b="0" dirty="0">
                <a:solidFill>
                  <a:schemeClr val="accent2"/>
                </a:solidFill>
              </a:rPr>
              <a:t> for </a:t>
            </a:r>
            <a:r>
              <a:rPr lang="nb-NO" b="0" dirty="0" err="1">
                <a:solidFill>
                  <a:schemeClr val="accent2"/>
                </a:solidFill>
              </a:rPr>
              <a:t>the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string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>
                <a:solidFill>
                  <a:schemeClr val="accent2"/>
                </a:solidFill>
              </a:rPr>
              <a:t>P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above</a:t>
            </a:r>
            <a:r>
              <a:rPr lang="nb-NO" b="0" dirty="0">
                <a:solidFill>
                  <a:schemeClr val="accent2"/>
                </a:solidFill>
              </a:rPr>
              <a:t>:   </a:t>
            </a:r>
          </a:p>
          <a:p>
            <a:pPr algn="l"/>
            <a:endParaRPr lang="nb-NO" b="0" dirty="0"/>
          </a:p>
          <a:p>
            <a:pPr algn="l">
              <a:tabLst>
                <a:tab pos="1213369" algn="l"/>
                <a:tab pos="1438067" algn="l"/>
                <a:tab pos="1651042" algn="l"/>
                <a:tab pos="1875739" algn="l"/>
                <a:tab pos="2100438" algn="l"/>
                <a:tab pos="2313412" algn="l"/>
                <a:tab pos="2538110" algn="l"/>
                <a:tab pos="2762808" algn="l"/>
                <a:tab pos="2975783" algn="l"/>
                <a:tab pos="3200480" algn="l"/>
                <a:tab pos="3427132" algn="l"/>
                <a:tab pos="3638152" algn="l"/>
                <a:tab pos="3864804" algn="l"/>
                <a:tab pos="4089503" algn="l"/>
                <a:tab pos="4302477" algn="l"/>
              </a:tabLst>
            </a:pPr>
            <a:r>
              <a:rPr lang="nb-NO" b="0" dirty="0"/>
              <a:t>           </a:t>
            </a:r>
            <a:r>
              <a:rPr lang="nb-NO" b="0" i="1" dirty="0"/>
              <a:t>j</a:t>
            </a:r>
            <a:r>
              <a:rPr lang="nb-NO" b="0" dirty="0"/>
              <a:t> =  	0		1		2		3		4		5		6		7 </a:t>
            </a:r>
          </a:p>
          <a:p>
            <a:pPr algn="l">
              <a:tabLst>
                <a:tab pos="1213369" algn="l"/>
                <a:tab pos="1438067" algn="l"/>
                <a:tab pos="1651042" algn="l"/>
                <a:tab pos="1875739" algn="l"/>
                <a:tab pos="2100438" algn="l"/>
                <a:tab pos="2313412" algn="l"/>
                <a:tab pos="2538110" algn="l"/>
                <a:tab pos="2762808" algn="l"/>
                <a:tab pos="2975783" algn="l"/>
                <a:tab pos="3200480" algn="l"/>
                <a:tab pos="3427132" algn="l"/>
                <a:tab pos="3638152" algn="l"/>
                <a:tab pos="3864804" algn="l"/>
                <a:tab pos="4089503" algn="l"/>
                <a:tab pos="4302477" algn="l"/>
              </a:tabLst>
            </a:pPr>
            <a:r>
              <a:rPr lang="nb-NO" b="0" dirty="0" err="1"/>
              <a:t>Next</a:t>
            </a:r>
            <a:r>
              <a:rPr lang="nb-NO" b="0" dirty="0"/>
              <a:t>[ </a:t>
            </a:r>
            <a:r>
              <a:rPr lang="nb-NO" b="0" i="1" dirty="0"/>
              <a:t>j</a:t>
            </a:r>
            <a:r>
              <a:rPr lang="nb-NO" b="0" dirty="0"/>
              <a:t> ] =  	0   	0 	 	1   	1 		1   	2  	0  		1</a:t>
            </a:r>
          </a:p>
        </p:txBody>
      </p:sp>
      <p:sp>
        <p:nvSpPr>
          <p:cNvPr id="9" name="Rectangle 110">
            <a:extLst>
              <a:ext uri="{FF2B5EF4-FFF2-40B4-BE49-F238E27FC236}">
                <a16:creationId xmlns:a16="http://schemas.microsoft.com/office/drawing/2014/main" id="{33F6F6C8-583B-9D46-A83A-B52AB1474A47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Knuth-Morris-Pratt algorithm, example</a:t>
            </a:r>
          </a:p>
        </p:txBody>
      </p:sp>
    </p:spTree>
    <p:extLst>
      <p:ext uri="{BB962C8B-B14F-4D97-AF65-F5344CB8AC3E}">
        <p14:creationId xmlns:p14="http://schemas.microsoft.com/office/powerpoint/2010/main" val="2862336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20" y="416169"/>
            <a:ext cx="10957983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en-US" sz="1969" dirty="0"/>
          </a:p>
        </p:txBody>
      </p:sp>
      <p:graphicFrame>
        <p:nvGraphicFramePr>
          <p:cNvPr id="263388" name="Group 220"/>
          <p:cNvGraphicFramePr>
            <a:graphicFrameLocks noGrp="1"/>
          </p:cNvGraphicFramePr>
          <p:nvPr>
            <p:ph sz="half" idx="2"/>
          </p:nvPr>
        </p:nvGraphicFramePr>
        <p:xfrm>
          <a:off x="334434" y="2010512"/>
          <a:ext cx="11425763" cy="2454034"/>
        </p:xfrm>
        <a:graphic>
          <a:graphicData uri="http://schemas.openxmlformats.org/drawingml/2006/table">
            <a:tbl>
              <a:tblPr/>
              <a:tblGrid>
                <a:gridCol w="57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32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893" name="Line 187"/>
          <p:cNvSpPr>
            <a:spLocks noChangeShapeType="1"/>
          </p:cNvSpPr>
          <p:nvPr/>
        </p:nvSpPr>
        <p:spPr bwMode="auto">
          <a:xfrm>
            <a:off x="334435" y="1744785"/>
            <a:ext cx="31686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894" name="Line 188"/>
          <p:cNvSpPr>
            <a:spLocks noChangeShapeType="1"/>
          </p:cNvSpPr>
          <p:nvPr/>
        </p:nvSpPr>
        <p:spPr bwMode="auto">
          <a:xfrm>
            <a:off x="3503084" y="1744785"/>
            <a:ext cx="288078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0895" name="Line 219"/>
          <p:cNvSpPr>
            <a:spLocks noChangeShapeType="1"/>
          </p:cNvSpPr>
          <p:nvPr/>
        </p:nvSpPr>
        <p:spPr bwMode="auto">
          <a:xfrm>
            <a:off x="6383869" y="1744785"/>
            <a:ext cx="5757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>
            <a:off x="334433" y="4581128"/>
            <a:ext cx="6193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nb-NO" dirty="0"/>
          </a:p>
          <a:p>
            <a:pPr algn="l"/>
            <a:r>
              <a:rPr lang="nb-NO" b="0" dirty="0">
                <a:solidFill>
                  <a:schemeClr val="accent2"/>
                </a:solidFill>
              </a:rPr>
              <a:t>The </a:t>
            </a:r>
            <a:r>
              <a:rPr lang="nb-NO" b="0" dirty="0" err="1">
                <a:solidFill>
                  <a:schemeClr val="accent2"/>
                </a:solidFill>
              </a:rPr>
              <a:t>array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 err="1">
                <a:solidFill>
                  <a:schemeClr val="accent2"/>
                </a:solidFill>
              </a:rPr>
              <a:t>Next</a:t>
            </a:r>
            <a:r>
              <a:rPr lang="nb-NO" b="0" dirty="0">
                <a:solidFill>
                  <a:schemeClr val="accent2"/>
                </a:solidFill>
              </a:rPr>
              <a:t> for </a:t>
            </a:r>
            <a:r>
              <a:rPr lang="nb-NO" b="0" dirty="0" err="1">
                <a:solidFill>
                  <a:schemeClr val="accent2"/>
                </a:solidFill>
              </a:rPr>
              <a:t>the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string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>
                <a:solidFill>
                  <a:schemeClr val="accent2"/>
                </a:solidFill>
              </a:rPr>
              <a:t>P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above</a:t>
            </a:r>
            <a:r>
              <a:rPr lang="nb-NO" b="0" dirty="0">
                <a:solidFill>
                  <a:schemeClr val="accent2"/>
                </a:solidFill>
              </a:rPr>
              <a:t>:   </a:t>
            </a:r>
          </a:p>
          <a:p>
            <a:pPr algn="l"/>
            <a:endParaRPr lang="nb-NO" b="0" dirty="0"/>
          </a:p>
          <a:p>
            <a:pPr algn="l">
              <a:tabLst>
                <a:tab pos="1213369" algn="l"/>
                <a:tab pos="1438067" algn="l"/>
                <a:tab pos="1651042" algn="l"/>
                <a:tab pos="1875739" algn="l"/>
                <a:tab pos="2100438" algn="l"/>
                <a:tab pos="2313412" algn="l"/>
                <a:tab pos="2538110" algn="l"/>
                <a:tab pos="2762808" algn="l"/>
                <a:tab pos="2975783" algn="l"/>
                <a:tab pos="3200480" algn="l"/>
                <a:tab pos="3427132" algn="l"/>
                <a:tab pos="3638152" algn="l"/>
                <a:tab pos="3864804" algn="l"/>
                <a:tab pos="4089503" algn="l"/>
                <a:tab pos="4302477" algn="l"/>
              </a:tabLst>
            </a:pPr>
            <a:r>
              <a:rPr lang="nb-NO" b="0" dirty="0"/>
              <a:t>           </a:t>
            </a:r>
            <a:r>
              <a:rPr lang="nb-NO" b="0" i="1" dirty="0"/>
              <a:t>j</a:t>
            </a:r>
            <a:r>
              <a:rPr lang="nb-NO" b="0" dirty="0"/>
              <a:t> =  	0		1		2		3		4		5		6		7 </a:t>
            </a:r>
          </a:p>
          <a:p>
            <a:pPr algn="l">
              <a:tabLst>
                <a:tab pos="1213369" algn="l"/>
                <a:tab pos="1438067" algn="l"/>
                <a:tab pos="1651042" algn="l"/>
                <a:tab pos="1875739" algn="l"/>
                <a:tab pos="2100438" algn="l"/>
                <a:tab pos="2313412" algn="l"/>
                <a:tab pos="2538110" algn="l"/>
                <a:tab pos="2762808" algn="l"/>
                <a:tab pos="2975783" algn="l"/>
                <a:tab pos="3200480" algn="l"/>
                <a:tab pos="3427132" algn="l"/>
                <a:tab pos="3638152" algn="l"/>
                <a:tab pos="3864804" algn="l"/>
                <a:tab pos="4089503" algn="l"/>
                <a:tab pos="4302477" algn="l"/>
              </a:tabLst>
            </a:pPr>
            <a:r>
              <a:rPr lang="nb-NO" b="0" dirty="0" err="1"/>
              <a:t>Next</a:t>
            </a:r>
            <a:r>
              <a:rPr lang="nb-NO" b="0" dirty="0"/>
              <a:t>[ </a:t>
            </a:r>
            <a:r>
              <a:rPr lang="nb-NO" b="0" i="1" dirty="0"/>
              <a:t>j</a:t>
            </a:r>
            <a:r>
              <a:rPr lang="nb-NO" b="0" dirty="0"/>
              <a:t> ] =  	0   	0  		1   	1 		1   	2  	0  		1</a:t>
            </a:r>
          </a:p>
        </p:txBody>
      </p:sp>
      <p:sp>
        <p:nvSpPr>
          <p:cNvPr id="10" name="Rectangle 110">
            <a:extLst>
              <a:ext uri="{FF2B5EF4-FFF2-40B4-BE49-F238E27FC236}">
                <a16:creationId xmlns:a16="http://schemas.microsoft.com/office/drawing/2014/main" id="{2D3926FB-EA2E-3C42-8913-0F0E4206B1E8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Knuth-Morris-Pratt algorithm, example</a:t>
            </a:r>
          </a:p>
        </p:txBody>
      </p:sp>
    </p:spTree>
    <p:extLst>
      <p:ext uri="{BB962C8B-B14F-4D97-AF65-F5344CB8AC3E}">
        <p14:creationId xmlns:p14="http://schemas.microsoft.com/office/powerpoint/2010/main" val="3524170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20" y="416169"/>
            <a:ext cx="10957983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en-US" sz="1969" dirty="0"/>
          </a:p>
        </p:txBody>
      </p:sp>
      <p:graphicFrame>
        <p:nvGraphicFramePr>
          <p:cNvPr id="265447" name="Group 231"/>
          <p:cNvGraphicFramePr>
            <a:graphicFrameLocks noGrp="1"/>
          </p:cNvGraphicFramePr>
          <p:nvPr>
            <p:ph sz="half" idx="2"/>
          </p:nvPr>
        </p:nvGraphicFramePr>
        <p:xfrm>
          <a:off x="334434" y="2010512"/>
          <a:ext cx="11425763" cy="2454034"/>
        </p:xfrm>
        <a:graphic>
          <a:graphicData uri="http://schemas.openxmlformats.org/drawingml/2006/table">
            <a:tbl>
              <a:tblPr/>
              <a:tblGrid>
                <a:gridCol w="57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32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1921" name="Line 196"/>
          <p:cNvSpPr>
            <a:spLocks noChangeShapeType="1"/>
          </p:cNvSpPr>
          <p:nvPr/>
        </p:nvSpPr>
        <p:spPr bwMode="auto">
          <a:xfrm>
            <a:off x="334435" y="1744785"/>
            <a:ext cx="31686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1922" name="Line 197"/>
          <p:cNvSpPr>
            <a:spLocks noChangeShapeType="1"/>
          </p:cNvSpPr>
          <p:nvPr/>
        </p:nvSpPr>
        <p:spPr bwMode="auto">
          <a:xfrm>
            <a:off x="3503084" y="1744785"/>
            <a:ext cx="288078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1923" name="Line 198"/>
          <p:cNvSpPr>
            <a:spLocks noChangeShapeType="1"/>
          </p:cNvSpPr>
          <p:nvPr/>
        </p:nvSpPr>
        <p:spPr bwMode="auto">
          <a:xfrm>
            <a:off x="6383869" y="1744785"/>
            <a:ext cx="5757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1924" name="Line 232"/>
          <p:cNvSpPr>
            <a:spLocks noChangeShapeType="1"/>
          </p:cNvSpPr>
          <p:nvPr/>
        </p:nvSpPr>
        <p:spPr bwMode="auto">
          <a:xfrm>
            <a:off x="6959602" y="1744785"/>
            <a:ext cx="364913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" name="TextBox 12"/>
          <p:cNvSpPr txBox="1"/>
          <p:nvPr/>
        </p:nvSpPr>
        <p:spPr>
          <a:xfrm>
            <a:off x="334433" y="4581128"/>
            <a:ext cx="6193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nb-NO" dirty="0"/>
          </a:p>
          <a:p>
            <a:pPr algn="l"/>
            <a:r>
              <a:rPr lang="nb-NO" b="0" dirty="0">
                <a:solidFill>
                  <a:schemeClr val="accent2"/>
                </a:solidFill>
              </a:rPr>
              <a:t>The </a:t>
            </a:r>
            <a:r>
              <a:rPr lang="nb-NO" b="0" dirty="0" err="1">
                <a:solidFill>
                  <a:schemeClr val="accent2"/>
                </a:solidFill>
              </a:rPr>
              <a:t>array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 err="1">
                <a:solidFill>
                  <a:schemeClr val="accent2"/>
                </a:solidFill>
              </a:rPr>
              <a:t>Next</a:t>
            </a:r>
            <a:r>
              <a:rPr lang="nb-NO" b="0" dirty="0">
                <a:solidFill>
                  <a:schemeClr val="accent2"/>
                </a:solidFill>
              </a:rPr>
              <a:t> for </a:t>
            </a:r>
            <a:r>
              <a:rPr lang="nb-NO" b="0" dirty="0" err="1">
                <a:solidFill>
                  <a:schemeClr val="accent2"/>
                </a:solidFill>
              </a:rPr>
              <a:t>the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string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>
                <a:solidFill>
                  <a:schemeClr val="accent2"/>
                </a:solidFill>
              </a:rPr>
              <a:t>P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above</a:t>
            </a:r>
            <a:r>
              <a:rPr lang="nb-NO" b="0" dirty="0">
                <a:solidFill>
                  <a:schemeClr val="accent2"/>
                </a:solidFill>
              </a:rPr>
              <a:t>:   </a:t>
            </a:r>
          </a:p>
          <a:p>
            <a:pPr algn="l"/>
            <a:endParaRPr lang="nb-NO" b="0" dirty="0"/>
          </a:p>
          <a:p>
            <a:pPr algn="l">
              <a:tabLst>
                <a:tab pos="1213369" algn="l"/>
                <a:tab pos="1438067" algn="l"/>
                <a:tab pos="1651042" algn="l"/>
                <a:tab pos="1875739" algn="l"/>
                <a:tab pos="2100438" algn="l"/>
                <a:tab pos="2313412" algn="l"/>
                <a:tab pos="2538110" algn="l"/>
                <a:tab pos="2762808" algn="l"/>
                <a:tab pos="2975783" algn="l"/>
                <a:tab pos="3200480" algn="l"/>
                <a:tab pos="3427132" algn="l"/>
                <a:tab pos="3638152" algn="l"/>
                <a:tab pos="3864804" algn="l"/>
                <a:tab pos="4089503" algn="l"/>
                <a:tab pos="4302477" algn="l"/>
              </a:tabLst>
            </a:pPr>
            <a:r>
              <a:rPr lang="nb-NO" b="0" dirty="0"/>
              <a:t>           </a:t>
            </a:r>
            <a:r>
              <a:rPr lang="nb-NO" b="0" i="1" dirty="0"/>
              <a:t>j</a:t>
            </a:r>
            <a:r>
              <a:rPr lang="nb-NO" b="0" dirty="0"/>
              <a:t> =  	0		1		2		3		4		5		6		7 </a:t>
            </a:r>
          </a:p>
          <a:p>
            <a:pPr algn="l">
              <a:tabLst>
                <a:tab pos="1213369" algn="l"/>
                <a:tab pos="1438067" algn="l"/>
                <a:tab pos="1651042" algn="l"/>
                <a:tab pos="1875739" algn="l"/>
                <a:tab pos="2100438" algn="l"/>
                <a:tab pos="2313412" algn="l"/>
                <a:tab pos="2538110" algn="l"/>
                <a:tab pos="2762808" algn="l"/>
                <a:tab pos="2975783" algn="l"/>
                <a:tab pos="3200480" algn="l"/>
                <a:tab pos="3427132" algn="l"/>
                <a:tab pos="3638152" algn="l"/>
                <a:tab pos="3864804" algn="l"/>
                <a:tab pos="4089503" algn="l"/>
                <a:tab pos="4302477" algn="l"/>
              </a:tabLst>
            </a:pPr>
            <a:r>
              <a:rPr lang="nb-NO" b="0" dirty="0" err="1"/>
              <a:t>Next</a:t>
            </a:r>
            <a:r>
              <a:rPr lang="nb-NO" b="0" dirty="0"/>
              <a:t>[ </a:t>
            </a:r>
            <a:r>
              <a:rPr lang="nb-NO" b="0" i="1" dirty="0"/>
              <a:t>j</a:t>
            </a:r>
            <a:r>
              <a:rPr lang="nb-NO" b="0" dirty="0"/>
              <a:t> ] =  	0   	0  		1   	1 		1   	2  	0  		1</a:t>
            </a:r>
          </a:p>
        </p:txBody>
      </p:sp>
      <p:sp>
        <p:nvSpPr>
          <p:cNvPr id="11" name="Rectangle 110">
            <a:extLst>
              <a:ext uri="{FF2B5EF4-FFF2-40B4-BE49-F238E27FC236}">
                <a16:creationId xmlns:a16="http://schemas.microsoft.com/office/drawing/2014/main" id="{841880BC-488D-7742-8CED-9DE01F9B1822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Knuth-Morris-Pratt algorithm, example</a:t>
            </a:r>
          </a:p>
        </p:txBody>
      </p:sp>
    </p:spTree>
    <p:extLst>
      <p:ext uri="{BB962C8B-B14F-4D97-AF65-F5344CB8AC3E}">
        <p14:creationId xmlns:p14="http://schemas.microsoft.com/office/powerpoint/2010/main" val="1479069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20" y="416169"/>
            <a:ext cx="10957983" cy="682283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nb-NO" sz="1969" dirty="0"/>
          </a:p>
          <a:p>
            <a:pPr eaLnBrk="1" hangingPunct="1">
              <a:buFontTx/>
              <a:buNone/>
            </a:pPr>
            <a:endParaRPr lang="en-US" sz="1969" dirty="0"/>
          </a:p>
        </p:txBody>
      </p:sp>
      <p:graphicFrame>
        <p:nvGraphicFramePr>
          <p:cNvPr id="269315" name="Group 3"/>
          <p:cNvGraphicFramePr>
            <a:graphicFrameLocks noGrp="1"/>
          </p:cNvGraphicFramePr>
          <p:nvPr>
            <p:ph sz="half" idx="2"/>
          </p:nvPr>
        </p:nvGraphicFramePr>
        <p:xfrm>
          <a:off x="334434" y="2010512"/>
          <a:ext cx="11425763" cy="2454034"/>
        </p:xfrm>
        <a:graphic>
          <a:graphicData uri="http://schemas.openxmlformats.org/drawingml/2006/table">
            <a:tbl>
              <a:tblPr/>
              <a:tblGrid>
                <a:gridCol w="57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32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93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6938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303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945" name="Line 198"/>
          <p:cNvSpPr>
            <a:spLocks noChangeShapeType="1"/>
          </p:cNvSpPr>
          <p:nvPr/>
        </p:nvSpPr>
        <p:spPr bwMode="auto">
          <a:xfrm>
            <a:off x="334435" y="1744785"/>
            <a:ext cx="31686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2946" name="Line 199"/>
          <p:cNvSpPr>
            <a:spLocks noChangeShapeType="1"/>
          </p:cNvSpPr>
          <p:nvPr/>
        </p:nvSpPr>
        <p:spPr bwMode="auto">
          <a:xfrm>
            <a:off x="3503084" y="1744785"/>
            <a:ext cx="288078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2947" name="Line 200"/>
          <p:cNvSpPr>
            <a:spLocks noChangeShapeType="1"/>
          </p:cNvSpPr>
          <p:nvPr/>
        </p:nvSpPr>
        <p:spPr bwMode="auto">
          <a:xfrm>
            <a:off x="6383869" y="1744785"/>
            <a:ext cx="5757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2948" name="Line 201"/>
          <p:cNvSpPr>
            <a:spLocks noChangeShapeType="1"/>
          </p:cNvSpPr>
          <p:nvPr/>
        </p:nvSpPr>
        <p:spPr bwMode="auto">
          <a:xfrm>
            <a:off x="6959602" y="1744785"/>
            <a:ext cx="364913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2949" name="Text Box 202"/>
          <p:cNvSpPr txBox="1">
            <a:spLocks noChangeArrowheads="1"/>
          </p:cNvSpPr>
          <p:nvPr/>
        </p:nvSpPr>
        <p:spPr bwMode="auto">
          <a:xfrm>
            <a:off x="6227657" y="5482441"/>
            <a:ext cx="499668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 dirty="0">
                <a:solidFill>
                  <a:schemeClr val="accent2"/>
                </a:solidFill>
              </a:rPr>
              <a:t>This is a linear </a:t>
            </a:r>
            <a:r>
              <a:rPr lang="nb-NO" b="1" dirty="0" err="1">
                <a:solidFill>
                  <a:schemeClr val="accent2"/>
                </a:solidFill>
              </a:rPr>
              <a:t>algorithm</a:t>
            </a:r>
            <a:r>
              <a:rPr lang="nb-NO" b="1" dirty="0">
                <a:solidFill>
                  <a:schemeClr val="accent2"/>
                </a:solidFill>
              </a:rPr>
              <a:t>: </a:t>
            </a:r>
            <a:r>
              <a:rPr lang="nb-NO" b="1" dirty="0" err="1">
                <a:solidFill>
                  <a:schemeClr val="accent2"/>
                </a:solidFill>
              </a:rPr>
              <a:t>worst</a:t>
            </a:r>
            <a:r>
              <a:rPr lang="nb-NO" b="1" dirty="0">
                <a:solidFill>
                  <a:schemeClr val="accent2"/>
                </a:solidFill>
              </a:rPr>
              <a:t> case </a:t>
            </a:r>
            <a:r>
              <a:rPr lang="nb-NO" b="1" dirty="0" err="1">
                <a:solidFill>
                  <a:schemeClr val="accent2"/>
                </a:solidFill>
              </a:rPr>
              <a:t>runtime</a:t>
            </a:r>
            <a:r>
              <a:rPr lang="nb-NO" b="1" dirty="0">
                <a:solidFill>
                  <a:schemeClr val="accent2"/>
                </a:solidFill>
              </a:rPr>
              <a:t> </a:t>
            </a:r>
            <a:r>
              <a:rPr lang="nb-NO" b="1" i="1" dirty="0">
                <a:solidFill>
                  <a:schemeClr val="accent2"/>
                </a:solidFill>
              </a:rPr>
              <a:t>O</a:t>
            </a:r>
            <a:r>
              <a:rPr lang="nb-NO" b="1" dirty="0">
                <a:solidFill>
                  <a:schemeClr val="accent2"/>
                </a:solidFill>
              </a:rPr>
              <a:t>(</a:t>
            </a:r>
            <a:r>
              <a:rPr lang="nb-NO" b="1" i="1" dirty="0">
                <a:solidFill>
                  <a:schemeClr val="accent2"/>
                </a:solidFill>
              </a:rPr>
              <a:t>n</a:t>
            </a:r>
            <a:r>
              <a:rPr lang="nb-NO" b="1" dirty="0">
                <a:solidFill>
                  <a:schemeClr val="accent2"/>
                </a:solidFill>
              </a:rPr>
              <a:t>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4433" y="4581128"/>
            <a:ext cx="6193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nb-NO" dirty="0"/>
          </a:p>
          <a:p>
            <a:pPr algn="l"/>
            <a:r>
              <a:rPr lang="nb-NO" b="0" dirty="0">
                <a:solidFill>
                  <a:schemeClr val="accent2"/>
                </a:solidFill>
              </a:rPr>
              <a:t>The </a:t>
            </a:r>
            <a:r>
              <a:rPr lang="nb-NO" b="0" dirty="0" err="1">
                <a:solidFill>
                  <a:schemeClr val="accent2"/>
                </a:solidFill>
              </a:rPr>
              <a:t>array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 err="1">
                <a:solidFill>
                  <a:schemeClr val="accent2"/>
                </a:solidFill>
              </a:rPr>
              <a:t>Next</a:t>
            </a:r>
            <a:r>
              <a:rPr lang="nb-NO" b="0" dirty="0">
                <a:solidFill>
                  <a:schemeClr val="accent2"/>
                </a:solidFill>
              </a:rPr>
              <a:t> for </a:t>
            </a:r>
            <a:r>
              <a:rPr lang="nb-NO" b="0" dirty="0" err="1">
                <a:solidFill>
                  <a:schemeClr val="accent2"/>
                </a:solidFill>
              </a:rPr>
              <a:t>the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string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>
                <a:solidFill>
                  <a:schemeClr val="accent2"/>
                </a:solidFill>
              </a:rPr>
              <a:t>P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above</a:t>
            </a:r>
            <a:r>
              <a:rPr lang="nb-NO" b="0" dirty="0">
                <a:solidFill>
                  <a:schemeClr val="accent2"/>
                </a:solidFill>
              </a:rPr>
              <a:t>:   </a:t>
            </a:r>
          </a:p>
          <a:p>
            <a:pPr algn="l"/>
            <a:endParaRPr lang="nb-NO" b="0" dirty="0"/>
          </a:p>
          <a:p>
            <a:pPr algn="l">
              <a:tabLst>
                <a:tab pos="1213369" algn="l"/>
                <a:tab pos="1438067" algn="l"/>
                <a:tab pos="1651042" algn="l"/>
                <a:tab pos="1875739" algn="l"/>
                <a:tab pos="2100438" algn="l"/>
                <a:tab pos="2313412" algn="l"/>
                <a:tab pos="2538110" algn="l"/>
                <a:tab pos="2762808" algn="l"/>
                <a:tab pos="2975783" algn="l"/>
                <a:tab pos="3200480" algn="l"/>
                <a:tab pos="3427132" algn="l"/>
                <a:tab pos="3638152" algn="l"/>
                <a:tab pos="3864804" algn="l"/>
                <a:tab pos="4089503" algn="l"/>
                <a:tab pos="4302477" algn="l"/>
              </a:tabLst>
            </a:pPr>
            <a:r>
              <a:rPr lang="nb-NO" b="0" dirty="0"/>
              <a:t>           </a:t>
            </a:r>
            <a:r>
              <a:rPr lang="nb-NO" b="0" i="1" dirty="0"/>
              <a:t>j</a:t>
            </a:r>
            <a:r>
              <a:rPr lang="nb-NO" b="0" dirty="0"/>
              <a:t> =  	0		1		2		3		4		5		6		7 </a:t>
            </a:r>
          </a:p>
          <a:p>
            <a:pPr algn="l">
              <a:tabLst>
                <a:tab pos="1213369" algn="l"/>
                <a:tab pos="1438067" algn="l"/>
                <a:tab pos="1651042" algn="l"/>
                <a:tab pos="1875739" algn="l"/>
                <a:tab pos="2100438" algn="l"/>
                <a:tab pos="2313412" algn="l"/>
                <a:tab pos="2538110" algn="l"/>
                <a:tab pos="2762808" algn="l"/>
                <a:tab pos="2975783" algn="l"/>
                <a:tab pos="3200480" algn="l"/>
                <a:tab pos="3427132" algn="l"/>
                <a:tab pos="3638152" algn="l"/>
                <a:tab pos="3864804" algn="l"/>
                <a:tab pos="4089503" algn="l"/>
                <a:tab pos="4302477" algn="l"/>
              </a:tabLst>
            </a:pPr>
            <a:r>
              <a:rPr lang="nb-NO" b="0" dirty="0" err="1"/>
              <a:t>Next</a:t>
            </a:r>
            <a:r>
              <a:rPr lang="nb-NO" b="0" dirty="0"/>
              <a:t>[ </a:t>
            </a:r>
            <a:r>
              <a:rPr lang="nb-NO" b="0" i="1" dirty="0"/>
              <a:t>j</a:t>
            </a:r>
            <a:r>
              <a:rPr lang="nb-NO" b="0" dirty="0"/>
              <a:t> ] =  	0   	0  		1   	1 		1   	2  	0 	 	1</a:t>
            </a:r>
          </a:p>
        </p:txBody>
      </p:sp>
      <p:sp>
        <p:nvSpPr>
          <p:cNvPr id="12" name="Rectangle 110">
            <a:extLst>
              <a:ext uri="{FF2B5EF4-FFF2-40B4-BE49-F238E27FC236}">
                <a16:creationId xmlns:a16="http://schemas.microsoft.com/office/drawing/2014/main" id="{FE28F14F-CF65-D74B-AE20-0A6FA5A22218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Knuth-Morris-Pratt algorithm, example</a:t>
            </a:r>
          </a:p>
        </p:txBody>
      </p:sp>
    </p:spTree>
    <p:extLst>
      <p:ext uri="{BB962C8B-B14F-4D97-AF65-F5344CB8AC3E}">
        <p14:creationId xmlns:p14="http://schemas.microsoft.com/office/powerpoint/2010/main" val="29694643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2882" y="1086125"/>
            <a:ext cx="10523222" cy="5582962"/>
          </a:xfrm>
        </p:spPr>
        <p:txBody>
          <a:bodyPr/>
          <a:lstStyle/>
          <a:p>
            <a:pPr eaLnBrk="1" hangingPunct="1"/>
            <a:r>
              <a:rPr lang="nb-NO" dirty="0"/>
              <a:t>The naive </a:t>
            </a:r>
            <a:r>
              <a:rPr lang="nb-NO" dirty="0" err="1"/>
              <a:t>algorithm</a:t>
            </a:r>
            <a:r>
              <a:rPr lang="nb-NO" dirty="0"/>
              <a:t>, and </a:t>
            </a:r>
            <a:r>
              <a:rPr lang="nb-NO" dirty="0" err="1"/>
              <a:t>Knuth</a:t>
            </a:r>
            <a:r>
              <a:rPr lang="nb-NO" dirty="0"/>
              <a:t>-Morris-Pratt  is </a:t>
            </a:r>
            <a:r>
              <a:rPr lang="nb-NO" dirty="0" err="1"/>
              <a:t>prefix-based</a:t>
            </a:r>
            <a:r>
              <a:rPr lang="nb-NO" dirty="0"/>
              <a:t> (from </a:t>
            </a:r>
            <a:r>
              <a:rPr lang="nb-NO" dirty="0" err="1"/>
              <a:t>left</a:t>
            </a:r>
            <a:r>
              <a:rPr lang="nb-NO" dirty="0"/>
              <a:t> to right </a:t>
            </a:r>
            <a:r>
              <a:rPr lang="nb-NO" dirty="0" err="1"/>
              <a:t>through</a:t>
            </a:r>
            <a:r>
              <a:rPr lang="nb-NO" dirty="0"/>
              <a:t> </a:t>
            </a:r>
            <a:r>
              <a:rPr lang="nb-NO" i="1" dirty="0"/>
              <a:t>P</a:t>
            </a:r>
            <a:r>
              <a:rPr lang="nb-NO" dirty="0"/>
              <a:t>)</a:t>
            </a:r>
          </a:p>
          <a:p>
            <a:pPr eaLnBrk="1" hangingPunct="1"/>
            <a:r>
              <a:rPr lang="nb-NO" dirty="0"/>
              <a:t>The Boyer-Moore </a:t>
            </a:r>
            <a:r>
              <a:rPr lang="nb-NO" dirty="0" err="1"/>
              <a:t>algorithm</a:t>
            </a:r>
            <a:r>
              <a:rPr lang="nb-NO" dirty="0"/>
              <a:t> (and variants </a:t>
            </a:r>
            <a:r>
              <a:rPr lang="nb-NO" dirty="0" err="1"/>
              <a:t>of</a:t>
            </a:r>
            <a:r>
              <a:rPr lang="nb-NO" dirty="0"/>
              <a:t> it) is </a:t>
            </a:r>
            <a:r>
              <a:rPr lang="nb-NO" dirty="0" err="1"/>
              <a:t>suffix-based</a:t>
            </a:r>
            <a:r>
              <a:rPr lang="nb-NO" dirty="0"/>
              <a:t> (from right to </a:t>
            </a:r>
            <a:r>
              <a:rPr lang="nb-NO" dirty="0" err="1"/>
              <a:t>left</a:t>
            </a:r>
            <a:r>
              <a:rPr lang="nb-NO" dirty="0"/>
              <a:t> in </a:t>
            </a:r>
            <a:r>
              <a:rPr lang="nb-NO" i="1" dirty="0"/>
              <a:t>P</a:t>
            </a:r>
            <a:r>
              <a:rPr lang="nb-NO" dirty="0"/>
              <a:t>)</a:t>
            </a:r>
          </a:p>
          <a:p>
            <a:pPr eaLnBrk="1" hangingPunct="1"/>
            <a:r>
              <a:rPr lang="nb-NO" dirty="0"/>
              <a:t>Horspool </a:t>
            </a:r>
            <a:r>
              <a:rPr lang="nb-NO" dirty="0" err="1"/>
              <a:t>proposed</a:t>
            </a:r>
            <a:r>
              <a:rPr lang="nb-NO" dirty="0"/>
              <a:t> a </a:t>
            </a:r>
            <a:r>
              <a:rPr lang="nb-NO" dirty="0" err="1"/>
              <a:t>simplification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Boyer-Moore, and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look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resulting</a:t>
            </a:r>
            <a:r>
              <a:rPr lang="nb-NO" dirty="0"/>
              <a:t> </a:t>
            </a:r>
            <a:r>
              <a:rPr lang="nb-NO" dirty="0" err="1"/>
              <a:t>algorithm</a:t>
            </a:r>
            <a:r>
              <a:rPr lang="nb-NO" dirty="0"/>
              <a:t> </a:t>
            </a:r>
            <a:r>
              <a:rPr lang="nb-NO" dirty="0" err="1"/>
              <a:t>here</a:t>
            </a:r>
            <a:r>
              <a:rPr lang="nb-NO" dirty="0"/>
              <a:t>.</a:t>
            </a:r>
          </a:p>
          <a:p>
            <a:pPr eaLnBrk="1" hangingPunct="1"/>
            <a:endParaRPr lang="nb-NO" dirty="0"/>
          </a:p>
          <a:p>
            <a:pPr eaLnBrk="1" hangingPunct="1"/>
            <a:endParaRPr lang="en-US" dirty="0"/>
          </a:p>
        </p:txBody>
      </p:sp>
      <p:graphicFrame>
        <p:nvGraphicFramePr>
          <p:cNvPr id="271551" name="Group 19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02633839"/>
              </p:ext>
            </p:extLst>
          </p:nvPr>
        </p:nvGraphicFramePr>
        <p:xfrm>
          <a:off x="383111" y="4837771"/>
          <a:ext cx="11425777" cy="1141048"/>
        </p:xfrm>
        <a:graphic>
          <a:graphicData uri="http://schemas.openxmlformats.org/drawingml/2006/table">
            <a:tbl>
              <a:tblPr/>
              <a:tblGrid>
                <a:gridCol w="395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00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926" name="Rectangle 109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nb-NO" sz="4300" dirty="0"/>
              <a:t>The Boyer-Moore </a:t>
            </a:r>
            <a:r>
              <a:rPr lang="nb-NO" sz="4300" dirty="0" err="1"/>
              <a:t>algorithm</a:t>
            </a:r>
            <a:r>
              <a:rPr lang="nb-NO" sz="4300" dirty="0"/>
              <a:t> (</a:t>
            </a:r>
            <a:r>
              <a:rPr lang="nb-NO" sz="4300" dirty="0" err="1"/>
              <a:t>Suffix</a:t>
            </a:r>
            <a:r>
              <a:rPr lang="nb-NO" sz="4300" dirty="0"/>
              <a:t> </a:t>
            </a:r>
            <a:r>
              <a:rPr lang="nb-NO" sz="4300" dirty="0" err="1"/>
              <a:t>based</a:t>
            </a:r>
            <a:r>
              <a:rPr lang="nb-NO" sz="43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530849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3651" name="Group 3"/>
          <p:cNvGraphicFramePr>
            <a:graphicFrameLocks noGrp="1"/>
          </p:cNvGraphicFramePr>
          <p:nvPr>
            <p:ph sz="half" idx="2"/>
          </p:nvPr>
        </p:nvGraphicFramePr>
        <p:xfrm>
          <a:off x="334435" y="2010512"/>
          <a:ext cx="11425777" cy="1141048"/>
        </p:xfrm>
        <a:graphic>
          <a:graphicData uri="http://schemas.openxmlformats.org/drawingml/2006/table">
            <a:tbl>
              <a:tblPr/>
              <a:tblGrid>
                <a:gridCol w="395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00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951" name="Line 147"/>
          <p:cNvSpPr>
            <a:spLocks noChangeShapeType="1"/>
          </p:cNvSpPr>
          <p:nvPr/>
        </p:nvSpPr>
        <p:spPr bwMode="auto">
          <a:xfrm>
            <a:off x="2734735" y="1793631"/>
            <a:ext cx="105621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34952" name="Text Box 148"/>
          <p:cNvSpPr txBox="1">
            <a:spLocks noChangeArrowheads="1"/>
          </p:cNvSpPr>
          <p:nvPr/>
        </p:nvSpPr>
        <p:spPr bwMode="auto">
          <a:xfrm>
            <a:off x="2398681" y="1301263"/>
            <a:ext cx="1728324" cy="4711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231" dirty="0" err="1"/>
              <a:t>Comparing</a:t>
            </a:r>
            <a:r>
              <a:rPr lang="nb-NO" sz="1231" dirty="0"/>
              <a:t> from </a:t>
            </a:r>
            <a:r>
              <a:rPr lang="nb-NO" sz="1231" dirty="0" err="1"/>
              <a:t>the</a:t>
            </a:r>
            <a:r>
              <a:rPr lang="nb-NO" sz="1231" dirty="0"/>
              <a:t> end </a:t>
            </a:r>
            <a:r>
              <a:rPr lang="nb-NO" sz="1231" dirty="0" err="1"/>
              <a:t>of</a:t>
            </a:r>
            <a:r>
              <a:rPr lang="nb-NO" sz="1231" dirty="0"/>
              <a:t> </a:t>
            </a:r>
            <a:r>
              <a:rPr lang="nb-NO" sz="1231" i="1" dirty="0"/>
              <a:t>P</a:t>
            </a:r>
          </a:p>
        </p:txBody>
      </p:sp>
      <p:sp>
        <p:nvSpPr>
          <p:cNvPr id="7" name="Rectangle 109">
            <a:extLst>
              <a:ext uri="{FF2B5EF4-FFF2-40B4-BE49-F238E27FC236}">
                <a16:creationId xmlns:a16="http://schemas.microsoft.com/office/drawing/2014/main" id="{379433EC-1E6E-6A48-9106-800D17061F50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The Boyer-Moore </a:t>
            </a:r>
            <a:r>
              <a:rPr lang="nb-NO" dirty="0" err="1"/>
              <a:t>algorithm</a:t>
            </a:r>
            <a:r>
              <a:rPr lang="nb-NO" dirty="0"/>
              <a:t> (Horspool)</a:t>
            </a:r>
          </a:p>
        </p:txBody>
      </p:sp>
    </p:spTree>
    <p:extLst>
      <p:ext uri="{BB962C8B-B14F-4D97-AF65-F5344CB8AC3E}">
        <p14:creationId xmlns:p14="http://schemas.microsoft.com/office/powerpoint/2010/main" val="3533854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8128" name="Group 38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42716550"/>
              </p:ext>
            </p:extLst>
          </p:nvPr>
        </p:nvGraphicFramePr>
        <p:xfrm>
          <a:off x="334435" y="2010512"/>
          <a:ext cx="11301710" cy="1578710"/>
        </p:xfrm>
        <a:graphic>
          <a:graphicData uri="http://schemas.openxmlformats.org/drawingml/2006/table">
            <a:tbl>
              <a:tblPr/>
              <a:tblGrid>
                <a:gridCol w="395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00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7888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6540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109">
            <a:extLst>
              <a:ext uri="{FF2B5EF4-FFF2-40B4-BE49-F238E27FC236}">
                <a16:creationId xmlns:a16="http://schemas.microsoft.com/office/drawing/2014/main" id="{7E13C0E3-AB09-5D4A-B80C-3FEB220EC494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The Boyer-Moore </a:t>
            </a:r>
            <a:r>
              <a:rPr lang="nb-NO" dirty="0" err="1"/>
              <a:t>algorithm</a:t>
            </a:r>
            <a:r>
              <a:rPr lang="nb-NO" dirty="0"/>
              <a:t> (Horspool)</a:t>
            </a:r>
          </a:p>
        </p:txBody>
      </p:sp>
    </p:spTree>
    <p:extLst>
      <p:ext uri="{BB962C8B-B14F-4D97-AF65-F5344CB8AC3E}">
        <p14:creationId xmlns:p14="http://schemas.microsoft.com/office/powerpoint/2010/main" val="1408606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0053" name="Group 26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46201568"/>
              </p:ext>
            </p:extLst>
          </p:nvPr>
        </p:nvGraphicFramePr>
        <p:xfrm>
          <a:off x="334435" y="2010512"/>
          <a:ext cx="11425777" cy="2016372"/>
        </p:xfrm>
        <a:graphic>
          <a:graphicData uri="http://schemas.openxmlformats.org/drawingml/2006/table">
            <a:tbl>
              <a:tblPr/>
              <a:tblGrid>
                <a:gridCol w="395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00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7888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109">
            <a:extLst>
              <a:ext uri="{FF2B5EF4-FFF2-40B4-BE49-F238E27FC236}">
                <a16:creationId xmlns:a16="http://schemas.microsoft.com/office/drawing/2014/main" id="{E5593632-6D67-5442-BA09-EA126BADE981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The Boyer-Moore </a:t>
            </a:r>
            <a:r>
              <a:rPr lang="nb-NO" dirty="0" err="1"/>
              <a:t>algorithm</a:t>
            </a:r>
            <a:r>
              <a:rPr lang="nb-NO" dirty="0"/>
              <a:t> (Horspool)</a:t>
            </a:r>
          </a:p>
        </p:txBody>
      </p:sp>
    </p:spTree>
    <p:extLst>
      <p:ext uri="{BB962C8B-B14F-4D97-AF65-F5344CB8AC3E}">
        <p14:creationId xmlns:p14="http://schemas.microsoft.com/office/powerpoint/2010/main" val="19126935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198" name="Group 35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96677099"/>
              </p:ext>
            </p:extLst>
          </p:nvPr>
        </p:nvGraphicFramePr>
        <p:xfrm>
          <a:off x="334435" y="2010512"/>
          <a:ext cx="11425777" cy="2454034"/>
        </p:xfrm>
        <a:graphic>
          <a:graphicData uri="http://schemas.openxmlformats.org/drawingml/2006/table">
            <a:tbl>
              <a:tblPr/>
              <a:tblGrid>
                <a:gridCol w="395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00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7888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109">
            <a:extLst>
              <a:ext uri="{FF2B5EF4-FFF2-40B4-BE49-F238E27FC236}">
                <a16:creationId xmlns:a16="http://schemas.microsoft.com/office/drawing/2014/main" id="{B2615FFF-F92F-9347-9A13-68EF982E2481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The Boyer-Moore </a:t>
            </a:r>
            <a:r>
              <a:rPr lang="nb-NO" dirty="0" err="1"/>
              <a:t>algorithm</a:t>
            </a:r>
            <a:r>
              <a:rPr lang="nb-NO" dirty="0"/>
              <a:t> (Horspool)</a:t>
            </a:r>
          </a:p>
        </p:txBody>
      </p:sp>
    </p:spTree>
    <p:extLst>
      <p:ext uri="{BB962C8B-B14F-4D97-AF65-F5344CB8AC3E}">
        <p14:creationId xmlns:p14="http://schemas.microsoft.com/office/powerpoint/2010/main" val="31581037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4177" name="Group 28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85166132"/>
              </p:ext>
            </p:extLst>
          </p:nvPr>
        </p:nvGraphicFramePr>
        <p:xfrm>
          <a:off x="334435" y="2010512"/>
          <a:ext cx="11425777" cy="2454034"/>
        </p:xfrm>
        <a:graphic>
          <a:graphicData uri="http://schemas.openxmlformats.org/drawingml/2006/table">
            <a:tbl>
              <a:tblPr/>
              <a:tblGrid>
                <a:gridCol w="395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7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00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985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543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7888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581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9158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95818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9158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</a:tblGrid>
              <a:tr h="44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120000" marR="120000" marT="57600" marB="576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0000" marR="120000" marT="57600" marB="576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9157" name="Line 291"/>
          <p:cNvSpPr>
            <a:spLocks noChangeShapeType="1"/>
          </p:cNvSpPr>
          <p:nvPr/>
        </p:nvSpPr>
        <p:spPr bwMode="auto">
          <a:xfrm>
            <a:off x="2734735" y="1793631"/>
            <a:ext cx="105621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39158" name="Line 292"/>
          <p:cNvSpPr>
            <a:spLocks noChangeShapeType="1"/>
          </p:cNvSpPr>
          <p:nvPr/>
        </p:nvSpPr>
        <p:spPr bwMode="auto">
          <a:xfrm>
            <a:off x="5520267" y="1744785"/>
            <a:ext cx="2878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39159" name="Line 293"/>
          <p:cNvSpPr>
            <a:spLocks noChangeShapeType="1"/>
          </p:cNvSpPr>
          <p:nvPr/>
        </p:nvSpPr>
        <p:spPr bwMode="auto">
          <a:xfrm>
            <a:off x="6671734" y="1744785"/>
            <a:ext cx="345651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39160" name="Text Box 294"/>
          <p:cNvSpPr txBox="1">
            <a:spLocks noChangeArrowheads="1"/>
          </p:cNvSpPr>
          <p:nvPr/>
        </p:nvSpPr>
        <p:spPr bwMode="auto">
          <a:xfrm>
            <a:off x="479378" y="5423068"/>
            <a:ext cx="8664551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nb-NO" b="0" dirty="0" err="1">
                <a:solidFill>
                  <a:schemeClr val="accent2"/>
                </a:solidFill>
              </a:rPr>
              <a:t>Worst</a:t>
            </a:r>
            <a:r>
              <a:rPr lang="nb-NO" b="0" dirty="0">
                <a:solidFill>
                  <a:schemeClr val="accent2"/>
                </a:solidFill>
              </a:rPr>
              <a:t> case </a:t>
            </a:r>
            <a:r>
              <a:rPr lang="nb-NO" b="0" dirty="0" err="1">
                <a:solidFill>
                  <a:schemeClr val="accent2"/>
                </a:solidFill>
              </a:rPr>
              <a:t>execution</a:t>
            </a:r>
            <a:r>
              <a:rPr lang="nb-NO" b="0" dirty="0">
                <a:solidFill>
                  <a:schemeClr val="accent2"/>
                </a:solidFill>
              </a:rPr>
              <a:t> time </a:t>
            </a:r>
            <a:r>
              <a:rPr lang="nb-NO" b="0" i="1" dirty="0">
                <a:solidFill>
                  <a:schemeClr val="accent2"/>
                </a:solidFill>
              </a:rPr>
              <a:t>O</a:t>
            </a:r>
            <a:r>
              <a:rPr lang="nb-NO" b="0" dirty="0">
                <a:solidFill>
                  <a:schemeClr val="accent2"/>
                </a:solidFill>
              </a:rPr>
              <a:t>(</a:t>
            </a:r>
            <a:r>
              <a:rPr lang="nb-NO" b="0" i="1" dirty="0" err="1">
                <a:solidFill>
                  <a:schemeClr val="accent2"/>
                </a:solidFill>
              </a:rPr>
              <a:t>mn</a:t>
            </a:r>
            <a:r>
              <a:rPr lang="nb-NO" b="0" dirty="0">
                <a:solidFill>
                  <a:schemeClr val="accent2"/>
                </a:solidFill>
              </a:rPr>
              <a:t>), same as for </a:t>
            </a:r>
            <a:r>
              <a:rPr lang="nb-NO" b="0" dirty="0" err="1">
                <a:solidFill>
                  <a:schemeClr val="accent2"/>
                </a:solidFill>
              </a:rPr>
              <a:t>the</a:t>
            </a:r>
            <a:r>
              <a:rPr lang="nb-NO" b="0" dirty="0">
                <a:solidFill>
                  <a:schemeClr val="accent2"/>
                </a:solidFill>
              </a:rPr>
              <a:t> naive </a:t>
            </a:r>
            <a:r>
              <a:rPr lang="nb-NO" b="0" dirty="0" err="1">
                <a:solidFill>
                  <a:schemeClr val="accent2"/>
                </a:solidFill>
              </a:rPr>
              <a:t>algorithm</a:t>
            </a:r>
            <a:r>
              <a:rPr lang="nb-NO" b="0" dirty="0">
                <a:solidFill>
                  <a:schemeClr val="accent2"/>
                </a:solidFill>
              </a:rPr>
              <a:t>!</a:t>
            </a:r>
          </a:p>
          <a:p>
            <a:pPr algn="l"/>
            <a:endParaRPr lang="nb-NO" b="0" dirty="0">
              <a:solidFill>
                <a:schemeClr val="accent2"/>
              </a:solidFill>
            </a:endParaRPr>
          </a:p>
          <a:p>
            <a:pPr algn="l"/>
            <a:r>
              <a:rPr lang="nb-NO" dirty="0" err="1">
                <a:solidFill>
                  <a:schemeClr val="accent2"/>
                </a:solidFill>
              </a:rPr>
              <a:t>However</a:t>
            </a:r>
            <a:r>
              <a:rPr lang="nb-NO" dirty="0">
                <a:solidFill>
                  <a:schemeClr val="accent2"/>
                </a:solidFill>
              </a:rPr>
              <a:t>: </a:t>
            </a:r>
            <a:r>
              <a:rPr lang="nb-NO" dirty="0" err="1">
                <a:solidFill>
                  <a:schemeClr val="accent2"/>
                </a:solidFill>
              </a:rPr>
              <a:t>Sub-linear</a:t>
            </a:r>
            <a:r>
              <a:rPr lang="nb-NO" dirty="0">
                <a:solidFill>
                  <a:schemeClr val="accent2"/>
                </a:solidFill>
              </a:rPr>
              <a:t> (</a:t>
            </a:r>
            <a:r>
              <a:rPr lang="nb-NO" dirty="0">
                <a:solidFill>
                  <a:schemeClr val="accent2"/>
                </a:solidFill>
                <a:cs typeface="Arial" charset="0"/>
              </a:rPr>
              <a:t>≤ </a:t>
            </a:r>
            <a:r>
              <a:rPr lang="nb-NO" i="1" dirty="0">
                <a:solidFill>
                  <a:schemeClr val="accent2"/>
                </a:solidFill>
                <a:cs typeface="Arial" charset="0"/>
              </a:rPr>
              <a:t>n</a:t>
            </a:r>
            <a:r>
              <a:rPr lang="nb-NO" dirty="0">
                <a:solidFill>
                  <a:schemeClr val="accent2"/>
                </a:solidFill>
                <a:cs typeface="Arial" charset="0"/>
              </a:rPr>
              <a:t>), as </a:t>
            </a:r>
            <a:r>
              <a:rPr lang="nb-NO" dirty="0" err="1">
                <a:solidFill>
                  <a:schemeClr val="accent2"/>
                </a:solidFill>
                <a:cs typeface="Arial" charset="0"/>
              </a:rPr>
              <a:t>the</a:t>
            </a:r>
            <a:r>
              <a:rPr lang="nb-NO" dirty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nb-NO" dirty="0" err="1">
                <a:solidFill>
                  <a:schemeClr val="accent2"/>
                </a:solidFill>
                <a:cs typeface="Arial" charset="0"/>
              </a:rPr>
              <a:t>average</a:t>
            </a:r>
            <a:r>
              <a:rPr lang="nb-NO" dirty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nb-NO" dirty="0" err="1">
                <a:solidFill>
                  <a:schemeClr val="accent2"/>
                </a:solidFill>
                <a:cs typeface="Arial" charset="0"/>
              </a:rPr>
              <a:t>execution</a:t>
            </a:r>
            <a:r>
              <a:rPr lang="nb-NO" dirty="0">
                <a:solidFill>
                  <a:schemeClr val="accent2"/>
                </a:solidFill>
                <a:cs typeface="Arial" charset="0"/>
              </a:rPr>
              <a:t> time is </a:t>
            </a:r>
            <a:r>
              <a:rPr lang="nb-NO" i="1" dirty="0">
                <a:solidFill>
                  <a:schemeClr val="accent2"/>
                </a:solidFill>
                <a:cs typeface="Arial" charset="0"/>
              </a:rPr>
              <a:t>O</a:t>
            </a:r>
            <a:r>
              <a:rPr lang="nb-NO" dirty="0">
                <a:solidFill>
                  <a:schemeClr val="accent2"/>
                </a:solidFill>
                <a:cs typeface="Arial" charset="0"/>
              </a:rPr>
              <a:t>(</a:t>
            </a:r>
            <a:r>
              <a:rPr lang="nb-NO" i="1" dirty="0">
                <a:solidFill>
                  <a:schemeClr val="accent2"/>
                </a:solidFill>
                <a:cs typeface="Arial" charset="0"/>
              </a:rPr>
              <a:t>n</a:t>
            </a:r>
            <a:r>
              <a:rPr lang="nb-NO" dirty="0">
                <a:solidFill>
                  <a:schemeClr val="accent2"/>
                </a:solidFill>
                <a:cs typeface="Arial" charset="0"/>
              </a:rPr>
              <a:t> (</a:t>
            </a:r>
            <a:r>
              <a:rPr lang="nb-NO" dirty="0" err="1">
                <a:solidFill>
                  <a:schemeClr val="accent2"/>
                </a:solidFill>
                <a:cs typeface="Arial" charset="0"/>
              </a:rPr>
              <a:t>log</a:t>
            </a:r>
            <a:r>
              <a:rPr lang="nb-NO" baseline="-25000" dirty="0" err="1">
                <a:solidFill>
                  <a:schemeClr val="accent2"/>
                </a:solidFill>
                <a:cs typeface="Arial" charset="0"/>
              </a:rPr>
              <a:t>|A</a:t>
            </a:r>
            <a:r>
              <a:rPr lang="nb-NO" baseline="-25000" dirty="0">
                <a:solidFill>
                  <a:schemeClr val="accent2"/>
                </a:solidFill>
                <a:cs typeface="Arial" charset="0"/>
              </a:rPr>
              <a:t>|</a:t>
            </a:r>
            <a:r>
              <a:rPr lang="nb-NO" dirty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nb-NO" i="1" dirty="0">
                <a:solidFill>
                  <a:schemeClr val="accent2"/>
                </a:solidFill>
                <a:cs typeface="Arial" charset="0"/>
              </a:rPr>
              <a:t>m)</a:t>
            </a:r>
            <a:r>
              <a:rPr lang="nb-NO" dirty="0">
                <a:solidFill>
                  <a:schemeClr val="accent2"/>
                </a:solidFill>
                <a:cs typeface="Arial" charset="0"/>
              </a:rPr>
              <a:t> / </a:t>
            </a:r>
            <a:r>
              <a:rPr lang="nb-NO" i="1" dirty="0">
                <a:solidFill>
                  <a:schemeClr val="accent2"/>
                </a:solidFill>
                <a:cs typeface="Arial" charset="0"/>
              </a:rPr>
              <a:t>m</a:t>
            </a:r>
            <a:r>
              <a:rPr lang="nb-NO" dirty="0">
                <a:solidFill>
                  <a:schemeClr val="accent2"/>
                </a:solidFill>
                <a:cs typeface="Arial" charset="0"/>
              </a:rPr>
              <a:t>).</a:t>
            </a:r>
          </a:p>
        </p:txBody>
      </p:sp>
      <p:sp>
        <p:nvSpPr>
          <p:cNvPr id="9" name="Rectangle 109">
            <a:extLst>
              <a:ext uri="{FF2B5EF4-FFF2-40B4-BE49-F238E27FC236}">
                <a16:creationId xmlns:a16="http://schemas.microsoft.com/office/drawing/2014/main" id="{313DAB73-4C65-1E40-928B-29051C9E3559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The Boyer-Moore </a:t>
            </a:r>
            <a:r>
              <a:rPr lang="nb-NO" dirty="0" err="1"/>
              <a:t>algorithm</a:t>
            </a:r>
            <a:r>
              <a:rPr lang="nb-NO" dirty="0"/>
              <a:t> (Horspool)</a:t>
            </a:r>
          </a:p>
        </p:txBody>
      </p:sp>
    </p:spTree>
    <p:extLst>
      <p:ext uri="{BB962C8B-B14F-4D97-AF65-F5344CB8AC3E}">
        <p14:creationId xmlns:p14="http://schemas.microsoft.com/office/powerpoint/2010/main" val="1919250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7569201" y="-791303"/>
            <a:ext cx="4622800" cy="513862"/>
          </a:xfrm>
        </p:spPr>
        <p:txBody>
          <a:bodyPr/>
          <a:lstStyle/>
          <a:p>
            <a:pPr algn="r" eaLnBrk="1" hangingPunct="1"/>
            <a:r>
              <a:rPr lang="nb-NO" sz="1354" dirty="0">
                <a:solidFill>
                  <a:srgbClr val="DDDDDD"/>
                </a:solidFill>
              </a:rPr>
              <a:t> The Boyer-Moore-</a:t>
            </a:r>
            <a:r>
              <a:rPr lang="nb-NO" sz="1354" dirty="0" err="1">
                <a:solidFill>
                  <a:srgbClr val="DDDDDD"/>
                </a:solidFill>
              </a:rPr>
              <a:t>algorithm</a:t>
            </a:r>
            <a:r>
              <a:rPr lang="nb-NO" sz="1354" dirty="0">
                <a:solidFill>
                  <a:srgbClr val="DDDDDD"/>
                </a:solidFill>
              </a:rPr>
              <a:t> (Horspool)</a:t>
            </a:r>
            <a:endParaRPr lang="en-US" sz="1354" dirty="0">
              <a:solidFill>
                <a:srgbClr val="DDDDDD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3170" y="412363"/>
            <a:ext cx="10972800" cy="7621954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nb-NO" sz="2000" b="1" dirty="0" err="1"/>
              <a:t>function</a:t>
            </a:r>
            <a:r>
              <a:rPr lang="nb-NO" sz="2000" dirty="0"/>
              <a:t> </a:t>
            </a:r>
            <a:r>
              <a:rPr lang="nb-NO" sz="2000" i="1" dirty="0" err="1"/>
              <a:t>HorspoolStringMatcher</a:t>
            </a:r>
            <a:r>
              <a:rPr lang="nb-NO" sz="2000" i="1" dirty="0"/>
              <a:t> </a:t>
            </a:r>
            <a:r>
              <a:rPr lang="nb-NO" sz="2000" dirty="0"/>
              <a:t>(</a:t>
            </a:r>
            <a:r>
              <a:rPr lang="nb-NO" sz="2000" i="1" dirty="0"/>
              <a:t>P </a:t>
            </a:r>
            <a:r>
              <a:rPr lang="nb-NO" sz="2000" dirty="0"/>
              <a:t>[0:</a:t>
            </a:r>
            <a:r>
              <a:rPr lang="nb-NO" sz="2000" i="1" dirty="0"/>
              <a:t>m </a:t>
            </a:r>
            <a:r>
              <a:rPr lang="nb-NO" sz="2000" dirty="0"/>
              <a:t>-1], </a:t>
            </a:r>
            <a:r>
              <a:rPr lang="nb-NO" sz="2000" i="1" dirty="0"/>
              <a:t>T </a:t>
            </a:r>
            <a:r>
              <a:rPr lang="nb-NO" sz="2000" dirty="0"/>
              <a:t>[0:</a:t>
            </a:r>
            <a:r>
              <a:rPr lang="nb-NO" sz="2000" i="1" dirty="0"/>
              <a:t>n </a:t>
            </a:r>
            <a:r>
              <a:rPr lang="nb-NO" sz="2000" dirty="0"/>
              <a:t>-1])</a:t>
            </a:r>
          </a:p>
          <a:p>
            <a:pPr eaLnBrk="1" hangingPunct="1">
              <a:buFontTx/>
              <a:buNone/>
            </a:pPr>
            <a:r>
              <a:rPr lang="nb-NO" sz="2000" i="1" dirty="0"/>
              <a:t>	i</a:t>
            </a:r>
            <a:r>
              <a:rPr lang="nb-NO" sz="2000" b="1" dirty="0"/>
              <a:t> </a:t>
            </a:r>
            <a:r>
              <a:rPr lang="nb-NO" sz="2000" dirty="0">
                <a:cs typeface="Arial" charset="0"/>
              </a:rPr>
              <a:t>←</a:t>
            </a:r>
            <a:r>
              <a:rPr lang="nb-NO" sz="2000" dirty="0"/>
              <a:t> 0						</a:t>
            </a:r>
          </a:p>
          <a:p>
            <a:pPr eaLnBrk="1" hangingPunct="1">
              <a:buFontTx/>
              <a:buNone/>
            </a:pPr>
            <a:r>
              <a:rPr lang="nb-NO" sz="2000" dirty="0"/>
              <a:t>	</a:t>
            </a:r>
            <a:r>
              <a:rPr lang="nb-NO" sz="2000" i="1" dirty="0" err="1"/>
              <a:t>CreateShift</a:t>
            </a:r>
            <a:r>
              <a:rPr lang="nb-NO" sz="2000" dirty="0"/>
              <a:t>(</a:t>
            </a:r>
            <a:r>
              <a:rPr lang="nb-NO" sz="2000" i="1" dirty="0"/>
              <a:t>P </a:t>
            </a:r>
            <a:r>
              <a:rPr lang="nb-NO" sz="2000" dirty="0"/>
              <a:t>[0:</a:t>
            </a:r>
            <a:r>
              <a:rPr lang="nb-NO" sz="2000" i="1" dirty="0"/>
              <a:t>m </a:t>
            </a:r>
            <a:r>
              <a:rPr lang="nb-NO" sz="2000" dirty="0"/>
              <a:t>-1], </a:t>
            </a:r>
            <a:r>
              <a:rPr lang="nb-NO" sz="2000" dirty="0" err="1"/>
              <a:t>Shift</a:t>
            </a:r>
            <a:r>
              <a:rPr lang="nb-NO" sz="2000" i="1" dirty="0"/>
              <a:t> </a:t>
            </a:r>
            <a:r>
              <a:rPr lang="nb-NO" sz="2000" dirty="0"/>
              <a:t>[0:|A| - 1])		</a:t>
            </a:r>
          </a:p>
          <a:p>
            <a:pPr eaLnBrk="1" hangingPunct="1">
              <a:buFontTx/>
              <a:buNone/>
            </a:pPr>
            <a:r>
              <a:rPr lang="nb-NO" sz="2000" dirty="0"/>
              <a:t>	</a:t>
            </a:r>
            <a:r>
              <a:rPr lang="nb-NO" sz="2000" b="1" dirty="0" err="1"/>
              <a:t>while</a:t>
            </a:r>
            <a:r>
              <a:rPr lang="nb-NO" sz="2000" dirty="0"/>
              <a:t> </a:t>
            </a:r>
            <a:r>
              <a:rPr lang="nb-NO" sz="2000" i="1" dirty="0"/>
              <a:t>i </a:t>
            </a:r>
            <a:r>
              <a:rPr lang="nb-NO" sz="2000" dirty="0"/>
              <a:t>&lt; </a:t>
            </a:r>
            <a:r>
              <a:rPr lang="nb-NO" sz="2000" i="1" dirty="0"/>
              <a:t>n</a:t>
            </a:r>
            <a:r>
              <a:rPr lang="nb-NO" sz="2000" dirty="0"/>
              <a:t> – </a:t>
            </a:r>
            <a:r>
              <a:rPr lang="nb-NO" sz="2000" i="1" dirty="0"/>
              <a:t>m</a:t>
            </a:r>
            <a:r>
              <a:rPr lang="nb-NO" sz="2000" dirty="0"/>
              <a:t> </a:t>
            </a:r>
            <a:r>
              <a:rPr lang="nb-NO" sz="2000" b="1" dirty="0"/>
              <a:t>do				</a:t>
            </a:r>
          </a:p>
          <a:p>
            <a:pPr eaLnBrk="1" hangingPunct="1">
              <a:buFontTx/>
              <a:buNone/>
            </a:pPr>
            <a:r>
              <a:rPr lang="nb-NO" sz="2000" i="1" dirty="0"/>
              <a:t>		j</a:t>
            </a:r>
            <a:r>
              <a:rPr lang="nb-NO" sz="2000" dirty="0"/>
              <a:t> </a:t>
            </a:r>
            <a:r>
              <a:rPr lang="nb-NO" sz="2000" dirty="0">
                <a:cs typeface="Arial" charset="0"/>
              </a:rPr>
              <a:t>←</a:t>
            </a:r>
            <a:r>
              <a:rPr lang="nb-NO" sz="2000" dirty="0"/>
              <a:t> </a:t>
            </a:r>
            <a:r>
              <a:rPr lang="nb-NO" sz="2000" i="1" dirty="0"/>
              <a:t>m</a:t>
            </a:r>
            <a:r>
              <a:rPr lang="nb-NO" sz="2000" dirty="0"/>
              <a:t> – 1	 </a:t>
            </a:r>
            <a:endParaRPr lang="nb-NO" sz="2000" b="1" dirty="0"/>
          </a:p>
          <a:p>
            <a:pPr algn="just" eaLnBrk="1" hangingPunct="1">
              <a:buFontTx/>
              <a:buNone/>
            </a:pPr>
            <a:r>
              <a:rPr lang="nb-NO" sz="2000" b="1" dirty="0"/>
              <a:t>		</a:t>
            </a:r>
            <a:r>
              <a:rPr lang="nb-NO" sz="2000" b="1" dirty="0" err="1"/>
              <a:t>while</a:t>
            </a:r>
            <a:r>
              <a:rPr lang="nb-NO" sz="2000" dirty="0"/>
              <a:t> </a:t>
            </a:r>
            <a:r>
              <a:rPr lang="nb-NO" sz="2000" i="1" dirty="0"/>
              <a:t>j</a:t>
            </a:r>
            <a:r>
              <a:rPr lang="nb-NO" sz="2000" dirty="0"/>
              <a:t> </a:t>
            </a:r>
            <a:r>
              <a:rPr lang="nb-NO" sz="2000" dirty="0">
                <a:cs typeface="Arial" charset="0"/>
              </a:rPr>
              <a:t>≥ 0 and </a:t>
            </a:r>
            <a:r>
              <a:rPr lang="nb-NO" sz="2000" i="1" dirty="0">
                <a:cs typeface="Arial" charset="0"/>
              </a:rPr>
              <a:t>T</a:t>
            </a:r>
            <a:r>
              <a:rPr lang="nb-NO" sz="2000" dirty="0">
                <a:cs typeface="Arial" charset="0"/>
              </a:rPr>
              <a:t> [ </a:t>
            </a:r>
            <a:r>
              <a:rPr lang="nb-NO" sz="2000" i="1" dirty="0">
                <a:cs typeface="Arial" charset="0"/>
              </a:rPr>
              <a:t>i + j</a:t>
            </a:r>
            <a:r>
              <a:rPr lang="nb-NO" sz="2000" dirty="0">
                <a:cs typeface="Arial" charset="0"/>
              </a:rPr>
              <a:t> ] =</a:t>
            </a:r>
            <a:r>
              <a:rPr lang="nb-NO" sz="2000" i="1" dirty="0">
                <a:cs typeface="Arial" charset="0"/>
              </a:rPr>
              <a:t> P</a:t>
            </a:r>
            <a:r>
              <a:rPr lang="nb-NO" sz="2000" dirty="0">
                <a:cs typeface="Arial" charset="0"/>
              </a:rPr>
              <a:t> [ </a:t>
            </a:r>
            <a:r>
              <a:rPr lang="nb-NO" sz="2000" i="1" dirty="0">
                <a:cs typeface="Arial" charset="0"/>
              </a:rPr>
              <a:t>j</a:t>
            </a:r>
            <a:r>
              <a:rPr lang="nb-NO" sz="2000" dirty="0">
                <a:cs typeface="Arial" charset="0"/>
              </a:rPr>
              <a:t> ] </a:t>
            </a:r>
            <a:r>
              <a:rPr lang="nb-NO" sz="2000" b="1" dirty="0">
                <a:cs typeface="Arial" charset="0"/>
              </a:rPr>
              <a:t>do </a:t>
            </a:r>
          </a:p>
          <a:p>
            <a:pPr algn="just" eaLnBrk="1" hangingPunct="1">
              <a:buFontTx/>
              <a:buNone/>
            </a:pPr>
            <a:r>
              <a:rPr lang="nb-NO" sz="2000" i="1" dirty="0"/>
              <a:t>			j</a:t>
            </a:r>
            <a:r>
              <a:rPr lang="nb-NO" sz="2000" dirty="0"/>
              <a:t> </a:t>
            </a:r>
            <a:r>
              <a:rPr lang="nb-NO" sz="2000" dirty="0">
                <a:cs typeface="Arial" charset="0"/>
              </a:rPr>
              <a:t>←</a:t>
            </a:r>
            <a:r>
              <a:rPr lang="nb-NO" sz="2000" dirty="0"/>
              <a:t> </a:t>
            </a:r>
            <a:r>
              <a:rPr lang="nb-NO" sz="2000" i="1" dirty="0"/>
              <a:t>j </a:t>
            </a:r>
            <a:r>
              <a:rPr lang="nb-NO" sz="2000" dirty="0"/>
              <a:t>-1 </a:t>
            </a:r>
          </a:p>
          <a:p>
            <a:pPr algn="just" eaLnBrk="1" hangingPunct="1">
              <a:buFontTx/>
              <a:buNone/>
            </a:pPr>
            <a:r>
              <a:rPr lang="nb-NO" sz="2000" b="1" dirty="0"/>
              <a:t>		</a:t>
            </a:r>
            <a:r>
              <a:rPr lang="nb-NO" sz="2000" b="1" dirty="0" err="1"/>
              <a:t>endwhile</a:t>
            </a:r>
            <a:endParaRPr lang="nb-NO" sz="2000" b="1" i="1" dirty="0"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nb-NO" sz="2000" dirty="0"/>
              <a:t>		</a:t>
            </a:r>
            <a:r>
              <a:rPr lang="nb-NO" sz="2000" b="1" dirty="0" err="1"/>
              <a:t>if</a:t>
            </a:r>
            <a:r>
              <a:rPr lang="nb-NO" sz="2000" dirty="0"/>
              <a:t> </a:t>
            </a:r>
            <a:r>
              <a:rPr lang="nb-NO" sz="2000" i="1" dirty="0"/>
              <a:t>j</a:t>
            </a:r>
            <a:r>
              <a:rPr lang="nb-NO" sz="2000" dirty="0"/>
              <a:t> = 0 </a:t>
            </a:r>
            <a:r>
              <a:rPr lang="nb-NO" sz="2000" b="1" dirty="0" err="1"/>
              <a:t>then</a:t>
            </a:r>
            <a:r>
              <a:rPr lang="nb-NO" sz="2000" b="1" dirty="0"/>
              <a:t> </a:t>
            </a:r>
          </a:p>
          <a:p>
            <a:pPr eaLnBrk="1" hangingPunct="1">
              <a:buFontTx/>
              <a:buNone/>
            </a:pPr>
            <a:r>
              <a:rPr lang="nb-NO" sz="2000" b="1" dirty="0"/>
              <a:t>			</a:t>
            </a:r>
            <a:r>
              <a:rPr lang="nb-NO" sz="2000" b="1" dirty="0" err="1"/>
              <a:t>return</a:t>
            </a:r>
            <a:r>
              <a:rPr lang="nb-NO" sz="2000" dirty="0"/>
              <a:t>( </a:t>
            </a:r>
            <a:r>
              <a:rPr lang="nb-NO" sz="2000" i="1" dirty="0"/>
              <a:t>i </a:t>
            </a:r>
            <a:r>
              <a:rPr lang="nb-NO" sz="2000" dirty="0"/>
              <a:t>)</a:t>
            </a:r>
          </a:p>
          <a:p>
            <a:pPr eaLnBrk="1" hangingPunct="1">
              <a:buFontTx/>
              <a:buNone/>
            </a:pPr>
            <a:r>
              <a:rPr lang="nb-NO" sz="2000" b="1" dirty="0"/>
              <a:t>		</a:t>
            </a:r>
            <a:r>
              <a:rPr lang="nb-NO" sz="2000" b="1" dirty="0" err="1"/>
              <a:t>endif</a:t>
            </a:r>
            <a:endParaRPr lang="nb-NO" sz="2000" b="1" dirty="0"/>
          </a:p>
          <a:p>
            <a:pPr eaLnBrk="1" hangingPunct="1">
              <a:buFontTx/>
              <a:buNone/>
            </a:pPr>
            <a:r>
              <a:rPr lang="nb-NO" sz="2000" b="1" dirty="0"/>
              <a:t>		</a:t>
            </a:r>
            <a:r>
              <a:rPr lang="nb-NO" sz="2000" i="1" dirty="0"/>
              <a:t>i</a:t>
            </a:r>
            <a:r>
              <a:rPr lang="nb-NO" sz="2000" b="1" dirty="0"/>
              <a:t> </a:t>
            </a:r>
            <a:r>
              <a:rPr lang="nb-NO" sz="2000" dirty="0">
                <a:cs typeface="Arial" charset="0"/>
              </a:rPr>
              <a:t>←</a:t>
            </a:r>
            <a:r>
              <a:rPr lang="nb-NO" sz="2000" dirty="0"/>
              <a:t> </a:t>
            </a:r>
            <a:r>
              <a:rPr lang="nb-NO" sz="2000" i="1" dirty="0"/>
              <a:t>i </a:t>
            </a:r>
            <a:r>
              <a:rPr lang="nb-NO" sz="2000" dirty="0"/>
              <a:t>+ </a:t>
            </a:r>
            <a:r>
              <a:rPr lang="nb-NO" sz="2000" dirty="0" err="1"/>
              <a:t>Shift</a:t>
            </a:r>
            <a:r>
              <a:rPr lang="nb-NO" sz="2000" dirty="0"/>
              <a:t>[ T[ i + m -1] ]</a:t>
            </a:r>
          </a:p>
          <a:p>
            <a:pPr eaLnBrk="1" hangingPunct="1">
              <a:buFontTx/>
              <a:buNone/>
            </a:pPr>
            <a:r>
              <a:rPr lang="nb-NO" sz="2000" dirty="0"/>
              <a:t>	</a:t>
            </a:r>
            <a:r>
              <a:rPr lang="nb-NO" sz="2000" b="1" dirty="0" err="1">
                <a:cs typeface="Arial" charset="0"/>
              </a:rPr>
              <a:t>endwhile</a:t>
            </a:r>
            <a:endParaRPr lang="nb-NO" sz="2000" b="1" dirty="0"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nb-NO" sz="2000" b="1" dirty="0">
                <a:cs typeface="Arial" charset="0"/>
              </a:rPr>
              <a:t>	</a:t>
            </a:r>
            <a:r>
              <a:rPr lang="nb-NO" sz="2000" b="1" dirty="0" err="1">
                <a:cs typeface="Arial" charset="0"/>
              </a:rPr>
              <a:t>return</a:t>
            </a:r>
            <a:r>
              <a:rPr lang="nb-NO" sz="2000" dirty="0">
                <a:cs typeface="Arial" charset="0"/>
              </a:rPr>
              <a:t>(-1)</a:t>
            </a:r>
            <a:endParaRPr lang="nb-NO" sz="2000" dirty="0"/>
          </a:p>
          <a:p>
            <a:pPr eaLnBrk="1" hangingPunct="1">
              <a:buFontTx/>
              <a:buNone/>
            </a:pPr>
            <a:r>
              <a:rPr lang="nb-NO" sz="2000" b="1" dirty="0"/>
              <a:t>end</a:t>
            </a:r>
            <a:r>
              <a:rPr lang="nb-NO" sz="2000" dirty="0"/>
              <a:t> </a:t>
            </a:r>
            <a:r>
              <a:rPr lang="nb-NO" sz="2000" i="1" dirty="0" err="1"/>
              <a:t>HorspoolStringMatcher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2636721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417" y="1199408"/>
            <a:ext cx="10972800" cy="5469679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nb-NO" sz="2000" b="1" dirty="0" err="1">
                <a:solidFill>
                  <a:schemeClr val="accent2"/>
                </a:solidFill>
              </a:rPr>
              <a:t>function</a:t>
            </a:r>
            <a:r>
              <a:rPr lang="nb-NO" sz="2000" dirty="0">
                <a:solidFill>
                  <a:schemeClr val="accent2"/>
                </a:solidFill>
              </a:rPr>
              <a:t> </a:t>
            </a:r>
            <a:r>
              <a:rPr lang="nb-NO" sz="2000" i="1" dirty="0" err="1">
                <a:solidFill>
                  <a:schemeClr val="accent2"/>
                </a:solidFill>
              </a:rPr>
              <a:t>CreateShift</a:t>
            </a:r>
            <a:r>
              <a:rPr lang="nb-NO" sz="2000" i="1" dirty="0">
                <a:solidFill>
                  <a:schemeClr val="accent2"/>
                </a:solidFill>
              </a:rPr>
              <a:t> </a:t>
            </a:r>
            <a:r>
              <a:rPr lang="nb-NO" sz="2000" dirty="0">
                <a:solidFill>
                  <a:schemeClr val="accent2"/>
                </a:solidFill>
              </a:rPr>
              <a:t>(</a:t>
            </a:r>
            <a:r>
              <a:rPr lang="nb-NO" sz="2000" i="1" dirty="0">
                <a:solidFill>
                  <a:schemeClr val="accent2"/>
                </a:solidFill>
              </a:rPr>
              <a:t>P </a:t>
            </a:r>
            <a:r>
              <a:rPr lang="nb-NO" sz="2000" dirty="0">
                <a:solidFill>
                  <a:schemeClr val="accent2"/>
                </a:solidFill>
              </a:rPr>
              <a:t>[0:</a:t>
            </a:r>
            <a:r>
              <a:rPr lang="nb-NO" sz="2000" i="1" dirty="0">
                <a:solidFill>
                  <a:schemeClr val="accent2"/>
                </a:solidFill>
              </a:rPr>
              <a:t>m </a:t>
            </a:r>
            <a:r>
              <a:rPr lang="nb-NO" sz="2000" dirty="0">
                <a:solidFill>
                  <a:schemeClr val="accent2"/>
                </a:solidFill>
              </a:rPr>
              <a:t>-1], </a:t>
            </a:r>
            <a:r>
              <a:rPr lang="nb-NO" sz="2000" dirty="0" err="1">
                <a:solidFill>
                  <a:schemeClr val="accent2"/>
                </a:solidFill>
              </a:rPr>
              <a:t>Shift</a:t>
            </a:r>
            <a:r>
              <a:rPr lang="nb-NO" sz="2000" i="1" dirty="0">
                <a:solidFill>
                  <a:schemeClr val="accent2"/>
                </a:solidFill>
              </a:rPr>
              <a:t> </a:t>
            </a:r>
            <a:r>
              <a:rPr lang="nb-NO" sz="2000" dirty="0">
                <a:solidFill>
                  <a:schemeClr val="accent2"/>
                </a:solidFill>
              </a:rPr>
              <a:t>[0:|A| - 1])				</a:t>
            </a:r>
          </a:p>
          <a:p>
            <a:pPr eaLnBrk="1" hangingPunct="1">
              <a:buFontTx/>
              <a:buNone/>
            </a:pPr>
            <a:r>
              <a:rPr lang="nb-NO" sz="2000" dirty="0">
                <a:solidFill>
                  <a:schemeClr val="accent2"/>
                </a:solidFill>
              </a:rPr>
              <a:t>		…		</a:t>
            </a:r>
          </a:p>
          <a:p>
            <a:pPr eaLnBrk="1" hangingPunct="1">
              <a:buFontTx/>
              <a:buNone/>
            </a:pPr>
            <a:r>
              <a:rPr lang="nb-NO" sz="2000" b="1" dirty="0">
                <a:solidFill>
                  <a:schemeClr val="accent2"/>
                </a:solidFill>
              </a:rPr>
              <a:t>end</a:t>
            </a:r>
            <a:r>
              <a:rPr lang="nb-NO" sz="2000" dirty="0">
                <a:solidFill>
                  <a:schemeClr val="accent2"/>
                </a:solidFill>
              </a:rPr>
              <a:t> </a:t>
            </a:r>
            <a:r>
              <a:rPr lang="nb-NO" sz="2000" i="1" dirty="0" err="1">
                <a:solidFill>
                  <a:schemeClr val="accent2"/>
                </a:solidFill>
              </a:rPr>
              <a:t>CreateShift</a:t>
            </a:r>
            <a:endParaRPr lang="nb-NO" sz="2000" i="1" dirty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endParaRPr lang="nb-NO" sz="1100" dirty="0"/>
          </a:p>
          <a:p>
            <a:pPr eaLnBrk="1" hangingPunct="1"/>
            <a:r>
              <a:rPr lang="nb-NO" sz="2000" dirty="0" err="1"/>
              <a:t>We</a:t>
            </a:r>
            <a:r>
              <a:rPr lang="nb-NO" sz="2000" dirty="0"/>
              <a:t> must </a:t>
            </a:r>
            <a:r>
              <a:rPr lang="nb-NO" sz="2000" dirty="0" err="1"/>
              <a:t>preprocess</a:t>
            </a:r>
            <a:r>
              <a:rPr lang="nb-NO" sz="2000" dirty="0"/>
              <a:t> </a:t>
            </a:r>
            <a:r>
              <a:rPr lang="nb-NO" sz="2000" i="1" dirty="0"/>
              <a:t>P</a:t>
            </a:r>
            <a:r>
              <a:rPr lang="nb-NO" sz="2000" dirty="0"/>
              <a:t> to </a:t>
            </a:r>
            <a:r>
              <a:rPr lang="nb-NO" sz="2000" dirty="0" err="1"/>
              <a:t>find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array</a:t>
            </a:r>
            <a:r>
              <a:rPr lang="nb-NO" sz="2000" dirty="0"/>
              <a:t> </a:t>
            </a:r>
            <a:r>
              <a:rPr lang="nb-NO" sz="2000" i="1" dirty="0" err="1"/>
              <a:t>Shift</a:t>
            </a:r>
            <a:r>
              <a:rPr lang="nb-NO" sz="2000" dirty="0"/>
              <a:t>.</a:t>
            </a:r>
          </a:p>
          <a:p>
            <a:pPr eaLnBrk="1" hangingPunct="1"/>
            <a:endParaRPr lang="nb-NO" sz="1100" dirty="0"/>
          </a:p>
          <a:p>
            <a:pPr eaLnBrk="1" hangingPunct="1"/>
            <a:r>
              <a:rPr lang="nb-NO" sz="2000" dirty="0"/>
              <a:t>The </a:t>
            </a:r>
            <a:r>
              <a:rPr lang="nb-NO" sz="2000" dirty="0" err="1"/>
              <a:t>size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Shift</a:t>
            </a:r>
            <a:r>
              <a:rPr lang="nb-NO" sz="2000" dirty="0"/>
              <a:t>[ ] is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number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symbols in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alphabet</a:t>
            </a:r>
            <a:r>
              <a:rPr lang="nb-NO" sz="2000" dirty="0"/>
              <a:t>.</a:t>
            </a:r>
          </a:p>
          <a:p>
            <a:pPr eaLnBrk="1" hangingPunct="1">
              <a:buNone/>
            </a:pPr>
            <a:endParaRPr lang="nb-NO" sz="1100" dirty="0"/>
          </a:p>
          <a:p>
            <a:pPr eaLnBrk="1" hangingPunct="1"/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search</a:t>
            </a:r>
            <a:r>
              <a:rPr lang="nb-NO" sz="2000" dirty="0"/>
              <a:t> from </a:t>
            </a:r>
            <a:r>
              <a:rPr lang="nb-NO" sz="2000" dirty="0" err="1"/>
              <a:t>the</a:t>
            </a:r>
            <a:r>
              <a:rPr lang="nb-NO" sz="2000" dirty="0"/>
              <a:t> end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i="1" dirty="0"/>
              <a:t>P</a:t>
            </a:r>
            <a:r>
              <a:rPr lang="nb-NO" sz="2000" dirty="0"/>
              <a:t> (minus </a:t>
            </a:r>
            <a:r>
              <a:rPr lang="nb-NO" sz="2000" dirty="0" err="1"/>
              <a:t>the</a:t>
            </a:r>
            <a:r>
              <a:rPr lang="nb-NO" sz="2000" dirty="0"/>
              <a:t> last symbol), and </a:t>
            </a:r>
            <a:r>
              <a:rPr lang="nb-NO" sz="2000" dirty="0" err="1"/>
              <a:t>calculate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distance</a:t>
            </a:r>
            <a:r>
              <a:rPr lang="nb-NO" sz="2000" dirty="0"/>
              <a:t> from </a:t>
            </a:r>
            <a:r>
              <a:rPr lang="nb-NO" sz="2000" dirty="0" err="1"/>
              <a:t>the</a:t>
            </a:r>
            <a:r>
              <a:rPr lang="nb-NO" sz="2000" dirty="0"/>
              <a:t> end for </a:t>
            </a:r>
            <a:r>
              <a:rPr lang="nb-NO" sz="2000" dirty="0" err="1"/>
              <a:t>every</a:t>
            </a:r>
            <a:r>
              <a:rPr lang="nb-NO" sz="2000" dirty="0"/>
              <a:t> first </a:t>
            </a:r>
            <a:r>
              <a:rPr lang="nb-NO" sz="2000" dirty="0" err="1"/>
              <a:t>occurence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a symbol.</a:t>
            </a:r>
          </a:p>
          <a:p>
            <a:pPr eaLnBrk="1" hangingPunct="1"/>
            <a:endParaRPr lang="nb-NO" sz="1100" dirty="0"/>
          </a:p>
          <a:p>
            <a:pPr eaLnBrk="1" hangingPunct="1"/>
            <a:r>
              <a:rPr lang="nb-NO" sz="2000" dirty="0"/>
              <a:t>For </a:t>
            </a:r>
            <a:r>
              <a:rPr lang="nb-NO" sz="2000" dirty="0" err="1"/>
              <a:t>the</a:t>
            </a:r>
            <a:r>
              <a:rPr lang="nb-NO" sz="2000" dirty="0"/>
              <a:t> symbols not </a:t>
            </a:r>
            <a:r>
              <a:rPr lang="nb-NO" sz="2000" dirty="0" err="1"/>
              <a:t>occuring</a:t>
            </a:r>
            <a:r>
              <a:rPr lang="nb-NO" sz="2000" dirty="0"/>
              <a:t> in </a:t>
            </a:r>
            <a:r>
              <a:rPr lang="nb-NO" sz="2000" i="1" dirty="0"/>
              <a:t>P</a:t>
            </a:r>
            <a:r>
              <a:rPr lang="nb-NO" sz="2000" dirty="0"/>
              <a:t>, </a:t>
            </a:r>
            <a:r>
              <a:rPr lang="nb-NO" sz="2000" dirty="0" err="1"/>
              <a:t>we</a:t>
            </a:r>
            <a:r>
              <a:rPr lang="nb-NO" sz="2000" dirty="0"/>
              <a:t> know: </a:t>
            </a:r>
          </a:p>
          <a:p>
            <a:pPr eaLnBrk="1" hangingPunct="1">
              <a:buNone/>
            </a:pPr>
            <a:r>
              <a:rPr lang="nb-NO" sz="2000" dirty="0"/>
              <a:t>                              </a:t>
            </a:r>
            <a:r>
              <a:rPr lang="nb-NO" sz="2000" i="1" dirty="0" err="1">
                <a:solidFill>
                  <a:schemeClr val="accent2"/>
                </a:solidFill>
              </a:rPr>
              <a:t>Shift</a:t>
            </a:r>
            <a:r>
              <a:rPr lang="nb-NO" sz="2000" i="1" dirty="0">
                <a:solidFill>
                  <a:schemeClr val="accent2"/>
                </a:solidFill>
              </a:rPr>
              <a:t> </a:t>
            </a:r>
            <a:r>
              <a:rPr lang="nb-NO" sz="2000" dirty="0">
                <a:solidFill>
                  <a:schemeClr val="accent2"/>
                </a:solidFill>
              </a:rPr>
              <a:t>[ </a:t>
            </a:r>
            <a:r>
              <a:rPr lang="nb-NO" sz="2000" i="1" dirty="0">
                <a:solidFill>
                  <a:schemeClr val="accent2"/>
                </a:solidFill>
              </a:rPr>
              <a:t>t </a:t>
            </a:r>
            <a:r>
              <a:rPr lang="nb-NO" sz="2000" dirty="0">
                <a:solidFill>
                  <a:schemeClr val="accent2"/>
                </a:solidFill>
              </a:rPr>
              <a:t>] = &lt;</a:t>
            </a:r>
            <a:r>
              <a:rPr lang="nb-NO" sz="2000" dirty="0" err="1">
                <a:solidFill>
                  <a:schemeClr val="accent2"/>
                </a:solidFill>
              </a:rPr>
              <a:t>the</a:t>
            </a:r>
            <a:r>
              <a:rPr lang="nb-NO" sz="2000" dirty="0">
                <a:solidFill>
                  <a:schemeClr val="accent2"/>
                </a:solidFill>
              </a:rPr>
              <a:t> </a:t>
            </a:r>
            <a:r>
              <a:rPr lang="nb-NO" sz="2000" dirty="0" err="1">
                <a:solidFill>
                  <a:schemeClr val="accent2"/>
                </a:solidFill>
              </a:rPr>
              <a:t>length</a:t>
            </a:r>
            <a:r>
              <a:rPr lang="nb-NO" sz="2000" dirty="0">
                <a:solidFill>
                  <a:schemeClr val="accent2"/>
                </a:solidFill>
              </a:rPr>
              <a:t> </a:t>
            </a:r>
            <a:r>
              <a:rPr lang="nb-NO" sz="2000" dirty="0" err="1">
                <a:solidFill>
                  <a:schemeClr val="accent2"/>
                </a:solidFill>
              </a:rPr>
              <a:t>of</a:t>
            </a:r>
            <a:r>
              <a:rPr lang="nb-NO" sz="2000" dirty="0">
                <a:solidFill>
                  <a:schemeClr val="accent2"/>
                </a:solidFill>
              </a:rPr>
              <a:t> </a:t>
            </a:r>
            <a:r>
              <a:rPr lang="nb-NO" sz="2000" i="1" dirty="0">
                <a:solidFill>
                  <a:schemeClr val="accent2"/>
                </a:solidFill>
              </a:rPr>
              <a:t>P</a:t>
            </a:r>
            <a:r>
              <a:rPr lang="nb-NO" sz="2000" dirty="0">
                <a:solidFill>
                  <a:schemeClr val="accent2"/>
                </a:solidFill>
              </a:rPr>
              <a:t>&gt;  		(</a:t>
            </a:r>
            <a:r>
              <a:rPr lang="nb-NO" sz="2000" i="1" dirty="0">
                <a:solidFill>
                  <a:schemeClr val="accent2"/>
                </a:solidFill>
              </a:rPr>
              <a:t>m</a:t>
            </a:r>
            <a:r>
              <a:rPr lang="nb-NO" sz="2000" dirty="0">
                <a:solidFill>
                  <a:schemeClr val="accent2"/>
                </a:solidFill>
              </a:rPr>
              <a:t>)</a:t>
            </a:r>
          </a:p>
          <a:p>
            <a:pPr eaLnBrk="1" hangingPunct="1">
              <a:buNone/>
            </a:pPr>
            <a:r>
              <a:rPr lang="nb-NO" sz="2000" dirty="0"/>
              <a:t>     This </a:t>
            </a:r>
            <a:r>
              <a:rPr lang="nb-NO" sz="2000" dirty="0" err="1"/>
              <a:t>will</a:t>
            </a:r>
            <a:r>
              <a:rPr lang="nb-NO" sz="2000" dirty="0"/>
              <a:t> </a:t>
            </a:r>
            <a:r>
              <a:rPr lang="nb-NO" sz="2000" dirty="0" err="1"/>
              <a:t>give</a:t>
            </a:r>
            <a:r>
              <a:rPr lang="nb-NO" sz="2000" dirty="0"/>
              <a:t> a “full </a:t>
            </a:r>
            <a:r>
              <a:rPr lang="nb-NO" sz="2000" dirty="0" err="1"/>
              <a:t>shift</a:t>
            </a:r>
            <a:r>
              <a:rPr lang="nb-NO" sz="2000" dirty="0"/>
              <a:t>”.</a:t>
            </a:r>
          </a:p>
          <a:p>
            <a:pPr eaLnBrk="1" hangingPunct="1">
              <a:buFontTx/>
              <a:buNone/>
            </a:pPr>
            <a:endParaRPr lang="en-US" sz="2462" dirty="0">
              <a:solidFill>
                <a:srgbClr val="FF0000"/>
              </a:solidFill>
            </a:endParaRPr>
          </a:p>
        </p:txBody>
      </p:sp>
      <p:sp>
        <p:nvSpPr>
          <p:cNvPr id="5" name="Rectangle 109">
            <a:extLst>
              <a:ext uri="{FF2B5EF4-FFF2-40B4-BE49-F238E27FC236}">
                <a16:creationId xmlns:a16="http://schemas.microsoft.com/office/drawing/2014/main" id="{2C06460B-D0B6-7B4E-90A9-EAF66093EC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4417" y="188913"/>
            <a:ext cx="10972800" cy="6477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b-NO" sz="4300" dirty="0" err="1"/>
              <a:t>Calculating</a:t>
            </a:r>
            <a:r>
              <a:rPr lang="nb-NO" sz="4300" dirty="0"/>
              <a:t> </a:t>
            </a:r>
            <a:r>
              <a:rPr lang="nb-NO" sz="4300" dirty="0" err="1"/>
              <a:t>the</a:t>
            </a:r>
            <a:r>
              <a:rPr lang="nb-NO" sz="4300" dirty="0"/>
              <a:t> </a:t>
            </a:r>
            <a:r>
              <a:rPr lang="nb-NO" sz="4300" dirty="0" err="1"/>
              <a:t>array</a:t>
            </a:r>
            <a:r>
              <a:rPr lang="nb-NO" sz="4300" dirty="0"/>
              <a:t> </a:t>
            </a:r>
            <a:r>
              <a:rPr lang="nb-NO" sz="4300" dirty="0" err="1"/>
              <a:t>Shift</a:t>
            </a:r>
            <a:r>
              <a:rPr lang="nb-NO" sz="4300" dirty="0"/>
              <a:t>[] from P</a:t>
            </a:r>
          </a:p>
        </p:txBody>
      </p:sp>
    </p:spTree>
    <p:extLst>
      <p:ext uri="{BB962C8B-B14F-4D97-AF65-F5344CB8AC3E}">
        <p14:creationId xmlns:p14="http://schemas.microsoft.com/office/powerpoint/2010/main" val="17982720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A55E5-1752-0040-A6AB-109552BF6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7" y="1030576"/>
            <a:ext cx="10515600" cy="552132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We assume that the alphabet for our strings is </a:t>
            </a:r>
            <a:r>
              <a:rPr lang="en-US" i="1" dirty="0"/>
              <a:t>A</a:t>
            </a:r>
            <a:r>
              <a:rPr lang="en-US" dirty="0"/>
              <a:t> = {0, 1, 2, …, </a:t>
            </a:r>
            <a:r>
              <a:rPr lang="en-US" i="1" dirty="0"/>
              <a:t>k </a:t>
            </a:r>
            <a:r>
              <a:rPr lang="en-US" dirty="0"/>
              <a:t>-1}.</a:t>
            </a:r>
          </a:p>
          <a:p>
            <a:r>
              <a:rPr lang="en-US" dirty="0"/>
              <a:t>Each symbol in A can be seen as a digit in a number system with base </a:t>
            </a:r>
            <a:r>
              <a:rPr lang="en-US" i="1" dirty="0"/>
              <a:t>k</a:t>
            </a:r>
          </a:p>
          <a:p>
            <a:r>
              <a:rPr lang="en-US" dirty="0"/>
              <a:t>Thus each string in </a:t>
            </a:r>
            <a:r>
              <a:rPr lang="en-US" i="1" dirty="0"/>
              <a:t>A</a:t>
            </a:r>
            <a:r>
              <a:rPr lang="en-US" dirty="0"/>
              <a:t>* can be seen as number in this system (and we assume that the most significant digit comes first, as usual)</a:t>
            </a:r>
          </a:p>
          <a:p>
            <a:pPr lvl="1">
              <a:buNone/>
            </a:pPr>
            <a:endParaRPr lang="en-US" b="1" dirty="0"/>
          </a:p>
          <a:p>
            <a:pPr lvl="1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Example:</a:t>
            </a:r>
          </a:p>
          <a:p>
            <a:pPr lvl="1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	k = 10, and A = {0,1, 2, …, 9} we get the traditional decimal number system</a:t>
            </a:r>
            <a:endParaRPr lang="en-US" sz="862" dirty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	The string ”6832355” can then be seen as the number 6 832 355.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Given a string </a:t>
            </a:r>
            <a:r>
              <a:rPr lang="en-US" i="1" dirty="0"/>
              <a:t>P</a:t>
            </a:r>
            <a:r>
              <a:rPr lang="en-US" dirty="0"/>
              <a:t> [0: </a:t>
            </a:r>
            <a:r>
              <a:rPr lang="en-US" i="1" dirty="0"/>
              <a:t>m</a:t>
            </a:r>
            <a:r>
              <a:rPr lang="en-US" dirty="0"/>
              <a:t> -1]. We can then calculate the corresponding number </a:t>
            </a:r>
            <a:r>
              <a:rPr lang="en-US" i="1" dirty="0"/>
              <a:t>P</a:t>
            </a:r>
            <a:r>
              <a:rPr lang="en-US" i="1" dirty="0">
                <a:cs typeface="Arial" charset="0"/>
              </a:rPr>
              <a:t>´</a:t>
            </a:r>
            <a:r>
              <a:rPr lang="en-US" dirty="0"/>
              <a:t> using </a:t>
            </a:r>
            <a:r>
              <a:rPr lang="en-US" i="1" dirty="0"/>
              <a:t>m</a:t>
            </a:r>
            <a:r>
              <a:rPr lang="en-US" dirty="0"/>
              <a:t> - 1 multiplications and </a:t>
            </a:r>
            <a:r>
              <a:rPr lang="en-US" i="1" dirty="0"/>
              <a:t>m </a:t>
            </a:r>
            <a:r>
              <a:rPr lang="en-US" dirty="0"/>
              <a:t>- 1 additions (</a:t>
            </a:r>
            <a:r>
              <a:rPr lang="en-US" dirty="0" err="1"/>
              <a:t>Horners</a:t>
            </a:r>
            <a:r>
              <a:rPr lang="en-US" dirty="0"/>
              <a:t> rule, computed from the innermost right expression and outwards):</a:t>
            </a:r>
          </a:p>
          <a:p>
            <a:pPr lvl="1">
              <a:buNone/>
            </a:pPr>
            <a:r>
              <a:rPr lang="en-US" i="1" dirty="0"/>
              <a:t>	</a:t>
            </a:r>
          </a:p>
          <a:p>
            <a:pPr lvl="1">
              <a:buNone/>
            </a:pPr>
            <a:r>
              <a:rPr lang="en-US" i="1" dirty="0"/>
              <a:t>	P</a:t>
            </a:r>
            <a:r>
              <a:rPr lang="en-US" i="1" dirty="0">
                <a:cs typeface="Arial" charset="0"/>
              </a:rPr>
              <a:t>´</a:t>
            </a:r>
            <a:r>
              <a:rPr lang="en-US" dirty="0"/>
              <a:t>  = </a:t>
            </a:r>
            <a:r>
              <a:rPr lang="en-US" i="1" dirty="0"/>
              <a:t>P </a:t>
            </a:r>
            <a:r>
              <a:rPr lang="en-US" dirty="0"/>
              <a:t>[</a:t>
            </a:r>
            <a:r>
              <a:rPr lang="en-US" i="1" dirty="0"/>
              <a:t>m</a:t>
            </a:r>
            <a:r>
              <a:rPr lang="en-US" dirty="0"/>
              <a:t> - 1] + </a:t>
            </a:r>
            <a:r>
              <a:rPr lang="en-US" i="1" dirty="0"/>
              <a:t>k </a:t>
            </a:r>
            <a:r>
              <a:rPr lang="en-US" dirty="0"/>
              <a:t>(</a:t>
            </a:r>
            <a:r>
              <a:rPr lang="en-US" i="1" dirty="0"/>
              <a:t>P </a:t>
            </a:r>
            <a:r>
              <a:rPr lang="en-US" dirty="0"/>
              <a:t>[</a:t>
            </a:r>
            <a:r>
              <a:rPr lang="en-US" i="1" dirty="0"/>
              <a:t>m</a:t>
            </a:r>
            <a:r>
              <a:rPr lang="en-US" dirty="0"/>
              <a:t> - 2] + … + </a:t>
            </a:r>
            <a:r>
              <a:rPr lang="en-US" i="1" dirty="0"/>
              <a:t>k </a:t>
            </a:r>
            <a:r>
              <a:rPr lang="en-US" dirty="0"/>
              <a:t>(</a:t>
            </a:r>
            <a:r>
              <a:rPr lang="en-US" i="1" dirty="0"/>
              <a:t>P </a:t>
            </a:r>
            <a:r>
              <a:rPr lang="en-US" dirty="0"/>
              <a:t>[1] + </a:t>
            </a:r>
            <a:r>
              <a:rPr lang="en-US" i="1" dirty="0"/>
              <a:t>k </a:t>
            </a:r>
            <a:r>
              <a:rPr lang="en-US" dirty="0"/>
              <a:t>(</a:t>
            </a:r>
            <a:r>
              <a:rPr lang="en-US" i="1" dirty="0"/>
              <a:t>P </a:t>
            </a:r>
            <a:r>
              <a:rPr lang="en-US" dirty="0"/>
              <a:t>[0])...))</a:t>
            </a:r>
          </a:p>
          <a:p>
            <a:pPr lvl="1">
              <a:buNone/>
            </a:pPr>
            <a:endParaRPr lang="en-US" b="1" dirty="0"/>
          </a:p>
          <a:p>
            <a:pPr lvl="1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Example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(written as it computed from left to right):</a:t>
            </a:r>
          </a:p>
          <a:p>
            <a:pPr lvl="1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	1234 = (((1*10) + 2)*10 + 3)*10 + 4</a:t>
            </a:r>
          </a:p>
          <a:p>
            <a:endParaRPr lang="nb-NO" dirty="0"/>
          </a:p>
        </p:txBody>
      </p:sp>
      <p:sp>
        <p:nvSpPr>
          <p:cNvPr id="5" name="Rectangle 109">
            <a:extLst>
              <a:ext uri="{FF2B5EF4-FFF2-40B4-BE49-F238E27FC236}">
                <a16:creationId xmlns:a16="http://schemas.microsoft.com/office/drawing/2014/main" id="{3CD886ED-45E5-AC46-803E-C78FD937B803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Karp-Rabin algorithm (hash based)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53064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24417" y="1030100"/>
            <a:ext cx="11567583" cy="3803498"/>
          </a:xfrm>
        </p:spPr>
        <p:txBody>
          <a:bodyPr>
            <a:normAutofit fontScale="32500" lnSpcReduction="20000"/>
          </a:bodyPr>
          <a:lstStyle/>
          <a:p>
            <a:pPr eaLnBrk="1" hangingPunct="1"/>
            <a:r>
              <a:rPr lang="nb-NO" sz="7400" dirty="0"/>
              <a:t>Given a </a:t>
            </a:r>
            <a:r>
              <a:rPr lang="nb-NO" sz="7400" dirty="0" err="1"/>
              <a:t>string</a:t>
            </a:r>
            <a:r>
              <a:rPr lang="nb-NO" sz="7400" dirty="0"/>
              <a:t> </a:t>
            </a:r>
            <a:r>
              <a:rPr lang="nb-NO" sz="7400" i="1" dirty="0"/>
              <a:t>T</a:t>
            </a:r>
            <a:r>
              <a:rPr lang="nb-NO" sz="7400" dirty="0"/>
              <a:t> [0: </a:t>
            </a:r>
            <a:r>
              <a:rPr lang="nb-NO" sz="7400" i="1" dirty="0"/>
              <a:t>n</a:t>
            </a:r>
            <a:r>
              <a:rPr lang="nb-NO" sz="7400" dirty="0"/>
              <a:t> -1], and an </a:t>
            </a:r>
            <a:r>
              <a:rPr lang="nb-NO" sz="7400" dirty="0" err="1"/>
              <a:t>integer</a:t>
            </a:r>
            <a:r>
              <a:rPr lang="nb-NO" sz="7400" dirty="0"/>
              <a:t> </a:t>
            </a:r>
            <a:r>
              <a:rPr lang="nb-NO" sz="7400" i="1" dirty="0"/>
              <a:t>s</a:t>
            </a:r>
            <a:r>
              <a:rPr lang="nb-NO" sz="7400" dirty="0"/>
              <a:t> (</a:t>
            </a:r>
            <a:r>
              <a:rPr lang="nb-NO" sz="7400" dirty="0" err="1"/>
              <a:t>start-index</a:t>
            </a:r>
            <a:r>
              <a:rPr lang="nb-NO" sz="7400" dirty="0"/>
              <a:t>), and a </a:t>
            </a:r>
            <a:r>
              <a:rPr lang="nb-NO" sz="7400" dirty="0" err="1"/>
              <a:t>pattern</a:t>
            </a:r>
            <a:r>
              <a:rPr lang="nb-NO" sz="7400" dirty="0"/>
              <a:t> </a:t>
            </a:r>
            <a:r>
              <a:rPr lang="nb-NO" sz="7400" dirty="0" err="1"/>
              <a:t>of</a:t>
            </a:r>
            <a:r>
              <a:rPr lang="nb-NO" sz="7400" dirty="0"/>
              <a:t> </a:t>
            </a:r>
            <a:r>
              <a:rPr lang="nb-NO" sz="7400" dirty="0" err="1"/>
              <a:t>length</a:t>
            </a:r>
            <a:r>
              <a:rPr lang="nb-NO" sz="7400" dirty="0"/>
              <a:t> </a:t>
            </a:r>
            <a:r>
              <a:rPr lang="nb-NO" sz="7400" i="1" dirty="0"/>
              <a:t>m</a:t>
            </a:r>
            <a:r>
              <a:rPr lang="nb-NO" sz="7400" dirty="0"/>
              <a:t>.  </a:t>
            </a:r>
            <a:r>
              <a:rPr lang="nb-NO" sz="7400" dirty="0" err="1"/>
              <a:t>We</a:t>
            </a:r>
            <a:r>
              <a:rPr lang="nb-NO" sz="7400" dirty="0"/>
              <a:t> </a:t>
            </a:r>
            <a:r>
              <a:rPr lang="nb-NO" sz="7400" dirty="0" err="1"/>
              <a:t>then</a:t>
            </a:r>
            <a:r>
              <a:rPr lang="nb-NO" sz="7400" dirty="0"/>
              <a:t> </a:t>
            </a:r>
            <a:r>
              <a:rPr lang="nb-NO" sz="7400" dirty="0" err="1"/>
              <a:t>refer</a:t>
            </a:r>
            <a:r>
              <a:rPr lang="nb-NO" sz="7400" dirty="0"/>
              <a:t> to </a:t>
            </a:r>
            <a:r>
              <a:rPr lang="nb-NO" sz="7400" dirty="0" err="1"/>
              <a:t>the</a:t>
            </a:r>
            <a:r>
              <a:rPr lang="nb-NO" sz="7400" dirty="0"/>
              <a:t> </a:t>
            </a:r>
            <a:r>
              <a:rPr lang="nb-NO" sz="7400" dirty="0" err="1"/>
              <a:t>substring</a:t>
            </a:r>
            <a:r>
              <a:rPr lang="nb-NO" sz="7400" dirty="0"/>
              <a:t> </a:t>
            </a:r>
            <a:r>
              <a:rPr lang="nb-NO" sz="7400" i="1" dirty="0"/>
              <a:t>T</a:t>
            </a:r>
            <a:r>
              <a:rPr lang="nb-NO" sz="7400" dirty="0"/>
              <a:t> [</a:t>
            </a:r>
            <a:r>
              <a:rPr lang="nb-NO" sz="7400" i="1" dirty="0"/>
              <a:t>s</a:t>
            </a:r>
            <a:r>
              <a:rPr lang="nb-NO" sz="7400" dirty="0"/>
              <a:t>: </a:t>
            </a:r>
            <a:r>
              <a:rPr lang="nb-NO" sz="7400" i="1" dirty="0"/>
              <a:t>s + m</a:t>
            </a:r>
            <a:r>
              <a:rPr lang="nb-NO" sz="7400" dirty="0"/>
              <a:t> -1] as </a:t>
            </a:r>
            <a:r>
              <a:rPr lang="nb-NO" sz="7400" i="1" dirty="0"/>
              <a:t>T</a:t>
            </a:r>
            <a:r>
              <a:rPr lang="nb-NO" sz="7400" i="1" baseline="-25000" dirty="0"/>
              <a:t>s</a:t>
            </a:r>
            <a:r>
              <a:rPr lang="nb-NO" sz="7400" dirty="0"/>
              <a:t>, and </a:t>
            </a:r>
            <a:r>
              <a:rPr lang="nb-NO" sz="7400" dirty="0" err="1"/>
              <a:t>its</a:t>
            </a:r>
            <a:r>
              <a:rPr lang="nb-NO" sz="7400" dirty="0"/>
              <a:t> </a:t>
            </a:r>
            <a:r>
              <a:rPr lang="nb-NO" sz="7400" dirty="0" err="1"/>
              <a:t>value</a:t>
            </a:r>
            <a:r>
              <a:rPr lang="nb-NO" sz="7400" dirty="0"/>
              <a:t> is </a:t>
            </a:r>
            <a:r>
              <a:rPr lang="nb-NO" sz="7400" dirty="0" err="1"/>
              <a:t>referred</a:t>
            </a:r>
            <a:r>
              <a:rPr lang="nb-NO" sz="7400" dirty="0"/>
              <a:t> to as </a:t>
            </a:r>
            <a:r>
              <a:rPr lang="nb-NO" sz="7400" i="1" dirty="0"/>
              <a:t>T´</a:t>
            </a:r>
            <a:r>
              <a:rPr lang="nb-NO" sz="7400" i="1" baseline="-25000" dirty="0"/>
              <a:t>s</a:t>
            </a:r>
            <a:r>
              <a:rPr lang="nb-NO" sz="7400" dirty="0"/>
              <a:t> </a:t>
            </a:r>
          </a:p>
          <a:p>
            <a:pPr eaLnBrk="1" hangingPunct="1"/>
            <a:endParaRPr lang="nb-NO" sz="3400" dirty="0"/>
          </a:p>
          <a:p>
            <a:pPr eaLnBrk="1" hangingPunct="1"/>
            <a:r>
              <a:rPr lang="nb-NO" sz="7400" dirty="0"/>
              <a:t>The </a:t>
            </a:r>
            <a:r>
              <a:rPr lang="nb-NO" sz="7400" dirty="0" err="1"/>
              <a:t>algorithm</a:t>
            </a:r>
            <a:r>
              <a:rPr lang="nb-NO" sz="7400" dirty="0"/>
              <a:t>:</a:t>
            </a:r>
          </a:p>
          <a:p>
            <a:pPr lvl="1" eaLnBrk="1" hangingPunct="1"/>
            <a:r>
              <a:rPr lang="nb-NO" sz="7400" dirty="0" err="1">
                <a:solidFill>
                  <a:schemeClr val="accent2"/>
                </a:solidFill>
              </a:rPr>
              <a:t>We</a:t>
            </a:r>
            <a:r>
              <a:rPr lang="nb-NO" sz="7400" dirty="0">
                <a:solidFill>
                  <a:schemeClr val="accent2"/>
                </a:solidFill>
              </a:rPr>
              <a:t> first </a:t>
            </a:r>
            <a:r>
              <a:rPr lang="nb-NO" sz="7400" dirty="0" err="1">
                <a:solidFill>
                  <a:schemeClr val="accent2"/>
                </a:solidFill>
              </a:rPr>
              <a:t>compute</a:t>
            </a:r>
            <a:r>
              <a:rPr lang="nb-NO" sz="7400" dirty="0">
                <a:solidFill>
                  <a:schemeClr val="accent2"/>
                </a:solidFill>
              </a:rPr>
              <a:t> </a:t>
            </a:r>
            <a:r>
              <a:rPr lang="nb-NO" sz="7400" dirty="0" err="1">
                <a:solidFill>
                  <a:schemeClr val="accent2"/>
                </a:solidFill>
              </a:rPr>
              <a:t>the</a:t>
            </a:r>
            <a:r>
              <a:rPr lang="nb-NO" sz="7400" dirty="0">
                <a:solidFill>
                  <a:schemeClr val="accent2"/>
                </a:solidFill>
              </a:rPr>
              <a:t> </a:t>
            </a:r>
            <a:r>
              <a:rPr lang="nb-NO" sz="7400" dirty="0" err="1">
                <a:solidFill>
                  <a:schemeClr val="accent2"/>
                </a:solidFill>
              </a:rPr>
              <a:t>value</a:t>
            </a:r>
            <a:r>
              <a:rPr lang="nb-NO" sz="7400" dirty="0">
                <a:solidFill>
                  <a:schemeClr val="accent2"/>
                </a:solidFill>
              </a:rPr>
              <a:t> </a:t>
            </a:r>
            <a:r>
              <a:rPr lang="nb-NO" sz="7400" i="1" dirty="0">
                <a:solidFill>
                  <a:schemeClr val="accent2"/>
                </a:solidFill>
              </a:rPr>
              <a:t>P</a:t>
            </a:r>
            <a:r>
              <a:rPr lang="en-US" sz="7400" dirty="0">
                <a:solidFill>
                  <a:schemeClr val="accent2"/>
                </a:solidFill>
                <a:cs typeface="Arial" charset="0"/>
              </a:rPr>
              <a:t>´ for the pattern </a:t>
            </a:r>
            <a:r>
              <a:rPr lang="en-US" sz="7400" i="1" dirty="0">
                <a:solidFill>
                  <a:schemeClr val="accent2"/>
                </a:solidFill>
                <a:cs typeface="Arial" charset="0"/>
              </a:rPr>
              <a:t>P.</a:t>
            </a:r>
            <a:endParaRPr lang="nb-NO" sz="7400" dirty="0">
              <a:solidFill>
                <a:schemeClr val="accent2"/>
              </a:solidFill>
            </a:endParaRPr>
          </a:p>
          <a:p>
            <a:pPr lvl="1" eaLnBrk="1" hangingPunct="1"/>
            <a:r>
              <a:rPr lang="nb-NO" sz="7400" dirty="0" err="1">
                <a:solidFill>
                  <a:schemeClr val="accent2"/>
                </a:solidFill>
              </a:rPr>
              <a:t>Based</a:t>
            </a:r>
            <a:r>
              <a:rPr lang="nb-NO" sz="7400" dirty="0">
                <a:solidFill>
                  <a:schemeClr val="accent2"/>
                </a:solidFill>
              </a:rPr>
              <a:t> </a:t>
            </a:r>
            <a:r>
              <a:rPr lang="nb-NO" sz="7400" dirty="0" err="1">
                <a:solidFill>
                  <a:schemeClr val="accent2"/>
                </a:solidFill>
              </a:rPr>
              <a:t>on</a:t>
            </a:r>
            <a:r>
              <a:rPr lang="nb-NO" sz="7400" dirty="0">
                <a:solidFill>
                  <a:schemeClr val="accent2"/>
                </a:solidFill>
              </a:rPr>
              <a:t> Horners </a:t>
            </a:r>
            <a:r>
              <a:rPr lang="nb-NO" sz="7400" dirty="0" err="1">
                <a:solidFill>
                  <a:schemeClr val="accent2"/>
                </a:solidFill>
              </a:rPr>
              <a:t>rule</a:t>
            </a:r>
            <a:r>
              <a:rPr lang="nb-NO" sz="7400" dirty="0">
                <a:solidFill>
                  <a:schemeClr val="accent2"/>
                </a:solidFill>
              </a:rPr>
              <a:t>, </a:t>
            </a:r>
            <a:r>
              <a:rPr lang="nb-NO" sz="7400" dirty="0" err="1">
                <a:solidFill>
                  <a:schemeClr val="accent2"/>
                </a:solidFill>
              </a:rPr>
              <a:t>we</a:t>
            </a:r>
            <a:r>
              <a:rPr lang="nb-NO" sz="7400" dirty="0">
                <a:solidFill>
                  <a:schemeClr val="accent2"/>
                </a:solidFill>
              </a:rPr>
              <a:t> </a:t>
            </a:r>
            <a:r>
              <a:rPr lang="nb-NO" sz="7400" dirty="0" err="1">
                <a:solidFill>
                  <a:schemeClr val="accent2"/>
                </a:solidFill>
              </a:rPr>
              <a:t>compute</a:t>
            </a:r>
            <a:r>
              <a:rPr lang="nb-NO" sz="7400" dirty="0">
                <a:solidFill>
                  <a:schemeClr val="accent2"/>
                </a:solidFill>
              </a:rPr>
              <a:t> </a:t>
            </a:r>
            <a:r>
              <a:rPr lang="nb-NO" sz="7400" i="1" dirty="0">
                <a:solidFill>
                  <a:schemeClr val="accent2"/>
                </a:solidFill>
              </a:rPr>
              <a:t>T</a:t>
            </a:r>
            <a:r>
              <a:rPr lang="en-US" sz="7400" i="1" dirty="0">
                <a:solidFill>
                  <a:schemeClr val="accent2"/>
                </a:solidFill>
                <a:cs typeface="Arial" charset="0"/>
              </a:rPr>
              <a:t>´</a:t>
            </a:r>
            <a:r>
              <a:rPr lang="nb-NO" sz="7400" baseline="-25000" dirty="0">
                <a:solidFill>
                  <a:schemeClr val="accent2"/>
                </a:solidFill>
              </a:rPr>
              <a:t>0</a:t>
            </a:r>
            <a:r>
              <a:rPr lang="nb-NO" sz="7400" dirty="0">
                <a:solidFill>
                  <a:schemeClr val="accent2"/>
                </a:solidFill>
              </a:rPr>
              <a:t>, </a:t>
            </a:r>
            <a:r>
              <a:rPr lang="nb-NO" sz="7400" i="1" dirty="0">
                <a:solidFill>
                  <a:schemeClr val="accent2"/>
                </a:solidFill>
              </a:rPr>
              <a:t>T</a:t>
            </a:r>
            <a:r>
              <a:rPr lang="en-US" sz="7400" i="1" dirty="0">
                <a:solidFill>
                  <a:schemeClr val="accent2"/>
                </a:solidFill>
                <a:cs typeface="Arial" charset="0"/>
              </a:rPr>
              <a:t>´</a:t>
            </a:r>
            <a:r>
              <a:rPr lang="nb-NO" sz="7400" baseline="-25000" dirty="0">
                <a:solidFill>
                  <a:schemeClr val="accent2"/>
                </a:solidFill>
              </a:rPr>
              <a:t>1 </a:t>
            </a:r>
            <a:r>
              <a:rPr lang="nb-NO" sz="7400" dirty="0">
                <a:solidFill>
                  <a:schemeClr val="accent2"/>
                </a:solidFill>
              </a:rPr>
              <a:t>, </a:t>
            </a:r>
            <a:r>
              <a:rPr lang="nb-NO" sz="7400" i="1" dirty="0">
                <a:solidFill>
                  <a:schemeClr val="accent2"/>
                </a:solidFill>
              </a:rPr>
              <a:t>T</a:t>
            </a:r>
            <a:r>
              <a:rPr lang="en-US" sz="7400" i="1" dirty="0">
                <a:solidFill>
                  <a:schemeClr val="accent2"/>
                </a:solidFill>
                <a:cs typeface="Arial" charset="0"/>
              </a:rPr>
              <a:t>´</a:t>
            </a:r>
            <a:r>
              <a:rPr lang="nb-NO" sz="7400" baseline="-25000" dirty="0">
                <a:solidFill>
                  <a:schemeClr val="accent2"/>
                </a:solidFill>
              </a:rPr>
              <a:t>2 </a:t>
            </a:r>
            <a:r>
              <a:rPr lang="nb-NO" sz="7400" dirty="0">
                <a:solidFill>
                  <a:schemeClr val="accent2"/>
                </a:solidFill>
              </a:rPr>
              <a:t>, …, and </a:t>
            </a:r>
            <a:r>
              <a:rPr lang="nb-NO" sz="7400" dirty="0" err="1">
                <a:solidFill>
                  <a:schemeClr val="accent2"/>
                </a:solidFill>
              </a:rPr>
              <a:t>successively</a:t>
            </a:r>
            <a:r>
              <a:rPr lang="nb-NO" sz="7400" dirty="0">
                <a:solidFill>
                  <a:schemeClr val="accent2"/>
                </a:solidFill>
              </a:rPr>
              <a:t> </a:t>
            </a:r>
            <a:r>
              <a:rPr lang="nb-NO" sz="7400" dirty="0" err="1">
                <a:solidFill>
                  <a:schemeClr val="accent2"/>
                </a:solidFill>
              </a:rPr>
              <a:t>compare</a:t>
            </a:r>
            <a:r>
              <a:rPr lang="nb-NO" sz="7400" dirty="0">
                <a:solidFill>
                  <a:schemeClr val="accent2"/>
                </a:solidFill>
              </a:rPr>
              <a:t> </a:t>
            </a:r>
            <a:br>
              <a:rPr lang="nb-NO" sz="7400" dirty="0">
                <a:solidFill>
                  <a:schemeClr val="accent2"/>
                </a:solidFill>
              </a:rPr>
            </a:br>
            <a:r>
              <a:rPr lang="nb-NO" sz="7400" dirty="0" err="1">
                <a:solidFill>
                  <a:schemeClr val="accent2"/>
                </a:solidFill>
              </a:rPr>
              <a:t>these</a:t>
            </a:r>
            <a:r>
              <a:rPr lang="nb-NO" sz="7400" dirty="0">
                <a:solidFill>
                  <a:schemeClr val="accent2"/>
                </a:solidFill>
              </a:rPr>
              <a:t> </a:t>
            </a:r>
            <a:r>
              <a:rPr lang="nb-NO" sz="7400" dirty="0" err="1">
                <a:solidFill>
                  <a:schemeClr val="accent2"/>
                </a:solidFill>
              </a:rPr>
              <a:t>numbers</a:t>
            </a:r>
            <a:r>
              <a:rPr lang="nb-NO" sz="7400" dirty="0">
                <a:solidFill>
                  <a:schemeClr val="accent2"/>
                </a:solidFill>
              </a:rPr>
              <a:t> to </a:t>
            </a:r>
            <a:r>
              <a:rPr lang="nb-NO" sz="7400" i="1" dirty="0">
                <a:solidFill>
                  <a:schemeClr val="accent2"/>
                </a:solidFill>
              </a:rPr>
              <a:t>P</a:t>
            </a:r>
            <a:r>
              <a:rPr lang="en-US" sz="7400" dirty="0">
                <a:solidFill>
                  <a:schemeClr val="accent2"/>
                </a:solidFill>
                <a:ea typeface="+mn-ea"/>
                <a:cs typeface="Arial" charset="0"/>
              </a:rPr>
              <a:t>´.</a:t>
            </a:r>
            <a:endParaRPr lang="nb-NO" sz="7400" dirty="0">
              <a:solidFill>
                <a:schemeClr val="accent2"/>
              </a:solidFill>
            </a:endParaRPr>
          </a:p>
          <a:p>
            <a:pPr eaLnBrk="1" hangingPunct="1"/>
            <a:endParaRPr lang="nb-NO" sz="3400" dirty="0">
              <a:cs typeface="Arial" charset="0"/>
            </a:endParaRPr>
          </a:p>
          <a:p>
            <a:pPr eaLnBrk="1" hangingPunct="1"/>
            <a:r>
              <a:rPr lang="nb-NO" sz="7400" dirty="0">
                <a:cs typeface="Arial" charset="0"/>
              </a:rPr>
              <a:t>This is </a:t>
            </a:r>
            <a:r>
              <a:rPr lang="nb-NO" sz="7400" dirty="0" err="1">
                <a:cs typeface="Arial" charset="0"/>
              </a:rPr>
              <a:t>very</a:t>
            </a:r>
            <a:r>
              <a:rPr lang="nb-NO" sz="7400" dirty="0">
                <a:cs typeface="Arial" charset="0"/>
              </a:rPr>
              <a:t> </a:t>
            </a:r>
            <a:r>
              <a:rPr lang="nb-NO" sz="7400" dirty="0" err="1">
                <a:cs typeface="Arial" charset="0"/>
              </a:rPr>
              <a:t>much</a:t>
            </a:r>
            <a:r>
              <a:rPr lang="nb-NO" sz="7400" dirty="0">
                <a:cs typeface="Arial" charset="0"/>
              </a:rPr>
              <a:t> like </a:t>
            </a:r>
            <a:r>
              <a:rPr lang="nb-NO" sz="7400" dirty="0" err="1">
                <a:cs typeface="Arial" charset="0"/>
              </a:rPr>
              <a:t>the</a:t>
            </a:r>
            <a:r>
              <a:rPr lang="nb-NO" sz="7400" dirty="0">
                <a:cs typeface="Arial" charset="0"/>
              </a:rPr>
              <a:t> naive </a:t>
            </a:r>
            <a:r>
              <a:rPr lang="nb-NO" sz="7400" dirty="0" err="1">
                <a:cs typeface="Arial" charset="0"/>
              </a:rPr>
              <a:t>algorithm</a:t>
            </a:r>
            <a:r>
              <a:rPr lang="nb-NO" sz="7400" dirty="0">
                <a:cs typeface="Arial" charset="0"/>
              </a:rPr>
              <a:t>.</a:t>
            </a:r>
          </a:p>
          <a:p>
            <a:pPr eaLnBrk="1" hangingPunct="1"/>
            <a:endParaRPr lang="nb-NO" sz="3400" dirty="0">
              <a:cs typeface="Arial" charset="0"/>
            </a:endParaRPr>
          </a:p>
          <a:p>
            <a:pPr eaLnBrk="1" hangingPunct="1"/>
            <a:r>
              <a:rPr lang="nb-NO" sz="7400" dirty="0" err="1">
                <a:cs typeface="Arial" charset="0"/>
              </a:rPr>
              <a:t>However</a:t>
            </a:r>
            <a:r>
              <a:rPr lang="nb-NO" sz="7400" dirty="0">
                <a:cs typeface="Arial" charset="0"/>
              </a:rPr>
              <a:t>: Given </a:t>
            </a:r>
            <a:r>
              <a:rPr lang="nb-NO" sz="7400" i="1" dirty="0">
                <a:cs typeface="Arial" charset="0"/>
              </a:rPr>
              <a:t>T</a:t>
            </a:r>
            <a:r>
              <a:rPr lang="en-US" sz="7400" dirty="0">
                <a:cs typeface="Arial" charset="0"/>
              </a:rPr>
              <a:t>´</a:t>
            </a:r>
            <a:r>
              <a:rPr lang="en-US" sz="7400" i="1" baseline="-25000" dirty="0">
                <a:cs typeface="Arial" charset="0"/>
              </a:rPr>
              <a:t>s</a:t>
            </a:r>
            <a:r>
              <a:rPr lang="en-US" sz="7400" baseline="-25000" dirty="0">
                <a:cs typeface="Arial" charset="0"/>
              </a:rPr>
              <a:t> -1</a:t>
            </a:r>
            <a:r>
              <a:rPr lang="en-US" sz="7400" dirty="0">
                <a:cs typeface="Arial" charset="0"/>
              </a:rPr>
              <a:t> and </a:t>
            </a:r>
            <a:r>
              <a:rPr lang="en-US" sz="7400" i="1" dirty="0">
                <a:cs typeface="Arial" charset="0"/>
              </a:rPr>
              <a:t>k </a:t>
            </a:r>
            <a:r>
              <a:rPr lang="en-US" sz="7400" i="1" baseline="30000" dirty="0">
                <a:cs typeface="Arial" charset="0"/>
              </a:rPr>
              <a:t>m</a:t>
            </a:r>
            <a:r>
              <a:rPr lang="en-US" sz="7400" baseline="30000" dirty="0">
                <a:cs typeface="Arial" charset="0"/>
              </a:rPr>
              <a:t> – 1</a:t>
            </a:r>
            <a:r>
              <a:rPr lang="en-US" sz="7400" dirty="0">
                <a:cs typeface="Arial" charset="0"/>
              </a:rPr>
              <a:t>, we can compute </a:t>
            </a:r>
            <a:r>
              <a:rPr lang="en-US" sz="7400" i="1" dirty="0">
                <a:cs typeface="Arial" charset="0"/>
              </a:rPr>
              <a:t>T</a:t>
            </a:r>
            <a:r>
              <a:rPr lang="en-US" sz="7400" dirty="0">
                <a:cs typeface="Arial" charset="0"/>
              </a:rPr>
              <a:t>´</a:t>
            </a:r>
            <a:r>
              <a:rPr lang="en-US" sz="7400" i="1" baseline="-25000" dirty="0">
                <a:cs typeface="Arial" charset="0"/>
              </a:rPr>
              <a:t>s</a:t>
            </a:r>
            <a:r>
              <a:rPr lang="en-US" sz="7400" dirty="0">
                <a:cs typeface="Arial" charset="0"/>
              </a:rPr>
              <a:t> in constant time:</a:t>
            </a:r>
          </a:p>
          <a:p>
            <a:pPr eaLnBrk="1" hangingPunct="1">
              <a:buFontTx/>
              <a:buNone/>
            </a:pPr>
            <a:endParaRPr lang="en-US" baseline="-25000" dirty="0">
              <a:cs typeface="Arial" charset="0"/>
            </a:endParaRPr>
          </a:p>
        </p:txBody>
      </p:sp>
      <p:sp>
        <p:nvSpPr>
          <p:cNvPr id="5" name="Text Box 103"/>
          <p:cNvSpPr txBox="1">
            <a:spLocks noChangeArrowheads="1"/>
          </p:cNvSpPr>
          <p:nvPr/>
        </p:nvSpPr>
        <p:spPr bwMode="auto">
          <a:xfrm>
            <a:off x="9816888" y="3767718"/>
            <a:ext cx="508000" cy="9257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5416" i="1" dirty="0">
                <a:solidFill>
                  <a:schemeClr val="accent2"/>
                </a:solidFill>
              </a:rPr>
              <a:t>!</a:t>
            </a:r>
            <a:endParaRPr lang="en-US" sz="5416" i="1" dirty="0">
              <a:solidFill>
                <a:schemeClr val="accent2"/>
              </a:solidFill>
            </a:endParaRPr>
          </a:p>
        </p:txBody>
      </p:sp>
      <p:graphicFrame>
        <p:nvGraphicFramePr>
          <p:cNvPr id="8" name="Group 1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5045179"/>
              </p:ext>
            </p:extLst>
          </p:nvPr>
        </p:nvGraphicFramePr>
        <p:xfrm>
          <a:off x="691456" y="5008367"/>
          <a:ext cx="9038492" cy="1684217"/>
        </p:xfrm>
        <a:graphic>
          <a:graphicData uri="http://schemas.openxmlformats.org/drawingml/2006/table">
            <a:tbl>
              <a:tblPr/>
              <a:tblGrid>
                <a:gridCol w="521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3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3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7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5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6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16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972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55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55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177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363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1190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73306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4884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r>
                        <a:rPr kumimoji="0" lang="en-US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</a:t>
                      </a: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en-US" sz="17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 + m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nb-NO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nb-NO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 </a:t>
                      </a:r>
                      <a:r>
                        <a:rPr kumimoji="0" lang="nb-NO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[0:</a:t>
                      </a:r>
                      <a:r>
                        <a:rPr kumimoji="0" lang="nb-NO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 </a:t>
                      </a:r>
                      <a:r>
                        <a:rPr kumimoji="0" lang="nb-NO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-1]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7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´</a:t>
                      </a:r>
                      <a:r>
                        <a:rPr kumimoji="0" lang="en-US" sz="17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</a:t>
                      </a: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56271" marB="5627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109">
            <a:extLst>
              <a:ext uri="{FF2B5EF4-FFF2-40B4-BE49-F238E27FC236}">
                <a16:creationId xmlns:a16="http://schemas.microsoft.com/office/drawing/2014/main" id="{2F0AC2F8-2A6D-B247-A0E6-CD7EB287EC43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Karp-Rabin algorithm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807270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417" y="1253331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buNone/>
              <a:tabLst>
                <a:tab pos="220791" algn="l"/>
                <a:tab pos="660417" algn="l"/>
              </a:tabLst>
            </a:pPr>
            <a:r>
              <a:rPr lang="nb-NO" dirty="0"/>
              <a:t>This </a:t>
            </a:r>
            <a:r>
              <a:rPr lang="nb-NO" dirty="0" err="1"/>
              <a:t>constant</a:t>
            </a:r>
            <a:r>
              <a:rPr lang="nb-NO" dirty="0"/>
              <a:t> time </a:t>
            </a:r>
            <a:r>
              <a:rPr lang="nb-NO" dirty="0" err="1"/>
              <a:t>computation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done</a:t>
            </a:r>
            <a:r>
              <a:rPr lang="nb-NO" dirty="0"/>
              <a:t> as </a:t>
            </a:r>
            <a:r>
              <a:rPr lang="nb-NO" dirty="0" err="1"/>
              <a:t>follows</a:t>
            </a:r>
            <a:r>
              <a:rPr lang="nb-NO" dirty="0"/>
              <a:t> (</a:t>
            </a: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-1</a:t>
            </a:r>
            <a:r>
              <a:rPr lang="en-US" dirty="0">
                <a:cs typeface="Arial" charset="0"/>
              </a:rPr>
              <a:t> is defined as on the previous slide, and </a:t>
            </a:r>
            <a:r>
              <a:rPr lang="en-US" i="1" dirty="0">
                <a:cs typeface="Arial" charset="0"/>
              </a:rPr>
              <a:t>k </a:t>
            </a:r>
            <a:r>
              <a:rPr lang="en-US" i="1" baseline="30000" dirty="0">
                <a:cs typeface="Arial" charset="0"/>
              </a:rPr>
              <a:t>m</a:t>
            </a:r>
            <a:r>
              <a:rPr lang="en-US" baseline="30000" dirty="0">
                <a:cs typeface="Arial" charset="0"/>
              </a:rPr>
              <a:t> – 1</a:t>
            </a:r>
            <a:r>
              <a:rPr lang="en-US" dirty="0">
                <a:cs typeface="Arial" charset="0"/>
              </a:rPr>
              <a:t> is pre-computed):</a:t>
            </a:r>
          </a:p>
          <a:p>
            <a:pPr marL="0" indent="0" eaLnBrk="1" hangingPunct="1">
              <a:buNone/>
              <a:tabLst>
                <a:tab pos="220791" algn="l"/>
                <a:tab pos="660417" algn="l"/>
              </a:tabLst>
            </a:pPr>
            <a:endParaRPr lang="nb-NO" dirty="0">
              <a:cs typeface="Arial" charset="0"/>
            </a:endParaRPr>
          </a:p>
          <a:p>
            <a:pPr marL="0" indent="0" eaLnBrk="1" hangingPunct="1">
              <a:buNone/>
              <a:tabLst>
                <a:tab pos="220791" algn="l"/>
                <a:tab pos="660417" algn="l"/>
              </a:tabLst>
            </a:pPr>
            <a:r>
              <a:rPr lang="nb-NO" dirty="0">
                <a:cs typeface="Arial" charset="0"/>
              </a:rPr>
              <a:t>	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</a:t>
            </a:r>
            <a:r>
              <a:rPr lang="en-US" i="1" dirty="0">
                <a:cs typeface="Arial" charset="0"/>
              </a:rPr>
              <a:t>k * </a:t>
            </a:r>
            <a:r>
              <a:rPr lang="en-US" dirty="0">
                <a:cs typeface="Arial" charset="0"/>
              </a:rPr>
              <a:t>(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i="1" baseline="-25000" dirty="0">
                <a:cs typeface="Arial" charset="0"/>
              </a:rPr>
              <a:t>s </a:t>
            </a:r>
            <a:r>
              <a:rPr lang="en-US" baseline="-25000" dirty="0">
                <a:cs typeface="Arial" charset="0"/>
              </a:rPr>
              <a:t>-1</a:t>
            </a:r>
            <a:r>
              <a:rPr lang="en-US" dirty="0">
                <a:cs typeface="Arial" charset="0"/>
              </a:rPr>
              <a:t> - </a:t>
            </a:r>
            <a:r>
              <a:rPr lang="en-US" i="1" dirty="0">
                <a:cs typeface="Arial" charset="0"/>
              </a:rPr>
              <a:t>k </a:t>
            </a:r>
            <a:r>
              <a:rPr lang="en-US" i="1" baseline="30000" dirty="0">
                <a:cs typeface="Arial" charset="0"/>
              </a:rPr>
              <a:t>m</a:t>
            </a:r>
            <a:r>
              <a:rPr lang="en-US" baseline="30000" dirty="0">
                <a:cs typeface="Arial" charset="0"/>
              </a:rPr>
              <a:t> – 1</a:t>
            </a:r>
            <a:r>
              <a:rPr lang="en-US" dirty="0">
                <a:cs typeface="Arial" charset="0"/>
              </a:rPr>
              <a:t> *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 [</a:t>
            </a:r>
            <a:r>
              <a:rPr lang="en-US" i="1" dirty="0">
                <a:cs typeface="Arial" charset="0"/>
              </a:rPr>
              <a:t>s</a:t>
            </a:r>
            <a:r>
              <a:rPr lang="en-US" dirty="0">
                <a:cs typeface="Arial" charset="0"/>
              </a:rPr>
              <a:t>]) +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 [</a:t>
            </a:r>
            <a:r>
              <a:rPr lang="en-US" i="1" dirty="0" err="1">
                <a:cs typeface="Arial" charset="0"/>
              </a:rPr>
              <a:t>s+m</a:t>
            </a:r>
            <a:r>
              <a:rPr lang="en-US" dirty="0">
                <a:cs typeface="Arial" charset="0"/>
              </a:rPr>
              <a:t>]		</a:t>
            </a:r>
            <a:r>
              <a:rPr lang="en-US" i="1" dirty="0">
                <a:cs typeface="Arial" charset="0"/>
              </a:rPr>
              <a:t>s</a:t>
            </a:r>
            <a:r>
              <a:rPr lang="en-US" dirty="0">
                <a:cs typeface="Arial" charset="0"/>
              </a:rPr>
              <a:t> = 1, …, </a:t>
            </a:r>
            <a:r>
              <a:rPr lang="en-US" i="1" dirty="0">
                <a:cs typeface="Arial" charset="0"/>
              </a:rPr>
              <a:t>n – m</a:t>
            </a:r>
          </a:p>
          <a:p>
            <a:pPr marL="0" indent="0" eaLnBrk="1" hangingPunct="1">
              <a:buNone/>
              <a:tabLst>
                <a:tab pos="220791" algn="l"/>
                <a:tab pos="660417" algn="l"/>
              </a:tabLst>
            </a:pPr>
            <a:endParaRPr lang="nb-NO" dirty="0">
              <a:cs typeface="Arial" charset="0"/>
            </a:endParaRPr>
          </a:p>
          <a:p>
            <a:pPr marL="0" indent="0" eaLnBrk="1" hangingPunct="1">
              <a:buNone/>
              <a:tabLst>
                <a:tab pos="220791" algn="l"/>
                <a:tab pos="660417" algn="l"/>
              </a:tabLst>
            </a:pPr>
            <a:endParaRPr lang="nb-NO" dirty="0">
              <a:cs typeface="Arial" charset="0"/>
            </a:endParaRPr>
          </a:p>
          <a:p>
            <a:pPr marL="0" indent="0" eaLnBrk="1" hangingPunct="1">
              <a:buNone/>
              <a:tabLst>
                <a:tab pos="220791" algn="l"/>
                <a:tab pos="660417" algn="l"/>
              </a:tabLst>
            </a:pPr>
            <a:r>
              <a:rPr lang="nb-NO" b="1" dirty="0">
                <a:cs typeface="Arial" charset="0"/>
              </a:rPr>
              <a:t>	</a:t>
            </a:r>
            <a:r>
              <a:rPr lang="nb-NO" b="1" dirty="0" err="1">
                <a:solidFill>
                  <a:schemeClr val="accent2"/>
                </a:solidFill>
                <a:cs typeface="Arial" charset="0"/>
              </a:rPr>
              <a:t>Example</a:t>
            </a:r>
            <a:r>
              <a:rPr lang="nb-NO" b="1" dirty="0">
                <a:solidFill>
                  <a:schemeClr val="accent2"/>
                </a:solidFill>
                <a:cs typeface="Arial" charset="0"/>
              </a:rPr>
              <a:t>:</a:t>
            </a:r>
          </a:p>
          <a:p>
            <a:pPr marL="0" indent="0" eaLnBrk="1" hangingPunct="1">
              <a:buNone/>
              <a:tabLst>
                <a:tab pos="220791" algn="l"/>
                <a:tab pos="660417" algn="l"/>
              </a:tabLst>
            </a:pPr>
            <a:r>
              <a:rPr lang="nb-NO" b="1" dirty="0">
                <a:solidFill>
                  <a:schemeClr val="accent2"/>
                </a:solidFill>
                <a:cs typeface="Arial" charset="0"/>
              </a:rPr>
              <a:t>		</a:t>
            </a:r>
            <a:r>
              <a:rPr lang="nb-NO" i="1" dirty="0">
                <a:solidFill>
                  <a:schemeClr val="accent2"/>
                </a:solidFill>
              </a:rPr>
              <a:t>k</a:t>
            </a:r>
            <a:r>
              <a:rPr lang="nb-NO" dirty="0">
                <a:solidFill>
                  <a:schemeClr val="accent2"/>
                </a:solidFill>
              </a:rPr>
              <a:t> = 10, </a:t>
            </a:r>
            <a:r>
              <a:rPr lang="nb-NO" i="1" dirty="0">
                <a:solidFill>
                  <a:schemeClr val="accent2"/>
                </a:solidFill>
              </a:rPr>
              <a:t>A</a:t>
            </a:r>
            <a:r>
              <a:rPr lang="nb-NO" dirty="0">
                <a:solidFill>
                  <a:schemeClr val="accent2"/>
                </a:solidFill>
              </a:rPr>
              <a:t> = {0,1, 2, …, 9}  (</a:t>
            </a:r>
            <a:r>
              <a:rPr lang="nb-NO" dirty="0" err="1">
                <a:solidFill>
                  <a:schemeClr val="accent2"/>
                </a:solidFill>
              </a:rPr>
              <a:t>the</a:t>
            </a:r>
            <a:r>
              <a:rPr lang="nb-NO" dirty="0">
                <a:solidFill>
                  <a:schemeClr val="accent2"/>
                </a:solidFill>
              </a:rPr>
              <a:t> </a:t>
            </a:r>
            <a:r>
              <a:rPr lang="nb-NO" dirty="0" err="1">
                <a:solidFill>
                  <a:schemeClr val="accent2"/>
                </a:solidFill>
              </a:rPr>
              <a:t>usual</a:t>
            </a:r>
            <a:r>
              <a:rPr lang="nb-NO" dirty="0">
                <a:solidFill>
                  <a:schemeClr val="accent2"/>
                </a:solidFill>
              </a:rPr>
              <a:t> </a:t>
            </a:r>
            <a:r>
              <a:rPr lang="nb-NO" dirty="0" err="1">
                <a:solidFill>
                  <a:schemeClr val="accent2"/>
                </a:solidFill>
              </a:rPr>
              <a:t>decimal</a:t>
            </a:r>
            <a:r>
              <a:rPr lang="nb-NO" dirty="0">
                <a:solidFill>
                  <a:schemeClr val="accent2"/>
                </a:solidFill>
              </a:rPr>
              <a:t> </a:t>
            </a:r>
            <a:r>
              <a:rPr lang="nb-NO" dirty="0" err="1">
                <a:solidFill>
                  <a:schemeClr val="accent2"/>
                </a:solidFill>
              </a:rPr>
              <a:t>number</a:t>
            </a:r>
            <a:r>
              <a:rPr lang="nb-NO" dirty="0">
                <a:solidFill>
                  <a:schemeClr val="accent2"/>
                </a:solidFill>
              </a:rPr>
              <a:t> system) and </a:t>
            </a:r>
            <a:r>
              <a:rPr lang="nb-NO" i="1" dirty="0">
                <a:solidFill>
                  <a:schemeClr val="accent2"/>
                </a:solidFill>
              </a:rPr>
              <a:t>m </a:t>
            </a:r>
            <a:r>
              <a:rPr lang="nb-NO" dirty="0">
                <a:solidFill>
                  <a:schemeClr val="accent2"/>
                </a:solidFill>
              </a:rPr>
              <a:t>= 7.</a:t>
            </a:r>
          </a:p>
          <a:p>
            <a:pPr marL="0" indent="0" eaLnBrk="1" hangingPunct="1">
              <a:buNone/>
              <a:tabLst>
                <a:tab pos="220791" algn="l"/>
                <a:tab pos="660417" algn="l"/>
              </a:tabLst>
            </a:pPr>
            <a:r>
              <a:rPr lang="nb-NO" dirty="0">
                <a:solidFill>
                  <a:schemeClr val="accent2"/>
                </a:solidFill>
              </a:rPr>
              <a:t>		</a:t>
            </a:r>
            <a:r>
              <a:rPr lang="en-US" i="1" dirty="0">
                <a:solidFill>
                  <a:schemeClr val="accent2"/>
                </a:solidFill>
                <a:cs typeface="Arial" charset="0"/>
              </a:rPr>
              <a:t>T</a:t>
            </a:r>
            <a:r>
              <a:rPr lang="en-US" dirty="0">
                <a:solidFill>
                  <a:schemeClr val="accent2"/>
                </a:solidFill>
                <a:cs typeface="Arial" charset="0"/>
              </a:rPr>
              <a:t>´</a:t>
            </a:r>
            <a:r>
              <a:rPr lang="en-US" i="1" baseline="-25000" dirty="0">
                <a:solidFill>
                  <a:schemeClr val="accent2"/>
                </a:solidFill>
                <a:cs typeface="Arial" charset="0"/>
              </a:rPr>
              <a:t>s</a:t>
            </a:r>
            <a:r>
              <a:rPr lang="en-US" baseline="-25000" dirty="0">
                <a:solidFill>
                  <a:schemeClr val="accent2"/>
                </a:solidFill>
                <a:cs typeface="Arial" charset="0"/>
              </a:rPr>
              <a:t> -1</a:t>
            </a:r>
            <a:r>
              <a:rPr lang="en-US" dirty="0">
                <a:solidFill>
                  <a:schemeClr val="accent2"/>
                </a:solidFill>
                <a:cs typeface="Arial" charset="0"/>
              </a:rPr>
              <a:t> = 7937245</a:t>
            </a:r>
          </a:p>
          <a:p>
            <a:pPr marL="0" indent="0" eaLnBrk="1" hangingPunct="1">
              <a:buNone/>
              <a:tabLst>
                <a:tab pos="220791" algn="l"/>
                <a:tab pos="660417" algn="l"/>
              </a:tabLst>
            </a:pPr>
            <a:r>
              <a:rPr lang="nb-NO" dirty="0">
                <a:solidFill>
                  <a:schemeClr val="accent2"/>
                </a:solidFill>
                <a:cs typeface="Arial" charset="0"/>
              </a:rPr>
              <a:t>		</a:t>
            </a:r>
            <a:r>
              <a:rPr lang="en-US" i="1" dirty="0">
                <a:solidFill>
                  <a:schemeClr val="accent2"/>
                </a:solidFill>
                <a:cs typeface="Arial" charset="0"/>
              </a:rPr>
              <a:t>T</a:t>
            </a:r>
            <a:r>
              <a:rPr lang="en-US" dirty="0">
                <a:solidFill>
                  <a:schemeClr val="accent2"/>
                </a:solidFill>
                <a:cs typeface="Arial" charset="0"/>
              </a:rPr>
              <a:t>´</a:t>
            </a:r>
            <a:r>
              <a:rPr lang="en-US" i="1" baseline="-25000" dirty="0">
                <a:solidFill>
                  <a:schemeClr val="accent2"/>
                </a:solidFill>
                <a:cs typeface="Arial" charset="0"/>
              </a:rPr>
              <a:t>s</a:t>
            </a:r>
            <a:r>
              <a:rPr lang="en-US" dirty="0">
                <a:solidFill>
                  <a:schemeClr val="accent2"/>
                </a:solidFill>
                <a:cs typeface="Arial" charset="0"/>
              </a:rPr>
              <a:t>   =    9372458</a:t>
            </a:r>
          </a:p>
          <a:p>
            <a:pPr marL="0" indent="0" eaLnBrk="1" hangingPunct="1">
              <a:buNone/>
              <a:tabLst>
                <a:tab pos="220791" algn="l"/>
                <a:tab pos="660417" algn="l"/>
              </a:tabLst>
            </a:pPr>
            <a:endParaRPr lang="nb-NO" dirty="0">
              <a:solidFill>
                <a:schemeClr val="accent2"/>
              </a:solidFill>
              <a:cs typeface="Arial" charset="0"/>
            </a:endParaRPr>
          </a:p>
          <a:p>
            <a:pPr marL="0" indent="0" eaLnBrk="1" hangingPunct="1">
              <a:buNone/>
              <a:tabLst>
                <a:tab pos="220791" algn="l"/>
                <a:tab pos="660417" algn="l"/>
              </a:tabLst>
            </a:pPr>
            <a:r>
              <a:rPr lang="nb-NO" dirty="0">
                <a:solidFill>
                  <a:schemeClr val="accent2"/>
                </a:solidFill>
                <a:cs typeface="Arial" charset="0"/>
              </a:rPr>
              <a:t>		 </a:t>
            </a:r>
            <a:r>
              <a:rPr lang="en-US" i="1" dirty="0">
                <a:solidFill>
                  <a:schemeClr val="accent2"/>
                </a:solidFill>
                <a:cs typeface="Arial" charset="0"/>
              </a:rPr>
              <a:t>T</a:t>
            </a:r>
            <a:r>
              <a:rPr lang="en-US" dirty="0">
                <a:solidFill>
                  <a:schemeClr val="accent2"/>
                </a:solidFill>
                <a:cs typeface="Arial" charset="0"/>
              </a:rPr>
              <a:t>´</a:t>
            </a:r>
            <a:r>
              <a:rPr lang="en-US" i="1" baseline="-25000" dirty="0">
                <a:solidFill>
                  <a:schemeClr val="accent2"/>
                </a:solidFill>
                <a:cs typeface="Arial" charset="0"/>
              </a:rPr>
              <a:t>s</a:t>
            </a:r>
            <a:r>
              <a:rPr lang="en-US" baseline="-25000" dirty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en-US" dirty="0">
                <a:solidFill>
                  <a:schemeClr val="accent2"/>
                </a:solidFill>
                <a:cs typeface="Arial" charset="0"/>
              </a:rPr>
              <a:t>= 10 * (7937245 – (1000000 </a:t>
            </a:r>
            <a:r>
              <a:rPr lang="en-US" i="1" dirty="0">
                <a:solidFill>
                  <a:schemeClr val="accent2"/>
                </a:solidFill>
                <a:cs typeface="Arial" charset="0"/>
              </a:rPr>
              <a:t>* </a:t>
            </a:r>
            <a:r>
              <a:rPr lang="en-US" dirty="0">
                <a:solidFill>
                  <a:schemeClr val="accent2"/>
                </a:solidFill>
                <a:cs typeface="Arial" charset="0"/>
              </a:rPr>
              <a:t>7)) + 8   =    9372458</a:t>
            </a:r>
          </a:p>
        </p:txBody>
      </p:sp>
      <p:sp>
        <p:nvSpPr>
          <p:cNvPr id="4" name="Rectangle 109">
            <a:extLst>
              <a:ext uri="{FF2B5EF4-FFF2-40B4-BE49-F238E27FC236}">
                <a16:creationId xmlns:a16="http://schemas.microsoft.com/office/drawing/2014/main" id="{B47EE1B1-851C-0B4B-80D1-D650D44D7C46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Karp-Rabin algorithm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82434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16281"/>
            <a:ext cx="10972800" cy="5552806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compute</a:t>
            </a:r>
            <a:r>
              <a:rPr lang="nb-NO" dirty="0"/>
              <a:t>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-25000" dirty="0">
                <a:cs typeface="Arial" charset="0"/>
              </a:rPr>
              <a:t>s</a:t>
            </a:r>
            <a:r>
              <a:rPr lang="en-US" dirty="0">
                <a:cs typeface="Arial" charset="0"/>
              </a:rPr>
              <a:t>  in constant time when we know </a:t>
            </a:r>
            <a:r>
              <a:rPr lang="nb-NO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-1</a:t>
            </a:r>
            <a:r>
              <a:rPr lang="en-US" dirty="0">
                <a:cs typeface="Arial" charset="0"/>
              </a:rPr>
              <a:t> and </a:t>
            </a:r>
            <a:r>
              <a:rPr lang="en-US" i="1" dirty="0">
                <a:cs typeface="Arial" charset="0"/>
              </a:rPr>
              <a:t>k </a:t>
            </a:r>
            <a:r>
              <a:rPr lang="en-US" i="1" baseline="30000" dirty="0">
                <a:cs typeface="Arial" charset="0"/>
              </a:rPr>
              <a:t>m</a:t>
            </a:r>
            <a:r>
              <a:rPr lang="en-US" baseline="30000" dirty="0">
                <a:cs typeface="Arial" charset="0"/>
              </a:rPr>
              <a:t> – 1</a:t>
            </a:r>
            <a:r>
              <a:rPr lang="en-US" dirty="0">
                <a:cs typeface="Arial" charset="0"/>
              </a:rPr>
              <a:t>.</a:t>
            </a:r>
          </a:p>
          <a:p>
            <a:pPr eaLnBrk="1" hangingPunct="1"/>
            <a:endParaRPr lang="nb-NO" sz="1723" dirty="0">
              <a:cs typeface="Arial" charset="0"/>
            </a:endParaRPr>
          </a:p>
          <a:p>
            <a:pPr eaLnBrk="1" hangingPunct="1"/>
            <a:r>
              <a:rPr lang="nb-NO" dirty="0" err="1">
                <a:cs typeface="Arial" charset="0"/>
              </a:rPr>
              <a:t>We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can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therefore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compute</a:t>
            </a:r>
            <a:r>
              <a:rPr lang="nb-NO" dirty="0">
                <a:cs typeface="Arial" charset="0"/>
              </a:rPr>
              <a:t> </a:t>
            </a:r>
          </a:p>
          <a:p>
            <a:pPr lvl="1" eaLnBrk="1" hangingPunct="1"/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´ and</a:t>
            </a:r>
            <a:r>
              <a:rPr lang="nb-NO" dirty="0">
                <a:cs typeface="Arial" charset="0"/>
              </a:rPr>
              <a:t> </a:t>
            </a:r>
          </a:p>
          <a:p>
            <a:pPr lvl="1" eaLnBrk="1" hangingPunct="1"/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dirty="0">
                <a:cs typeface="Arial" charset="0"/>
              </a:rPr>
              <a:t>, </a:t>
            </a:r>
            <a:r>
              <a:rPr lang="en-US" i="1" dirty="0">
                <a:cs typeface="Arial" charset="0"/>
              </a:rPr>
              <a:t>s</a:t>
            </a:r>
            <a:r>
              <a:rPr lang="en-US" dirty="0">
                <a:cs typeface="Arial" charset="0"/>
              </a:rPr>
              <a:t> = 0, 1, …, </a:t>
            </a:r>
            <a:r>
              <a:rPr lang="en-US" i="1" dirty="0">
                <a:cs typeface="Arial" charset="0"/>
              </a:rPr>
              <a:t>n</a:t>
            </a:r>
            <a:r>
              <a:rPr lang="en-US" dirty="0">
                <a:cs typeface="Arial" charset="0"/>
              </a:rPr>
              <a:t> – </a:t>
            </a:r>
            <a:r>
              <a:rPr lang="en-US" i="1" dirty="0">
                <a:cs typeface="Arial" charset="0"/>
              </a:rPr>
              <a:t>m</a:t>
            </a:r>
            <a:r>
              <a:rPr lang="en-US" dirty="0">
                <a:cs typeface="Arial" charset="0"/>
              </a:rPr>
              <a:t> </a:t>
            </a:r>
            <a:r>
              <a:rPr lang="nb-NO" dirty="0">
                <a:cs typeface="Arial" charset="0"/>
              </a:rPr>
              <a:t>  (</a:t>
            </a:r>
            <a:r>
              <a:rPr lang="nb-NO" i="1" dirty="0">
                <a:cs typeface="Arial" charset="0"/>
              </a:rPr>
              <a:t>n – m</a:t>
            </a:r>
            <a:r>
              <a:rPr lang="nb-NO" dirty="0">
                <a:cs typeface="Arial" charset="0"/>
              </a:rPr>
              <a:t> + 1 </a:t>
            </a:r>
            <a:r>
              <a:rPr lang="nb-NO" dirty="0" err="1">
                <a:cs typeface="Arial" charset="0"/>
              </a:rPr>
              <a:t>numbers</a:t>
            </a:r>
            <a:r>
              <a:rPr lang="nb-NO" dirty="0">
                <a:cs typeface="Arial" charset="0"/>
              </a:rPr>
              <a:t>)</a:t>
            </a:r>
          </a:p>
          <a:p>
            <a:pPr marL="0" indent="0" eaLnBrk="1" hangingPunct="1">
              <a:buNone/>
            </a:pPr>
            <a:r>
              <a:rPr lang="nb-NO" dirty="0">
                <a:cs typeface="Arial" charset="0"/>
              </a:rPr>
              <a:t>      </a:t>
            </a:r>
            <a:r>
              <a:rPr lang="en-US" dirty="0">
                <a:cs typeface="Arial" charset="0"/>
              </a:rPr>
              <a:t>in time </a:t>
            </a:r>
            <a:r>
              <a:rPr lang="en-US" i="1" dirty="0">
                <a:cs typeface="Arial" charset="0"/>
              </a:rPr>
              <a:t>O</a:t>
            </a:r>
            <a:r>
              <a:rPr lang="en-US" dirty="0">
                <a:cs typeface="Arial" charset="0"/>
              </a:rPr>
              <a:t>(</a:t>
            </a:r>
            <a:r>
              <a:rPr lang="en-US" i="1" dirty="0">
                <a:cs typeface="Arial" charset="0"/>
              </a:rPr>
              <a:t>n</a:t>
            </a:r>
            <a:r>
              <a:rPr lang="en-US" dirty="0">
                <a:cs typeface="Arial" charset="0"/>
              </a:rPr>
              <a:t>).</a:t>
            </a:r>
            <a:endParaRPr lang="nb-NO" dirty="0">
              <a:cs typeface="Arial" charset="0"/>
            </a:endParaRPr>
          </a:p>
          <a:p>
            <a:pPr eaLnBrk="1" hangingPunct="1"/>
            <a:endParaRPr lang="nb-NO" sz="1723" dirty="0">
              <a:cs typeface="Arial" charset="0"/>
            </a:endParaRPr>
          </a:p>
          <a:p>
            <a:pPr eaLnBrk="1" hangingPunct="1"/>
            <a:r>
              <a:rPr lang="nb-NO" dirty="0" err="1">
                <a:cs typeface="Arial" charset="0"/>
              </a:rPr>
              <a:t>We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can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threfore</a:t>
            </a:r>
            <a:r>
              <a:rPr lang="nb-NO" dirty="0">
                <a:cs typeface="Arial" charset="0"/>
              </a:rPr>
              <a:t> “</a:t>
            </a:r>
            <a:r>
              <a:rPr lang="nb-NO" dirty="0" err="1">
                <a:cs typeface="Arial" charset="0"/>
              </a:rPr>
              <a:t>theoretically</a:t>
            </a:r>
            <a:r>
              <a:rPr lang="nb-NO" dirty="0">
                <a:cs typeface="Arial" charset="0"/>
              </a:rPr>
              <a:t>” </a:t>
            </a:r>
            <a:r>
              <a:rPr lang="nb-NO" dirty="0" err="1">
                <a:cs typeface="Arial" charset="0"/>
              </a:rPr>
              <a:t>implement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the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search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algorithm</a:t>
            </a:r>
            <a:r>
              <a:rPr lang="nb-NO" dirty="0">
                <a:cs typeface="Arial" charset="0"/>
              </a:rPr>
              <a:t> in time </a:t>
            </a:r>
            <a:r>
              <a:rPr lang="en-US" i="1" dirty="0">
                <a:cs typeface="Arial" charset="0"/>
              </a:rPr>
              <a:t>O</a:t>
            </a:r>
            <a:r>
              <a:rPr lang="en-US" dirty="0">
                <a:cs typeface="Arial" charset="0"/>
              </a:rPr>
              <a:t>(</a:t>
            </a:r>
            <a:r>
              <a:rPr lang="en-US" i="1" dirty="0">
                <a:cs typeface="Arial" charset="0"/>
              </a:rPr>
              <a:t>n</a:t>
            </a:r>
            <a:r>
              <a:rPr lang="en-US" dirty="0">
                <a:cs typeface="Arial" charset="0"/>
              </a:rPr>
              <a:t>).</a:t>
            </a:r>
          </a:p>
          <a:p>
            <a:pPr eaLnBrk="1" hangingPunct="1"/>
            <a:endParaRPr lang="nb-NO" sz="1723" dirty="0">
              <a:cs typeface="Arial" charset="0"/>
            </a:endParaRPr>
          </a:p>
          <a:p>
            <a:pPr eaLnBrk="1" hangingPunct="1"/>
            <a:r>
              <a:rPr lang="nb-NO" dirty="0" err="1">
                <a:cs typeface="Arial" charset="0"/>
              </a:rPr>
              <a:t>However</a:t>
            </a:r>
            <a:r>
              <a:rPr lang="nb-NO" dirty="0">
                <a:cs typeface="Arial" charset="0"/>
              </a:rPr>
              <a:t>, </a:t>
            </a:r>
            <a:r>
              <a:rPr lang="nb-NO" dirty="0" err="1">
                <a:cs typeface="Arial" charset="0"/>
              </a:rPr>
              <a:t>the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numbers</a:t>
            </a:r>
            <a:r>
              <a:rPr lang="nb-NO" dirty="0">
                <a:cs typeface="Arial" charset="0"/>
              </a:rPr>
              <a:t>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and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´ will be so large that storing and comparing them will take too long time (in fact </a:t>
            </a:r>
            <a:r>
              <a:rPr lang="en-US" i="1" dirty="0">
                <a:cs typeface="Arial" charset="0"/>
              </a:rPr>
              <a:t>O</a:t>
            </a:r>
            <a:r>
              <a:rPr lang="en-US" dirty="0">
                <a:cs typeface="Arial" charset="0"/>
              </a:rPr>
              <a:t>(</a:t>
            </a:r>
            <a:r>
              <a:rPr lang="en-US" i="1" dirty="0">
                <a:cs typeface="Arial" charset="0"/>
              </a:rPr>
              <a:t>m</a:t>
            </a:r>
            <a:r>
              <a:rPr lang="en-US" dirty="0">
                <a:cs typeface="Arial" charset="0"/>
              </a:rPr>
              <a:t>)</a:t>
            </a:r>
            <a:r>
              <a:rPr lang="en-US" i="1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time </a:t>
            </a:r>
            <a:r>
              <a:rPr lang="mr-IN" dirty="0">
                <a:cs typeface="Arial" charset="0"/>
              </a:rPr>
              <a:t>–</a:t>
            </a:r>
            <a:r>
              <a:rPr lang="en-US" dirty="0">
                <a:cs typeface="Arial" charset="0"/>
              </a:rPr>
              <a:t> back to the naive algorithm again).</a:t>
            </a:r>
          </a:p>
          <a:p>
            <a:pPr eaLnBrk="1" hangingPunct="1"/>
            <a:endParaRPr lang="nb-NO" sz="1723" dirty="0">
              <a:cs typeface="Arial" charset="0"/>
            </a:endParaRPr>
          </a:p>
          <a:p>
            <a:pPr eaLnBrk="1" hangingPunct="1"/>
            <a:r>
              <a:rPr lang="nb-NO" dirty="0">
                <a:cs typeface="Arial" charset="0"/>
              </a:rPr>
              <a:t>The </a:t>
            </a:r>
            <a:r>
              <a:rPr lang="nb-NO" dirty="0" err="1">
                <a:cs typeface="Arial" charset="0"/>
              </a:rPr>
              <a:t>Karp-Rabin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trick</a:t>
            </a:r>
            <a:r>
              <a:rPr lang="nb-NO" dirty="0">
                <a:cs typeface="Arial" charset="0"/>
              </a:rPr>
              <a:t> is to </a:t>
            </a:r>
            <a:r>
              <a:rPr lang="nb-NO" dirty="0" err="1">
                <a:cs typeface="Arial" charset="0"/>
              </a:rPr>
              <a:t>instead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use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modular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arithmetic</a:t>
            </a:r>
            <a:r>
              <a:rPr lang="nb-NO" dirty="0">
                <a:cs typeface="Arial" charset="0"/>
              </a:rPr>
              <a:t>:  </a:t>
            </a:r>
          </a:p>
          <a:p>
            <a:pPr lvl="1" eaLnBrk="1" hangingPunct="1"/>
            <a:r>
              <a:rPr lang="nb-NO" sz="2215" dirty="0" err="1">
                <a:cs typeface="Arial" charset="0"/>
              </a:rPr>
              <a:t>We</a:t>
            </a:r>
            <a:r>
              <a:rPr lang="nb-NO" sz="2215" dirty="0">
                <a:cs typeface="Arial" charset="0"/>
              </a:rPr>
              <a:t> do all </a:t>
            </a:r>
            <a:r>
              <a:rPr lang="nb-NO" sz="2215" dirty="0" err="1">
                <a:cs typeface="Arial" charset="0"/>
              </a:rPr>
              <a:t>computations</a:t>
            </a:r>
            <a:r>
              <a:rPr lang="nb-NO" sz="2215" dirty="0">
                <a:cs typeface="Arial" charset="0"/>
              </a:rPr>
              <a:t> </a:t>
            </a:r>
            <a:r>
              <a:rPr lang="nb-NO" sz="2215" dirty="0" err="1">
                <a:cs typeface="Arial" charset="0"/>
              </a:rPr>
              <a:t>modulo</a:t>
            </a:r>
            <a:r>
              <a:rPr lang="nb-NO" sz="2215" dirty="0">
                <a:cs typeface="Arial" charset="0"/>
              </a:rPr>
              <a:t> a </a:t>
            </a:r>
            <a:r>
              <a:rPr lang="nb-NO" sz="2215" dirty="0" err="1">
                <a:cs typeface="Arial" charset="0"/>
              </a:rPr>
              <a:t>value</a:t>
            </a:r>
            <a:r>
              <a:rPr lang="nb-NO" sz="2215" dirty="0">
                <a:cs typeface="Arial" charset="0"/>
              </a:rPr>
              <a:t> </a:t>
            </a:r>
            <a:r>
              <a:rPr lang="nb-NO" sz="2215" i="1" dirty="0">
                <a:cs typeface="Arial" charset="0"/>
              </a:rPr>
              <a:t>q</a:t>
            </a:r>
            <a:r>
              <a:rPr lang="nb-NO" i="1" dirty="0">
                <a:cs typeface="Arial" charset="0"/>
              </a:rPr>
              <a:t>. </a:t>
            </a:r>
          </a:p>
          <a:p>
            <a:pPr lvl="1" eaLnBrk="1" hangingPunct="1"/>
            <a:endParaRPr lang="nb-NO" sz="1477" i="1" dirty="0">
              <a:cs typeface="Arial" charset="0"/>
            </a:endParaRPr>
          </a:p>
          <a:p>
            <a:pPr eaLnBrk="1" hangingPunct="1"/>
            <a:r>
              <a:rPr lang="nb-NO" dirty="0">
                <a:cs typeface="Arial" charset="0"/>
              </a:rPr>
              <a:t>The </a:t>
            </a:r>
            <a:r>
              <a:rPr lang="nb-NO" dirty="0" err="1">
                <a:cs typeface="Arial" charset="0"/>
              </a:rPr>
              <a:t>value</a:t>
            </a:r>
            <a:r>
              <a:rPr lang="nb-NO" dirty="0">
                <a:cs typeface="Arial" charset="0"/>
              </a:rPr>
              <a:t> </a:t>
            </a:r>
            <a:r>
              <a:rPr lang="nb-NO" i="1" dirty="0">
                <a:cs typeface="Arial" charset="0"/>
              </a:rPr>
              <a:t>q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should</a:t>
            </a:r>
            <a:r>
              <a:rPr lang="nb-NO" dirty="0">
                <a:cs typeface="Arial" charset="0"/>
              </a:rPr>
              <a:t> be </a:t>
            </a:r>
            <a:r>
              <a:rPr lang="nb-NO" dirty="0" err="1">
                <a:cs typeface="Arial" charset="0"/>
              </a:rPr>
              <a:t>chosen</a:t>
            </a:r>
            <a:r>
              <a:rPr lang="nb-NO" dirty="0">
                <a:cs typeface="Arial" charset="0"/>
              </a:rPr>
              <a:t> as a prime, so </a:t>
            </a:r>
            <a:r>
              <a:rPr lang="nb-NO" dirty="0" err="1">
                <a:cs typeface="Arial" charset="0"/>
              </a:rPr>
              <a:t>that</a:t>
            </a:r>
            <a:r>
              <a:rPr lang="nb-NO" dirty="0">
                <a:cs typeface="Arial" charset="0"/>
              </a:rPr>
              <a:t> </a:t>
            </a:r>
            <a:r>
              <a:rPr lang="nb-NO" i="1" dirty="0" err="1">
                <a:cs typeface="Arial" charset="0"/>
              </a:rPr>
              <a:t>kq</a:t>
            </a:r>
            <a:r>
              <a:rPr lang="nb-NO" dirty="0">
                <a:cs typeface="Arial" charset="0"/>
              </a:rPr>
              <a:t> just </a:t>
            </a:r>
            <a:r>
              <a:rPr lang="nb-NO" dirty="0" err="1">
                <a:cs typeface="Arial" charset="0"/>
              </a:rPr>
              <a:t>fits</a:t>
            </a:r>
            <a:r>
              <a:rPr lang="nb-NO" dirty="0">
                <a:cs typeface="Arial" charset="0"/>
              </a:rPr>
              <a:t> in a register (</a:t>
            </a:r>
            <a:r>
              <a:rPr lang="nb-NO" dirty="0" err="1">
                <a:cs typeface="Arial" charset="0"/>
              </a:rPr>
              <a:t>of</a:t>
            </a:r>
            <a:r>
              <a:rPr lang="nb-NO" dirty="0">
                <a:cs typeface="Arial" charset="0"/>
              </a:rPr>
              <a:t> e.g. 64 bits).</a:t>
            </a:r>
          </a:p>
          <a:p>
            <a:pPr eaLnBrk="1" hangingPunct="1"/>
            <a:endParaRPr lang="nb-NO" sz="1723" dirty="0">
              <a:cs typeface="Arial" charset="0"/>
            </a:endParaRPr>
          </a:p>
          <a:p>
            <a:pPr eaLnBrk="1" hangingPunct="1"/>
            <a:r>
              <a:rPr lang="nb-NO" dirty="0">
                <a:cs typeface="Arial" charset="0"/>
              </a:rPr>
              <a:t>A prime </a:t>
            </a:r>
            <a:r>
              <a:rPr lang="nb-NO" dirty="0" err="1">
                <a:cs typeface="Arial" charset="0"/>
              </a:rPr>
              <a:t>number</a:t>
            </a:r>
            <a:r>
              <a:rPr lang="nb-NO" dirty="0">
                <a:cs typeface="Arial" charset="0"/>
              </a:rPr>
              <a:t> is </a:t>
            </a:r>
            <a:r>
              <a:rPr lang="nb-NO" dirty="0" err="1">
                <a:cs typeface="Arial" charset="0"/>
              </a:rPr>
              <a:t>chosen</a:t>
            </a:r>
            <a:r>
              <a:rPr lang="nb-NO" dirty="0">
                <a:cs typeface="Arial" charset="0"/>
              </a:rPr>
              <a:t> as </a:t>
            </a:r>
            <a:r>
              <a:rPr lang="nb-NO" dirty="0" err="1">
                <a:cs typeface="Arial" charset="0"/>
              </a:rPr>
              <a:t>this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will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distribute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the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values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well</a:t>
            </a:r>
            <a:r>
              <a:rPr lang="nb-NO" dirty="0">
                <a:cs typeface="Arial" charset="0"/>
              </a:rPr>
              <a:t>.</a:t>
            </a:r>
          </a:p>
          <a:p>
            <a:pPr eaLnBrk="1" hangingPunct="1">
              <a:buNone/>
            </a:pPr>
            <a:endParaRPr lang="en-US" dirty="0">
              <a:cs typeface="Arial" charset="0"/>
            </a:endParaRPr>
          </a:p>
          <a:p>
            <a:pPr eaLnBrk="1" hangingPunct="1"/>
            <a:endParaRPr lang="nb-NO" dirty="0">
              <a:cs typeface="Arial" charset="0"/>
            </a:endParaRPr>
          </a:p>
          <a:p>
            <a:pPr eaLnBrk="1" hangingPunct="1">
              <a:buFontTx/>
              <a:buNone/>
            </a:pPr>
            <a:endParaRPr lang="nb-NO" sz="1231" dirty="0">
              <a:cs typeface="Arial" charset="0"/>
            </a:endParaRPr>
          </a:p>
          <a:p>
            <a:pPr eaLnBrk="1" hangingPunct="1"/>
            <a:endParaRPr lang="en-US" sz="1231" baseline="-25000" dirty="0">
              <a:cs typeface="Arial" charset="0"/>
            </a:endParaRPr>
          </a:p>
        </p:txBody>
      </p:sp>
      <p:sp>
        <p:nvSpPr>
          <p:cNvPr id="6" name="Rectangle 109">
            <a:extLst>
              <a:ext uri="{FF2B5EF4-FFF2-40B4-BE49-F238E27FC236}">
                <a16:creationId xmlns:a16="http://schemas.microsoft.com/office/drawing/2014/main" id="{B70FE195-86CD-E341-95F0-269A5F856510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Karp-Rabin algorithm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09244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73120"/>
            <a:ext cx="10972800" cy="491827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compute</a:t>
            </a:r>
            <a:r>
              <a:rPr lang="nb-NO" dirty="0"/>
              <a:t>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 and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dirty="0">
                <a:cs typeface="Arial" charset="0"/>
              </a:rPr>
              <a:t>, where</a:t>
            </a:r>
            <a:endParaRPr lang="nb-NO" dirty="0"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nb-NO" baseline="30000" dirty="0"/>
              <a:t> </a:t>
            </a:r>
            <a:r>
              <a:rPr lang="nb-NO" dirty="0"/>
              <a:t>         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dirty="0">
                <a:cs typeface="Arial" charset="0"/>
              </a:rPr>
              <a:t> mod </a:t>
            </a:r>
            <a:r>
              <a:rPr lang="en-US" i="1" dirty="0">
                <a:cs typeface="Arial" charset="0"/>
              </a:rPr>
              <a:t>q,</a:t>
            </a:r>
            <a:endParaRPr lang="en-US" baseline="-25000" dirty="0"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en-US" i="1" dirty="0">
                <a:cs typeface="Arial" charset="0"/>
              </a:rPr>
              <a:t>           P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dirty="0">
                <a:cs typeface="Arial" charset="0"/>
              </a:rPr>
              <a:t> =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´ mod </a:t>
            </a:r>
            <a:r>
              <a:rPr lang="en-US" i="1" dirty="0">
                <a:cs typeface="Arial" charset="0"/>
              </a:rPr>
              <a:t>q, (only once)</a:t>
            </a:r>
            <a:endParaRPr lang="nb-NO" i="1" dirty="0"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nb-NO" dirty="0">
                <a:cs typeface="Arial" charset="0"/>
              </a:rPr>
              <a:t>	and </a:t>
            </a:r>
            <a:r>
              <a:rPr lang="nb-NO" dirty="0" err="1">
                <a:cs typeface="Arial" charset="0"/>
              </a:rPr>
              <a:t>compare</a:t>
            </a:r>
            <a:r>
              <a:rPr lang="nb-NO" dirty="0">
                <a:cs typeface="Arial" charset="0"/>
              </a:rPr>
              <a:t>.</a:t>
            </a:r>
          </a:p>
          <a:p>
            <a:pPr eaLnBrk="1" hangingPunct="1">
              <a:buFontTx/>
              <a:buNone/>
            </a:pPr>
            <a:endParaRPr lang="nb-NO" dirty="0">
              <a:cs typeface="Arial" charset="0"/>
            </a:endParaRPr>
          </a:p>
          <a:p>
            <a:pPr eaLnBrk="1" hangingPunct="1"/>
            <a:r>
              <a:rPr lang="nb-NO" dirty="0" err="1">
                <a:cs typeface="Arial" charset="0"/>
              </a:rPr>
              <a:t>We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can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get</a:t>
            </a:r>
            <a:r>
              <a:rPr lang="nb-NO" dirty="0">
                <a:cs typeface="Arial" charset="0"/>
              </a:rPr>
              <a:t>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dirty="0">
                <a:cs typeface="Arial" charset="0"/>
              </a:rPr>
              <a:t> even if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-25000" dirty="0">
                <a:cs typeface="Arial" charset="0"/>
              </a:rPr>
              <a:t>s </a:t>
            </a:r>
            <a:r>
              <a:rPr lang="en-US" dirty="0">
                <a:cs typeface="Arial" charset="0"/>
              </a:rPr>
              <a:t>≠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´.  This is called a spurious match.</a:t>
            </a:r>
          </a:p>
          <a:p>
            <a:pPr eaLnBrk="1" hangingPunct="1">
              <a:buFontTx/>
              <a:buNone/>
            </a:pPr>
            <a:endParaRPr lang="nb-NO" dirty="0">
              <a:cs typeface="Arial" charset="0"/>
            </a:endParaRPr>
          </a:p>
          <a:p>
            <a:pPr eaLnBrk="1" hangingPunct="1"/>
            <a:r>
              <a:rPr lang="nb-NO" dirty="0">
                <a:cs typeface="Arial" charset="0"/>
              </a:rPr>
              <a:t>So, </a:t>
            </a:r>
            <a:r>
              <a:rPr lang="nb-NO" dirty="0" err="1">
                <a:cs typeface="Arial" charset="0"/>
              </a:rPr>
              <a:t>if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we</a:t>
            </a:r>
            <a:r>
              <a:rPr lang="nb-NO" dirty="0">
                <a:cs typeface="Arial" charset="0"/>
              </a:rPr>
              <a:t> have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dirty="0">
                <a:cs typeface="Arial" charset="0"/>
              </a:rPr>
              <a:t>, we have to fully check whether </a:t>
            </a:r>
            <a:r>
              <a:rPr lang="en-US" i="1" dirty="0">
                <a:cs typeface="Arial" charset="0"/>
              </a:rPr>
              <a:t>T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.</a:t>
            </a:r>
          </a:p>
          <a:p>
            <a:pPr eaLnBrk="1" hangingPunct="1"/>
            <a:endParaRPr lang="nb-NO" dirty="0">
              <a:cs typeface="Arial" charset="0"/>
            </a:endParaRPr>
          </a:p>
          <a:p>
            <a:pPr eaLnBrk="1" hangingPunct="1"/>
            <a:r>
              <a:rPr lang="nb-NO" dirty="0">
                <a:cs typeface="Arial" charset="0"/>
              </a:rPr>
              <a:t>With large </a:t>
            </a:r>
            <a:r>
              <a:rPr lang="nb-NO" dirty="0" err="1">
                <a:cs typeface="Arial" charset="0"/>
              </a:rPr>
              <a:t>enough</a:t>
            </a:r>
            <a:r>
              <a:rPr lang="nb-NO" dirty="0">
                <a:cs typeface="Arial" charset="0"/>
              </a:rPr>
              <a:t> </a:t>
            </a:r>
            <a:r>
              <a:rPr lang="nb-NO" i="1" dirty="0">
                <a:cs typeface="Arial" charset="0"/>
              </a:rPr>
              <a:t>q,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the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probability</a:t>
            </a:r>
            <a:r>
              <a:rPr lang="nb-NO" dirty="0">
                <a:cs typeface="Arial" charset="0"/>
              </a:rPr>
              <a:t> for </a:t>
            </a:r>
            <a:r>
              <a:rPr lang="nb-NO" dirty="0" err="1">
                <a:cs typeface="Arial" charset="0"/>
              </a:rPr>
              <a:t>getting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spurious</a:t>
            </a:r>
            <a:r>
              <a:rPr lang="nb-NO" dirty="0">
                <a:cs typeface="Arial" charset="0"/>
              </a:rPr>
              <a:t> matches is </a:t>
            </a:r>
            <a:r>
              <a:rPr lang="nb-NO" dirty="0" err="1">
                <a:cs typeface="Arial" charset="0"/>
              </a:rPr>
              <a:t>low</a:t>
            </a:r>
            <a:r>
              <a:rPr lang="nb-NO" dirty="0">
                <a:cs typeface="Arial" charset="0"/>
              </a:rPr>
              <a:t> </a:t>
            </a:r>
            <a:br>
              <a:rPr lang="nb-NO" dirty="0">
                <a:cs typeface="Arial" charset="0"/>
              </a:rPr>
            </a:br>
            <a:r>
              <a:rPr lang="nb-NO" dirty="0">
                <a:cs typeface="Arial" charset="0"/>
              </a:rPr>
              <a:t>(</a:t>
            </a:r>
            <a:r>
              <a:rPr lang="nb-NO" dirty="0" err="1">
                <a:cs typeface="Arial" charset="0"/>
              </a:rPr>
              <a:t>see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next</a:t>
            </a:r>
            <a:r>
              <a:rPr lang="nb-NO" dirty="0">
                <a:cs typeface="Arial" charset="0"/>
              </a:rPr>
              <a:t> slides)</a:t>
            </a:r>
          </a:p>
          <a:p>
            <a:pPr eaLnBrk="1" hangingPunct="1"/>
            <a:endParaRPr lang="nb-NO" dirty="0">
              <a:cs typeface="Arial" charset="0"/>
            </a:endParaRPr>
          </a:p>
          <a:p>
            <a:pPr lvl="1" eaLnBrk="1" hangingPunct="1">
              <a:buFontTx/>
              <a:buNone/>
            </a:pPr>
            <a:endParaRPr lang="en-US" sz="2215" dirty="0"/>
          </a:p>
        </p:txBody>
      </p:sp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5726929" y="1480658"/>
            <a:ext cx="385233" cy="111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nb-NO" sz="6646" b="0" dirty="0">
                <a:solidFill>
                  <a:schemeClr val="accent2"/>
                </a:solidFill>
                <a:latin typeface="Times New Roman" pitchFamily="18" charset="0"/>
              </a:rPr>
              <a:t>}</a:t>
            </a:r>
            <a:endParaRPr lang="en-US" sz="6646" b="0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6263621" y="1807369"/>
            <a:ext cx="5616624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nb-NO" i="1" dirty="0">
                <a:solidFill>
                  <a:schemeClr val="accent2"/>
                </a:solidFill>
              </a:rPr>
              <a:t>x</a:t>
            </a:r>
            <a:r>
              <a:rPr lang="nb-NO" dirty="0">
                <a:solidFill>
                  <a:schemeClr val="accent2"/>
                </a:solidFill>
              </a:rPr>
              <a:t> mod </a:t>
            </a:r>
            <a:r>
              <a:rPr lang="nb-NO" i="1" dirty="0">
                <a:solidFill>
                  <a:schemeClr val="accent2"/>
                </a:solidFill>
              </a:rPr>
              <a:t>y</a:t>
            </a:r>
            <a:r>
              <a:rPr lang="nb-NO" dirty="0">
                <a:solidFill>
                  <a:schemeClr val="accent2"/>
                </a:solidFill>
              </a:rPr>
              <a:t> </a:t>
            </a:r>
            <a:r>
              <a:rPr lang="nb-NO" b="0" dirty="0">
                <a:solidFill>
                  <a:schemeClr val="accent2"/>
                </a:solidFill>
              </a:rPr>
              <a:t>is </a:t>
            </a:r>
            <a:r>
              <a:rPr lang="nb-NO" b="0" dirty="0" err="1">
                <a:solidFill>
                  <a:schemeClr val="accent2"/>
                </a:solidFill>
              </a:rPr>
              <a:t>the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remainder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when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deviding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>
                <a:solidFill>
                  <a:schemeClr val="accent2"/>
                </a:solidFill>
              </a:rPr>
              <a:t>x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with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i="1" dirty="0">
                <a:solidFill>
                  <a:schemeClr val="accent2"/>
                </a:solidFill>
              </a:rPr>
              <a:t>y</a:t>
            </a:r>
            <a:r>
              <a:rPr lang="nb-NO" b="0" dirty="0">
                <a:solidFill>
                  <a:schemeClr val="accent2"/>
                </a:solidFill>
              </a:rPr>
              <a:t>, </a:t>
            </a:r>
            <a:br>
              <a:rPr lang="nb-NO" b="0" dirty="0">
                <a:solidFill>
                  <a:schemeClr val="accent2"/>
                </a:solidFill>
              </a:rPr>
            </a:br>
            <a:r>
              <a:rPr lang="nb-NO" b="0" dirty="0" err="1">
                <a:solidFill>
                  <a:schemeClr val="accent2"/>
                </a:solidFill>
              </a:rPr>
              <a:t>this</a:t>
            </a:r>
            <a:r>
              <a:rPr lang="nb-NO" b="0" dirty="0">
                <a:solidFill>
                  <a:schemeClr val="accent2"/>
                </a:solidFill>
              </a:rPr>
              <a:t> is </a:t>
            </a:r>
            <a:r>
              <a:rPr lang="nb-NO" b="0" dirty="0" err="1">
                <a:solidFill>
                  <a:schemeClr val="accent2"/>
                </a:solidFill>
              </a:rPr>
              <a:t>always</a:t>
            </a:r>
            <a:r>
              <a:rPr lang="nb-NO" b="0" dirty="0">
                <a:solidFill>
                  <a:schemeClr val="accent2"/>
                </a:solidFill>
              </a:rPr>
              <a:t> in </a:t>
            </a:r>
            <a:r>
              <a:rPr lang="nb-NO" b="0" dirty="0" err="1">
                <a:solidFill>
                  <a:schemeClr val="accent2"/>
                </a:solidFill>
              </a:rPr>
              <a:t>the</a:t>
            </a:r>
            <a:r>
              <a:rPr lang="nb-NO" b="0" dirty="0">
                <a:solidFill>
                  <a:schemeClr val="accent2"/>
                </a:solidFill>
              </a:rPr>
              <a:t> </a:t>
            </a:r>
            <a:r>
              <a:rPr lang="nb-NO" b="0" dirty="0" err="1">
                <a:solidFill>
                  <a:schemeClr val="accent2"/>
                </a:solidFill>
              </a:rPr>
              <a:t>interval</a:t>
            </a:r>
            <a:r>
              <a:rPr lang="nb-NO" b="0" dirty="0">
                <a:solidFill>
                  <a:schemeClr val="accent2"/>
                </a:solidFill>
              </a:rPr>
              <a:t>   {0, 1, …, </a:t>
            </a:r>
            <a:r>
              <a:rPr lang="nb-NO" b="0" i="1" dirty="0">
                <a:solidFill>
                  <a:schemeClr val="accent2"/>
                </a:solidFill>
              </a:rPr>
              <a:t>y </a:t>
            </a:r>
            <a:r>
              <a:rPr lang="nb-NO" b="0" dirty="0">
                <a:solidFill>
                  <a:schemeClr val="accent2"/>
                </a:solidFill>
              </a:rPr>
              <a:t>-1}.</a:t>
            </a:r>
          </a:p>
        </p:txBody>
      </p:sp>
      <p:sp>
        <p:nvSpPr>
          <p:cNvPr id="6" name="Rectangle 109">
            <a:extLst>
              <a:ext uri="{FF2B5EF4-FFF2-40B4-BE49-F238E27FC236}">
                <a16:creationId xmlns:a16="http://schemas.microsoft.com/office/drawing/2014/main" id="{4ADE6B2F-E1C1-5C4E-8F81-4FEA3B39738A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Karp-Rabin algorithm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61642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569201" y="-791303"/>
            <a:ext cx="4622800" cy="513862"/>
          </a:xfrm>
        </p:spPr>
        <p:txBody>
          <a:bodyPr/>
          <a:lstStyle/>
          <a:p>
            <a:pPr algn="r" eaLnBrk="1" hangingPunct="1"/>
            <a:r>
              <a:rPr lang="nb-NO" sz="1600" dirty="0">
                <a:solidFill>
                  <a:srgbClr val="DDDDDD"/>
                </a:solidFill>
              </a:rPr>
              <a:t>The </a:t>
            </a:r>
            <a:r>
              <a:rPr lang="nb-NO" sz="1600" dirty="0" err="1">
                <a:solidFill>
                  <a:srgbClr val="DDDDDD"/>
                </a:solidFill>
              </a:rPr>
              <a:t>Karp</a:t>
            </a:r>
            <a:r>
              <a:rPr lang="nb-NO" sz="1600" dirty="0">
                <a:solidFill>
                  <a:srgbClr val="DDDDDD"/>
                </a:solidFill>
              </a:rPr>
              <a:t>-Rabin-</a:t>
            </a:r>
            <a:r>
              <a:rPr lang="nb-NO" sz="1600" dirty="0" err="1">
                <a:solidFill>
                  <a:srgbClr val="DDDDDD"/>
                </a:solidFill>
              </a:rPr>
              <a:t>algorithm</a:t>
            </a:r>
            <a:endParaRPr lang="en-US" sz="1600" dirty="0">
              <a:solidFill>
                <a:srgbClr val="DDDDDD"/>
              </a:solidFill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417" y="190004"/>
            <a:ext cx="10972800" cy="6412677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b="1" dirty="0" err="1"/>
              <a:t>function</a:t>
            </a:r>
            <a:r>
              <a:rPr lang="nb-NO" dirty="0"/>
              <a:t> </a:t>
            </a:r>
            <a:r>
              <a:rPr lang="nb-NO" i="1" dirty="0" err="1"/>
              <a:t>KarpRabinStringMatcher</a:t>
            </a:r>
            <a:r>
              <a:rPr lang="nb-NO" dirty="0"/>
              <a:t> (</a:t>
            </a:r>
            <a:r>
              <a:rPr lang="nb-NO" i="1" dirty="0"/>
              <a:t>P </a:t>
            </a:r>
            <a:r>
              <a:rPr lang="nb-NO" dirty="0"/>
              <a:t>[0:</a:t>
            </a:r>
            <a:r>
              <a:rPr lang="nb-NO" i="1" dirty="0"/>
              <a:t>m </a:t>
            </a:r>
            <a:r>
              <a:rPr lang="nb-NO" dirty="0"/>
              <a:t>-1], </a:t>
            </a:r>
            <a:r>
              <a:rPr lang="nb-NO" i="1" dirty="0"/>
              <a:t>T </a:t>
            </a:r>
            <a:r>
              <a:rPr lang="nb-NO" dirty="0"/>
              <a:t>[0:</a:t>
            </a:r>
            <a:r>
              <a:rPr lang="nb-NO" i="1" dirty="0"/>
              <a:t>n </a:t>
            </a:r>
            <a:r>
              <a:rPr lang="nb-NO" dirty="0"/>
              <a:t>-1], </a:t>
            </a:r>
            <a:r>
              <a:rPr lang="nb-NO" i="1" dirty="0"/>
              <a:t>k</a:t>
            </a:r>
            <a:r>
              <a:rPr lang="nb-NO" dirty="0"/>
              <a:t>, </a:t>
            </a:r>
            <a:r>
              <a:rPr lang="nb-NO" i="1" dirty="0"/>
              <a:t>q</a:t>
            </a:r>
            <a:r>
              <a:rPr lang="nb-NO" dirty="0"/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dirty="0"/>
              <a:t>	</a:t>
            </a:r>
            <a:r>
              <a:rPr lang="nb-NO" i="1" dirty="0"/>
              <a:t>c</a:t>
            </a:r>
            <a:r>
              <a:rPr lang="nb-NO" b="1" dirty="0"/>
              <a:t> </a:t>
            </a:r>
            <a:r>
              <a:rPr lang="nb-NO" dirty="0">
                <a:cs typeface="Arial" charset="0"/>
              </a:rPr>
              <a:t>←</a:t>
            </a:r>
            <a:r>
              <a:rPr lang="nb-NO" dirty="0"/>
              <a:t> </a:t>
            </a:r>
            <a:r>
              <a:rPr lang="nb-NO" i="1" dirty="0"/>
              <a:t>k </a:t>
            </a:r>
            <a:r>
              <a:rPr lang="nb-NO" i="1" baseline="30000" dirty="0"/>
              <a:t>m</a:t>
            </a:r>
            <a:r>
              <a:rPr lang="nb-NO" baseline="30000" dirty="0"/>
              <a:t> -1 </a:t>
            </a:r>
            <a:r>
              <a:rPr lang="en-US" dirty="0">
                <a:cs typeface="Arial" charset="0"/>
              </a:rPr>
              <a:t>mod </a:t>
            </a:r>
            <a:r>
              <a:rPr lang="en-US" i="1" dirty="0">
                <a:cs typeface="Arial" charset="0"/>
              </a:rPr>
              <a:t>q</a:t>
            </a:r>
            <a:endParaRPr lang="nb-NO" baseline="300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i="1" dirty="0">
                <a:cs typeface="Arial" charset="0"/>
              </a:rPr>
              <a:t>	P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dirty="0">
                <a:cs typeface="Arial" charset="0"/>
              </a:rPr>
              <a:t> </a:t>
            </a:r>
            <a:r>
              <a:rPr lang="nb-NO" dirty="0">
                <a:cs typeface="Arial" charset="0"/>
              </a:rPr>
              <a:t>←</a:t>
            </a:r>
            <a:r>
              <a:rPr lang="en-US" dirty="0">
                <a:cs typeface="Arial" charset="0"/>
              </a:rPr>
              <a:t> 0</a:t>
            </a:r>
            <a:endParaRPr lang="nb-NO" baseline="300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i="1" dirty="0"/>
              <a:t>	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</a:t>
            </a:r>
            <a:r>
              <a:rPr lang="nb-NO" dirty="0">
                <a:cs typeface="Arial" charset="0"/>
              </a:rPr>
              <a:t>←</a:t>
            </a:r>
            <a:r>
              <a:rPr lang="en-US" dirty="0">
                <a:cs typeface="Arial" charset="0"/>
              </a:rPr>
              <a:t> 0</a:t>
            </a:r>
            <a:endParaRPr lang="en-US" baseline="-25000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nb-NO" baseline="-25000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b="1" dirty="0"/>
              <a:t>	for</a:t>
            </a:r>
            <a:r>
              <a:rPr lang="nb-NO" dirty="0"/>
              <a:t> </a:t>
            </a:r>
            <a:r>
              <a:rPr lang="nb-NO" i="1" dirty="0"/>
              <a:t>i </a:t>
            </a:r>
            <a:r>
              <a:rPr lang="nb-NO" dirty="0">
                <a:cs typeface="Arial" charset="0"/>
              </a:rPr>
              <a:t>←</a:t>
            </a:r>
            <a:r>
              <a:rPr lang="nb-NO" dirty="0"/>
              <a:t> 1 </a:t>
            </a:r>
            <a:r>
              <a:rPr lang="nb-NO" b="1" dirty="0"/>
              <a:t>to</a:t>
            </a:r>
            <a:r>
              <a:rPr lang="nb-NO" dirty="0"/>
              <a:t> </a:t>
            </a:r>
            <a:r>
              <a:rPr lang="nb-NO" i="1" dirty="0"/>
              <a:t>m</a:t>
            </a:r>
            <a:r>
              <a:rPr lang="nb-NO" dirty="0"/>
              <a:t> </a:t>
            </a:r>
            <a:r>
              <a:rPr lang="nb-NO" b="1" dirty="0"/>
              <a:t>do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i="1" dirty="0">
                <a:cs typeface="Arial" charset="0"/>
              </a:rPr>
              <a:t>		P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dirty="0">
                <a:cs typeface="Arial" charset="0"/>
              </a:rPr>
              <a:t> </a:t>
            </a:r>
            <a:r>
              <a:rPr lang="nb-NO" dirty="0">
                <a:cs typeface="Arial" charset="0"/>
              </a:rPr>
              <a:t>←</a:t>
            </a:r>
            <a:r>
              <a:rPr lang="en-US" dirty="0">
                <a:cs typeface="Arial" charset="0"/>
              </a:rPr>
              <a:t> (</a:t>
            </a:r>
            <a:r>
              <a:rPr lang="en-US" i="1" dirty="0">
                <a:cs typeface="Arial" charset="0"/>
              </a:rPr>
              <a:t>k</a:t>
            </a:r>
            <a:r>
              <a:rPr lang="en-US" dirty="0">
                <a:cs typeface="Arial" charset="0"/>
              </a:rPr>
              <a:t> *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dirty="0">
                <a:cs typeface="Arial" charset="0"/>
              </a:rPr>
              <a:t> +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 [ </a:t>
            </a:r>
            <a:r>
              <a:rPr lang="en-US" i="1" dirty="0" err="1">
                <a:cs typeface="Arial" charset="0"/>
              </a:rPr>
              <a:t>i</a:t>
            </a:r>
            <a:r>
              <a:rPr lang="en-US" i="1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]) mod </a:t>
            </a:r>
            <a:r>
              <a:rPr lang="en-US" i="1" dirty="0">
                <a:cs typeface="Arial" charset="0"/>
              </a:rPr>
              <a:t>q</a:t>
            </a:r>
            <a:endParaRPr lang="nb-NO" baseline="300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i="1" dirty="0"/>
              <a:t>		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baseline="-25000" dirty="0">
                <a:cs typeface="Arial" charset="0"/>
              </a:rPr>
              <a:t>0 </a:t>
            </a:r>
            <a:r>
              <a:rPr lang="nb-NO" dirty="0">
                <a:cs typeface="Arial" charset="0"/>
              </a:rPr>
              <a:t>←</a:t>
            </a:r>
            <a:r>
              <a:rPr lang="en-US" dirty="0">
                <a:cs typeface="Arial" charset="0"/>
              </a:rPr>
              <a:t> (k *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baseline="-25000" dirty="0">
                <a:cs typeface="Arial" charset="0"/>
              </a:rPr>
              <a:t>0 </a:t>
            </a:r>
            <a:r>
              <a:rPr lang="en-US" i="1" dirty="0">
                <a:cs typeface="Arial" charset="0"/>
              </a:rPr>
              <a:t>+ T </a:t>
            </a:r>
            <a:r>
              <a:rPr lang="en-US" dirty="0">
                <a:cs typeface="Arial" charset="0"/>
              </a:rPr>
              <a:t>[ </a:t>
            </a:r>
            <a:r>
              <a:rPr lang="en-US" i="1" dirty="0" err="1">
                <a:cs typeface="Arial" charset="0"/>
              </a:rPr>
              <a:t>i</a:t>
            </a:r>
            <a:r>
              <a:rPr lang="en-US" i="1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]) mod </a:t>
            </a:r>
            <a:r>
              <a:rPr lang="en-US" i="1" dirty="0">
                <a:cs typeface="Arial" charset="0"/>
              </a:rPr>
              <a:t>q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b="1" dirty="0">
                <a:cs typeface="Arial" charset="0"/>
              </a:rPr>
              <a:t>	</a:t>
            </a:r>
            <a:r>
              <a:rPr lang="nb-NO" b="1" dirty="0" err="1">
                <a:cs typeface="Arial" charset="0"/>
              </a:rPr>
              <a:t>endfor</a:t>
            </a:r>
            <a:endParaRPr lang="nb-NO" b="1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nb-NO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b="1" dirty="0"/>
              <a:t>	for</a:t>
            </a:r>
            <a:r>
              <a:rPr lang="nb-NO" dirty="0"/>
              <a:t> </a:t>
            </a:r>
            <a:r>
              <a:rPr lang="nb-NO" i="1" dirty="0"/>
              <a:t>s </a:t>
            </a:r>
            <a:r>
              <a:rPr lang="nb-NO" dirty="0">
                <a:cs typeface="Arial" charset="0"/>
              </a:rPr>
              <a:t>←</a:t>
            </a:r>
            <a:r>
              <a:rPr lang="nb-NO" dirty="0"/>
              <a:t> 0 </a:t>
            </a:r>
            <a:r>
              <a:rPr lang="nb-NO" b="1" dirty="0"/>
              <a:t>to</a:t>
            </a:r>
            <a:r>
              <a:rPr lang="nb-NO" dirty="0"/>
              <a:t> </a:t>
            </a:r>
            <a:r>
              <a:rPr lang="nb-NO" i="1" dirty="0"/>
              <a:t>n</a:t>
            </a:r>
            <a:r>
              <a:rPr lang="nb-NO" dirty="0"/>
              <a:t> - </a:t>
            </a:r>
            <a:r>
              <a:rPr lang="nb-NO" i="1" dirty="0"/>
              <a:t>m</a:t>
            </a:r>
            <a:r>
              <a:rPr lang="nb-NO" dirty="0"/>
              <a:t> </a:t>
            </a:r>
            <a:r>
              <a:rPr lang="nb-NO" b="1" dirty="0"/>
              <a:t>do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i="1" dirty="0">
                <a:cs typeface="Arial" charset="0"/>
              </a:rPr>
              <a:t>		</a:t>
            </a:r>
            <a:r>
              <a:rPr lang="nb-NO" b="1" dirty="0" err="1">
                <a:cs typeface="Arial" charset="0"/>
              </a:rPr>
              <a:t>if</a:t>
            </a:r>
            <a:r>
              <a:rPr lang="nb-NO" dirty="0">
                <a:cs typeface="Arial" charset="0"/>
              </a:rPr>
              <a:t> </a:t>
            </a:r>
            <a:r>
              <a:rPr lang="nb-NO" i="1" dirty="0">
                <a:cs typeface="Arial" charset="0"/>
              </a:rPr>
              <a:t>s</a:t>
            </a:r>
            <a:r>
              <a:rPr lang="nb-NO" dirty="0">
                <a:cs typeface="Arial" charset="0"/>
              </a:rPr>
              <a:t> &gt; 0 </a:t>
            </a:r>
            <a:r>
              <a:rPr lang="nb-NO" b="1" dirty="0" err="1">
                <a:cs typeface="Arial" charset="0"/>
              </a:rPr>
              <a:t>then</a:t>
            </a:r>
            <a:r>
              <a:rPr lang="nb-NO" b="1" dirty="0">
                <a:cs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i="1" dirty="0">
                <a:cs typeface="Arial" charset="0"/>
              </a:rPr>
              <a:t>			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</a:t>
            </a:r>
            <a:r>
              <a:rPr lang="nb-NO" dirty="0">
                <a:cs typeface="Arial" charset="0"/>
              </a:rPr>
              <a:t>←</a:t>
            </a:r>
            <a:r>
              <a:rPr lang="en-US" dirty="0">
                <a:cs typeface="Arial" charset="0"/>
              </a:rPr>
              <a:t> (k * (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-1 </a:t>
            </a:r>
            <a:r>
              <a:rPr lang="en-US" i="1" dirty="0">
                <a:cs typeface="Arial" charset="0"/>
              </a:rPr>
              <a:t>- T </a:t>
            </a:r>
            <a:r>
              <a:rPr lang="en-US" dirty="0">
                <a:cs typeface="Arial" charset="0"/>
              </a:rPr>
              <a:t>[ </a:t>
            </a:r>
            <a:r>
              <a:rPr lang="en-US" i="1" dirty="0">
                <a:cs typeface="Arial" charset="0"/>
              </a:rPr>
              <a:t>s </a:t>
            </a:r>
            <a:r>
              <a:rPr lang="en-US" dirty="0">
                <a:cs typeface="Arial" charset="0"/>
              </a:rPr>
              <a:t>] * </a:t>
            </a:r>
            <a:r>
              <a:rPr lang="en-US" i="1" dirty="0">
                <a:cs typeface="Arial" charset="0"/>
              </a:rPr>
              <a:t>c</a:t>
            </a:r>
            <a:r>
              <a:rPr lang="en-US" dirty="0">
                <a:cs typeface="Arial" charset="0"/>
              </a:rPr>
              <a:t>) + </a:t>
            </a:r>
            <a:r>
              <a:rPr lang="en-US" i="1" dirty="0">
                <a:cs typeface="Arial" charset="0"/>
              </a:rPr>
              <a:t>T </a:t>
            </a:r>
            <a:r>
              <a:rPr lang="en-US" dirty="0">
                <a:cs typeface="Arial" charset="0"/>
              </a:rPr>
              <a:t>[ </a:t>
            </a:r>
            <a:r>
              <a:rPr lang="en-US" i="1" dirty="0">
                <a:cs typeface="Arial" charset="0"/>
              </a:rPr>
              <a:t>s + m </a:t>
            </a:r>
            <a:r>
              <a:rPr lang="en-US" dirty="0">
                <a:cs typeface="Arial" charset="0"/>
              </a:rPr>
              <a:t>]) mod </a:t>
            </a:r>
            <a:r>
              <a:rPr lang="en-US" i="1" dirty="0">
                <a:cs typeface="Arial" charset="0"/>
              </a:rPr>
              <a:t>q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i="1" dirty="0">
                <a:cs typeface="Arial" charset="0"/>
              </a:rPr>
              <a:t>		</a:t>
            </a:r>
            <a:r>
              <a:rPr lang="nb-NO" b="1" dirty="0" err="1">
                <a:cs typeface="Arial" charset="0"/>
              </a:rPr>
              <a:t>endif</a:t>
            </a:r>
            <a:endParaRPr lang="en-US" b="1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b="1" i="1" dirty="0">
                <a:cs typeface="Arial" charset="0"/>
              </a:rPr>
              <a:t>		</a:t>
            </a:r>
            <a:r>
              <a:rPr lang="nb-NO" b="1" dirty="0" err="1">
                <a:cs typeface="Arial" charset="0"/>
              </a:rPr>
              <a:t>if</a:t>
            </a:r>
            <a:r>
              <a:rPr lang="nb-NO" b="1" dirty="0">
                <a:cs typeface="Arial" charset="0"/>
              </a:rPr>
              <a:t>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</a:t>
            </a:r>
            <a:r>
              <a:rPr lang="en-US" baseline="-25000" dirty="0">
                <a:cs typeface="Arial" charset="0"/>
              </a:rPr>
              <a:t>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dirty="0">
                <a:cs typeface="Arial" charset="0"/>
              </a:rPr>
              <a:t> </a:t>
            </a:r>
            <a:r>
              <a:rPr lang="en-US" b="1" dirty="0">
                <a:cs typeface="Arial" charset="0"/>
              </a:rPr>
              <a:t>then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dirty="0">
                <a:cs typeface="Arial" charset="0"/>
              </a:rPr>
              <a:t>			 </a:t>
            </a:r>
            <a:r>
              <a:rPr lang="nb-NO" b="1" dirty="0" err="1">
                <a:cs typeface="Arial" charset="0"/>
              </a:rPr>
              <a:t>if</a:t>
            </a:r>
            <a:r>
              <a:rPr lang="nb-NO" dirty="0">
                <a:cs typeface="Arial" charset="0"/>
              </a:rPr>
              <a:t> </a:t>
            </a:r>
            <a:r>
              <a:rPr lang="en-US" i="1" dirty="0">
                <a:cs typeface="Arial" charset="0"/>
              </a:rPr>
              <a:t>T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baseline="-25000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</a:t>
            </a:r>
            <a:r>
              <a:rPr lang="en-US" baseline="-25000" dirty="0">
                <a:cs typeface="Arial" charset="0"/>
              </a:rPr>
              <a:t>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 </a:t>
            </a:r>
            <a:r>
              <a:rPr lang="en-US" b="1" dirty="0">
                <a:cs typeface="Arial" charset="0"/>
              </a:rPr>
              <a:t>then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dirty="0">
                <a:cs typeface="Arial" charset="0"/>
              </a:rPr>
              <a:t>				</a:t>
            </a:r>
            <a:r>
              <a:rPr lang="nb-NO" b="1" dirty="0" err="1">
                <a:cs typeface="Arial" charset="0"/>
              </a:rPr>
              <a:t>return</a:t>
            </a:r>
            <a:r>
              <a:rPr lang="nb-NO" dirty="0">
                <a:cs typeface="Arial" charset="0"/>
              </a:rPr>
              <a:t>(</a:t>
            </a:r>
            <a:r>
              <a:rPr lang="nb-NO" i="1" dirty="0">
                <a:cs typeface="Arial" charset="0"/>
              </a:rPr>
              <a:t>s</a:t>
            </a:r>
            <a:r>
              <a:rPr lang="nb-NO" dirty="0">
                <a:cs typeface="Arial" charset="0"/>
              </a:rPr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dirty="0">
                <a:cs typeface="Arial" charset="0"/>
              </a:rPr>
              <a:t>			</a:t>
            </a:r>
            <a:r>
              <a:rPr lang="nb-NO" b="1" dirty="0" err="1">
                <a:cs typeface="Arial" charset="0"/>
              </a:rPr>
              <a:t>endif</a:t>
            </a:r>
            <a:endParaRPr lang="nb-NO" b="1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b="1" dirty="0">
                <a:cs typeface="Arial" charset="0"/>
              </a:rPr>
              <a:t>		</a:t>
            </a:r>
            <a:r>
              <a:rPr lang="nb-NO" b="1" dirty="0" err="1">
                <a:cs typeface="Arial" charset="0"/>
              </a:rPr>
              <a:t>endif</a:t>
            </a:r>
            <a:endParaRPr lang="en-US" i="1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i="1" dirty="0">
                <a:cs typeface="Arial" charset="0"/>
              </a:rPr>
              <a:t>	</a:t>
            </a:r>
            <a:r>
              <a:rPr lang="nb-NO" b="1" dirty="0" err="1">
                <a:cs typeface="Arial" charset="0"/>
              </a:rPr>
              <a:t>endfor</a:t>
            </a:r>
            <a:endParaRPr lang="nb-NO" b="1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b="1" dirty="0">
                <a:cs typeface="Arial" charset="0"/>
              </a:rPr>
              <a:t>	</a:t>
            </a:r>
            <a:r>
              <a:rPr lang="nb-NO" b="1" dirty="0" err="1">
                <a:cs typeface="Arial" charset="0"/>
              </a:rPr>
              <a:t>return</a:t>
            </a:r>
            <a:r>
              <a:rPr lang="nb-NO" dirty="0">
                <a:cs typeface="Arial" charset="0"/>
              </a:rPr>
              <a:t>(-1)</a:t>
            </a:r>
            <a:endParaRPr lang="nb-NO" b="1" dirty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b="1" dirty="0">
                <a:cs typeface="Arial" charset="0"/>
              </a:rPr>
              <a:t>	</a:t>
            </a:r>
            <a:r>
              <a:rPr lang="nb-NO" b="1" dirty="0"/>
              <a:t>end</a:t>
            </a:r>
            <a:r>
              <a:rPr lang="nb-NO" dirty="0"/>
              <a:t> </a:t>
            </a:r>
            <a:r>
              <a:rPr lang="nb-NO" i="1" dirty="0" err="1"/>
              <a:t>KarpRabinStringMatcher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6444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8506" y="950025"/>
            <a:ext cx="11099285" cy="5719061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spcAft>
                <a:spcPts val="600"/>
              </a:spcAft>
            </a:pPr>
            <a:r>
              <a:rPr lang="nb-NO" dirty="0"/>
              <a:t>The </a:t>
            </a:r>
            <a:r>
              <a:rPr lang="nb-NO" dirty="0" err="1"/>
              <a:t>worst</a:t>
            </a:r>
            <a:r>
              <a:rPr lang="nb-NO" dirty="0"/>
              <a:t> case </a:t>
            </a:r>
            <a:r>
              <a:rPr lang="nb-NO" dirty="0" err="1"/>
              <a:t>running</a:t>
            </a:r>
            <a:r>
              <a:rPr lang="nb-NO" dirty="0"/>
              <a:t> time </a:t>
            </a:r>
            <a:r>
              <a:rPr lang="nb-NO" dirty="0" err="1"/>
              <a:t>occurs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pattern</a:t>
            </a:r>
            <a:r>
              <a:rPr lang="nb-NO" dirty="0"/>
              <a:t> </a:t>
            </a:r>
            <a:r>
              <a:rPr lang="nb-NO" i="1" dirty="0"/>
              <a:t>P </a:t>
            </a:r>
            <a:r>
              <a:rPr lang="nb-NO" dirty="0"/>
              <a:t>is </a:t>
            </a:r>
            <a:r>
              <a:rPr lang="nb-NO" dirty="0" err="1"/>
              <a:t>found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end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string</a:t>
            </a:r>
            <a:r>
              <a:rPr lang="nb-NO" dirty="0"/>
              <a:t> </a:t>
            </a:r>
            <a:r>
              <a:rPr lang="nb-NO" i="1" dirty="0"/>
              <a:t>T.</a:t>
            </a:r>
            <a:endParaRPr lang="nb-NO" sz="1231" dirty="0"/>
          </a:p>
          <a:p>
            <a:pPr eaLnBrk="1" hangingPunct="1">
              <a:spcAft>
                <a:spcPts val="600"/>
              </a:spcAft>
            </a:pPr>
            <a:r>
              <a:rPr lang="en-US" dirty="0">
                <a:cs typeface="Arial" charset="0"/>
              </a:rPr>
              <a:t>If we assume that the strings are distributed </a:t>
            </a:r>
            <a:r>
              <a:rPr lang="en-US" dirty="0" err="1">
                <a:cs typeface="Arial" charset="0"/>
              </a:rPr>
              <a:t>uniformally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probability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dirty="0">
                <a:cs typeface="Arial" charset="0"/>
              </a:rPr>
              <a:t> is equal to </a:t>
            </a:r>
            <a:r>
              <a:rPr lang="en-US" i="1" dirty="0">
                <a:cs typeface="Arial" charset="0"/>
              </a:rPr>
              <a:t>P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dirty="0">
                <a:cs typeface="Arial" charset="0"/>
              </a:rPr>
              <a:t>  (which is in the interval  {0, 1, …,   </a:t>
            </a:r>
            <a:r>
              <a:rPr lang="en-US" i="1" dirty="0">
                <a:cs typeface="Arial" charset="0"/>
              </a:rPr>
              <a:t>q-</a:t>
            </a:r>
            <a:r>
              <a:rPr lang="en-US" dirty="0">
                <a:cs typeface="Arial" charset="0"/>
              </a:rPr>
              <a:t>1})  is 1/</a:t>
            </a:r>
            <a:r>
              <a:rPr lang="en-US" i="1" dirty="0">
                <a:cs typeface="Arial" charset="0"/>
              </a:rPr>
              <a:t>q </a:t>
            </a:r>
            <a:endParaRPr lang="nb-NO" sz="1292" dirty="0"/>
          </a:p>
          <a:p>
            <a:pPr eaLnBrk="1" hangingPunct="1">
              <a:spcAft>
                <a:spcPts val="600"/>
              </a:spcAft>
            </a:pPr>
            <a:r>
              <a:rPr lang="en-US" dirty="0">
                <a:cs typeface="Arial" charset="0"/>
              </a:rPr>
              <a:t>Thus</a:t>
            </a:r>
            <a:r>
              <a:rPr lang="en-US" i="1" dirty="0">
                <a:cs typeface="Arial" charset="0"/>
              </a:rPr>
              <a:t> 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dirty="0">
                <a:cs typeface="Arial" charset="0"/>
              </a:rPr>
              <a:t> , for </a:t>
            </a:r>
            <a:r>
              <a:rPr lang="en-US" i="1" dirty="0">
                <a:cs typeface="Arial" charset="0"/>
              </a:rPr>
              <a:t>s</a:t>
            </a:r>
            <a:r>
              <a:rPr lang="en-US" dirty="0">
                <a:cs typeface="Arial" charset="0"/>
              </a:rPr>
              <a:t> = 0, 1, …, </a:t>
            </a:r>
            <a:r>
              <a:rPr lang="en-US" i="1" dirty="0">
                <a:cs typeface="Arial" charset="0"/>
              </a:rPr>
              <a:t>n-m-</a:t>
            </a:r>
            <a:r>
              <a:rPr lang="en-US" dirty="0">
                <a:cs typeface="Arial" charset="0"/>
              </a:rPr>
              <a:t>1  will for each </a:t>
            </a:r>
            <a:r>
              <a:rPr lang="en-US" i="1" dirty="0">
                <a:cs typeface="Arial" charset="0"/>
              </a:rPr>
              <a:t>s</a:t>
            </a:r>
            <a:r>
              <a:rPr lang="en-US" dirty="0">
                <a:cs typeface="Arial" charset="0"/>
              </a:rPr>
              <a:t> lead to a spurious match with probability 1/</a:t>
            </a:r>
            <a:r>
              <a:rPr lang="en-US" i="1" dirty="0">
                <a:cs typeface="Arial" charset="0"/>
              </a:rPr>
              <a:t>q.</a:t>
            </a:r>
            <a:endParaRPr lang="en-US" sz="1477" dirty="0">
              <a:cs typeface="Arial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dirty="0">
                <a:cs typeface="Arial" charset="0"/>
              </a:rPr>
              <a:t>With the real match at the end of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, we will on average get (</a:t>
            </a:r>
            <a:r>
              <a:rPr lang="en-US" i="1" dirty="0">
                <a:cs typeface="Arial" charset="0"/>
              </a:rPr>
              <a:t>n</a:t>
            </a:r>
            <a:r>
              <a:rPr lang="en-US" dirty="0">
                <a:cs typeface="Arial" charset="0"/>
              </a:rPr>
              <a:t> - </a:t>
            </a:r>
            <a:r>
              <a:rPr lang="en-US" i="1" dirty="0">
                <a:cs typeface="Arial" charset="0"/>
              </a:rPr>
              <a:t>m</a:t>
            </a:r>
            <a:r>
              <a:rPr lang="en-US" dirty="0">
                <a:cs typeface="Arial" charset="0"/>
              </a:rPr>
              <a:t>) / </a:t>
            </a:r>
            <a:r>
              <a:rPr lang="en-US" i="1" dirty="0">
                <a:cs typeface="Arial" charset="0"/>
              </a:rPr>
              <a:t>q</a:t>
            </a:r>
            <a:r>
              <a:rPr lang="en-US" dirty="0">
                <a:cs typeface="Arial" charset="0"/>
              </a:rPr>
              <a:t> spurious matches during the search</a:t>
            </a:r>
            <a:endParaRPr lang="en-US" sz="1354" dirty="0">
              <a:cs typeface="Arial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nb-NO" dirty="0" err="1">
                <a:cs typeface="Arial" charset="0"/>
              </a:rPr>
              <a:t>Each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of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these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will</a:t>
            </a:r>
            <a:r>
              <a:rPr lang="nb-NO" dirty="0">
                <a:cs typeface="Arial" charset="0"/>
              </a:rPr>
              <a:t> lead to </a:t>
            </a:r>
            <a:r>
              <a:rPr lang="nb-NO" i="1" dirty="0">
                <a:cs typeface="Arial" charset="0"/>
              </a:rPr>
              <a:t>m</a:t>
            </a:r>
            <a:r>
              <a:rPr lang="nb-NO" dirty="0">
                <a:cs typeface="Arial" charset="0"/>
              </a:rPr>
              <a:t> symbol </a:t>
            </a:r>
            <a:r>
              <a:rPr lang="nb-NO" dirty="0" err="1">
                <a:cs typeface="Arial" charset="0"/>
              </a:rPr>
              <a:t>comparisons</a:t>
            </a:r>
            <a:r>
              <a:rPr lang="nb-NO" dirty="0">
                <a:cs typeface="Arial" charset="0"/>
              </a:rPr>
              <a:t>. In </a:t>
            </a:r>
            <a:r>
              <a:rPr lang="nb-NO" dirty="0" err="1">
                <a:cs typeface="Arial" charset="0"/>
              </a:rPr>
              <a:t>addition</a:t>
            </a:r>
            <a:r>
              <a:rPr lang="nb-NO" dirty="0">
                <a:cs typeface="Arial" charset="0"/>
              </a:rPr>
              <a:t>, </a:t>
            </a:r>
            <a:r>
              <a:rPr lang="nb-NO" dirty="0" err="1">
                <a:cs typeface="Arial" charset="0"/>
              </a:rPr>
              <a:t>we</a:t>
            </a:r>
            <a:r>
              <a:rPr lang="nb-NO" dirty="0">
                <a:cs typeface="Arial" charset="0"/>
              </a:rPr>
              <a:t> have to </a:t>
            </a:r>
            <a:r>
              <a:rPr lang="nb-NO" dirty="0" err="1">
                <a:cs typeface="Arial" charset="0"/>
              </a:rPr>
              <a:t>check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whether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n-m </a:t>
            </a:r>
            <a:r>
              <a:rPr lang="en-US" dirty="0">
                <a:cs typeface="Arial" charset="0"/>
              </a:rPr>
              <a:t>equals</a:t>
            </a:r>
            <a:r>
              <a:rPr lang="en-US" i="1" dirty="0">
                <a:cs typeface="Arial" charset="0"/>
              </a:rPr>
              <a:t> P </a:t>
            </a:r>
            <a:r>
              <a:rPr lang="en-US" dirty="0">
                <a:cs typeface="Arial" charset="0"/>
              </a:rPr>
              <a:t>when we finally find the correct match at the end.</a:t>
            </a:r>
            <a:endParaRPr lang="nb-NO" sz="1354" dirty="0"/>
          </a:p>
          <a:p>
            <a:pPr eaLnBrk="1" hangingPunct="1">
              <a:spcAft>
                <a:spcPts val="600"/>
              </a:spcAft>
            </a:pPr>
            <a:r>
              <a:rPr lang="nb-NO" dirty="0"/>
              <a:t>Thus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comparisons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single symbols and </a:t>
            </a:r>
            <a:r>
              <a:rPr lang="nb-NO" dirty="0" err="1"/>
              <a:t>computations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values</a:t>
            </a:r>
            <a:r>
              <a:rPr lang="nb-NO" dirty="0"/>
              <a:t> </a:t>
            </a:r>
            <a:r>
              <a:rPr lang="en-US" i="1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´</a:t>
            </a:r>
            <a:r>
              <a:rPr lang="en-US" baseline="30000" dirty="0">
                <a:cs typeface="Arial" charset="0"/>
              </a:rPr>
              <a:t>(</a:t>
            </a:r>
            <a:r>
              <a:rPr lang="en-US" i="1" baseline="30000" dirty="0">
                <a:cs typeface="Arial" charset="0"/>
              </a:rPr>
              <a:t>q</a:t>
            </a:r>
            <a:r>
              <a:rPr lang="en-US" baseline="30000" dirty="0">
                <a:cs typeface="Arial" charset="0"/>
              </a:rPr>
              <a:t>)</a:t>
            </a:r>
            <a:r>
              <a:rPr lang="en-US" i="1" baseline="-25000" dirty="0">
                <a:cs typeface="Arial" charset="0"/>
              </a:rPr>
              <a:t>s</a:t>
            </a:r>
            <a:r>
              <a:rPr lang="en-US" dirty="0">
                <a:cs typeface="Arial" charset="0"/>
              </a:rPr>
              <a:t> </a:t>
            </a:r>
            <a:r>
              <a:rPr lang="nb-NO" dirty="0" err="1"/>
              <a:t>will</a:t>
            </a:r>
            <a:r>
              <a:rPr lang="nb-NO" dirty="0"/>
              <a:t> be:</a:t>
            </a:r>
          </a:p>
          <a:p>
            <a:pPr eaLnBrk="1" hangingPunct="1">
              <a:spcAft>
                <a:spcPts val="600"/>
              </a:spcAft>
            </a:pPr>
            <a:endParaRPr lang="nb-NO" dirty="0"/>
          </a:p>
          <a:p>
            <a:pPr eaLnBrk="1" hangingPunct="1">
              <a:spcAft>
                <a:spcPts val="600"/>
              </a:spcAft>
            </a:pPr>
            <a:endParaRPr lang="nb-NO" dirty="0">
              <a:cs typeface="Arial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nb-NO" dirty="0" err="1">
                <a:cs typeface="Arial" charset="0"/>
              </a:rPr>
              <a:t>We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can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choose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values</a:t>
            </a:r>
            <a:r>
              <a:rPr lang="nb-NO" dirty="0">
                <a:cs typeface="Arial" charset="0"/>
              </a:rPr>
              <a:t> so </a:t>
            </a:r>
            <a:r>
              <a:rPr lang="nb-NO" dirty="0" err="1">
                <a:cs typeface="Arial" charset="0"/>
              </a:rPr>
              <a:t>that</a:t>
            </a:r>
            <a:r>
              <a:rPr lang="nb-NO" dirty="0">
                <a:cs typeface="Arial" charset="0"/>
              </a:rPr>
              <a:t> </a:t>
            </a:r>
            <a:r>
              <a:rPr lang="nb-NO" i="1" dirty="0">
                <a:cs typeface="Arial" charset="0"/>
              </a:rPr>
              <a:t>q &gt;&gt; m. </a:t>
            </a:r>
            <a:r>
              <a:rPr lang="nb-NO" dirty="0">
                <a:cs typeface="Arial" charset="0"/>
              </a:rPr>
              <a:t>Thus </a:t>
            </a:r>
            <a:r>
              <a:rPr lang="nb-NO" dirty="0" err="1">
                <a:cs typeface="Arial" charset="0"/>
              </a:rPr>
              <a:t>the</a:t>
            </a:r>
            <a:r>
              <a:rPr lang="nb-NO" dirty="0">
                <a:cs typeface="Arial" charset="0"/>
              </a:rPr>
              <a:t> </a:t>
            </a:r>
            <a:r>
              <a:rPr lang="nb-NO" dirty="0" err="1">
                <a:cs typeface="Arial" charset="0"/>
              </a:rPr>
              <a:t>runing</a:t>
            </a:r>
            <a:r>
              <a:rPr lang="nb-NO" dirty="0">
                <a:cs typeface="Arial" charset="0"/>
              </a:rPr>
              <a:t> time </a:t>
            </a:r>
            <a:r>
              <a:rPr lang="nb-NO" dirty="0" err="1">
                <a:cs typeface="Arial" charset="0"/>
              </a:rPr>
              <a:t>will</a:t>
            </a:r>
            <a:r>
              <a:rPr lang="nb-NO" dirty="0">
                <a:cs typeface="Arial" charset="0"/>
              </a:rPr>
              <a:t> be </a:t>
            </a:r>
            <a:r>
              <a:rPr lang="nb-NO" i="1" dirty="0">
                <a:cs typeface="Arial" charset="0"/>
              </a:rPr>
              <a:t>O</a:t>
            </a:r>
            <a:r>
              <a:rPr lang="nb-NO" dirty="0">
                <a:cs typeface="Arial" charset="0"/>
              </a:rPr>
              <a:t>(</a:t>
            </a:r>
            <a:r>
              <a:rPr lang="nb-NO" i="1" dirty="0">
                <a:cs typeface="Arial" charset="0"/>
              </a:rPr>
              <a:t>n</a:t>
            </a:r>
            <a:r>
              <a:rPr lang="nb-NO" dirty="0">
                <a:cs typeface="Arial" charset="0"/>
              </a:rPr>
              <a:t>).</a:t>
            </a:r>
            <a:endParaRPr lang="el-GR" dirty="0"/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05812784"/>
              </p:ext>
            </p:extLst>
          </p:nvPr>
        </p:nvGraphicFramePr>
        <p:xfrm>
          <a:off x="2557942" y="4988450"/>
          <a:ext cx="3282270" cy="782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Formel" r:id="rId4" imgW="2260600" imgH="584200" progId="Equation.3">
                  <p:embed/>
                </p:oleObj>
              </mc:Choice>
              <mc:Fallback>
                <p:oleObj name="Formel" r:id="rId4" imgW="2260600" imgH="584200" progId="Equation.3">
                  <p:embed/>
                  <p:pic>
                    <p:nvPicPr>
                      <p:cNvPr id="2" name="Object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7942" y="4988450"/>
                        <a:ext cx="3282270" cy="7829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09">
            <a:extLst>
              <a:ext uri="{FF2B5EF4-FFF2-40B4-BE49-F238E27FC236}">
                <a16:creationId xmlns:a16="http://schemas.microsoft.com/office/drawing/2014/main" id="{CEEDBCCE-047F-9349-B9D6-B6D1C79EDF8E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Karp-Rabin algorithm , time considerations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760819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24417" y="1227004"/>
            <a:ext cx="11185243" cy="4960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2041" indent="-422041" algn="l">
              <a:buFont typeface="Arial"/>
              <a:buChar char="•"/>
            </a:pPr>
            <a:r>
              <a:rPr lang="nb-NO" sz="2462" b="0" dirty="0">
                <a:cs typeface="Times New Roman" pitchFamily="18" charset="0"/>
              </a:rPr>
              <a:t>It is </a:t>
            </a:r>
            <a:r>
              <a:rPr lang="nb-NO" sz="2462" b="0" dirty="0" err="1">
                <a:cs typeface="Times New Roman" pitchFamily="18" charset="0"/>
              </a:rPr>
              <a:t>then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usually</a:t>
            </a:r>
            <a:r>
              <a:rPr lang="nb-NO" sz="2462" b="0" dirty="0">
                <a:cs typeface="Times New Roman" pitchFamily="18" charset="0"/>
              </a:rPr>
              <a:t> smart to </a:t>
            </a:r>
            <a:r>
              <a:rPr lang="nb-NO" sz="2462" b="0" i="1" dirty="0" err="1">
                <a:cs typeface="Times New Roman" pitchFamily="18" charset="0"/>
              </a:rPr>
              <a:t>preprocess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i="1" dirty="0">
                <a:cs typeface="Times New Roman" pitchFamily="18" charset="0"/>
              </a:rPr>
              <a:t>T</a:t>
            </a:r>
            <a:r>
              <a:rPr lang="nb-NO" sz="2462" b="0" dirty="0">
                <a:cs typeface="Times New Roman" pitchFamily="18" charset="0"/>
              </a:rPr>
              <a:t>, so </a:t>
            </a:r>
            <a:r>
              <a:rPr lang="nb-NO" sz="2462" b="0" dirty="0" err="1">
                <a:cs typeface="Times New Roman" pitchFamily="18" charset="0"/>
              </a:rPr>
              <a:t>that</a:t>
            </a:r>
            <a:r>
              <a:rPr lang="nb-NO" sz="2462" b="0" dirty="0">
                <a:cs typeface="Times New Roman" pitchFamily="18" charset="0"/>
              </a:rPr>
              <a:t> later </a:t>
            </a:r>
            <a:r>
              <a:rPr lang="nb-NO" sz="2462" b="0" dirty="0" err="1">
                <a:cs typeface="Times New Roman" pitchFamily="18" charset="0"/>
              </a:rPr>
              <a:t>searches</a:t>
            </a:r>
            <a:r>
              <a:rPr lang="nb-NO" sz="2462" b="0" dirty="0">
                <a:cs typeface="Times New Roman" pitchFamily="18" charset="0"/>
              </a:rPr>
              <a:t> in </a:t>
            </a:r>
            <a:r>
              <a:rPr lang="nb-NO" sz="2462" b="0" i="1" dirty="0">
                <a:cs typeface="Times New Roman" pitchFamily="18" charset="0"/>
              </a:rPr>
              <a:t>T</a:t>
            </a:r>
            <a:r>
              <a:rPr lang="nb-NO" sz="2462" b="0" dirty="0">
                <a:cs typeface="Times New Roman" pitchFamily="18" charset="0"/>
              </a:rPr>
              <a:t> for different </a:t>
            </a:r>
            <a:r>
              <a:rPr lang="nb-NO" sz="2462" b="0" dirty="0" err="1">
                <a:cs typeface="Times New Roman" pitchFamily="18" charset="0"/>
              </a:rPr>
              <a:t>patterns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i="1" dirty="0">
                <a:cs typeface="Times New Roman" pitchFamily="18" charset="0"/>
              </a:rPr>
              <a:t>P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will</a:t>
            </a:r>
            <a:r>
              <a:rPr lang="nb-NO" sz="2462" b="0" dirty="0">
                <a:cs typeface="Times New Roman" pitchFamily="18" charset="0"/>
              </a:rPr>
              <a:t> be fast.</a:t>
            </a:r>
          </a:p>
          <a:p>
            <a:pPr marL="914423" lvl="1" indent="-351701" algn="l">
              <a:buFont typeface="Arial"/>
              <a:buChar char="•"/>
            </a:pP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Search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engines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(like Google or Bing) do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this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in a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very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clever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way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, so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that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searches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in huge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number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of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web-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pages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can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be done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extremely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fast.</a:t>
            </a:r>
          </a:p>
          <a:p>
            <a:pPr marL="351701" indent="-351701" algn="l">
              <a:buFont typeface="Arial"/>
              <a:buChar char="•"/>
            </a:pPr>
            <a:endParaRPr lang="nb-NO" sz="2462" b="0" dirty="0">
              <a:solidFill>
                <a:srgbClr val="FF0000"/>
              </a:solidFill>
              <a:cs typeface="Times New Roman" pitchFamily="18" charset="0"/>
            </a:endParaRPr>
          </a:p>
          <a:p>
            <a:pPr marL="422041" indent="-422041" algn="l">
              <a:buFont typeface="Arial"/>
              <a:buChar char="•"/>
            </a:pPr>
            <a:r>
              <a:rPr lang="nb-NO" sz="2462" b="0" dirty="0" err="1">
                <a:cs typeface="Times New Roman" pitchFamily="18" charset="0"/>
              </a:rPr>
              <a:t>We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often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refer</a:t>
            </a:r>
            <a:r>
              <a:rPr lang="nb-NO" sz="2462" b="0" dirty="0">
                <a:cs typeface="Times New Roman" pitchFamily="18" charset="0"/>
              </a:rPr>
              <a:t> to </a:t>
            </a:r>
            <a:r>
              <a:rPr lang="nb-NO" sz="2462" b="0" dirty="0" err="1">
                <a:cs typeface="Times New Roman" pitchFamily="18" charset="0"/>
              </a:rPr>
              <a:t>this</a:t>
            </a:r>
            <a:r>
              <a:rPr lang="nb-NO" sz="2462" b="0" dirty="0">
                <a:cs typeface="Times New Roman" pitchFamily="18" charset="0"/>
              </a:rPr>
              <a:t> as </a:t>
            </a:r>
            <a:r>
              <a:rPr lang="nb-NO" sz="2462" b="0" i="1" dirty="0" err="1">
                <a:cs typeface="Times New Roman" pitchFamily="18" charset="0"/>
              </a:rPr>
              <a:t>indexing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the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text</a:t>
            </a:r>
            <a:r>
              <a:rPr lang="nb-NO" sz="2462" b="0" dirty="0">
                <a:cs typeface="Times New Roman" pitchFamily="18" charset="0"/>
              </a:rPr>
              <a:t> (or data </a:t>
            </a:r>
            <a:r>
              <a:rPr lang="nb-NO" sz="2462" b="0" dirty="0" err="1">
                <a:cs typeface="Times New Roman" pitchFamily="18" charset="0"/>
              </a:rPr>
              <a:t>set</a:t>
            </a:r>
            <a:r>
              <a:rPr lang="nb-NO" sz="2462" b="0" dirty="0">
                <a:cs typeface="Times New Roman" pitchFamily="18" charset="0"/>
              </a:rPr>
              <a:t>), and </a:t>
            </a:r>
            <a:r>
              <a:rPr lang="nb-NO" sz="2462" b="0" dirty="0" err="1">
                <a:cs typeface="Times New Roman" pitchFamily="18" charset="0"/>
              </a:rPr>
              <a:t>this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can</a:t>
            </a:r>
            <a:r>
              <a:rPr lang="nb-NO" sz="2462" b="0" dirty="0">
                <a:cs typeface="Times New Roman" pitchFamily="18" charset="0"/>
              </a:rPr>
              <a:t> be done in a </a:t>
            </a:r>
            <a:r>
              <a:rPr lang="nb-NO" sz="2462" b="0" dirty="0" err="1">
                <a:cs typeface="Times New Roman" pitchFamily="18" charset="0"/>
              </a:rPr>
              <a:t>number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of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ways</a:t>
            </a:r>
            <a:r>
              <a:rPr lang="nb-NO" sz="2462" b="0" dirty="0">
                <a:cs typeface="Times New Roman" pitchFamily="18" charset="0"/>
              </a:rPr>
              <a:t>.  </a:t>
            </a:r>
            <a:r>
              <a:rPr lang="nb-NO" sz="2462" b="0" dirty="0" err="1">
                <a:cs typeface="Times New Roman" pitchFamily="18" charset="0"/>
              </a:rPr>
              <a:t>We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will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look</a:t>
            </a:r>
            <a:r>
              <a:rPr lang="nb-NO" sz="2462" b="0" dirty="0">
                <a:cs typeface="Times New Roman" pitchFamily="18" charset="0"/>
              </a:rPr>
              <a:t> at </a:t>
            </a:r>
            <a:r>
              <a:rPr lang="nb-NO" sz="2462" b="0" dirty="0" err="1">
                <a:cs typeface="Times New Roman" pitchFamily="18" charset="0"/>
              </a:rPr>
              <a:t>the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following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technique</a:t>
            </a:r>
            <a:r>
              <a:rPr lang="nb-NO" sz="2462" b="0" dirty="0">
                <a:cs typeface="Times New Roman" pitchFamily="18" charset="0"/>
              </a:rPr>
              <a:t>:</a:t>
            </a:r>
            <a:endParaRPr lang="nb-NO" b="0" dirty="0">
              <a:solidFill>
                <a:srgbClr val="FF0000"/>
              </a:solidFill>
              <a:cs typeface="Times New Roman" pitchFamily="18" charset="0"/>
            </a:endParaRPr>
          </a:p>
          <a:p>
            <a:pPr marL="984763" lvl="1" indent="-422041" algn="l">
              <a:buFont typeface="Arial"/>
              <a:buChar char="•"/>
            </a:pP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Suffix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trees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,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which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relies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on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“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Tries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”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trees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.</a:t>
            </a:r>
          </a:p>
          <a:p>
            <a:pPr marL="984763" lvl="1" indent="-422041" algn="l">
              <a:buFont typeface="Arial"/>
              <a:buChar char="•"/>
            </a:pP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So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we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first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look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at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Tries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.</a:t>
            </a:r>
          </a:p>
          <a:p>
            <a:pPr marL="984763" lvl="1" indent="-422041" algn="l">
              <a:buFont typeface="Arial"/>
              <a:buChar char="•"/>
            </a:pPr>
            <a:endParaRPr lang="nb-NO" b="0" dirty="0">
              <a:cs typeface="Times New Roman" pitchFamily="18" charset="0"/>
            </a:endParaRPr>
          </a:p>
          <a:p>
            <a:pPr marL="422041" indent="-422041" algn="l">
              <a:buFont typeface="Arial"/>
              <a:buChar char="•"/>
            </a:pPr>
            <a:r>
              <a:rPr lang="nb-NO" sz="2462" b="0" dirty="0">
                <a:cs typeface="Times New Roman" pitchFamily="18" charset="0"/>
              </a:rPr>
              <a:t>T </a:t>
            </a:r>
            <a:r>
              <a:rPr lang="nb-NO" sz="2462" b="0" dirty="0" err="1">
                <a:cs typeface="Times New Roman" pitchFamily="18" charset="0"/>
              </a:rPr>
              <a:t>may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also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gradually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change</a:t>
            </a:r>
            <a:r>
              <a:rPr lang="nb-NO" sz="2462" b="0" dirty="0">
                <a:cs typeface="Times New Roman" pitchFamily="18" charset="0"/>
              </a:rPr>
              <a:t> over time. </a:t>
            </a:r>
            <a:r>
              <a:rPr lang="nb-NO" sz="2462" b="0" dirty="0" err="1">
                <a:cs typeface="Times New Roman" pitchFamily="18" charset="0"/>
              </a:rPr>
              <a:t>We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then</a:t>
            </a:r>
            <a:r>
              <a:rPr lang="nb-NO" sz="2462" b="0" dirty="0">
                <a:cs typeface="Times New Roman" pitchFamily="18" charset="0"/>
              </a:rPr>
              <a:t> have to </a:t>
            </a:r>
            <a:r>
              <a:rPr lang="nb-NO" sz="2462" b="0" dirty="0" err="1">
                <a:cs typeface="Times New Roman" pitchFamily="18" charset="0"/>
              </a:rPr>
              <a:t>update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the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index</a:t>
            </a:r>
            <a:r>
              <a:rPr lang="nb-NO" sz="2462" b="0" dirty="0">
                <a:cs typeface="Times New Roman" pitchFamily="18" charset="0"/>
              </a:rPr>
              <a:t> for </a:t>
            </a:r>
            <a:r>
              <a:rPr lang="nb-NO" sz="2462" b="0" dirty="0" err="1">
                <a:cs typeface="Times New Roman" pitchFamily="18" charset="0"/>
              </a:rPr>
              <a:t>each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such</a:t>
            </a:r>
            <a:r>
              <a:rPr lang="nb-NO" sz="2462" b="0" dirty="0">
                <a:cs typeface="Times New Roman" pitchFamily="18" charset="0"/>
              </a:rPr>
              <a:t> </a:t>
            </a:r>
            <a:r>
              <a:rPr lang="nb-NO" sz="2462" b="0" dirty="0" err="1">
                <a:cs typeface="Times New Roman" pitchFamily="18" charset="0"/>
              </a:rPr>
              <a:t>change</a:t>
            </a:r>
            <a:r>
              <a:rPr lang="nb-NO" sz="2462" b="0" dirty="0">
                <a:cs typeface="Times New Roman" pitchFamily="18" charset="0"/>
              </a:rPr>
              <a:t>.</a:t>
            </a:r>
            <a:endParaRPr lang="nb-NO" b="0" dirty="0">
              <a:cs typeface="Times New Roman" pitchFamily="18" charset="0"/>
            </a:endParaRPr>
          </a:p>
          <a:p>
            <a:pPr marL="914423" lvl="1" indent="-351701" algn="l">
              <a:buFont typeface="Arial"/>
              <a:buChar char="•"/>
            </a:pP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The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index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of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a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search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engine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is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updated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when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the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crawler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finds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a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new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 web </a:t>
            </a:r>
            <a:r>
              <a:rPr lang="nb-NO" b="0" dirty="0" err="1">
                <a:solidFill>
                  <a:schemeClr val="accent2"/>
                </a:solidFill>
                <a:cs typeface="Times New Roman" pitchFamily="18" charset="0"/>
              </a:rPr>
              <a:t>page</a:t>
            </a:r>
            <a:r>
              <a:rPr lang="nb-NO" b="0" dirty="0">
                <a:solidFill>
                  <a:schemeClr val="accent2"/>
                </a:solidFill>
                <a:cs typeface="Times New Roman" pitchFamily="18" charset="0"/>
              </a:rPr>
              <a:t>.</a:t>
            </a:r>
            <a:br>
              <a:rPr lang="nb-NO" b="0" dirty="0">
                <a:cs typeface="Times New Roman" pitchFamily="18" charset="0"/>
              </a:rPr>
            </a:br>
            <a:br>
              <a:rPr lang="nb-NO" b="0" dirty="0">
                <a:cs typeface="Times New Roman" pitchFamily="18" charset="0"/>
              </a:rPr>
            </a:br>
            <a:r>
              <a:rPr lang="nb-NO" b="0" dirty="0">
                <a:cs typeface="Times New Roman" pitchFamily="18" charset="0"/>
              </a:rPr>
              <a:t> </a:t>
            </a:r>
            <a:endParaRPr lang="nb-NO" b="0" dirty="0"/>
          </a:p>
        </p:txBody>
      </p:sp>
      <p:sp>
        <p:nvSpPr>
          <p:cNvPr id="4" name="Rectangle 109">
            <a:extLst>
              <a:ext uri="{FF2B5EF4-FFF2-40B4-BE49-F238E27FC236}">
                <a16:creationId xmlns:a16="http://schemas.microsoft.com/office/drawing/2014/main" id="{08B8BE1E-A22B-5748-9D70-BC484598E474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Multiple </a:t>
            </a:r>
            <a:r>
              <a:rPr lang="nb-NO" dirty="0" err="1"/>
              <a:t>searches</a:t>
            </a:r>
            <a:r>
              <a:rPr lang="nb-NO" dirty="0"/>
              <a:t> in a </a:t>
            </a:r>
            <a:r>
              <a:rPr lang="nb-NO" dirty="0" err="1"/>
              <a:t>fixed</a:t>
            </a:r>
            <a:r>
              <a:rPr lang="nb-NO" dirty="0"/>
              <a:t> </a:t>
            </a:r>
            <a:r>
              <a:rPr lang="nb-NO" dirty="0" err="1"/>
              <a:t>string</a:t>
            </a:r>
            <a:r>
              <a:rPr lang="nb-NO" dirty="0"/>
              <a:t> T (</a:t>
            </a:r>
            <a:r>
              <a:rPr lang="nb-NO" dirty="0" err="1"/>
              <a:t>structure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064805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 Box 8"/>
          <p:cNvSpPr txBox="1">
            <a:spLocks noChangeArrowheads="1"/>
          </p:cNvSpPr>
          <p:nvPr/>
        </p:nvSpPr>
        <p:spPr bwMode="auto">
          <a:xfrm>
            <a:off x="586912" y="1052476"/>
            <a:ext cx="315682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nb-NO" b="0" dirty="0">
                <a:solidFill>
                  <a:schemeClr val="bg2"/>
                </a:solidFill>
              </a:rPr>
              <a:t>In </a:t>
            </a:r>
            <a:r>
              <a:rPr lang="nb-NO" b="0" dirty="0" err="1">
                <a:solidFill>
                  <a:schemeClr val="bg2"/>
                </a:solidFill>
              </a:rPr>
              <a:t>the</a:t>
            </a:r>
            <a:r>
              <a:rPr lang="nb-NO" b="0" dirty="0">
                <a:solidFill>
                  <a:schemeClr val="bg2"/>
                </a:solidFill>
              </a:rPr>
              <a:t> </a:t>
            </a:r>
            <a:r>
              <a:rPr lang="nb-NO" b="0" dirty="0" err="1">
                <a:solidFill>
                  <a:schemeClr val="bg2"/>
                </a:solidFill>
              </a:rPr>
              <a:t>textbook</a:t>
            </a:r>
            <a:r>
              <a:rPr lang="nb-NO" b="0" dirty="0">
                <a:solidFill>
                  <a:schemeClr val="bg2"/>
                </a:solidFill>
              </a:rPr>
              <a:t> </a:t>
            </a:r>
            <a:r>
              <a:rPr lang="nb-NO" b="0" dirty="0" err="1">
                <a:solidFill>
                  <a:schemeClr val="bg2"/>
                </a:solidFill>
              </a:rPr>
              <a:t>there</a:t>
            </a:r>
            <a:r>
              <a:rPr lang="nb-NO" b="0" dirty="0">
                <a:solidFill>
                  <a:schemeClr val="bg2"/>
                </a:solidFill>
              </a:rPr>
              <a:t> is an </a:t>
            </a:r>
            <a:r>
              <a:rPr lang="nb-NO" b="0" dirty="0" err="1">
                <a:solidFill>
                  <a:schemeClr val="bg2"/>
                </a:solidFill>
              </a:rPr>
              <a:t>error</a:t>
            </a:r>
            <a:r>
              <a:rPr lang="nb-NO" b="0" dirty="0">
                <a:solidFill>
                  <a:schemeClr val="bg2"/>
                </a:solidFill>
              </a:rPr>
              <a:t> </a:t>
            </a:r>
            <a:r>
              <a:rPr lang="nb-NO" b="0" dirty="0" err="1">
                <a:solidFill>
                  <a:schemeClr val="bg2"/>
                </a:solidFill>
              </a:rPr>
              <a:t>here</a:t>
            </a:r>
            <a:endParaRPr lang="nb-NO" b="0" dirty="0">
              <a:solidFill>
                <a:schemeClr val="bg2"/>
              </a:solidFill>
            </a:endParaRPr>
          </a:p>
        </p:txBody>
      </p:sp>
      <p:sp>
        <p:nvSpPr>
          <p:cNvPr id="53252" name="Oval 9"/>
          <p:cNvSpPr>
            <a:spLocks noChangeArrowheads="1"/>
          </p:cNvSpPr>
          <p:nvPr/>
        </p:nvSpPr>
        <p:spPr bwMode="auto">
          <a:xfrm>
            <a:off x="4705353" y="1391142"/>
            <a:ext cx="383116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a</a:t>
            </a:r>
          </a:p>
        </p:txBody>
      </p:sp>
      <p:sp>
        <p:nvSpPr>
          <p:cNvPr id="53253" name="Oval 10"/>
          <p:cNvSpPr>
            <a:spLocks noChangeArrowheads="1"/>
          </p:cNvSpPr>
          <p:nvPr/>
        </p:nvSpPr>
        <p:spPr bwMode="auto">
          <a:xfrm>
            <a:off x="6239935" y="859697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3254" name="Oval 11"/>
          <p:cNvSpPr>
            <a:spLocks noChangeArrowheads="1"/>
          </p:cNvSpPr>
          <p:nvPr/>
        </p:nvSpPr>
        <p:spPr bwMode="auto">
          <a:xfrm>
            <a:off x="7776633" y="1391142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w</a:t>
            </a:r>
          </a:p>
        </p:txBody>
      </p:sp>
      <p:sp>
        <p:nvSpPr>
          <p:cNvPr id="53255" name="Oval 12"/>
          <p:cNvSpPr>
            <a:spLocks noChangeArrowheads="1"/>
          </p:cNvSpPr>
          <p:nvPr/>
        </p:nvSpPr>
        <p:spPr bwMode="auto">
          <a:xfrm>
            <a:off x="7105653" y="1922589"/>
            <a:ext cx="383116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e</a:t>
            </a:r>
          </a:p>
        </p:txBody>
      </p:sp>
      <p:sp>
        <p:nvSpPr>
          <p:cNvPr id="53256" name="Oval 13"/>
          <p:cNvSpPr>
            <a:spLocks noChangeArrowheads="1"/>
          </p:cNvSpPr>
          <p:nvPr/>
        </p:nvSpPr>
        <p:spPr bwMode="auto">
          <a:xfrm>
            <a:off x="8449733" y="1922589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o</a:t>
            </a:r>
          </a:p>
        </p:txBody>
      </p:sp>
      <p:sp>
        <p:nvSpPr>
          <p:cNvPr id="53257" name="Oval 14"/>
          <p:cNvSpPr>
            <a:spLocks noChangeArrowheads="1"/>
          </p:cNvSpPr>
          <p:nvPr/>
        </p:nvSpPr>
        <p:spPr bwMode="auto">
          <a:xfrm>
            <a:off x="7105653" y="2454035"/>
            <a:ext cx="383116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b</a:t>
            </a:r>
          </a:p>
        </p:txBody>
      </p:sp>
      <p:sp>
        <p:nvSpPr>
          <p:cNvPr id="53258" name="Oval 17"/>
          <p:cNvSpPr>
            <a:spLocks noChangeArrowheads="1"/>
          </p:cNvSpPr>
          <p:nvPr/>
        </p:nvSpPr>
        <p:spPr bwMode="auto">
          <a:xfrm>
            <a:off x="6239935" y="1391142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i</a:t>
            </a:r>
          </a:p>
        </p:txBody>
      </p:sp>
      <p:sp>
        <p:nvSpPr>
          <p:cNvPr id="53259" name="Oval 18"/>
          <p:cNvSpPr>
            <a:spLocks noChangeArrowheads="1"/>
          </p:cNvSpPr>
          <p:nvPr/>
        </p:nvSpPr>
        <p:spPr bwMode="auto">
          <a:xfrm>
            <a:off x="6239935" y="1922589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n</a:t>
            </a:r>
          </a:p>
        </p:txBody>
      </p:sp>
      <p:sp>
        <p:nvSpPr>
          <p:cNvPr id="53260" name="Oval 19"/>
          <p:cNvSpPr>
            <a:spLocks noChangeArrowheads="1"/>
          </p:cNvSpPr>
          <p:nvPr/>
        </p:nvSpPr>
        <p:spPr bwMode="auto">
          <a:xfrm>
            <a:off x="6239935" y="2454035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t</a:t>
            </a:r>
          </a:p>
        </p:txBody>
      </p:sp>
      <p:sp>
        <p:nvSpPr>
          <p:cNvPr id="53261" name="Oval 21"/>
          <p:cNvSpPr>
            <a:spLocks noChangeArrowheads="1"/>
          </p:cNvSpPr>
          <p:nvPr/>
        </p:nvSpPr>
        <p:spPr bwMode="auto">
          <a:xfrm>
            <a:off x="6239935" y="2985482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e</a:t>
            </a:r>
          </a:p>
        </p:txBody>
      </p:sp>
      <p:sp>
        <p:nvSpPr>
          <p:cNvPr id="53262" name="Oval 26"/>
          <p:cNvSpPr>
            <a:spLocks noChangeArrowheads="1"/>
          </p:cNvSpPr>
          <p:nvPr/>
        </p:nvSpPr>
        <p:spPr bwMode="auto">
          <a:xfrm>
            <a:off x="4512735" y="2498969"/>
            <a:ext cx="383118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l</a:t>
            </a:r>
          </a:p>
        </p:txBody>
      </p:sp>
      <p:sp>
        <p:nvSpPr>
          <p:cNvPr id="53263" name="Oval 27"/>
          <p:cNvSpPr>
            <a:spLocks noChangeArrowheads="1"/>
          </p:cNvSpPr>
          <p:nvPr/>
        </p:nvSpPr>
        <p:spPr bwMode="auto">
          <a:xfrm>
            <a:off x="4032251" y="1922589"/>
            <a:ext cx="383116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l</a:t>
            </a:r>
          </a:p>
        </p:txBody>
      </p:sp>
      <p:sp>
        <p:nvSpPr>
          <p:cNvPr id="53264" name="Oval 28"/>
          <p:cNvSpPr>
            <a:spLocks noChangeArrowheads="1"/>
          </p:cNvSpPr>
          <p:nvPr/>
        </p:nvSpPr>
        <p:spPr bwMode="auto">
          <a:xfrm>
            <a:off x="3551767" y="2498969"/>
            <a:ext cx="383118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g</a:t>
            </a:r>
          </a:p>
        </p:txBody>
      </p:sp>
      <p:sp>
        <p:nvSpPr>
          <p:cNvPr id="53265" name="Oval 29"/>
          <p:cNvSpPr>
            <a:spLocks noChangeArrowheads="1"/>
          </p:cNvSpPr>
          <p:nvPr/>
        </p:nvSpPr>
        <p:spPr bwMode="auto">
          <a:xfrm>
            <a:off x="3551767" y="2985482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o</a:t>
            </a:r>
          </a:p>
        </p:txBody>
      </p:sp>
      <p:sp>
        <p:nvSpPr>
          <p:cNvPr id="53266" name="Oval 30"/>
          <p:cNvSpPr>
            <a:spLocks noChangeArrowheads="1"/>
          </p:cNvSpPr>
          <p:nvPr/>
        </p:nvSpPr>
        <p:spPr bwMode="auto">
          <a:xfrm>
            <a:off x="3551767" y="3473941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r</a:t>
            </a:r>
          </a:p>
        </p:txBody>
      </p:sp>
      <p:sp>
        <p:nvSpPr>
          <p:cNvPr id="53267" name="Oval 31"/>
          <p:cNvSpPr>
            <a:spLocks noChangeArrowheads="1"/>
          </p:cNvSpPr>
          <p:nvPr/>
        </p:nvSpPr>
        <p:spPr bwMode="auto">
          <a:xfrm>
            <a:off x="3551767" y="3960446"/>
            <a:ext cx="383118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i</a:t>
            </a:r>
          </a:p>
        </p:txBody>
      </p:sp>
      <p:sp>
        <p:nvSpPr>
          <p:cNvPr id="53268" name="Oval 32"/>
          <p:cNvSpPr>
            <a:spLocks noChangeArrowheads="1"/>
          </p:cNvSpPr>
          <p:nvPr/>
        </p:nvSpPr>
        <p:spPr bwMode="auto">
          <a:xfrm>
            <a:off x="3551767" y="4448908"/>
            <a:ext cx="383118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t</a:t>
            </a:r>
          </a:p>
        </p:txBody>
      </p:sp>
      <p:sp>
        <p:nvSpPr>
          <p:cNvPr id="53269" name="Oval 33"/>
          <p:cNvSpPr>
            <a:spLocks noChangeArrowheads="1"/>
          </p:cNvSpPr>
          <p:nvPr/>
        </p:nvSpPr>
        <p:spPr bwMode="auto">
          <a:xfrm>
            <a:off x="3551767" y="4935420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h</a:t>
            </a:r>
          </a:p>
        </p:txBody>
      </p:sp>
      <p:sp>
        <p:nvSpPr>
          <p:cNvPr id="53270" name="Oval 34"/>
          <p:cNvSpPr>
            <a:spLocks noChangeArrowheads="1"/>
          </p:cNvSpPr>
          <p:nvPr/>
        </p:nvSpPr>
        <p:spPr bwMode="auto">
          <a:xfrm>
            <a:off x="3551767" y="5423882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m</a:t>
            </a:r>
          </a:p>
        </p:txBody>
      </p:sp>
      <p:cxnSp>
        <p:nvCxnSpPr>
          <p:cNvPr id="53271" name="AutoShape 56"/>
          <p:cNvCxnSpPr>
            <a:cxnSpLocks noChangeShapeType="1"/>
            <a:stCxn id="53258" idx="0"/>
            <a:endCxn id="53253" idx="4"/>
          </p:cNvCxnSpPr>
          <p:nvPr/>
        </p:nvCxnSpPr>
        <p:spPr bwMode="auto">
          <a:xfrm flipV="1">
            <a:off x="6432550" y="1213343"/>
            <a:ext cx="0" cy="17780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72" name="AutoShape 57"/>
          <p:cNvCxnSpPr>
            <a:cxnSpLocks noChangeShapeType="1"/>
            <a:stCxn id="53258" idx="4"/>
            <a:endCxn id="53259" idx="0"/>
          </p:cNvCxnSpPr>
          <p:nvPr/>
        </p:nvCxnSpPr>
        <p:spPr bwMode="auto">
          <a:xfrm>
            <a:off x="6432550" y="1744789"/>
            <a:ext cx="0" cy="17780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73" name="AutoShape 58"/>
          <p:cNvCxnSpPr>
            <a:cxnSpLocks noChangeShapeType="1"/>
            <a:stCxn id="53259" idx="4"/>
            <a:endCxn id="53260" idx="0"/>
          </p:cNvCxnSpPr>
          <p:nvPr/>
        </p:nvCxnSpPr>
        <p:spPr bwMode="auto">
          <a:xfrm>
            <a:off x="6432550" y="2276235"/>
            <a:ext cx="0" cy="17780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74" name="AutoShape 59"/>
          <p:cNvCxnSpPr>
            <a:cxnSpLocks noChangeShapeType="1"/>
            <a:stCxn id="53260" idx="4"/>
            <a:endCxn id="53261" idx="0"/>
          </p:cNvCxnSpPr>
          <p:nvPr/>
        </p:nvCxnSpPr>
        <p:spPr bwMode="auto">
          <a:xfrm>
            <a:off x="6432550" y="2807681"/>
            <a:ext cx="0" cy="17780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75" name="AutoShape 60"/>
          <p:cNvCxnSpPr>
            <a:cxnSpLocks noChangeShapeType="1"/>
            <a:stCxn id="53261" idx="4"/>
            <a:endCxn id="53290" idx="0"/>
          </p:cNvCxnSpPr>
          <p:nvPr/>
        </p:nvCxnSpPr>
        <p:spPr bwMode="auto">
          <a:xfrm>
            <a:off x="6432550" y="3339123"/>
            <a:ext cx="0" cy="1797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76" name="AutoShape 63"/>
          <p:cNvCxnSpPr>
            <a:cxnSpLocks noChangeShapeType="1"/>
            <a:stCxn id="53253" idx="2"/>
            <a:endCxn id="53252" idx="7"/>
          </p:cNvCxnSpPr>
          <p:nvPr/>
        </p:nvCxnSpPr>
        <p:spPr bwMode="auto">
          <a:xfrm flipH="1">
            <a:off x="5031317" y="1037492"/>
            <a:ext cx="1208617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77" name="AutoShape 64"/>
          <p:cNvCxnSpPr>
            <a:cxnSpLocks noChangeShapeType="1"/>
            <a:stCxn id="53253" idx="6"/>
            <a:endCxn id="53254" idx="1"/>
          </p:cNvCxnSpPr>
          <p:nvPr/>
        </p:nvCxnSpPr>
        <p:spPr bwMode="auto">
          <a:xfrm>
            <a:off x="6623053" y="1037492"/>
            <a:ext cx="1210734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78" name="AutoShape 65"/>
          <p:cNvCxnSpPr>
            <a:cxnSpLocks noChangeShapeType="1"/>
            <a:stCxn id="53252" idx="3"/>
            <a:endCxn id="53263" idx="7"/>
          </p:cNvCxnSpPr>
          <p:nvPr/>
        </p:nvCxnSpPr>
        <p:spPr bwMode="auto">
          <a:xfrm flipH="1">
            <a:off x="4358217" y="1692036"/>
            <a:ext cx="404283" cy="28330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79" name="AutoShape 66"/>
          <p:cNvCxnSpPr>
            <a:cxnSpLocks noChangeShapeType="1"/>
            <a:stCxn id="53263" idx="3"/>
            <a:endCxn id="53264" idx="7"/>
          </p:cNvCxnSpPr>
          <p:nvPr/>
        </p:nvCxnSpPr>
        <p:spPr bwMode="auto">
          <a:xfrm flipH="1">
            <a:off x="3877734" y="2223478"/>
            <a:ext cx="211666" cy="32824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80" name="AutoShape 67"/>
          <p:cNvCxnSpPr>
            <a:cxnSpLocks noChangeShapeType="1"/>
            <a:stCxn id="53263" idx="5"/>
            <a:endCxn id="53262" idx="1"/>
          </p:cNvCxnSpPr>
          <p:nvPr/>
        </p:nvCxnSpPr>
        <p:spPr bwMode="auto">
          <a:xfrm>
            <a:off x="4358220" y="2223478"/>
            <a:ext cx="211666" cy="32824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81" name="AutoShape 68"/>
          <p:cNvCxnSpPr>
            <a:cxnSpLocks noChangeShapeType="1"/>
            <a:stCxn id="53264" idx="4"/>
            <a:endCxn id="53265" idx="0"/>
          </p:cNvCxnSpPr>
          <p:nvPr/>
        </p:nvCxnSpPr>
        <p:spPr bwMode="auto">
          <a:xfrm>
            <a:off x="3744384" y="2852616"/>
            <a:ext cx="0" cy="132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82" name="AutoShape 69"/>
          <p:cNvCxnSpPr>
            <a:cxnSpLocks noChangeShapeType="1"/>
            <a:stCxn id="53265" idx="4"/>
            <a:endCxn id="53266" idx="0"/>
          </p:cNvCxnSpPr>
          <p:nvPr/>
        </p:nvCxnSpPr>
        <p:spPr bwMode="auto">
          <a:xfrm>
            <a:off x="3744384" y="3339123"/>
            <a:ext cx="0" cy="13481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83" name="AutoShape 70"/>
          <p:cNvCxnSpPr>
            <a:cxnSpLocks noChangeShapeType="1"/>
            <a:stCxn id="53266" idx="4"/>
            <a:endCxn id="53267" idx="0"/>
          </p:cNvCxnSpPr>
          <p:nvPr/>
        </p:nvCxnSpPr>
        <p:spPr bwMode="auto">
          <a:xfrm>
            <a:off x="3744384" y="3827584"/>
            <a:ext cx="0" cy="132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84" name="AutoShape 71"/>
          <p:cNvCxnSpPr>
            <a:cxnSpLocks noChangeShapeType="1"/>
            <a:stCxn id="53267" idx="4"/>
            <a:endCxn id="53268" idx="0"/>
          </p:cNvCxnSpPr>
          <p:nvPr/>
        </p:nvCxnSpPr>
        <p:spPr bwMode="auto">
          <a:xfrm>
            <a:off x="3744384" y="4314097"/>
            <a:ext cx="0" cy="13481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85" name="AutoShape 72"/>
          <p:cNvCxnSpPr>
            <a:cxnSpLocks noChangeShapeType="1"/>
            <a:stCxn id="53268" idx="4"/>
            <a:endCxn id="53269" idx="0"/>
          </p:cNvCxnSpPr>
          <p:nvPr/>
        </p:nvCxnSpPr>
        <p:spPr bwMode="auto">
          <a:xfrm>
            <a:off x="3744384" y="4802554"/>
            <a:ext cx="0" cy="132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86" name="AutoShape 73"/>
          <p:cNvCxnSpPr>
            <a:cxnSpLocks noChangeShapeType="1"/>
            <a:stCxn id="53269" idx="4"/>
            <a:endCxn id="53270" idx="0"/>
          </p:cNvCxnSpPr>
          <p:nvPr/>
        </p:nvCxnSpPr>
        <p:spPr bwMode="auto">
          <a:xfrm>
            <a:off x="3744384" y="5289062"/>
            <a:ext cx="0" cy="13481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87" name="AutoShape 74"/>
          <p:cNvCxnSpPr>
            <a:cxnSpLocks noChangeShapeType="1"/>
            <a:stCxn id="53254" idx="3"/>
            <a:endCxn id="53255" idx="7"/>
          </p:cNvCxnSpPr>
          <p:nvPr/>
        </p:nvCxnSpPr>
        <p:spPr bwMode="auto">
          <a:xfrm flipH="1">
            <a:off x="7431620" y="1692036"/>
            <a:ext cx="402166" cy="28330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88" name="AutoShape 75"/>
          <p:cNvCxnSpPr>
            <a:cxnSpLocks noChangeShapeType="1"/>
            <a:stCxn id="53254" idx="5"/>
            <a:endCxn id="53256" idx="1"/>
          </p:cNvCxnSpPr>
          <p:nvPr/>
        </p:nvCxnSpPr>
        <p:spPr bwMode="auto">
          <a:xfrm>
            <a:off x="8102603" y="1692036"/>
            <a:ext cx="404284" cy="28330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89" name="AutoShape 76"/>
          <p:cNvCxnSpPr>
            <a:cxnSpLocks noChangeShapeType="1"/>
            <a:stCxn id="53255" idx="4"/>
            <a:endCxn id="53257" idx="0"/>
          </p:cNvCxnSpPr>
          <p:nvPr/>
        </p:nvCxnSpPr>
        <p:spPr bwMode="auto">
          <a:xfrm>
            <a:off x="7298267" y="2276235"/>
            <a:ext cx="0" cy="17780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3290" name="Oval 77"/>
          <p:cNvSpPr>
            <a:spLocks noChangeArrowheads="1"/>
          </p:cNvSpPr>
          <p:nvPr/>
        </p:nvSpPr>
        <p:spPr bwMode="auto">
          <a:xfrm>
            <a:off x="6239935" y="3518877"/>
            <a:ext cx="383118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r</a:t>
            </a:r>
          </a:p>
        </p:txBody>
      </p:sp>
      <p:sp>
        <p:nvSpPr>
          <p:cNvPr id="53291" name="Oval 79"/>
          <p:cNvSpPr>
            <a:spLocks noChangeArrowheads="1"/>
          </p:cNvSpPr>
          <p:nvPr/>
        </p:nvSpPr>
        <p:spPr bwMode="auto">
          <a:xfrm>
            <a:off x="6913035" y="4050323"/>
            <a:ext cx="383118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v</a:t>
            </a:r>
          </a:p>
        </p:txBody>
      </p:sp>
      <p:cxnSp>
        <p:nvCxnSpPr>
          <p:cNvPr id="53292" name="AutoShape 80"/>
          <p:cNvCxnSpPr>
            <a:cxnSpLocks noChangeShapeType="1"/>
            <a:stCxn id="53290" idx="3"/>
            <a:endCxn id="53294" idx="7"/>
          </p:cNvCxnSpPr>
          <p:nvPr/>
        </p:nvCxnSpPr>
        <p:spPr bwMode="auto">
          <a:xfrm flipH="1">
            <a:off x="5894918" y="3819769"/>
            <a:ext cx="402166" cy="2833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93" name="AutoShape 81"/>
          <p:cNvCxnSpPr>
            <a:cxnSpLocks noChangeShapeType="1"/>
            <a:stCxn id="53290" idx="5"/>
            <a:endCxn id="53291" idx="1"/>
          </p:cNvCxnSpPr>
          <p:nvPr/>
        </p:nvCxnSpPr>
        <p:spPr bwMode="auto">
          <a:xfrm>
            <a:off x="6565902" y="3819769"/>
            <a:ext cx="404284" cy="2833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3294" name="Oval 83"/>
          <p:cNvSpPr>
            <a:spLocks noChangeArrowheads="1"/>
          </p:cNvSpPr>
          <p:nvPr/>
        </p:nvSpPr>
        <p:spPr bwMode="auto">
          <a:xfrm>
            <a:off x="5568953" y="4050323"/>
            <a:ext cx="383116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n</a:t>
            </a:r>
          </a:p>
        </p:txBody>
      </p:sp>
      <p:sp>
        <p:nvSpPr>
          <p:cNvPr id="53295" name="Oval 84"/>
          <p:cNvSpPr>
            <a:spLocks noChangeArrowheads="1"/>
          </p:cNvSpPr>
          <p:nvPr/>
        </p:nvSpPr>
        <p:spPr bwMode="auto">
          <a:xfrm>
            <a:off x="4897968" y="4581769"/>
            <a:ext cx="383118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a</a:t>
            </a:r>
          </a:p>
        </p:txBody>
      </p:sp>
      <p:sp>
        <p:nvSpPr>
          <p:cNvPr id="53296" name="Oval 85"/>
          <p:cNvSpPr>
            <a:spLocks noChangeArrowheads="1"/>
          </p:cNvSpPr>
          <p:nvPr/>
        </p:nvSpPr>
        <p:spPr bwMode="auto">
          <a:xfrm>
            <a:off x="6242053" y="4581769"/>
            <a:ext cx="383116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e</a:t>
            </a:r>
          </a:p>
        </p:txBody>
      </p:sp>
      <p:cxnSp>
        <p:nvCxnSpPr>
          <p:cNvPr id="53297" name="AutoShape 86"/>
          <p:cNvCxnSpPr>
            <a:cxnSpLocks noChangeShapeType="1"/>
            <a:stCxn id="53294" idx="3"/>
            <a:endCxn id="53295" idx="7"/>
          </p:cNvCxnSpPr>
          <p:nvPr/>
        </p:nvCxnSpPr>
        <p:spPr bwMode="auto">
          <a:xfrm flipH="1">
            <a:off x="5223936" y="4351216"/>
            <a:ext cx="402166" cy="2833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98" name="AutoShape 87"/>
          <p:cNvCxnSpPr>
            <a:cxnSpLocks noChangeShapeType="1"/>
            <a:stCxn id="53294" idx="5"/>
            <a:endCxn id="53296" idx="1"/>
          </p:cNvCxnSpPr>
          <p:nvPr/>
        </p:nvCxnSpPr>
        <p:spPr bwMode="auto">
          <a:xfrm>
            <a:off x="5894917" y="4351216"/>
            <a:ext cx="404283" cy="2833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99" name="AutoShape 88"/>
          <p:cNvCxnSpPr>
            <a:cxnSpLocks noChangeShapeType="1"/>
            <a:stCxn id="53295" idx="4"/>
            <a:endCxn id="53300" idx="0"/>
          </p:cNvCxnSpPr>
          <p:nvPr/>
        </p:nvCxnSpPr>
        <p:spPr bwMode="auto">
          <a:xfrm flipH="1">
            <a:off x="5088466" y="4935416"/>
            <a:ext cx="2117" cy="132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3300" name="Oval 89"/>
          <p:cNvSpPr>
            <a:spLocks noChangeArrowheads="1"/>
          </p:cNvSpPr>
          <p:nvPr/>
        </p:nvSpPr>
        <p:spPr bwMode="auto">
          <a:xfrm>
            <a:off x="4895851" y="5068282"/>
            <a:ext cx="383116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l</a:t>
            </a:r>
          </a:p>
        </p:txBody>
      </p:sp>
      <p:sp>
        <p:nvSpPr>
          <p:cNvPr id="53301" name="Oval 90"/>
          <p:cNvSpPr>
            <a:spLocks noChangeArrowheads="1"/>
          </p:cNvSpPr>
          <p:nvPr/>
        </p:nvSpPr>
        <p:spPr bwMode="auto">
          <a:xfrm>
            <a:off x="4895851" y="5554785"/>
            <a:ext cx="383116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l</a:t>
            </a:r>
          </a:p>
        </p:txBody>
      </p:sp>
      <p:sp>
        <p:nvSpPr>
          <p:cNvPr id="53302" name="Oval 91"/>
          <p:cNvSpPr>
            <a:spLocks noChangeArrowheads="1"/>
          </p:cNvSpPr>
          <p:nvPr/>
        </p:nvSpPr>
        <p:spPr bwMode="auto">
          <a:xfrm>
            <a:off x="4895851" y="6043246"/>
            <a:ext cx="383116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y</a:t>
            </a:r>
          </a:p>
        </p:txBody>
      </p:sp>
      <p:cxnSp>
        <p:nvCxnSpPr>
          <p:cNvPr id="53303" name="AutoShape 92"/>
          <p:cNvCxnSpPr>
            <a:cxnSpLocks noChangeShapeType="1"/>
            <a:stCxn id="53300" idx="4"/>
            <a:endCxn id="53301" idx="0"/>
          </p:cNvCxnSpPr>
          <p:nvPr/>
        </p:nvCxnSpPr>
        <p:spPr bwMode="auto">
          <a:xfrm>
            <a:off x="5088466" y="5421923"/>
            <a:ext cx="0" cy="132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304" name="AutoShape 93"/>
          <p:cNvCxnSpPr>
            <a:cxnSpLocks noChangeShapeType="1"/>
            <a:stCxn id="53301" idx="4"/>
            <a:endCxn id="53302" idx="0"/>
          </p:cNvCxnSpPr>
          <p:nvPr/>
        </p:nvCxnSpPr>
        <p:spPr bwMode="auto">
          <a:xfrm>
            <a:off x="5088466" y="5908436"/>
            <a:ext cx="0" cy="13481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3305" name="Oval 95"/>
          <p:cNvSpPr>
            <a:spLocks noChangeArrowheads="1"/>
          </p:cNvSpPr>
          <p:nvPr/>
        </p:nvSpPr>
        <p:spPr bwMode="auto">
          <a:xfrm>
            <a:off x="6239935" y="5068282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t</a:t>
            </a:r>
          </a:p>
        </p:txBody>
      </p:sp>
      <p:cxnSp>
        <p:nvCxnSpPr>
          <p:cNvPr id="53306" name="AutoShape 96"/>
          <p:cNvCxnSpPr>
            <a:cxnSpLocks noChangeShapeType="1"/>
            <a:endCxn id="53305" idx="0"/>
          </p:cNvCxnSpPr>
          <p:nvPr/>
        </p:nvCxnSpPr>
        <p:spPr bwMode="auto">
          <a:xfrm>
            <a:off x="6432550" y="4933462"/>
            <a:ext cx="0" cy="13481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3307" name="Oval 97"/>
          <p:cNvSpPr>
            <a:spLocks noChangeArrowheads="1"/>
          </p:cNvSpPr>
          <p:nvPr/>
        </p:nvSpPr>
        <p:spPr bwMode="auto">
          <a:xfrm>
            <a:off x="6913035" y="4536835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l</a:t>
            </a:r>
          </a:p>
        </p:txBody>
      </p:sp>
      <p:sp>
        <p:nvSpPr>
          <p:cNvPr id="53308" name="Oval 98"/>
          <p:cNvSpPr>
            <a:spLocks noChangeArrowheads="1"/>
          </p:cNvSpPr>
          <p:nvPr/>
        </p:nvSpPr>
        <p:spPr bwMode="auto">
          <a:xfrm>
            <a:off x="6913035" y="5023338"/>
            <a:ext cx="383118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e</a:t>
            </a:r>
          </a:p>
        </p:txBody>
      </p:sp>
      <p:sp>
        <p:nvSpPr>
          <p:cNvPr id="53309" name="Oval 99"/>
          <p:cNvSpPr>
            <a:spLocks noChangeArrowheads="1"/>
          </p:cNvSpPr>
          <p:nvPr/>
        </p:nvSpPr>
        <p:spPr bwMode="auto">
          <a:xfrm>
            <a:off x="6913035" y="5511800"/>
            <a:ext cx="383118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w</a:t>
            </a:r>
          </a:p>
        </p:txBody>
      </p:sp>
      <p:cxnSp>
        <p:nvCxnSpPr>
          <p:cNvPr id="53310" name="AutoShape 100"/>
          <p:cNvCxnSpPr>
            <a:cxnSpLocks noChangeShapeType="1"/>
            <a:stCxn id="53307" idx="4"/>
            <a:endCxn id="53308" idx="0"/>
          </p:cNvCxnSpPr>
          <p:nvPr/>
        </p:nvCxnSpPr>
        <p:spPr bwMode="auto">
          <a:xfrm>
            <a:off x="7105650" y="4890477"/>
            <a:ext cx="0" cy="132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311" name="AutoShape 101"/>
          <p:cNvCxnSpPr>
            <a:cxnSpLocks noChangeShapeType="1"/>
            <a:stCxn id="53308" idx="4"/>
            <a:endCxn id="53309" idx="0"/>
          </p:cNvCxnSpPr>
          <p:nvPr/>
        </p:nvCxnSpPr>
        <p:spPr bwMode="auto">
          <a:xfrm>
            <a:off x="7105650" y="5376989"/>
            <a:ext cx="0" cy="13481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312" name="AutoShape 102"/>
          <p:cNvCxnSpPr>
            <a:cxnSpLocks noChangeShapeType="1"/>
            <a:stCxn id="53291" idx="4"/>
            <a:endCxn id="53307" idx="0"/>
          </p:cNvCxnSpPr>
          <p:nvPr/>
        </p:nvCxnSpPr>
        <p:spPr bwMode="auto">
          <a:xfrm>
            <a:off x="7105650" y="4403970"/>
            <a:ext cx="0" cy="132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3313" name="Oval 113"/>
          <p:cNvSpPr>
            <a:spLocks noChangeArrowheads="1"/>
          </p:cNvSpPr>
          <p:nvPr/>
        </p:nvSpPr>
        <p:spPr bwMode="auto">
          <a:xfrm>
            <a:off x="8449733" y="2454035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r</a:t>
            </a:r>
          </a:p>
        </p:txBody>
      </p:sp>
      <p:cxnSp>
        <p:nvCxnSpPr>
          <p:cNvPr id="53314" name="AutoShape 114"/>
          <p:cNvCxnSpPr>
            <a:cxnSpLocks noChangeShapeType="1"/>
            <a:stCxn id="53256" idx="4"/>
            <a:endCxn id="53313" idx="0"/>
          </p:cNvCxnSpPr>
          <p:nvPr/>
        </p:nvCxnSpPr>
        <p:spPr bwMode="auto">
          <a:xfrm>
            <a:off x="8642351" y="2276235"/>
            <a:ext cx="0" cy="17780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3315" name="Oval 115"/>
          <p:cNvSpPr>
            <a:spLocks noChangeArrowheads="1"/>
          </p:cNvSpPr>
          <p:nvPr/>
        </p:nvSpPr>
        <p:spPr bwMode="auto">
          <a:xfrm>
            <a:off x="8449733" y="2985482"/>
            <a:ext cx="383118" cy="353646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l</a:t>
            </a:r>
          </a:p>
        </p:txBody>
      </p:sp>
      <p:cxnSp>
        <p:nvCxnSpPr>
          <p:cNvPr id="53316" name="AutoShape 116"/>
          <p:cNvCxnSpPr>
            <a:cxnSpLocks noChangeShapeType="1"/>
            <a:stCxn id="53313" idx="4"/>
            <a:endCxn id="53315" idx="0"/>
          </p:cNvCxnSpPr>
          <p:nvPr/>
        </p:nvCxnSpPr>
        <p:spPr bwMode="auto">
          <a:xfrm>
            <a:off x="8642351" y="2807681"/>
            <a:ext cx="0" cy="17780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3317" name="Oval 117"/>
          <p:cNvSpPr>
            <a:spLocks noChangeArrowheads="1"/>
          </p:cNvSpPr>
          <p:nvPr/>
        </p:nvSpPr>
        <p:spPr bwMode="auto">
          <a:xfrm>
            <a:off x="8449733" y="3518877"/>
            <a:ext cx="383118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nb-NO" b="0"/>
              <a:t>d</a:t>
            </a:r>
          </a:p>
        </p:txBody>
      </p:sp>
      <p:cxnSp>
        <p:nvCxnSpPr>
          <p:cNvPr id="53318" name="AutoShape 118"/>
          <p:cNvCxnSpPr>
            <a:cxnSpLocks noChangeShapeType="1"/>
            <a:stCxn id="53315" idx="4"/>
            <a:endCxn id="53317" idx="0"/>
          </p:cNvCxnSpPr>
          <p:nvPr/>
        </p:nvCxnSpPr>
        <p:spPr bwMode="auto">
          <a:xfrm>
            <a:off x="8642351" y="3339123"/>
            <a:ext cx="0" cy="1797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72" name="Rectangle 109">
            <a:extLst>
              <a:ext uri="{FF2B5EF4-FFF2-40B4-BE49-F238E27FC236}">
                <a16:creationId xmlns:a16="http://schemas.microsoft.com/office/drawing/2014/main" id="{9843E821-39D1-0A4F-8AAA-E4B412BB5C96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err="1"/>
              <a:t>Tries</a:t>
            </a:r>
            <a:r>
              <a:rPr lang="nb-NO" dirty="0"/>
              <a:t> (</a:t>
            </a:r>
            <a:r>
              <a:rPr lang="nb-NO" dirty="0" err="1"/>
              <a:t>word</a:t>
            </a:r>
            <a:r>
              <a:rPr lang="nb-NO" dirty="0"/>
              <a:t> play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Tree</a:t>
            </a:r>
            <a:r>
              <a:rPr lang="nb-NO" dirty="0"/>
              <a:t> / </a:t>
            </a:r>
            <a:r>
              <a:rPr lang="nb-NO" dirty="0" err="1"/>
              <a:t>Retrieval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05037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5"/>
          <p:cNvSpPr>
            <a:spLocks noChangeArrowheads="1"/>
          </p:cNvSpPr>
          <p:nvPr/>
        </p:nvSpPr>
        <p:spPr bwMode="auto">
          <a:xfrm>
            <a:off x="3600450" y="2719755"/>
            <a:ext cx="768350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”al”</a:t>
            </a:r>
          </a:p>
        </p:txBody>
      </p:sp>
      <p:sp>
        <p:nvSpPr>
          <p:cNvPr id="54276" name="Rectangle 9"/>
          <p:cNvSpPr>
            <a:spLocks noChangeArrowheads="1"/>
          </p:cNvSpPr>
          <p:nvPr/>
        </p:nvSpPr>
        <p:spPr bwMode="auto">
          <a:xfrm>
            <a:off x="5422903" y="2719755"/>
            <a:ext cx="1104900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”inter”</a:t>
            </a:r>
          </a:p>
        </p:txBody>
      </p:sp>
      <p:sp>
        <p:nvSpPr>
          <p:cNvPr id="54277" name="Rectangle 10"/>
          <p:cNvSpPr>
            <a:spLocks noChangeArrowheads="1"/>
          </p:cNvSpPr>
          <p:nvPr/>
        </p:nvSpPr>
        <p:spPr bwMode="auto">
          <a:xfrm>
            <a:off x="7920569" y="2719755"/>
            <a:ext cx="768351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”w”</a:t>
            </a:r>
          </a:p>
        </p:txBody>
      </p:sp>
      <p:sp>
        <p:nvSpPr>
          <p:cNvPr id="54278" name="Rectangle 11"/>
          <p:cNvSpPr>
            <a:spLocks noChangeArrowheads="1"/>
          </p:cNvSpPr>
          <p:nvPr/>
        </p:nvSpPr>
        <p:spPr bwMode="auto">
          <a:xfrm>
            <a:off x="2112433" y="3739662"/>
            <a:ext cx="1439333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”gorithm”</a:t>
            </a:r>
          </a:p>
        </p:txBody>
      </p:sp>
      <p:sp>
        <p:nvSpPr>
          <p:cNvPr id="54279" name="Rectangle 12"/>
          <p:cNvSpPr>
            <a:spLocks noChangeArrowheads="1"/>
          </p:cNvSpPr>
          <p:nvPr/>
        </p:nvSpPr>
        <p:spPr bwMode="auto">
          <a:xfrm>
            <a:off x="4176187" y="3739662"/>
            <a:ext cx="670982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”l”</a:t>
            </a:r>
          </a:p>
        </p:txBody>
      </p:sp>
      <p:sp>
        <p:nvSpPr>
          <p:cNvPr id="54280" name="Rectangle 13"/>
          <p:cNvSpPr>
            <a:spLocks noChangeArrowheads="1"/>
          </p:cNvSpPr>
          <p:nvPr/>
        </p:nvSpPr>
        <p:spPr bwMode="auto">
          <a:xfrm>
            <a:off x="5615520" y="3739662"/>
            <a:ext cx="719666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”n”</a:t>
            </a:r>
          </a:p>
        </p:txBody>
      </p:sp>
      <p:sp>
        <p:nvSpPr>
          <p:cNvPr id="54281" name="Rectangle 14"/>
          <p:cNvSpPr>
            <a:spLocks noChangeArrowheads="1"/>
          </p:cNvSpPr>
          <p:nvPr/>
        </p:nvSpPr>
        <p:spPr bwMode="auto">
          <a:xfrm>
            <a:off x="6432550" y="3739662"/>
            <a:ext cx="912283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”view”</a:t>
            </a:r>
          </a:p>
        </p:txBody>
      </p:sp>
      <p:sp>
        <p:nvSpPr>
          <p:cNvPr id="54282" name="Rectangle 15"/>
          <p:cNvSpPr>
            <a:spLocks noChangeArrowheads="1"/>
          </p:cNvSpPr>
          <p:nvPr/>
        </p:nvSpPr>
        <p:spPr bwMode="auto">
          <a:xfrm>
            <a:off x="7440084" y="3739662"/>
            <a:ext cx="863600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”eb”</a:t>
            </a:r>
          </a:p>
        </p:txBody>
      </p:sp>
      <p:sp>
        <p:nvSpPr>
          <p:cNvPr id="54283" name="Rectangle 16"/>
          <p:cNvSpPr>
            <a:spLocks noChangeArrowheads="1"/>
          </p:cNvSpPr>
          <p:nvPr/>
        </p:nvSpPr>
        <p:spPr bwMode="auto">
          <a:xfrm>
            <a:off x="8735484" y="3739662"/>
            <a:ext cx="1009649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”orld”</a:t>
            </a:r>
          </a:p>
        </p:txBody>
      </p:sp>
      <p:sp>
        <p:nvSpPr>
          <p:cNvPr id="54284" name="Rectangle 17"/>
          <p:cNvSpPr>
            <a:spLocks noChangeArrowheads="1"/>
          </p:cNvSpPr>
          <p:nvPr/>
        </p:nvSpPr>
        <p:spPr bwMode="auto">
          <a:xfrm>
            <a:off x="4800602" y="4757620"/>
            <a:ext cx="1056218" cy="443524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”ally”</a:t>
            </a:r>
          </a:p>
        </p:txBody>
      </p:sp>
      <p:sp>
        <p:nvSpPr>
          <p:cNvPr id="54285" name="Rectangle 18"/>
          <p:cNvSpPr>
            <a:spLocks noChangeArrowheads="1"/>
          </p:cNvSpPr>
          <p:nvPr/>
        </p:nvSpPr>
        <p:spPr bwMode="auto">
          <a:xfrm>
            <a:off x="6191250" y="4757620"/>
            <a:ext cx="768350" cy="443524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”et”</a:t>
            </a:r>
          </a:p>
        </p:txBody>
      </p:sp>
      <p:sp>
        <p:nvSpPr>
          <p:cNvPr id="54286" name="Oval 19"/>
          <p:cNvSpPr>
            <a:spLocks noChangeArrowheads="1"/>
          </p:cNvSpPr>
          <p:nvPr/>
        </p:nvSpPr>
        <p:spPr bwMode="auto">
          <a:xfrm>
            <a:off x="5327653" y="1744785"/>
            <a:ext cx="383116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b-NO" b="0"/>
          </a:p>
        </p:txBody>
      </p:sp>
      <p:cxnSp>
        <p:nvCxnSpPr>
          <p:cNvPr id="54287" name="AutoShape 20"/>
          <p:cNvCxnSpPr>
            <a:cxnSpLocks noChangeShapeType="1"/>
            <a:stCxn id="54286" idx="3"/>
            <a:endCxn id="54275" idx="0"/>
          </p:cNvCxnSpPr>
          <p:nvPr/>
        </p:nvCxnSpPr>
        <p:spPr bwMode="auto">
          <a:xfrm flipH="1">
            <a:off x="3985686" y="2045677"/>
            <a:ext cx="1399116" cy="67407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88" name="AutoShape 21"/>
          <p:cNvCxnSpPr>
            <a:cxnSpLocks noChangeShapeType="1"/>
            <a:stCxn id="54286" idx="5"/>
            <a:endCxn id="54276" idx="0"/>
          </p:cNvCxnSpPr>
          <p:nvPr/>
        </p:nvCxnSpPr>
        <p:spPr bwMode="auto">
          <a:xfrm>
            <a:off x="5653617" y="2045677"/>
            <a:ext cx="321733" cy="67407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89" name="AutoShape 22"/>
          <p:cNvCxnSpPr>
            <a:cxnSpLocks noChangeShapeType="1"/>
            <a:stCxn id="54286" idx="6"/>
            <a:endCxn id="54277" idx="0"/>
          </p:cNvCxnSpPr>
          <p:nvPr/>
        </p:nvCxnSpPr>
        <p:spPr bwMode="auto">
          <a:xfrm>
            <a:off x="5710769" y="1922585"/>
            <a:ext cx="2595034" cy="79716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90" name="AutoShape 23"/>
          <p:cNvCxnSpPr>
            <a:cxnSpLocks noChangeShapeType="1"/>
            <a:stCxn id="54275" idx="2"/>
            <a:endCxn id="54278" idx="0"/>
          </p:cNvCxnSpPr>
          <p:nvPr/>
        </p:nvCxnSpPr>
        <p:spPr bwMode="auto">
          <a:xfrm flipH="1">
            <a:off x="2832100" y="3163278"/>
            <a:ext cx="1153584" cy="5763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91" name="AutoShape 24"/>
          <p:cNvCxnSpPr>
            <a:cxnSpLocks noChangeShapeType="1"/>
            <a:stCxn id="54275" idx="2"/>
            <a:endCxn id="54279" idx="0"/>
          </p:cNvCxnSpPr>
          <p:nvPr/>
        </p:nvCxnSpPr>
        <p:spPr bwMode="auto">
          <a:xfrm>
            <a:off x="3985686" y="3163278"/>
            <a:ext cx="527050" cy="5763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92" name="AutoShape 25"/>
          <p:cNvCxnSpPr>
            <a:cxnSpLocks noChangeShapeType="1"/>
            <a:stCxn id="54276" idx="2"/>
            <a:endCxn id="54280" idx="0"/>
          </p:cNvCxnSpPr>
          <p:nvPr/>
        </p:nvCxnSpPr>
        <p:spPr bwMode="auto">
          <a:xfrm>
            <a:off x="5975350" y="3163278"/>
            <a:ext cx="0" cy="5763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93" name="AutoShape 26"/>
          <p:cNvCxnSpPr>
            <a:cxnSpLocks noChangeShapeType="1"/>
            <a:stCxn id="54276" idx="2"/>
            <a:endCxn id="54281" idx="0"/>
          </p:cNvCxnSpPr>
          <p:nvPr/>
        </p:nvCxnSpPr>
        <p:spPr bwMode="auto">
          <a:xfrm>
            <a:off x="5975350" y="3163278"/>
            <a:ext cx="914400" cy="5763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94" name="AutoShape 27"/>
          <p:cNvCxnSpPr>
            <a:cxnSpLocks noChangeShapeType="1"/>
            <a:stCxn id="54277" idx="2"/>
            <a:endCxn id="54282" idx="0"/>
          </p:cNvCxnSpPr>
          <p:nvPr/>
        </p:nvCxnSpPr>
        <p:spPr bwMode="auto">
          <a:xfrm flipH="1">
            <a:off x="7871886" y="3163278"/>
            <a:ext cx="433916" cy="5763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95" name="AutoShape 28"/>
          <p:cNvCxnSpPr>
            <a:cxnSpLocks noChangeShapeType="1"/>
            <a:stCxn id="54277" idx="2"/>
            <a:endCxn id="54283" idx="0"/>
          </p:cNvCxnSpPr>
          <p:nvPr/>
        </p:nvCxnSpPr>
        <p:spPr bwMode="auto">
          <a:xfrm>
            <a:off x="8305802" y="3163278"/>
            <a:ext cx="935567" cy="5763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96" name="AutoShape 29"/>
          <p:cNvCxnSpPr>
            <a:cxnSpLocks noChangeShapeType="1"/>
            <a:stCxn id="54280" idx="2"/>
            <a:endCxn id="54284" idx="0"/>
          </p:cNvCxnSpPr>
          <p:nvPr/>
        </p:nvCxnSpPr>
        <p:spPr bwMode="auto">
          <a:xfrm flipH="1">
            <a:off x="5329767" y="4183189"/>
            <a:ext cx="645584" cy="57443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97" name="AutoShape 30"/>
          <p:cNvCxnSpPr>
            <a:cxnSpLocks noChangeShapeType="1"/>
            <a:stCxn id="54280" idx="2"/>
            <a:endCxn id="54285" idx="0"/>
          </p:cNvCxnSpPr>
          <p:nvPr/>
        </p:nvCxnSpPr>
        <p:spPr bwMode="auto">
          <a:xfrm>
            <a:off x="5975351" y="4183189"/>
            <a:ext cx="601134" cy="57443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6" name="Rectangle 109">
            <a:extLst>
              <a:ext uri="{FF2B5EF4-FFF2-40B4-BE49-F238E27FC236}">
                <a16:creationId xmlns:a16="http://schemas.microsoft.com/office/drawing/2014/main" id="{7895CC1F-95DD-1748-A82B-34AF899E6EAC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err="1"/>
              <a:t>Compressed</a:t>
            </a:r>
            <a:r>
              <a:rPr lang="nb-NO" dirty="0"/>
              <a:t> </a:t>
            </a:r>
            <a:r>
              <a:rPr lang="nb-NO" dirty="0" err="1"/>
              <a:t>trie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86467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Text Box 5"/>
          <p:cNvSpPr txBox="1">
            <a:spLocks noChangeArrowheads="1"/>
          </p:cNvSpPr>
          <p:nvPr/>
        </p:nvSpPr>
        <p:spPr bwMode="auto">
          <a:xfrm>
            <a:off x="837977" y="1280135"/>
            <a:ext cx="2062488" cy="850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nb-NO" sz="2462" b="0" dirty="0" err="1"/>
              <a:t>Suffix</a:t>
            </a:r>
            <a:r>
              <a:rPr lang="nb-NO" sz="2462" b="0" dirty="0"/>
              <a:t> </a:t>
            </a:r>
            <a:r>
              <a:rPr lang="nb-NO" sz="2462" b="0" dirty="0" err="1"/>
              <a:t>tree</a:t>
            </a:r>
            <a:r>
              <a:rPr lang="nb-NO" sz="2462" b="0" dirty="0"/>
              <a:t> for</a:t>
            </a:r>
          </a:p>
          <a:p>
            <a:pPr algn="l"/>
            <a:r>
              <a:rPr lang="nb-NO" sz="2462" b="0" i="1" dirty="0">
                <a:solidFill>
                  <a:schemeClr val="accent2"/>
                </a:solidFill>
              </a:rPr>
              <a:t>T</a:t>
            </a:r>
            <a:r>
              <a:rPr lang="nb-NO" sz="2462" b="0" dirty="0">
                <a:solidFill>
                  <a:schemeClr val="accent2"/>
                </a:solidFill>
              </a:rPr>
              <a:t> = </a:t>
            </a:r>
            <a:r>
              <a:rPr lang="nb-NO" sz="2462" b="0" dirty="0" err="1">
                <a:solidFill>
                  <a:schemeClr val="accent2"/>
                </a:solidFill>
              </a:rPr>
              <a:t>babbage</a:t>
            </a:r>
            <a:endParaRPr lang="nb-NO" sz="2462" b="0" dirty="0">
              <a:solidFill>
                <a:schemeClr val="accent2"/>
              </a:solidFill>
            </a:endParaRPr>
          </a:p>
        </p:txBody>
      </p:sp>
      <p:sp>
        <p:nvSpPr>
          <p:cNvPr id="55301" name="Rectangle 10"/>
          <p:cNvSpPr>
            <a:spLocks noChangeArrowheads="1"/>
          </p:cNvSpPr>
          <p:nvPr/>
        </p:nvSpPr>
        <p:spPr bwMode="auto">
          <a:xfrm>
            <a:off x="1678518" y="3694727"/>
            <a:ext cx="1439333" cy="443524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”bbage”</a:t>
            </a:r>
          </a:p>
        </p:txBody>
      </p:sp>
      <p:sp>
        <p:nvSpPr>
          <p:cNvPr id="55302" name="Rectangle 12"/>
          <p:cNvSpPr>
            <a:spLocks noChangeArrowheads="1"/>
          </p:cNvSpPr>
          <p:nvPr/>
        </p:nvSpPr>
        <p:spPr bwMode="auto">
          <a:xfrm>
            <a:off x="5232401" y="3694727"/>
            <a:ext cx="719666" cy="443524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”a”</a:t>
            </a:r>
          </a:p>
        </p:txBody>
      </p:sp>
      <p:sp>
        <p:nvSpPr>
          <p:cNvPr id="55303" name="Rectangle 13"/>
          <p:cNvSpPr>
            <a:spLocks noChangeArrowheads="1"/>
          </p:cNvSpPr>
          <p:nvPr/>
        </p:nvSpPr>
        <p:spPr bwMode="auto">
          <a:xfrm>
            <a:off x="6527800" y="3694727"/>
            <a:ext cx="1151467" cy="443524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”bage”</a:t>
            </a:r>
          </a:p>
        </p:txBody>
      </p:sp>
      <p:sp>
        <p:nvSpPr>
          <p:cNvPr id="55304" name="Rectangle 17"/>
          <p:cNvSpPr>
            <a:spLocks noChangeArrowheads="1"/>
          </p:cNvSpPr>
          <p:nvPr/>
        </p:nvSpPr>
        <p:spPr bwMode="auto">
          <a:xfrm>
            <a:off x="6000751" y="5068278"/>
            <a:ext cx="768350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”ge”</a:t>
            </a:r>
          </a:p>
        </p:txBody>
      </p:sp>
      <p:sp>
        <p:nvSpPr>
          <p:cNvPr id="55305" name="Oval 18"/>
          <p:cNvSpPr>
            <a:spLocks noChangeArrowheads="1"/>
          </p:cNvSpPr>
          <p:nvPr/>
        </p:nvSpPr>
        <p:spPr bwMode="auto">
          <a:xfrm>
            <a:off x="7150100" y="1080477"/>
            <a:ext cx="383118" cy="35364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 b="0"/>
          </a:p>
        </p:txBody>
      </p:sp>
      <p:cxnSp>
        <p:nvCxnSpPr>
          <p:cNvPr id="55306" name="AutoShape 19"/>
          <p:cNvCxnSpPr>
            <a:cxnSpLocks noChangeShapeType="1"/>
            <a:stCxn id="55305" idx="2"/>
            <a:endCxn id="55317" idx="0"/>
          </p:cNvCxnSpPr>
          <p:nvPr/>
        </p:nvCxnSpPr>
        <p:spPr bwMode="auto">
          <a:xfrm flipH="1">
            <a:off x="3960284" y="1258278"/>
            <a:ext cx="3189817" cy="106289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07" name="AutoShape 20"/>
          <p:cNvCxnSpPr>
            <a:cxnSpLocks noChangeShapeType="1"/>
            <a:stCxn id="55305" idx="3"/>
            <a:endCxn id="55318" idx="0"/>
          </p:cNvCxnSpPr>
          <p:nvPr/>
        </p:nvCxnSpPr>
        <p:spPr bwMode="auto">
          <a:xfrm flipH="1">
            <a:off x="6360584" y="1381369"/>
            <a:ext cx="846667" cy="93980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08" name="AutoShape 21"/>
          <p:cNvCxnSpPr>
            <a:cxnSpLocks noChangeShapeType="1"/>
            <a:stCxn id="55305" idx="5"/>
            <a:endCxn id="55319" idx="0"/>
          </p:cNvCxnSpPr>
          <p:nvPr/>
        </p:nvCxnSpPr>
        <p:spPr bwMode="auto">
          <a:xfrm>
            <a:off x="7476067" y="1381369"/>
            <a:ext cx="948267" cy="93980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09" name="AutoShape 22"/>
          <p:cNvCxnSpPr>
            <a:cxnSpLocks noChangeShapeType="1"/>
            <a:stCxn id="55317" idx="2"/>
            <a:endCxn id="55301" idx="0"/>
          </p:cNvCxnSpPr>
          <p:nvPr/>
        </p:nvCxnSpPr>
        <p:spPr bwMode="auto">
          <a:xfrm flipH="1">
            <a:off x="2398184" y="2764692"/>
            <a:ext cx="1562100" cy="93003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10" name="AutoShape 23"/>
          <p:cNvCxnSpPr>
            <a:cxnSpLocks noChangeShapeType="1"/>
            <a:stCxn id="55317" idx="2"/>
            <a:endCxn id="55316" idx="0"/>
          </p:cNvCxnSpPr>
          <p:nvPr/>
        </p:nvCxnSpPr>
        <p:spPr bwMode="auto">
          <a:xfrm>
            <a:off x="3960286" y="2764692"/>
            <a:ext cx="457200" cy="93003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11" name="AutoShape 24"/>
          <p:cNvCxnSpPr>
            <a:cxnSpLocks noChangeShapeType="1"/>
            <a:endCxn id="55302" idx="0"/>
          </p:cNvCxnSpPr>
          <p:nvPr/>
        </p:nvCxnSpPr>
        <p:spPr bwMode="auto">
          <a:xfrm flipH="1">
            <a:off x="5592236" y="2764692"/>
            <a:ext cx="768351" cy="93003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12" name="AutoShape 25"/>
          <p:cNvCxnSpPr>
            <a:cxnSpLocks noChangeShapeType="1"/>
            <a:endCxn id="55303" idx="0"/>
          </p:cNvCxnSpPr>
          <p:nvPr/>
        </p:nvCxnSpPr>
        <p:spPr bwMode="auto">
          <a:xfrm>
            <a:off x="6479118" y="2764692"/>
            <a:ext cx="624416" cy="93003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13" name="AutoShape 26"/>
          <p:cNvCxnSpPr>
            <a:cxnSpLocks noChangeShapeType="1"/>
            <a:stCxn id="55305" idx="6"/>
            <a:endCxn id="55320" idx="0"/>
          </p:cNvCxnSpPr>
          <p:nvPr/>
        </p:nvCxnSpPr>
        <p:spPr bwMode="auto">
          <a:xfrm>
            <a:off x="7533218" y="1258278"/>
            <a:ext cx="2548466" cy="106289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14" name="AutoShape 28"/>
          <p:cNvCxnSpPr>
            <a:cxnSpLocks noChangeShapeType="1"/>
            <a:stCxn id="55302" idx="2"/>
            <a:endCxn id="55321" idx="0"/>
          </p:cNvCxnSpPr>
          <p:nvPr/>
        </p:nvCxnSpPr>
        <p:spPr bwMode="auto">
          <a:xfrm flipH="1">
            <a:off x="4415368" y="4138247"/>
            <a:ext cx="1176866" cy="93003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15" name="AutoShape 29"/>
          <p:cNvCxnSpPr>
            <a:cxnSpLocks noChangeShapeType="1"/>
            <a:stCxn id="55302" idx="2"/>
            <a:endCxn id="55304" idx="0"/>
          </p:cNvCxnSpPr>
          <p:nvPr/>
        </p:nvCxnSpPr>
        <p:spPr bwMode="auto">
          <a:xfrm>
            <a:off x="5592234" y="4138247"/>
            <a:ext cx="793750" cy="93003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5316" name="Rectangle 30"/>
          <p:cNvSpPr>
            <a:spLocks noChangeArrowheads="1"/>
          </p:cNvSpPr>
          <p:nvPr/>
        </p:nvSpPr>
        <p:spPr bwMode="auto">
          <a:xfrm>
            <a:off x="4032251" y="3694727"/>
            <a:ext cx="768350" cy="443524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”ge”</a:t>
            </a:r>
          </a:p>
        </p:txBody>
      </p:sp>
      <p:sp>
        <p:nvSpPr>
          <p:cNvPr id="55317" name="Rectangle 32"/>
          <p:cNvSpPr>
            <a:spLocks noChangeArrowheads="1"/>
          </p:cNvSpPr>
          <p:nvPr/>
        </p:nvSpPr>
        <p:spPr bwMode="auto">
          <a:xfrm>
            <a:off x="3600451" y="2321170"/>
            <a:ext cx="719666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”a”</a:t>
            </a:r>
          </a:p>
        </p:txBody>
      </p:sp>
      <p:sp>
        <p:nvSpPr>
          <p:cNvPr id="55318" name="Rectangle 33"/>
          <p:cNvSpPr>
            <a:spLocks noChangeArrowheads="1"/>
          </p:cNvSpPr>
          <p:nvPr/>
        </p:nvSpPr>
        <p:spPr bwMode="auto">
          <a:xfrm>
            <a:off x="6000752" y="2321170"/>
            <a:ext cx="719666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”b”</a:t>
            </a:r>
          </a:p>
        </p:txBody>
      </p:sp>
      <p:sp>
        <p:nvSpPr>
          <p:cNvPr id="55319" name="Rectangle 34"/>
          <p:cNvSpPr>
            <a:spLocks noChangeArrowheads="1"/>
          </p:cNvSpPr>
          <p:nvPr/>
        </p:nvSpPr>
        <p:spPr bwMode="auto">
          <a:xfrm>
            <a:off x="8064501" y="2321170"/>
            <a:ext cx="719666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”e”</a:t>
            </a:r>
          </a:p>
        </p:txBody>
      </p:sp>
      <p:sp>
        <p:nvSpPr>
          <p:cNvPr id="55320" name="Rectangle 35"/>
          <p:cNvSpPr>
            <a:spLocks noChangeArrowheads="1"/>
          </p:cNvSpPr>
          <p:nvPr/>
        </p:nvSpPr>
        <p:spPr bwMode="auto">
          <a:xfrm>
            <a:off x="9696450" y="2321170"/>
            <a:ext cx="768350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”ge”</a:t>
            </a:r>
          </a:p>
        </p:txBody>
      </p:sp>
      <p:sp>
        <p:nvSpPr>
          <p:cNvPr id="55321" name="Rectangle 36"/>
          <p:cNvSpPr>
            <a:spLocks noChangeArrowheads="1"/>
          </p:cNvSpPr>
          <p:nvPr/>
        </p:nvSpPr>
        <p:spPr bwMode="auto">
          <a:xfrm>
            <a:off x="3695700" y="5068278"/>
            <a:ext cx="1439333" cy="44352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/>
              <a:t>”bbage”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5770" y="5998305"/>
            <a:ext cx="10550094" cy="1058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62" b="0" dirty="0" err="1"/>
              <a:t>Looking</a:t>
            </a:r>
            <a:r>
              <a:rPr lang="nb-NO" sz="2462" b="0" dirty="0"/>
              <a:t> for </a:t>
            </a:r>
            <a:r>
              <a:rPr lang="nb-NO" sz="2462" b="0" i="1" dirty="0"/>
              <a:t>P</a:t>
            </a:r>
            <a:r>
              <a:rPr lang="nb-NO" sz="2462" b="0" dirty="0"/>
              <a:t> in </a:t>
            </a:r>
            <a:r>
              <a:rPr lang="nb-NO" sz="2462" b="0" dirty="0" err="1"/>
              <a:t>this</a:t>
            </a:r>
            <a:r>
              <a:rPr lang="nb-NO" sz="2462" b="0" dirty="0"/>
              <a:t> </a:t>
            </a:r>
            <a:r>
              <a:rPr lang="nb-NO" sz="2462" b="0" dirty="0" err="1"/>
              <a:t>trie</a:t>
            </a:r>
            <a:r>
              <a:rPr lang="nb-NO" sz="2462" b="0" dirty="0"/>
              <a:t> </a:t>
            </a:r>
            <a:r>
              <a:rPr lang="nb-NO" sz="2462" b="0" dirty="0" err="1"/>
              <a:t>will</a:t>
            </a:r>
            <a:r>
              <a:rPr lang="nb-NO" sz="2462" b="0" dirty="0"/>
              <a:t> </a:t>
            </a:r>
            <a:r>
              <a:rPr lang="nb-NO" sz="2462" b="0" dirty="0" err="1"/>
              <a:t>decide</a:t>
            </a:r>
            <a:r>
              <a:rPr lang="nb-NO" sz="2462" b="0" dirty="0"/>
              <a:t> </a:t>
            </a:r>
            <a:r>
              <a:rPr lang="nb-NO" sz="2462" b="0" dirty="0" err="1"/>
              <a:t>whether</a:t>
            </a:r>
            <a:r>
              <a:rPr lang="nb-NO" sz="2462" b="0" dirty="0"/>
              <a:t> </a:t>
            </a:r>
            <a:r>
              <a:rPr lang="nb-NO" sz="2462" b="0" i="1" dirty="0"/>
              <a:t>P</a:t>
            </a:r>
            <a:r>
              <a:rPr lang="nb-NO" sz="2462" b="0" dirty="0"/>
              <a:t> </a:t>
            </a:r>
            <a:r>
              <a:rPr lang="nb-NO" sz="2462" b="0" dirty="0" err="1"/>
              <a:t>occurs</a:t>
            </a:r>
            <a:r>
              <a:rPr lang="nb-NO" sz="2462" b="0" dirty="0"/>
              <a:t> as a </a:t>
            </a:r>
            <a:r>
              <a:rPr lang="nb-NO" sz="2462" b="0" dirty="0" err="1"/>
              <a:t>substring</a:t>
            </a:r>
            <a:r>
              <a:rPr lang="nb-NO" sz="2462" b="0" dirty="0"/>
              <a:t> </a:t>
            </a:r>
            <a:r>
              <a:rPr lang="nb-NO" sz="2462" b="0" dirty="0" err="1"/>
              <a:t>of</a:t>
            </a:r>
            <a:r>
              <a:rPr lang="nb-NO" sz="2462" b="0" dirty="0"/>
              <a:t> </a:t>
            </a:r>
            <a:r>
              <a:rPr lang="nb-NO" sz="2462" b="0" i="1" dirty="0"/>
              <a:t>T</a:t>
            </a:r>
            <a:r>
              <a:rPr lang="nb-NO" sz="2462" b="0" dirty="0"/>
              <a:t>, all </a:t>
            </a:r>
            <a:r>
              <a:rPr lang="nb-NO" sz="2462" b="0" dirty="0" err="1"/>
              <a:t>substrings</a:t>
            </a:r>
            <a:r>
              <a:rPr lang="nb-NO" sz="2462" b="0" dirty="0"/>
              <a:t> have a </a:t>
            </a:r>
            <a:r>
              <a:rPr lang="nb-NO" sz="2462" b="0" dirty="0" err="1"/>
              <a:t>path</a:t>
            </a:r>
            <a:r>
              <a:rPr lang="nb-NO" sz="2462" b="0" dirty="0"/>
              <a:t> </a:t>
            </a:r>
            <a:r>
              <a:rPr lang="nb-NO" sz="2462" b="0" dirty="0" err="1"/>
              <a:t>strting</a:t>
            </a:r>
            <a:r>
              <a:rPr lang="nb-NO" sz="2462" b="0" dirty="0"/>
              <a:t> in </a:t>
            </a:r>
            <a:r>
              <a:rPr lang="nb-NO" sz="2462" b="0" dirty="0" err="1"/>
              <a:t>the</a:t>
            </a:r>
            <a:r>
              <a:rPr lang="nb-NO" sz="2462" b="0" dirty="0"/>
              <a:t> </a:t>
            </a:r>
            <a:r>
              <a:rPr lang="nb-NO" sz="2462" b="0" dirty="0" err="1"/>
              <a:t>root</a:t>
            </a:r>
            <a:r>
              <a:rPr lang="nb-NO" sz="2462" b="0" dirty="0"/>
              <a:t>.</a:t>
            </a:r>
            <a:endParaRPr lang="nb-NO" sz="2462" b="0" i="1" dirty="0"/>
          </a:p>
          <a:p>
            <a:pPr algn="l">
              <a:buFont typeface="Arial" pitchFamily="34" charset="0"/>
              <a:buChar char="•"/>
            </a:pPr>
            <a:endParaRPr lang="nb-NO" sz="1354" b="0" i="1" dirty="0"/>
          </a:p>
        </p:txBody>
      </p:sp>
      <p:sp>
        <p:nvSpPr>
          <p:cNvPr id="26" name="Rectangle 109">
            <a:extLst>
              <a:ext uri="{FF2B5EF4-FFF2-40B4-BE49-F238E27FC236}">
                <a16:creationId xmlns:a16="http://schemas.microsoft.com/office/drawing/2014/main" id="{4FD5D1FF-CA0F-464C-A96E-142AD9AC19D6}"/>
              </a:ext>
            </a:extLst>
          </p:cNvPr>
          <p:cNvSpPr txBox="1">
            <a:spLocks noChangeArrowheads="1"/>
          </p:cNvSpPr>
          <p:nvPr/>
        </p:nvSpPr>
        <p:spPr>
          <a:xfrm>
            <a:off x="624417" y="188913"/>
            <a:ext cx="1097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err="1"/>
              <a:t>Suffix</a:t>
            </a:r>
            <a:r>
              <a:rPr lang="nb-NO" dirty="0"/>
              <a:t> </a:t>
            </a:r>
            <a:r>
              <a:rPr lang="nb-NO" dirty="0" err="1"/>
              <a:t>trees</a:t>
            </a:r>
            <a:r>
              <a:rPr lang="nb-NO" dirty="0"/>
              <a:t> (</a:t>
            </a:r>
            <a:r>
              <a:rPr lang="nb-NO" dirty="0" err="1"/>
              <a:t>compressed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125051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/>
              <a:t>Div.</a:t>
            </a:r>
          </a:p>
        </p:txBody>
      </p:sp>
      <p:pic>
        <p:nvPicPr>
          <p:cNvPr id="56323" name="Picture 8" descr="ytels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" y="326293"/>
            <a:ext cx="8976784" cy="5425831"/>
          </a:xfrm>
          <a:noFill/>
        </p:spPr>
      </p:pic>
      <p:pic>
        <p:nvPicPr>
          <p:cNvPr id="56324" name="Picture 5" descr="http://www.bookpool.com/covers/077/0521813077_500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8303684" y="2541954"/>
            <a:ext cx="3589867" cy="4822092"/>
          </a:xfrm>
          <a:noFill/>
        </p:spPr>
      </p:pic>
    </p:spTree>
    <p:extLst>
      <p:ext uri="{BB962C8B-B14F-4D97-AF65-F5344CB8AC3E}">
        <p14:creationId xmlns:p14="http://schemas.microsoft.com/office/powerpoint/2010/main" val="2520271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3490</Words>
  <Application>Microsoft Macintosh PowerPoint</Application>
  <PresentationFormat>Widescreen</PresentationFormat>
  <Paragraphs>1330</Paragraphs>
  <Slides>46</Slides>
  <Notes>46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Calibri Light</vt:lpstr>
      <vt:lpstr>Times New Roman</vt:lpstr>
      <vt:lpstr>Office Theme</vt:lpstr>
      <vt:lpstr>Formel</vt:lpstr>
      <vt:lpstr>String Search</vt:lpstr>
      <vt:lpstr>PowerPoint Presentation</vt:lpstr>
      <vt:lpstr>PowerPoint Presentation</vt:lpstr>
      <vt:lpstr>PowerPoint Presentation</vt:lpstr>
      <vt:lpstr>The naive algorithm (Prefix based)</vt:lpstr>
      <vt:lpstr>The naive algorithm</vt:lpstr>
      <vt:lpstr>The naive algorithm</vt:lpstr>
      <vt:lpstr>The naive algorithm</vt:lpstr>
      <vt:lpstr>The naive algorithm</vt:lpstr>
      <vt:lpstr>The naive algorithm</vt:lpstr>
      <vt:lpstr>The Knuth-Morris-Pratt algorithm (Prefix based)</vt:lpstr>
      <vt:lpstr>The Knuth-Morris-Pratt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Idea behind the Knuth-Morris-Pratt algorithm</vt:lpstr>
      <vt:lpstr>PowerPoint Presentation</vt:lpstr>
      <vt:lpstr>The Knuth-Morris-Pratt-algorithm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Boyer-Moore algorithm (Suffix based)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The Boyer-Moore-algorithm (Horspool)</vt:lpstr>
      <vt:lpstr>Calculating the array Shift[] from 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Karp-Rabin-algorithm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Div.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String Search</dc:title>
  <dc:creator>Petter Kristiansen</dc:creator>
  <cp:lastModifiedBy>Petter Kristiansen</cp:lastModifiedBy>
  <cp:revision>15</cp:revision>
  <cp:lastPrinted>2019-09-05T07:39:19Z</cp:lastPrinted>
  <dcterms:created xsi:type="dcterms:W3CDTF">2019-09-04T17:16:50Z</dcterms:created>
  <dcterms:modified xsi:type="dcterms:W3CDTF">2019-09-05T15:54:19Z</dcterms:modified>
</cp:coreProperties>
</file>