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9"/>
  </p:notesMasterIdLst>
  <p:handoutMasterIdLst>
    <p:handoutMasterId r:id="rId20"/>
  </p:handoutMasterIdLst>
  <p:sldIdLst>
    <p:sldId id="777" r:id="rId2"/>
    <p:sldId id="778" r:id="rId3"/>
    <p:sldId id="774" r:id="rId4"/>
    <p:sldId id="342" r:id="rId5"/>
    <p:sldId id="363" r:id="rId6"/>
    <p:sldId id="779" r:id="rId7"/>
    <p:sldId id="450" r:id="rId8"/>
    <p:sldId id="660" r:id="rId9"/>
    <p:sldId id="763" r:id="rId10"/>
    <p:sldId id="387" r:id="rId11"/>
    <p:sldId id="388" r:id="rId12"/>
    <p:sldId id="663" r:id="rId13"/>
    <p:sldId id="664" r:id="rId14"/>
    <p:sldId id="665" r:id="rId15"/>
    <p:sldId id="765" r:id="rId16"/>
    <p:sldId id="764" r:id="rId17"/>
    <p:sldId id="451" r:id="rId18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77"/>
          </p14:sldIdLst>
        </p14:section>
        <p14:section name="Routing principles" id="{471B0BC5-45B3-4949-BBE4-D6B2142739FB}">
          <p14:sldIdLst>
            <p14:sldId id="778"/>
            <p14:sldId id="774"/>
            <p14:sldId id="342"/>
            <p14:sldId id="363"/>
          </p14:sldIdLst>
        </p14:section>
        <p14:section name="routing intro" id="{C10EBCFF-8C5E-0846-B030-68A73A6FCF68}">
          <p14:sldIdLst>
            <p14:sldId id="779"/>
            <p14:sldId id="450"/>
            <p14:sldId id="660"/>
            <p14:sldId id="763"/>
            <p14:sldId id="387"/>
            <p14:sldId id="388"/>
            <p14:sldId id="663"/>
            <p14:sldId id="664"/>
            <p14:sldId id="665"/>
            <p14:sldId id="765"/>
            <p14:sldId id="764"/>
            <p14:sldId id="4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40"/>
    <p:restoredTop sz="81824" autoAdjust="0"/>
  </p:normalViewPr>
  <p:slideViewPr>
    <p:cSldViewPr snapToGrid="0">
      <p:cViewPr varScale="1">
        <p:scale>
          <a:sx n="106" d="100"/>
          <a:sy n="106" d="100"/>
        </p:scale>
        <p:origin x="264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7014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2670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541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6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0365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Inkowik@wikipedia</a:t>
            </a:r>
            <a:r>
              <a:rPr lang="en-US" dirty="0"/>
              <a:t>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788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341438"/>
            <a:ext cx="8199438" cy="2319337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3813175"/>
            <a:ext cx="8199438" cy="231933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1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4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08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3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3" r:id="rId3"/>
    <p:sldLayoutId id="2147483686" r:id="rId4"/>
    <p:sldLayoutId id="2147483688" r:id="rId5"/>
    <p:sldLayoutId id="2147483693" r:id="rId6"/>
    <p:sldLayoutId id="2147483694" r:id="rId7"/>
    <p:sldLayoutId id="2147483695" r:id="rId8"/>
    <p:sldLayoutId id="2147483698" r:id="rId9"/>
    <p:sldLayoutId id="2147483699" r:id="rId10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tackoverflow.com/questions/12489073/google-navigation-api-for-driving-directions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ackoverflow.com/questions/12489073/google-navigation-api-for-driving-direction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Routing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76512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Routing - repetition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997713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Rectangle 3">
            <a:extLst>
              <a:ext uri="{FF2B5EF4-FFF2-40B4-BE49-F238E27FC236}">
                <a16:creationId xmlns:a16="http://schemas.microsoft.com/office/drawing/2014/main" id="{EED37AB7-287A-C448-A871-B8A1874D3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259832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Primary task from a layer model perspective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To provide service to the transport layer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Connectionless or connection-oriented service 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Uniform addressing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Internetworking: provide transitions between networks</a:t>
            </a:r>
          </a:p>
          <a:p>
            <a:pPr lvl="2">
              <a:lnSpc>
                <a:spcPct val="90000"/>
              </a:lnSpc>
            </a:pPr>
            <a:r>
              <a:rPr lang="en-US" altLang="nb-NO" sz="1800" b="1" dirty="0"/>
              <a:t>Routing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Congestion control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Quality of Service (QoS)</a:t>
            </a:r>
          </a:p>
          <a:p>
            <a:pPr lvl="2">
              <a:lnSpc>
                <a:spcPct val="90000"/>
              </a:lnSpc>
            </a:pPr>
            <a:endParaRPr lang="en-US" altLang="nb-NO" sz="1800" dirty="0"/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197E270A-E300-FF49-9E82-8B1B1C9C27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Network Layer</a:t>
            </a:r>
          </a:p>
        </p:txBody>
      </p:sp>
      <p:pic>
        <p:nvPicPr>
          <p:cNvPr id="5" name="Picture 4" descr="android - google navigation api for driving directions ...">
            <a:extLst>
              <a:ext uri="{FF2B5EF4-FFF2-40B4-BE49-F238E27FC236}">
                <a16:creationId xmlns:a16="http://schemas.microsoft.com/office/drawing/2014/main" id="{C71830BF-AA4B-4541-B5D3-FF4682CE8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51526" y="3895366"/>
            <a:ext cx="2880000" cy="18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23764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D6205DF-6873-1A4C-BD62-A3BB9B52A6BD}"/>
              </a:ext>
            </a:extLst>
          </p:cNvPr>
          <p:cNvGrpSpPr/>
          <p:nvPr/>
        </p:nvGrpSpPr>
        <p:grpSpPr>
          <a:xfrm>
            <a:off x="2175721" y="3320539"/>
            <a:ext cx="3140862" cy="1923922"/>
            <a:chOff x="3066059" y="3320539"/>
            <a:chExt cx="3140862" cy="1923922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5AB8FB6-04A9-534B-B9EF-2292A475E59F}"/>
                </a:ext>
              </a:extLst>
            </p:cNvPr>
            <p:cNvSpPr/>
            <p:nvPr/>
          </p:nvSpPr>
          <p:spPr bwMode="auto">
            <a:xfrm>
              <a:off x="3066059" y="3320539"/>
              <a:ext cx="3140862" cy="1923922"/>
            </a:xfrm>
            <a:prstGeom prst="ellipse">
              <a:avLst/>
            </a:prstGeom>
            <a:pattFill prst="wdUp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BD37F3F-FE67-694C-B9F4-DA2DE7D1168E}"/>
                </a:ext>
              </a:extLst>
            </p:cNvPr>
            <p:cNvSpPr/>
            <p:nvPr/>
          </p:nvSpPr>
          <p:spPr bwMode="auto">
            <a:xfrm>
              <a:off x="3494358" y="4342623"/>
              <a:ext cx="904188" cy="66834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AC81D1E-1492-3845-9A43-85E36C70F7C6}"/>
                </a:ext>
              </a:extLst>
            </p:cNvPr>
            <p:cNvSpPr/>
            <p:nvPr/>
          </p:nvSpPr>
          <p:spPr bwMode="auto">
            <a:xfrm>
              <a:off x="4922023" y="3541305"/>
              <a:ext cx="904188" cy="80131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521C680-C137-DE4A-8A61-40346D5795AC}"/>
                </a:ext>
              </a:extLst>
            </p:cNvPr>
            <p:cNvSpPr/>
            <p:nvPr/>
          </p:nvSpPr>
          <p:spPr bwMode="auto">
            <a:xfrm>
              <a:off x="4446135" y="4155255"/>
              <a:ext cx="571066" cy="42785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5495FC1-E5F8-644A-AC54-636009723C25}"/>
                </a:ext>
              </a:extLst>
            </p:cNvPr>
            <p:cNvSpPr/>
            <p:nvPr/>
          </p:nvSpPr>
          <p:spPr bwMode="auto">
            <a:xfrm>
              <a:off x="5112378" y="4395745"/>
              <a:ext cx="613114" cy="66834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8FA2CBE-F946-B548-8CF0-405A1C8A4848}"/>
                </a:ext>
              </a:extLst>
            </p:cNvPr>
            <p:cNvSpPr/>
            <p:nvPr/>
          </p:nvSpPr>
          <p:spPr bwMode="auto">
            <a:xfrm>
              <a:off x="3541947" y="3500906"/>
              <a:ext cx="904187" cy="66834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114693" name="Rectangle 5">
            <a:extLst>
              <a:ext uri="{FF2B5EF4-FFF2-40B4-BE49-F238E27FC236}">
                <a16:creationId xmlns:a16="http://schemas.microsoft.com/office/drawing/2014/main" id="{D5A32D9A-A110-7648-A490-18CA4A84A6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495075" cy="197267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000" dirty="0"/>
              <a:t>The main L3 task is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enable data transfer from</a:t>
            </a:r>
            <a:br>
              <a:rPr lang="en-US" altLang="nb-NO" sz="1800" dirty="0"/>
            </a:br>
            <a:r>
              <a:rPr lang="en-US" altLang="nb-NO" sz="1800" dirty="0"/>
              <a:t>end system to end system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/>
              <a:t>several hops, (heterogeneous) subnetworks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/>
              <a:t>compensate for differences between end systems during transmission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The </a:t>
            </a:r>
            <a:r>
              <a:rPr lang="en-US" altLang="nb-NO" sz="2000" i="1" dirty="0"/>
              <a:t>Intermediate Systems</a:t>
            </a:r>
            <a:r>
              <a:rPr lang="en-US" altLang="nb-NO" sz="2000" dirty="0"/>
              <a:t> are often called </a:t>
            </a:r>
            <a:r>
              <a:rPr lang="en-US" altLang="nb-NO" sz="2000" i="1" dirty="0"/>
              <a:t>Routers</a:t>
            </a: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678D6C8D-5123-A84A-BF25-0CA9D17FC4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Routing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B29A248-F9C8-2546-90BB-C3E82EF9B837}"/>
              </a:ext>
            </a:extLst>
          </p:cNvPr>
          <p:cNvGrpSpPr/>
          <p:nvPr/>
        </p:nvGrpSpPr>
        <p:grpSpPr>
          <a:xfrm>
            <a:off x="2128132" y="3080049"/>
            <a:ext cx="3378806" cy="2344780"/>
            <a:chOff x="3018470" y="3080049"/>
            <a:chExt cx="3378806" cy="2344780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2D39F45-A96E-8445-B9CD-59409263E13A}"/>
                </a:ext>
              </a:extLst>
            </p:cNvPr>
            <p:cNvSpPr/>
            <p:nvPr/>
          </p:nvSpPr>
          <p:spPr bwMode="auto">
            <a:xfrm>
              <a:off x="3351592" y="416225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3350FEF-093D-354A-B28F-022AC0285F27}"/>
                </a:ext>
              </a:extLst>
            </p:cNvPr>
            <p:cNvSpPr/>
            <p:nvPr/>
          </p:nvSpPr>
          <p:spPr bwMode="auto">
            <a:xfrm>
              <a:off x="3541947" y="4583113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44FACEF-9893-2740-AAAD-E88DDF93001E}"/>
                </a:ext>
              </a:extLst>
            </p:cNvPr>
            <p:cNvSpPr/>
            <p:nvPr/>
          </p:nvSpPr>
          <p:spPr bwMode="auto">
            <a:xfrm>
              <a:off x="3875069" y="440274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8C05BD4-D251-7348-A431-7B7B9735EC2D}"/>
                </a:ext>
              </a:extLst>
            </p:cNvPr>
            <p:cNvSpPr/>
            <p:nvPr/>
          </p:nvSpPr>
          <p:spPr bwMode="auto">
            <a:xfrm>
              <a:off x="4113013" y="4583113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A163DAC-08E0-1147-935C-AEF4AD1E630E}"/>
                </a:ext>
              </a:extLst>
            </p:cNvPr>
            <p:cNvSpPr/>
            <p:nvPr/>
          </p:nvSpPr>
          <p:spPr bwMode="auto">
            <a:xfrm>
              <a:off x="3827480" y="476348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9AB7620-7137-3547-8DA2-3880A6A8F8E0}"/>
                </a:ext>
              </a:extLst>
            </p:cNvPr>
            <p:cNvSpPr/>
            <p:nvPr/>
          </p:nvSpPr>
          <p:spPr bwMode="auto">
            <a:xfrm>
              <a:off x="4493723" y="464323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9C85269-8903-C64F-B8C2-588874067FF2}"/>
                </a:ext>
              </a:extLst>
            </p:cNvPr>
            <p:cNvSpPr/>
            <p:nvPr/>
          </p:nvSpPr>
          <p:spPr bwMode="auto">
            <a:xfrm>
              <a:off x="4493723" y="4275500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D5FDC3A-03AE-6741-BF63-5E9822110BC2}"/>
                </a:ext>
              </a:extLst>
            </p:cNvPr>
            <p:cNvSpPr/>
            <p:nvPr/>
          </p:nvSpPr>
          <p:spPr bwMode="auto">
            <a:xfrm>
              <a:off x="4779256" y="4275500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3C27F05-2456-054D-B4A1-8D91DD3584F8}"/>
                </a:ext>
              </a:extLst>
            </p:cNvPr>
            <p:cNvSpPr/>
            <p:nvPr/>
          </p:nvSpPr>
          <p:spPr bwMode="auto">
            <a:xfrm>
              <a:off x="4779256" y="4703358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B917C46-FAE4-8045-9C5A-B3648F311BD0}"/>
                </a:ext>
              </a:extLst>
            </p:cNvPr>
            <p:cNvSpPr/>
            <p:nvPr/>
          </p:nvSpPr>
          <p:spPr bwMode="auto">
            <a:xfrm>
              <a:off x="5397911" y="4462868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D43D041-B745-E041-8B49-7DEA9EFAC0D8}"/>
                </a:ext>
              </a:extLst>
            </p:cNvPr>
            <p:cNvSpPr/>
            <p:nvPr/>
          </p:nvSpPr>
          <p:spPr bwMode="auto">
            <a:xfrm>
              <a:off x="5392370" y="4809603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3A0D3A6-3BF3-1443-8FEC-701FA8CF1A33}"/>
                </a:ext>
              </a:extLst>
            </p:cNvPr>
            <p:cNvSpPr/>
            <p:nvPr/>
          </p:nvSpPr>
          <p:spPr bwMode="auto">
            <a:xfrm>
              <a:off x="5154426" y="462923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6F44A4F-A0EC-0440-A228-17CCCF46259C}"/>
                </a:ext>
              </a:extLst>
            </p:cNvPr>
            <p:cNvSpPr/>
            <p:nvPr/>
          </p:nvSpPr>
          <p:spPr bwMode="auto">
            <a:xfrm>
              <a:off x="4541312" y="3621152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91B870F-D23F-9848-B3D6-8A76E45B9D7D}"/>
                </a:ext>
              </a:extLst>
            </p:cNvPr>
            <p:cNvSpPr/>
            <p:nvPr/>
          </p:nvSpPr>
          <p:spPr bwMode="auto">
            <a:xfrm>
              <a:off x="5302733" y="411883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065DC4BA-D31A-334D-81F8-9929ACAA1C9A}"/>
                </a:ext>
              </a:extLst>
            </p:cNvPr>
            <p:cNvSpPr/>
            <p:nvPr/>
          </p:nvSpPr>
          <p:spPr bwMode="auto">
            <a:xfrm>
              <a:off x="5017200" y="381821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73C06C5-EEB6-E543-ADC0-75B791C38686}"/>
                </a:ext>
              </a:extLst>
            </p:cNvPr>
            <p:cNvSpPr/>
            <p:nvPr/>
          </p:nvSpPr>
          <p:spPr bwMode="auto">
            <a:xfrm>
              <a:off x="5302733" y="363785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E148BAA-96EF-2F44-A92B-A55E81F9A20A}"/>
                </a:ext>
              </a:extLst>
            </p:cNvPr>
            <p:cNvSpPr/>
            <p:nvPr/>
          </p:nvSpPr>
          <p:spPr bwMode="auto">
            <a:xfrm>
              <a:off x="5588266" y="387834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A0FB180-7DAC-C54F-9F73-B1A0C47807C2}"/>
                </a:ext>
              </a:extLst>
            </p:cNvPr>
            <p:cNvSpPr/>
            <p:nvPr/>
          </p:nvSpPr>
          <p:spPr bwMode="auto">
            <a:xfrm>
              <a:off x="5302733" y="387834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B15F2BC-DC6C-914D-91A7-5F007272D4F3}"/>
                </a:ext>
              </a:extLst>
            </p:cNvPr>
            <p:cNvCxnSpPr>
              <a:cxnSpLocks/>
              <a:stCxn id="58" idx="2"/>
              <a:endCxn id="59" idx="0"/>
            </p:cNvCxnSpPr>
            <p:nvPr/>
          </p:nvCxnSpPr>
          <p:spPr bwMode="auto">
            <a:xfrm>
              <a:off x="3446769" y="4342623"/>
              <a:ext cx="190355" cy="24049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F0613A8-51F9-5D47-B177-DBE34F6F9DAE}"/>
                </a:ext>
              </a:extLst>
            </p:cNvPr>
            <p:cNvCxnSpPr>
              <a:cxnSpLocks/>
              <a:stCxn id="59" idx="0"/>
              <a:endCxn id="60" idx="1"/>
            </p:cNvCxnSpPr>
            <p:nvPr/>
          </p:nvCxnSpPr>
          <p:spPr bwMode="auto">
            <a:xfrm flipV="1">
              <a:off x="3637125" y="4492929"/>
              <a:ext cx="237944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22832BBA-1571-6A44-A9D9-BF545A9A47A6}"/>
                </a:ext>
              </a:extLst>
            </p:cNvPr>
            <p:cNvCxnSpPr>
              <a:cxnSpLocks/>
              <a:stCxn id="61" idx="0"/>
              <a:endCxn id="60" idx="3"/>
            </p:cNvCxnSpPr>
            <p:nvPr/>
          </p:nvCxnSpPr>
          <p:spPr bwMode="auto">
            <a:xfrm flipH="1" flipV="1">
              <a:off x="4065424" y="4492929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CCC9F58E-45F9-5E44-9094-D290859E0FD5}"/>
                </a:ext>
              </a:extLst>
            </p:cNvPr>
            <p:cNvCxnSpPr>
              <a:cxnSpLocks/>
              <a:stCxn id="62" idx="0"/>
              <a:endCxn id="60" idx="2"/>
            </p:cNvCxnSpPr>
            <p:nvPr/>
          </p:nvCxnSpPr>
          <p:spPr bwMode="auto">
            <a:xfrm flipV="1">
              <a:off x="3922658" y="4583113"/>
              <a:ext cx="47589" cy="1803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D3EA27B-5766-904F-9D83-5B63BE1452ED}"/>
                </a:ext>
              </a:extLst>
            </p:cNvPr>
            <p:cNvCxnSpPr>
              <a:cxnSpLocks/>
              <a:stCxn id="63" idx="1"/>
              <a:endCxn id="61" idx="3"/>
            </p:cNvCxnSpPr>
            <p:nvPr/>
          </p:nvCxnSpPr>
          <p:spPr bwMode="auto">
            <a:xfrm flipH="1" flipV="1">
              <a:off x="4303368" y="4673297"/>
              <a:ext cx="190355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F74D7F4-69CE-4F4E-9435-DD22929F82ED}"/>
                </a:ext>
              </a:extLst>
            </p:cNvPr>
            <p:cNvCxnSpPr>
              <a:cxnSpLocks/>
              <a:stCxn id="63" idx="0"/>
              <a:endCxn id="64" idx="2"/>
            </p:cNvCxnSpPr>
            <p:nvPr/>
          </p:nvCxnSpPr>
          <p:spPr bwMode="auto">
            <a:xfrm flipV="1">
              <a:off x="4588901" y="4455868"/>
              <a:ext cx="0" cy="1873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D082420-B75A-DE49-A35E-7016A07C9FFD}"/>
                </a:ext>
              </a:extLst>
            </p:cNvPr>
            <p:cNvCxnSpPr>
              <a:cxnSpLocks/>
              <a:stCxn id="65" idx="1"/>
              <a:endCxn id="64" idx="3"/>
            </p:cNvCxnSpPr>
            <p:nvPr/>
          </p:nvCxnSpPr>
          <p:spPr bwMode="auto">
            <a:xfrm flipH="1">
              <a:off x="4684079" y="4365684"/>
              <a:ext cx="9517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0E3061E-18CA-F64B-86CD-0043143FFE03}"/>
                </a:ext>
              </a:extLst>
            </p:cNvPr>
            <p:cNvCxnSpPr>
              <a:cxnSpLocks/>
              <a:stCxn id="65" idx="2"/>
              <a:endCxn id="66" idx="0"/>
            </p:cNvCxnSpPr>
            <p:nvPr/>
          </p:nvCxnSpPr>
          <p:spPr bwMode="auto">
            <a:xfrm>
              <a:off x="4874434" y="4455868"/>
              <a:ext cx="0" cy="24749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3E79B2E-67A2-6E4E-BF39-2795DD79BE83}"/>
                </a:ext>
              </a:extLst>
            </p:cNvPr>
            <p:cNvCxnSpPr>
              <a:cxnSpLocks/>
              <a:stCxn id="66" idx="3"/>
              <a:endCxn id="69" idx="1"/>
            </p:cNvCxnSpPr>
            <p:nvPr/>
          </p:nvCxnSpPr>
          <p:spPr bwMode="auto">
            <a:xfrm flipV="1">
              <a:off x="4969611" y="4719419"/>
              <a:ext cx="184814" cy="74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BA179458-AEA0-B646-AAC5-E46139DCA2FE}"/>
                </a:ext>
              </a:extLst>
            </p:cNvPr>
            <p:cNvCxnSpPr>
              <a:cxnSpLocks/>
              <a:stCxn id="69" idx="0"/>
              <a:endCxn id="67" idx="1"/>
            </p:cNvCxnSpPr>
            <p:nvPr/>
          </p:nvCxnSpPr>
          <p:spPr bwMode="auto">
            <a:xfrm flipV="1">
              <a:off x="5249604" y="4553052"/>
              <a:ext cx="148307" cy="76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6E7F997-F5E5-6241-9C71-35D532ADC33E}"/>
                </a:ext>
              </a:extLst>
            </p:cNvPr>
            <p:cNvCxnSpPr>
              <a:cxnSpLocks/>
              <a:stCxn id="68" idx="0"/>
              <a:endCxn id="67" idx="2"/>
            </p:cNvCxnSpPr>
            <p:nvPr/>
          </p:nvCxnSpPr>
          <p:spPr bwMode="auto">
            <a:xfrm flipV="1">
              <a:off x="5487548" y="4643236"/>
              <a:ext cx="5541" cy="1663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3A3BE001-D40A-2D4B-A07E-19D195420095}"/>
                </a:ext>
              </a:extLst>
            </p:cNvPr>
            <p:cNvCxnSpPr>
              <a:cxnSpLocks/>
              <a:stCxn id="68" idx="1"/>
              <a:endCxn id="69" idx="2"/>
            </p:cNvCxnSpPr>
            <p:nvPr/>
          </p:nvCxnSpPr>
          <p:spPr bwMode="auto">
            <a:xfrm flipH="1" flipV="1">
              <a:off x="5249604" y="4809603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C992E613-D08B-AE40-BA74-AF32E9A95849}"/>
                </a:ext>
              </a:extLst>
            </p:cNvPr>
            <p:cNvCxnSpPr>
              <a:cxnSpLocks/>
              <a:stCxn id="70" idx="3"/>
              <a:endCxn id="72" idx="1"/>
            </p:cNvCxnSpPr>
            <p:nvPr/>
          </p:nvCxnSpPr>
          <p:spPr bwMode="auto">
            <a:xfrm>
              <a:off x="4731667" y="3711336"/>
              <a:ext cx="285533" cy="1970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9C97D7E-87A6-8F49-B602-05DC0EA52D0B}"/>
                </a:ext>
              </a:extLst>
            </p:cNvPr>
            <p:cNvCxnSpPr>
              <a:cxnSpLocks/>
              <a:stCxn id="72" idx="3"/>
              <a:endCxn id="75" idx="1"/>
            </p:cNvCxnSpPr>
            <p:nvPr/>
          </p:nvCxnSpPr>
          <p:spPr bwMode="auto">
            <a:xfrm>
              <a:off x="5207556" y="3908402"/>
              <a:ext cx="95178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C01CE1A7-8038-DC44-AF71-8758F0614293}"/>
                </a:ext>
              </a:extLst>
            </p:cNvPr>
            <p:cNvCxnSpPr>
              <a:cxnSpLocks/>
              <a:stCxn id="75" idx="2"/>
              <a:endCxn id="71" idx="0"/>
            </p:cNvCxnSpPr>
            <p:nvPr/>
          </p:nvCxnSpPr>
          <p:spPr bwMode="auto">
            <a:xfrm>
              <a:off x="5397911" y="4058709"/>
              <a:ext cx="0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617BCAC-83EF-D34D-950B-A0BC86D80C43}"/>
                </a:ext>
              </a:extLst>
            </p:cNvPr>
            <p:cNvCxnSpPr>
              <a:cxnSpLocks/>
              <a:stCxn id="73" idx="2"/>
              <a:endCxn id="75" idx="0"/>
            </p:cNvCxnSpPr>
            <p:nvPr/>
          </p:nvCxnSpPr>
          <p:spPr bwMode="auto">
            <a:xfrm>
              <a:off x="5397911" y="3818219"/>
              <a:ext cx="0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C142769-5EB8-9D49-B078-73BEFAFD3058}"/>
                </a:ext>
              </a:extLst>
            </p:cNvPr>
            <p:cNvCxnSpPr>
              <a:cxnSpLocks/>
              <a:stCxn id="74" idx="1"/>
              <a:endCxn id="75" idx="3"/>
            </p:cNvCxnSpPr>
            <p:nvPr/>
          </p:nvCxnSpPr>
          <p:spPr bwMode="auto">
            <a:xfrm flipH="1">
              <a:off x="5493088" y="3968525"/>
              <a:ext cx="9517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20282FE-0862-EE44-8F6E-17A0097A685C}"/>
                </a:ext>
              </a:extLst>
            </p:cNvPr>
            <p:cNvSpPr/>
            <p:nvPr/>
          </p:nvSpPr>
          <p:spPr bwMode="auto">
            <a:xfrm>
              <a:off x="6206921" y="368127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3DD843D-D841-8B4A-9CEC-5A8AB4D7A492}"/>
                </a:ext>
              </a:extLst>
            </p:cNvPr>
            <p:cNvSpPr/>
            <p:nvPr/>
          </p:nvSpPr>
          <p:spPr bwMode="auto">
            <a:xfrm>
              <a:off x="5350322" y="308004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C7A5869-65CC-D744-AAD7-057EBD7A078F}"/>
                </a:ext>
              </a:extLst>
            </p:cNvPr>
            <p:cNvSpPr/>
            <p:nvPr/>
          </p:nvSpPr>
          <p:spPr bwMode="auto">
            <a:xfrm>
              <a:off x="3875069" y="3140172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4C20FA7-8A5B-0B47-9204-2CFC354FA715}"/>
                </a:ext>
              </a:extLst>
            </p:cNvPr>
            <p:cNvSpPr/>
            <p:nvPr/>
          </p:nvSpPr>
          <p:spPr bwMode="auto">
            <a:xfrm>
              <a:off x="3066059" y="3500907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0A592F6-C1E4-7D45-9B61-3221146BB691}"/>
                </a:ext>
              </a:extLst>
            </p:cNvPr>
            <p:cNvSpPr/>
            <p:nvPr/>
          </p:nvSpPr>
          <p:spPr bwMode="auto">
            <a:xfrm>
              <a:off x="3018470" y="488372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D877E4D-03DA-FC4C-844C-896C7B5E3B65}"/>
                </a:ext>
              </a:extLst>
            </p:cNvPr>
            <p:cNvSpPr/>
            <p:nvPr/>
          </p:nvSpPr>
          <p:spPr bwMode="auto">
            <a:xfrm>
              <a:off x="3589536" y="518433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48E1CF11-D525-5B4D-9671-7F22B44252E6}"/>
                </a:ext>
              </a:extLst>
            </p:cNvPr>
            <p:cNvSpPr/>
            <p:nvPr/>
          </p:nvSpPr>
          <p:spPr bwMode="auto">
            <a:xfrm>
              <a:off x="5333320" y="524446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5FC0C14-0C2A-464E-A024-AFD51EB3E297}"/>
                </a:ext>
              </a:extLst>
            </p:cNvPr>
            <p:cNvCxnSpPr>
              <a:cxnSpLocks/>
              <a:stCxn id="94" idx="2"/>
              <a:endCxn id="73" idx="0"/>
            </p:cNvCxnSpPr>
            <p:nvPr/>
          </p:nvCxnSpPr>
          <p:spPr bwMode="auto">
            <a:xfrm flipH="1">
              <a:off x="5397911" y="3260417"/>
              <a:ext cx="47589" cy="37743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4FDCF341-91FE-7C40-9D81-1543C83F12FF}"/>
                </a:ext>
              </a:extLst>
            </p:cNvPr>
            <p:cNvCxnSpPr>
              <a:cxnSpLocks/>
              <a:stCxn id="93" idx="1"/>
              <a:endCxn id="74" idx="3"/>
            </p:cNvCxnSpPr>
            <p:nvPr/>
          </p:nvCxnSpPr>
          <p:spPr bwMode="auto">
            <a:xfrm flipH="1">
              <a:off x="5778621" y="3771458"/>
              <a:ext cx="428299" cy="1970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44B3A52F-36CC-9D4E-8EC3-0DB61B203DA8}"/>
                </a:ext>
              </a:extLst>
            </p:cNvPr>
            <p:cNvCxnSpPr>
              <a:cxnSpLocks/>
              <a:stCxn id="99" idx="0"/>
              <a:endCxn id="68" idx="2"/>
            </p:cNvCxnSpPr>
            <p:nvPr/>
          </p:nvCxnSpPr>
          <p:spPr bwMode="auto">
            <a:xfrm flipV="1">
              <a:off x="5428498" y="4989971"/>
              <a:ext cx="59050" cy="25449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F48DB0D-5045-3642-9E6B-AC6C5EAE4695}"/>
                </a:ext>
              </a:extLst>
            </p:cNvPr>
            <p:cNvCxnSpPr>
              <a:cxnSpLocks/>
              <a:stCxn id="98" idx="0"/>
              <a:endCxn id="62" idx="2"/>
            </p:cNvCxnSpPr>
            <p:nvPr/>
          </p:nvCxnSpPr>
          <p:spPr bwMode="auto">
            <a:xfrm flipV="1">
              <a:off x="3684713" y="4943848"/>
              <a:ext cx="237944" cy="24049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3EF3BFE6-318A-274D-90A4-6EC1682FC3E7}"/>
                </a:ext>
              </a:extLst>
            </p:cNvPr>
            <p:cNvCxnSpPr>
              <a:cxnSpLocks/>
              <a:stCxn id="97" idx="3"/>
              <a:endCxn id="59" idx="1"/>
            </p:cNvCxnSpPr>
            <p:nvPr/>
          </p:nvCxnSpPr>
          <p:spPr bwMode="auto">
            <a:xfrm flipV="1">
              <a:off x="3208825" y="4673297"/>
              <a:ext cx="333122" cy="30061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FE838E1-E6CB-C24F-A2B7-A64D2F016628}"/>
                </a:ext>
              </a:extLst>
            </p:cNvPr>
            <p:cNvSpPr/>
            <p:nvPr/>
          </p:nvSpPr>
          <p:spPr bwMode="auto">
            <a:xfrm>
              <a:off x="3589536" y="374139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D26686E-413C-8D42-83F4-75949DF21E56}"/>
                </a:ext>
              </a:extLst>
            </p:cNvPr>
            <p:cNvSpPr/>
            <p:nvPr/>
          </p:nvSpPr>
          <p:spPr bwMode="auto">
            <a:xfrm>
              <a:off x="3875069" y="356102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AE44FEE-B09C-074D-9778-2D99A7E26A27}"/>
                </a:ext>
              </a:extLst>
            </p:cNvPr>
            <p:cNvSpPr/>
            <p:nvPr/>
          </p:nvSpPr>
          <p:spPr bwMode="auto">
            <a:xfrm>
              <a:off x="4113012" y="374139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D12EA78-C9A9-5146-AE1D-CD6A77060038}"/>
                </a:ext>
              </a:extLst>
            </p:cNvPr>
            <p:cNvSpPr/>
            <p:nvPr/>
          </p:nvSpPr>
          <p:spPr bwMode="auto">
            <a:xfrm>
              <a:off x="3875069" y="3921764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C17EA0B-9A5F-5141-8DB9-3DF6A0B6C077}"/>
                </a:ext>
              </a:extLst>
            </p:cNvPr>
            <p:cNvCxnSpPr>
              <a:cxnSpLocks/>
              <a:stCxn id="44" idx="0"/>
              <a:endCxn id="45" idx="1"/>
            </p:cNvCxnSpPr>
            <p:nvPr/>
          </p:nvCxnSpPr>
          <p:spPr bwMode="auto">
            <a:xfrm flipV="1">
              <a:off x="3684713" y="3651212"/>
              <a:ext cx="190355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0747ACB-16CD-A347-A169-66360A7190B2}"/>
                </a:ext>
              </a:extLst>
            </p:cNvPr>
            <p:cNvCxnSpPr>
              <a:cxnSpLocks/>
              <a:stCxn id="44" idx="2"/>
              <a:endCxn id="47" idx="1"/>
            </p:cNvCxnSpPr>
            <p:nvPr/>
          </p:nvCxnSpPr>
          <p:spPr bwMode="auto">
            <a:xfrm>
              <a:off x="3684713" y="3921764"/>
              <a:ext cx="190355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763AC76-F03F-C44F-821B-449F3678BDEA}"/>
                </a:ext>
              </a:extLst>
            </p:cNvPr>
            <p:cNvCxnSpPr>
              <a:cxnSpLocks/>
              <a:stCxn id="47" idx="3"/>
              <a:endCxn id="46" idx="2"/>
            </p:cNvCxnSpPr>
            <p:nvPr/>
          </p:nvCxnSpPr>
          <p:spPr bwMode="auto">
            <a:xfrm flipV="1">
              <a:off x="4065424" y="3921764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F73C524-7E0B-3E44-87AB-6617E21479CC}"/>
                </a:ext>
              </a:extLst>
            </p:cNvPr>
            <p:cNvCxnSpPr>
              <a:cxnSpLocks/>
              <a:stCxn id="46" idx="0"/>
              <a:endCxn id="45" idx="3"/>
            </p:cNvCxnSpPr>
            <p:nvPr/>
          </p:nvCxnSpPr>
          <p:spPr bwMode="auto">
            <a:xfrm flipH="1" flipV="1">
              <a:off x="4065424" y="3651212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A564271-F20F-D943-8F6D-761581C99F12}"/>
                </a:ext>
              </a:extLst>
            </p:cNvPr>
            <p:cNvCxnSpPr>
              <a:cxnSpLocks/>
              <a:stCxn id="47" idx="0"/>
              <a:endCxn id="45" idx="2"/>
            </p:cNvCxnSpPr>
            <p:nvPr/>
          </p:nvCxnSpPr>
          <p:spPr bwMode="auto">
            <a:xfrm flipV="1">
              <a:off x="3970246" y="3741396"/>
              <a:ext cx="0" cy="1803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46603C9-87D9-C64D-B1E4-39FDEF189761}"/>
                </a:ext>
              </a:extLst>
            </p:cNvPr>
            <p:cNvGrpSpPr/>
            <p:nvPr/>
          </p:nvGrpSpPr>
          <p:grpSpPr>
            <a:xfrm>
              <a:off x="3256414" y="3320539"/>
              <a:ext cx="1284898" cy="931900"/>
              <a:chOff x="2843808" y="1196752"/>
              <a:chExt cx="1944216" cy="1116124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E549B4A-CE74-CE43-A935-41A0DB1E8533}"/>
                  </a:ext>
                </a:extLst>
              </p:cNvPr>
              <p:cNvCxnSpPr>
                <a:cxnSpLocks/>
                <a:stCxn id="58" idx="3"/>
                <a:endCxn id="47" idx="2"/>
              </p:cNvCxnSpPr>
              <p:nvPr/>
            </p:nvCxnSpPr>
            <p:spPr bwMode="auto">
              <a:xfrm flipV="1">
                <a:off x="3275856" y="2132856"/>
                <a:ext cx="648072" cy="18002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4766702-6162-A546-9A14-6CD7D2BECDEF}"/>
                  </a:ext>
                </a:extLst>
              </p:cNvPr>
              <p:cNvCxnSpPr>
                <a:cxnSpLocks/>
                <a:stCxn id="70" idx="1"/>
                <a:endCxn id="46" idx="3"/>
              </p:cNvCxnSpPr>
              <p:nvPr/>
            </p:nvCxnSpPr>
            <p:spPr bwMode="auto">
              <a:xfrm flipH="1">
                <a:off x="4427984" y="1664804"/>
                <a:ext cx="36004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1F4C9BD7-3F2D-9949-9B82-9873EBDC95C7}"/>
                  </a:ext>
                </a:extLst>
              </p:cNvPr>
              <p:cNvCxnSpPr>
                <a:cxnSpLocks/>
                <a:stCxn id="96" idx="3"/>
                <a:endCxn id="44" idx="1"/>
              </p:cNvCxnSpPr>
              <p:nvPr/>
            </p:nvCxnSpPr>
            <p:spPr bwMode="auto">
              <a:xfrm>
                <a:off x="2843808" y="1520788"/>
                <a:ext cx="504056" cy="28803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F0C4A03F-7F7A-5349-879B-DB809B3E8078}"/>
                  </a:ext>
                </a:extLst>
              </p:cNvPr>
              <p:cNvCxnSpPr>
                <a:cxnSpLocks/>
                <a:stCxn id="95" idx="2"/>
                <a:endCxn id="45" idx="0"/>
              </p:cNvCxnSpPr>
              <p:nvPr/>
            </p:nvCxnSpPr>
            <p:spPr bwMode="auto">
              <a:xfrm>
                <a:off x="3923928" y="1196752"/>
                <a:ext cx="0" cy="28803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59CE812-0FF0-1F47-B07F-7BD9870FDB10}"/>
              </a:ext>
            </a:extLst>
          </p:cNvPr>
          <p:cNvGrpSpPr/>
          <p:nvPr/>
        </p:nvGrpSpPr>
        <p:grpSpPr>
          <a:xfrm>
            <a:off x="4079277" y="4365686"/>
            <a:ext cx="1960590" cy="1887175"/>
            <a:chOff x="4088889" y="2448511"/>
            <a:chExt cx="2966617" cy="226024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0C94EB-44E4-B640-9128-AD34D5451D1C}"/>
                </a:ext>
              </a:extLst>
            </p:cNvPr>
            <p:cNvSpPr txBox="1"/>
            <p:nvPr/>
          </p:nvSpPr>
          <p:spPr>
            <a:xfrm>
              <a:off x="4794106" y="3775569"/>
              <a:ext cx="2261400" cy="9331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Eurostile"/>
                  <a:cs typeface="Eurostile"/>
                </a:rPr>
                <a:t>intermediate</a:t>
              </a:r>
              <a:br>
                <a:rPr lang="en-US" sz="1400" b="1" dirty="0">
                  <a:latin typeface="Eurostile"/>
                  <a:cs typeface="Eurostile"/>
                </a:rPr>
              </a:br>
              <a:r>
                <a:rPr lang="en-US" sz="1400" b="1" dirty="0">
                  <a:latin typeface="Eurostile"/>
                  <a:cs typeface="Eurostile"/>
                </a:rPr>
                <a:t>system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E586245-2F1D-C74F-8F40-89F4E393F11C}"/>
                </a:ext>
              </a:extLst>
            </p:cNvPr>
            <p:cNvCxnSpPr>
              <a:cxnSpLocks/>
              <a:endCxn id="67" idx="3"/>
            </p:cNvCxnSpPr>
            <p:nvPr/>
          </p:nvCxnSpPr>
          <p:spPr bwMode="auto">
            <a:xfrm flipH="1" flipV="1">
              <a:off x="5024991" y="2672918"/>
              <a:ext cx="418384" cy="117821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C44CC93-81DF-0E4B-B8D0-AD40AB59018C}"/>
                </a:ext>
              </a:extLst>
            </p:cNvPr>
            <p:cNvCxnSpPr>
              <a:cxnSpLocks/>
              <a:endCxn id="66" idx="3"/>
            </p:cNvCxnSpPr>
            <p:nvPr/>
          </p:nvCxnSpPr>
          <p:spPr bwMode="auto">
            <a:xfrm flipH="1" flipV="1">
              <a:off x="4088889" y="2960952"/>
              <a:ext cx="1395473" cy="92084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6F89B50-4C17-AC47-AC33-D1D3866EC148}"/>
                </a:ext>
              </a:extLst>
            </p:cNvPr>
            <p:cNvCxnSpPr>
              <a:cxnSpLocks/>
              <a:endCxn id="65" idx="3"/>
            </p:cNvCxnSpPr>
            <p:nvPr/>
          </p:nvCxnSpPr>
          <p:spPr bwMode="auto">
            <a:xfrm flipH="1" flipV="1">
              <a:off x="4088889" y="2448511"/>
              <a:ext cx="1372032" cy="140262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BB2FC24-52C0-2E45-BF10-6944894970DF}"/>
              </a:ext>
            </a:extLst>
          </p:cNvPr>
          <p:cNvGrpSpPr/>
          <p:nvPr/>
        </p:nvGrpSpPr>
        <p:grpSpPr>
          <a:xfrm>
            <a:off x="536741" y="3019926"/>
            <a:ext cx="2271346" cy="2051330"/>
            <a:chOff x="1427079" y="3019926"/>
            <a:chExt cx="2271346" cy="205133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0E82499-107A-F449-B8DA-2EF7FE243703}"/>
                </a:ext>
              </a:extLst>
            </p:cNvPr>
            <p:cNvGrpSpPr/>
            <p:nvPr/>
          </p:nvGrpSpPr>
          <p:grpSpPr>
            <a:xfrm>
              <a:off x="1543218" y="3019926"/>
              <a:ext cx="2155207" cy="2051330"/>
              <a:chOff x="1543218" y="3019926"/>
              <a:chExt cx="2155207" cy="205133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2AB94F4-8065-4345-ADD8-34CAB416BD85}"/>
                  </a:ext>
                </a:extLst>
              </p:cNvPr>
              <p:cNvGrpSpPr/>
              <p:nvPr/>
            </p:nvGrpSpPr>
            <p:grpSpPr>
              <a:xfrm>
                <a:off x="1638394" y="3019926"/>
                <a:ext cx="2060031" cy="578857"/>
                <a:chOff x="395536" y="836712"/>
                <a:chExt cx="3117093" cy="693290"/>
              </a:xfrm>
            </p:grpSpPr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B987773C-67B3-AB4B-B29C-7E84699347C7}"/>
                    </a:ext>
                  </a:extLst>
                </p:cNvPr>
                <p:cNvCxnSpPr>
                  <a:cxnSpLocks/>
                  <a:stCxn id="38" idx="3"/>
                  <a:endCxn id="43" idx="1"/>
                </p:cNvCxnSpPr>
                <p:nvPr/>
              </p:nvCxnSpPr>
              <p:spPr bwMode="auto">
                <a:xfrm>
                  <a:off x="1971941" y="1111179"/>
                  <a:ext cx="1540688" cy="418823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0000FF"/>
                  </a:solidFill>
                  <a:prstDash val="sysDot"/>
                  <a:round/>
                  <a:headEnd type="none" w="med" len="med"/>
                  <a:tailEnd type="arrow" w="sm" len="sm"/>
                </a:ln>
                <a:effectLst/>
              </p:spPr>
            </p:cxn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C638A3C8-5CFC-204F-A736-88B14CF555D7}"/>
                    </a:ext>
                  </a:extLst>
                </p:cNvPr>
                <p:cNvSpPr txBox="1"/>
                <p:nvPr/>
              </p:nvSpPr>
              <p:spPr>
                <a:xfrm>
                  <a:off x="395536" y="836712"/>
                  <a:ext cx="1576405" cy="5489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latin typeface="Eurostile"/>
                      <a:cs typeface="Eurostile"/>
                    </a:rPr>
                    <a:t>network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9D9AD44-3282-0B4D-8BCB-134A6F054315}"/>
                  </a:ext>
                </a:extLst>
              </p:cNvPr>
              <p:cNvGrpSpPr/>
              <p:nvPr/>
            </p:nvGrpSpPr>
            <p:grpSpPr>
              <a:xfrm>
                <a:off x="1543218" y="4763479"/>
                <a:ext cx="1499315" cy="307777"/>
                <a:chOff x="251522" y="2924944"/>
                <a:chExt cx="2268657" cy="368621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F1083FAF-A6EB-4E40-93B4-97504005BC0D}"/>
                    </a:ext>
                  </a:extLst>
                </p:cNvPr>
                <p:cNvSpPr txBox="1"/>
                <p:nvPr/>
              </p:nvSpPr>
              <p:spPr>
                <a:xfrm>
                  <a:off x="251522" y="2924944"/>
                  <a:ext cx="1615471" cy="3686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>
                      <a:latin typeface="Eurostile"/>
                      <a:cs typeface="Eurostile"/>
                    </a:rPr>
                    <a:t>end system</a:t>
                  </a:r>
                </a:p>
              </p:txBody>
            </p: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0628314B-084B-594D-BC6B-6C844A71D7E2}"/>
                    </a:ext>
                  </a:extLst>
                </p:cNvPr>
                <p:cNvCxnSpPr>
                  <a:cxnSpLocks/>
                  <a:stCxn id="35" idx="3"/>
                  <a:endCxn id="97" idx="1"/>
                </p:cNvCxnSpPr>
                <p:nvPr/>
              </p:nvCxnSpPr>
              <p:spPr bwMode="auto">
                <a:xfrm>
                  <a:off x="1866993" y="3109255"/>
                  <a:ext cx="653186" cy="67720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0000FF"/>
                  </a:solidFill>
                  <a:prstDash val="sysDot"/>
                  <a:round/>
                  <a:headEnd type="none" w="med" len="med"/>
                  <a:tailEnd type="arrow" w="sm" len="sm"/>
                </a:ln>
                <a:effectLst/>
              </p:spPr>
            </p:cxn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E544228-37E7-F84F-8C03-4FCBF1F68559}"/>
                  </a:ext>
                </a:extLst>
              </p:cNvPr>
              <p:cNvSpPr txBox="1"/>
              <p:nvPr/>
            </p:nvSpPr>
            <p:spPr>
              <a:xfrm>
                <a:off x="1638394" y="4282499"/>
                <a:ext cx="840111" cy="3077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latin typeface="Eurostile"/>
                    <a:cs typeface="Eurostile"/>
                  </a:rPr>
                  <a:t>network</a:t>
                </a:r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669C27EB-F787-F640-A7A9-F3E16C2EF938}"/>
                  </a:ext>
                </a:extLst>
              </p:cNvPr>
              <p:cNvCxnSpPr>
                <a:cxnSpLocks/>
                <a:stCxn id="27" idx="3"/>
              </p:cNvCxnSpPr>
              <p:nvPr/>
            </p:nvCxnSpPr>
            <p:spPr bwMode="auto">
              <a:xfrm flipV="1">
                <a:off x="2478505" y="4342624"/>
                <a:ext cx="777908" cy="93764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rgbClr val="0000FF"/>
                </a:solidFill>
                <a:prstDash val="sysDot"/>
                <a:round/>
                <a:headEnd type="none" w="med" len="med"/>
                <a:tailEnd type="arrow" w="sm" len="sm"/>
              </a:ln>
              <a:effectLst/>
            </p:spPr>
          </p:cxnSp>
        </p:grp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1B5471F-D0AE-4C4F-853C-C138BABCF1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59304" y="3333866"/>
              <a:ext cx="0" cy="97761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 w="sm" len="sm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04D3655-77CA-BB43-9832-65EDEACB38D6}"/>
                </a:ext>
              </a:extLst>
            </p:cNvPr>
            <p:cNvSpPr txBox="1"/>
            <p:nvPr/>
          </p:nvSpPr>
          <p:spPr>
            <a:xfrm>
              <a:off x="1427079" y="3561029"/>
              <a:ext cx="1301663" cy="50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i="1" dirty="0">
                  <a:latin typeface="Eurostile"/>
                  <a:cs typeface="Eurostile"/>
                </a:rPr>
                <a:t>is sub-network</a:t>
              </a:r>
              <a:br>
                <a:rPr lang="en-US" sz="1100" i="1" dirty="0">
                  <a:latin typeface="Eurostile"/>
                  <a:cs typeface="Eurostile"/>
                </a:rPr>
              </a:br>
              <a:r>
                <a:rPr lang="en-US" sz="1100" i="1" dirty="0">
                  <a:latin typeface="Eurostile"/>
                  <a:cs typeface="Eurostile"/>
                </a:rPr>
                <a:t>(</a:t>
              </a:r>
              <a:r>
                <a:rPr lang="en-US" sz="1100" b="1" i="1" dirty="0">
                  <a:latin typeface="Eurostile"/>
                  <a:cs typeface="Eurostile"/>
                </a:rPr>
                <a:t>subnet</a:t>
              </a:r>
              <a:r>
                <a:rPr lang="en-US" sz="1100" i="1" dirty="0">
                  <a:latin typeface="Eurostile"/>
                  <a:cs typeface="Eurostile"/>
                </a:rPr>
                <a:t>) of</a:t>
              </a: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4ECD1716-90C5-C640-8570-12BF9801D963}"/>
              </a:ext>
            </a:extLst>
          </p:cNvPr>
          <p:cNvSpPr txBox="1"/>
          <p:nvPr/>
        </p:nvSpPr>
        <p:spPr>
          <a:xfrm>
            <a:off x="5727031" y="2791325"/>
            <a:ext cx="3116179" cy="344103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routing depends on actual connections between intermediate systems (routers)</a:t>
            </a:r>
          </a:p>
          <a:p>
            <a:endParaRPr lang="en-US" dirty="0">
              <a:latin typeface="Eurostile"/>
              <a:cs typeface="Eurostil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in many case, the organization into subnetworks coincides with routing borders and provides clues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but it is not essential for routing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8ACC3D4-919B-FC47-88AF-294D1371E4E1}"/>
              </a:ext>
            </a:extLst>
          </p:cNvPr>
          <p:cNvSpPr txBox="1"/>
          <p:nvPr/>
        </p:nvSpPr>
        <p:spPr>
          <a:xfrm>
            <a:off x="886325" y="5999747"/>
            <a:ext cx="4503822" cy="4010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b="1" dirty="0">
                <a:latin typeface="Eurostile"/>
                <a:cs typeface="Eurostile"/>
              </a:rPr>
              <a:t>routing algorithms work on graphs</a:t>
            </a:r>
          </a:p>
        </p:txBody>
      </p:sp>
    </p:spTree>
    <p:extLst>
      <p:ext uri="{BB962C8B-B14F-4D97-AF65-F5344CB8AC3E}">
        <p14:creationId xmlns:p14="http://schemas.microsoft.com/office/powerpoint/2010/main" val="17019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3E6304E7-F294-3346-AC10-DC8A13F434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Inside the Network Layer</a:t>
            </a:r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B6E558B0-4ADD-0943-9709-A69A09C7B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5189092" cy="369332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nb-NO" sz="2400" dirty="0"/>
              <a:t>An L3 packet includes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5D149E8-2845-A64E-869D-9CB60BADF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799027"/>
            <a:ext cx="3980022" cy="1864564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9D9805CA-DA06-1C45-A4E4-91467F8AB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797657"/>
            <a:ext cx="497674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Version</a:t>
            </a:r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19A874C1-813A-6D49-8076-99AAE6A41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7644" y="3797657"/>
            <a:ext cx="745827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DSCP</a:t>
            </a:r>
          </a:p>
        </p:txBody>
      </p:sp>
      <p:sp>
        <p:nvSpPr>
          <p:cNvPr id="8" name="Rectangle 42">
            <a:extLst>
              <a:ext uri="{FF2B5EF4-FFF2-40B4-BE49-F238E27FC236}">
                <a16:creationId xmlns:a16="http://schemas.microsoft.com/office/drawing/2014/main" id="{1E4A0F17-5057-7542-B40A-E72898A1B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993" y="3797657"/>
            <a:ext cx="2487000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Flow label</a:t>
            </a:r>
          </a:p>
        </p:txBody>
      </p:sp>
      <p:sp>
        <p:nvSpPr>
          <p:cNvPr id="9" name="Rectangle 43">
            <a:extLst>
              <a:ext uri="{FF2B5EF4-FFF2-40B4-BE49-F238E27FC236}">
                <a16:creationId xmlns:a16="http://schemas.microsoft.com/office/drawing/2014/main" id="{E40E9F46-6665-4042-9C5A-6F90AE195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984113"/>
            <a:ext cx="1989325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Payload length</a:t>
            </a:r>
          </a:p>
        </p:txBody>
      </p:sp>
      <p:sp>
        <p:nvSpPr>
          <p:cNvPr id="10" name="Rectangle 44">
            <a:extLst>
              <a:ext uri="{FF2B5EF4-FFF2-40B4-BE49-F238E27FC236}">
                <a16:creationId xmlns:a16="http://schemas.microsoft.com/office/drawing/2014/main" id="{1390F680-47F3-CA49-A6F2-0BEC944F3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296" y="3984113"/>
            <a:ext cx="995348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Next header</a:t>
            </a:r>
          </a:p>
        </p:txBody>
      </p:sp>
      <p:sp>
        <p:nvSpPr>
          <p:cNvPr id="11" name="Rectangle 45">
            <a:extLst>
              <a:ext uri="{FF2B5EF4-FFF2-40B4-BE49-F238E27FC236}">
                <a16:creationId xmlns:a16="http://schemas.microsoft.com/office/drawing/2014/main" id="{3F9DA3CD-6B25-F941-A541-C99BC5451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4645" y="3984113"/>
            <a:ext cx="995348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Hop Limit</a:t>
            </a:r>
          </a:p>
        </p:txBody>
      </p:sp>
      <p:sp>
        <p:nvSpPr>
          <p:cNvPr id="12" name="Rectangle 47">
            <a:extLst>
              <a:ext uri="{FF2B5EF4-FFF2-40B4-BE49-F238E27FC236}">
                <a16:creationId xmlns:a16="http://schemas.microsoft.com/office/drawing/2014/main" id="{4B879725-31BB-904B-B9EF-246AA8AEC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4917766"/>
            <a:ext cx="3980022" cy="747197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100">
                <a:solidFill>
                  <a:schemeClr val="bg1"/>
                </a:solidFill>
              </a:rPr>
              <a:t>Destination Address</a:t>
            </a:r>
          </a:p>
          <a:p>
            <a:pPr algn="ctr"/>
            <a:r>
              <a:rPr lang="en-US" altLang="nb-NO" sz="11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13" name="Line 48">
            <a:extLst>
              <a:ext uri="{FF2B5EF4-FFF2-40B4-BE49-F238E27FC236}">
                <a16:creationId xmlns:a16="http://schemas.microsoft.com/office/drawing/2014/main" id="{1FA97FBC-9112-A44C-ACBE-1C04E39B9C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104222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4" name="Line 49">
            <a:extLst>
              <a:ext uri="{FF2B5EF4-FFF2-40B4-BE49-F238E27FC236}">
                <a16:creationId xmlns:a16="http://schemas.microsoft.com/office/drawing/2014/main" id="{DF7E5235-A500-BA4A-B8F1-D70BEA21D6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290678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5" name="Line 50">
            <a:extLst>
              <a:ext uri="{FF2B5EF4-FFF2-40B4-BE49-F238E27FC236}">
                <a16:creationId xmlns:a16="http://schemas.microsoft.com/office/drawing/2014/main" id="{25AD0B84-40A3-2146-8075-28565C6D52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477135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6" name="Line 51">
            <a:extLst>
              <a:ext uri="{FF2B5EF4-FFF2-40B4-BE49-F238E27FC236}">
                <a16:creationId xmlns:a16="http://schemas.microsoft.com/office/drawing/2014/main" id="{15568C7D-0DEB-3040-A1A7-F6EDB0B5FB74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104222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7" name="Line 52">
            <a:extLst>
              <a:ext uri="{FF2B5EF4-FFF2-40B4-BE49-F238E27FC236}">
                <a16:creationId xmlns:a16="http://schemas.microsoft.com/office/drawing/2014/main" id="{5A3DA0CE-AB73-E44E-84E7-9BF70CC7F5D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290678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8" name="Line 53">
            <a:extLst>
              <a:ext uri="{FF2B5EF4-FFF2-40B4-BE49-F238E27FC236}">
                <a16:creationId xmlns:a16="http://schemas.microsoft.com/office/drawing/2014/main" id="{ACDEE0DE-6F55-5A4E-B367-815FF385FA9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477135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9" name="Rectangle 55">
            <a:extLst>
              <a:ext uri="{FF2B5EF4-FFF2-40B4-BE49-F238E27FC236}">
                <a16:creationId xmlns:a16="http://schemas.microsoft.com/office/drawing/2014/main" id="{7BE7BF1E-9AE2-D442-B973-0AF721C05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4170569"/>
            <a:ext cx="3980022" cy="74719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100">
                <a:solidFill>
                  <a:schemeClr val="bg1"/>
                </a:solidFill>
              </a:rPr>
              <a:t>Source address</a:t>
            </a:r>
          </a:p>
          <a:p>
            <a:pPr algn="ctr"/>
            <a:r>
              <a:rPr lang="en-US" altLang="nb-NO" sz="11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20" name="Line 56">
            <a:extLst>
              <a:ext uri="{FF2B5EF4-FFF2-40B4-BE49-F238E27FC236}">
                <a16:creationId xmlns:a16="http://schemas.microsoft.com/office/drawing/2014/main" id="{E790947B-FF65-AA42-8F33-44C821980C2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355654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1" name="Line 57">
            <a:extLst>
              <a:ext uri="{FF2B5EF4-FFF2-40B4-BE49-F238E27FC236}">
                <a16:creationId xmlns:a16="http://schemas.microsoft.com/office/drawing/2014/main" id="{BD422221-107E-9148-BBEB-451EAC7321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542111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2" name="Line 58">
            <a:extLst>
              <a:ext uri="{FF2B5EF4-FFF2-40B4-BE49-F238E27FC236}">
                <a16:creationId xmlns:a16="http://schemas.microsoft.com/office/drawing/2014/main" id="{B20CE720-A1C7-8C43-8B27-4D77FED237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728567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3" name="Line 59">
            <a:extLst>
              <a:ext uri="{FF2B5EF4-FFF2-40B4-BE49-F238E27FC236}">
                <a16:creationId xmlns:a16="http://schemas.microsoft.com/office/drawing/2014/main" id="{ABDD2172-5332-8147-A62C-BD4BCFFB55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355654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4" name="Line 60">
            <a:extLst>
              <a:ext uri="{FF2B5EF4-FFF2-40B4-BE49-F238E27FC236}">
                <a16:creationId xmlns:a16="http://schemas.microsoft.com/office/drawing/2014/main" id="{4136FE3F-7B10-E343-90BA-0FFD8890265C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542111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5" name="Line 61">
            <a:extLst>
              <a:ext uri="{FF2B5EF4-FFF2-40B4-BE49-F238E27FC236}">
                <a16:creationId xmlns:a16="http://schemas.microsoft.com/office/drawing/2014/main" id="{7B21CD32-7FDF-6C48-AA67-89C14219AE6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728567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6" name="Text Box 126">
            <a:extLst>
              <a:ext uri="{FF2B5EF4-FFF2-40B4-BE49-F238E27FC236}">
                <a16:creationId xmlns:a16="http://schemas.microsoft.com/office/drawing/2014/main" id="{10E063FA-FF52-EB4F-AE67-6A4927BFD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317" y="3449751"/>
            <a:ext cx="13019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600" dirty="0"/>
              <a:t>IPv6 Header</a:t>
            </a:r>
          </a:p>
        </p:txBody>
      </p:sp>
      <p:grpSp>
        <p:nvGrpSpPr>
          <p:cNvPr id="27" name="Group 97">
            <a:extLst>
              <a:ext uri="{FF2B5EF4-FFF2-40B4-BE49-F238E27FC236}">
                <a16:creationId xmlns:a16="http://schemas.microsoft.com/office/drawing/2014/main" id="{B710B56C-DFD2-A64B-A222-B68EC4D2DDF6}"/>
              </a:ext>
            </a:extLst>
          </p:cNvPr>
          <p:cNvGrpSpPr>
            <a:grpSpLocks/>
          </p:cNvGrpSpPr>
          <p:nvPr/>
        </p:nvGrpSpPr>
        <p:grpSpPr bwMode="auto">
          <a:xfrm>
            <a:off x="4242389" y="5666689"/>
            <a:ext cx="4103413" cy="435979"/>
            <a:chOff x="476" y="1797"/>
            <a:chExt cx="2993" cy="318"/>
          </a:xfrm>
          <a:solidFill>
            <a:srgbClr val="75D7FF"/>
          </a:solidFill>
        </p:grpSpPr>
        <p:sp>
          <p:nvSpPr>
            <p:cNvPr id="29" name="Rectangle 98">
              <a:extLst>
                <a:ext uri="{FF2B5EF4-FFF2-40B4-BE49-F238E27FC236}">
                  <a16:creationId xmlns:a16="http://schemas.microsoft.com/office/drawing/2014/main" id="{60E49144-8AB3-9041-98E3-1A3B6EF44F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 dirty="0">
                  <a:solidFill>
                    <a:schemeClr val="bg1"/>
                  </a:solidFill>
                </a:rPr>
                <a:t>L4 Data</a:t>
              </a:r>
            </a:p>
          </p:txBody>
        </p:sp>
        <p:grpSp>
          <p:nvGrpSpPr>
            <p:cNvPr id="30" name="Group 99">
              <a:extLst>
                <a:ext uri="{FF2B5EF4-FFF2-40B4-BE49-F238E27FC236}">
                  <a16:creationId xmlns:a16="http://schemas.microsoft.com/office/drawing/2014/main" id="{E7281B4C-0CDD-684C-A295-06D21868B1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37" name="Line 100">
                <a:extLst>
                  <a:ext uri="{FF2B5EF4-FFF2-40B4-BE49-F238E27FC236}">
                    <a16:creationId xmlns:a16="http://schemas.microsoft.com/office/drawing/2014/main" id="{D5A4A2D8-5DB9-AF4F-8A47-44D4EFD925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Line 101">
                <a:extLst>
                  <a:ext uri="{FF2B5EF4-FFF2-40B4-BE49-F238E27FC236}">
                    <a16:creationId xmlns:a16="http://schemas.microsoft.com/office/drawing/2014/main" id="{C7141B5D-ECAC-A74E-8073-9EFA3F53FF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Line 102">
                <a:extLst>
                  <a:ext uri="{FF2B5EF4-FFF2-40B4-BE49-F238E27FC236}">
                    <a16:creationId xmlns:a16="http://schemas.microsoft.com/office/drawing/2014/main" id="{6826B9B7-FFCF-7747-BC05-3EB674F3E4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1" name="Group 103">
              <a:extLst>
                <a:ext uri="{FF2B5EF4-FFF2-40B4-BE49-F238E27FC236}">
                  <a16:creationId xmlns:a16="http://schemas.microsoft.com/office/drawing/2014/main" id="{15EE6229-A903-AB40-A08C-762C5A8CD210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34" name="Line 104">
                <a:extLst>
                  <a:ext uri="{FF2B5EF4-FFF2-40B4-BE49-F238E27FC236}">
                    <a16:creationId xmlns:a16="http://schemas.microsoft.com/office/drawing/2014/main" id="{E1C771C2-0C51-9E45-91D4-CF7A7CA87C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Line 105">
                <a:extLst>
                  <a:ext uri="{FF2B5EF4-FFF2-40B4-BE49-F238E27FC236}">
                    <a16:creationId xmlns:a16="http://schemas.microsoft.com/office/drawing/2014/main" id="{042E9D7D-9E17-E54F-91D6-B712C163BE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Line 106">
                <a:extLst>
                  <a:ext uri="{FF2B5EF4-FFF2-40B4-BE49-F238E27FC236}">
                    <a16:creationId xmlns:a16="http://schemas.microsoft.com/office/drawing/2014/main" id="{EE66626B-4BFA-5E44-8718-CF3E03EBF6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2" name="AutoShape 107">
              <a:extLst>
                <a:ext uri="{FF2B5EF4-FFF2-40B4-BE49-F238E27FC236}">
                  <a16:creationId xmlns:a16="http://schemas.microsoft.com/office/drawing/2014/main" id="{2C37C77C-5D62-0943-9CD3-4A9A6A2E0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3" name="AutoShape 108">
              <a:extLst>
                <a:ext uri="{FF2B5EF4-FFF2-40B4-BE49-F238E27FC236}">
                  <a16:creationId xmlns:a16="http://schemas.microsoft.com/office/drawing/2014/main" id="{7670F11F-5EE5-9942-9A8C-358AB1689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</p:grpSp>
      <p:sp>
        <p:nvSpPr>
          <p:cNvPr id="28" name="Rectangle 41">
            <a:extLst>
              <a:ext uri="{FF2B5EF4-FFF2-40B4-BE49-F238E27FC236}">
                <a16:creationId xmlns:a16="http://schemas.microsoft.com/office/drawing/2014/main" id="{71919BE6-5A4D-2C4D-8E37-F79EE5AAF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3471" y="3798969"/>
            <a:ext cx="249523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ECN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9EBC7E7-5949-0643-B359-6D3FABF19CC5}"/>
              </a:ext>
            </a:extLst>
          </p:cNvPr>
          <p:cNvSpPr txBox="1"/>
          <p:nvPr/>
        </p:nvSpPr>
        <p:spPr>
          <a:xfrm>
            <a:off x="312738" y="1340474"/>
            <a:ext cx="4173690" cy="1514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headers and trailer to specify service requirements</a:t>
            </a:r>
          </a:p>
          <a:p>
            <a:r>
              <a:rPr lang="en-US" dirty="0">
                <a:latin typeface="Eurostile"/>
                <a:cs typeface="Eurostile"/>
              </a:rPr>
              <a:t>in particular: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information required by intermediate systems for forwarding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20BF653-1ED2-554F-A809-94B0A1E2F342}"/>
              </a:ext>
            </a:extLst>
          </p:cNvPr>
          <p:cNvSpPr txBox="1"/>
          <p:nvPr/>
        </p:nvSpPr>
        <p:spPr>
          <a:xfrm>
            <a:off x="4942521" y="2240071"/>
            <a:ext cx="3272049" cy="9310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for connectionless service: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end system address of the destination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9D7FFF2-7B64-354A-914B-ABF8F80AE8D4}"/>
              </a:ext>
            </a:extLst>
          </p:cNvPr>
          <p:cNvSpPr txBox="1"/>
          <p:nvPr/>
        </p:nvSpPr>
        <p:spPr>
          <a:xfrm>
            <a:off x="4942521" y="1008351"/>
            <a:ext cx="3272049" cy="6364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for connection-oriented service: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route label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DC47DE7-5FF2-6346-BD51-0C4FBEB7C5E6}"/>
              </a:ext>
            </a:extLst>
          </p:cNvPr>
          <p:cNvSpPr txBox="1"/>
          <p:nvPr/>
        </p:nvSpPr>
        <p:spPr>
          <a:xfrm>
            <a:off x="4942521" y="1750680"/>
            <a:ext cx="816778" cy="3835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OR</a:t>
            </a:r>
          </a:p>
        </p:txBody>
      </p:sp>
      <p:cxnSp>
        <p:nvCxnSpPr>
          <p:cNvPr id="150534" name="Elbow Connector 150533">
            <a:extLst>
              <a:ext uri="{FF2B5EF4-FFF2-40B4-BE49-F238E27FC236}">
                <a16:creationId xmlns:a16="http://schemas.microsoft.com/office/drawing/2014/main" id="{E276695A-BA93-D249-A5E0-3F5BB88FA3DE}"/>
              </a:ext>
            </a:extLst>
          </p:cNvPr>
          <p:cNvCxnSpPr>
            <a:cxnSpLocks/>
            <a:stCxn id="106" idx="3"/>
            <a:endCxn id="12" idx="3"/>
          </p:cNvCxnSpPr>
          <p:nvPr/>
        </p:nvCxnSpPr>
        <p:spPr bwMode="auto">
          <a:xfrm>
            <a:off x="8214570" y="2705574"/>
            <a:ext cx="65423" cy="2585791"/>
          </a:xfrm>
          <a:prstGeom prst="bentConnector3">
            <a:avLst>
              <a:gd name="adj1" fmla="val 823215"/>
            </a:avLst>
          </a:prstGeom>
          <a:solidFill>
            <a:schemeClr val="accent1"/>
          </a:solidFill>
          <a:ln w="50800" cap="flat" cmpd="sng" algn="ctr">
            <a:solidFill>
              <a:srgbClr val="00FA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50538" name="Elbow Connector 150537">
            <a:extLst>
              <a:ext uri="{FF2B5EF4-FFF2-40B4-BE49-F238E27FC236}">
                <a16:creationId xmlns:a16="http://schemas.microsoft.com/office/drawing/2014/main" id="{44E66212-D637-4C44-8DB7-F97CB2182AB6}"/>
              </a:ext>
            </a:extLst>
          </p:cNvPr>
          <p:cNvCxnSpPr>
            <a:cxnSpLocks/>
            <a:stCxn id="107" idx="3"/>
            <a:endCxn id="8" idx="3"/>
          </p:cNvCxnSpPr>
          <p:nvPr/>
        </p:nvCxnSpPr>
        <p:spPr bwMode="auto">
          <a:xfrm>
            <a:off x="8214570" y="1326592"/>
            <a:ext cx="65423" cy="2564293"/>
          </a:xfrm>
          <a:prstGeom prst="bentConnector3">
            <a:avLst>
              <a:gd name="adj1" fmla="val 449418"/>
            </a:avLst>
          </a:prstGeom>
          <a:solidFill>
            <a:schemeClr val="accent1"/>
          </a:solidFill>
          <a:ln w="50800" cap="flat" cmpd="sng" algn="ctr">
            <a:solidFill>
              <a:srgbClr val="06AB7E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A1F6032F-4806-EF48-A843-708526AB7499}"/>
              </a:ext>
            </a:extLst>
          </p:cNvPr>
          <p:cNvSpPr txBox="1"/>
          <p:nvPr/>
        </p:nvSpPr>
        <p:spPr>
          <a:xfrm>
            <a:off x="248570" y="3777916"/>
            <a:ext cx="3866230" cy="23100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virtual circuits require routing during connection setup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route label is used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Eurostile"/>
              <a:cs typeface="Eurostile"/>
            </a:endParaRPr>
          </a:p>
          <a:p>
            <a:r>
              <a:rPr lang="en-US" dirty="0">
                <a:latin typeface="Eurostile"/>
                <a:cs typeface="Eurostile"/>
              </a:rPr>
              <a:t>packet switching requires routing for every packet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destination address is used for every packet</a:t>
            </a:r>
          </a:p>
        </p:txBody>
      </p:sp>
    </p:spTree>
    <p:extLst>
      <p:ext uri="{BB962C8B-B14F-4D97-AF65-F5344CB8AC3E}">
        <p14:creationId xmlns:p14="http://schemas.microsoft.com/office/powerpoint/2010/main" val="79568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Routing - foundations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639310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>
            <a:extLst>
              <a:ext uri="{FF2B5EF4-FFF2-40B4-BE49-F238E27FC236}">
                <a16:creationId xmlns:a16="http://schemas.microsoft.com/office/drawing/2014/main" id="{38E0247F-F888-FC45-A470-7F27918DE2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Routing: Foundations</a:t>
            </a:r>
          </a:p>
        </p:txBody>
      </p:sp>
      <p:sp>
        <p:nvSpPr>
          <p:cNvPr id="291843" name="Rectangle 3">
            <a:extLst>
              <a:ext uri="{FF2B5EF4-FFF2-40B4-BE49-F238E27FC236}">
                <a16:creationId xmlns:a16="http://schemas.microsoft.com/office/drawing/2014/main" id="{CD024F24-0C32-E848-924A-C1A262604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Task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To define the route of packets through the network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From the source 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To the destination system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Routing algorithm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Defines on which outgoing line an incoming packet will be transmitted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Route determination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Packet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Routing algorithm makes individual decision for each packet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Virtual circuit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Routing algorithm runs only during connect (session routing)</a:t>
            </a:r>
          </a:p>
        </p:txBody>
      </p:sp>
    </p:spTree>
    <p:extLst>
      <p:ext uri="{BB962C8B-B14F-4D97-AF65-F5344CB8AC3E}">
        <p14:creationId xmlns:p14="http://schemas.microsoft.com/office/powerpoint/2010/main" val="207962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914" name="Rectangle 26">
            <a:extLst>
              <a:ext uri="{FF2B5EF4-FFF2-40B4-BE49-F238E27FC236}">
                <a16:creationId xmlns:a16="http://schemas.microsoft.com/office/drawing/2014/main" id="{675FD814-FFD6-A542-9AF4-89C9811F8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0853" y="1353122"/>
            <a:ext cx="4674552" cy="355889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93890" name="Rectangle 2">
            <a:extLst>
              <a:ext uri="{FF2B5EF4-FFF2-40B4-BE49-F238E27FC236}">
                <a16:creationId xmlns:a16="http://schemas.microsoft.com/office/drawing/2014/main" id="{3A664E3E-EC06-924E-9A2C-94F7FCF77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Routing: Routing and Forwarding</a:t>
            </a:r>
          </a:p>
        </p:txBody>
      </p:sp>
      <p:sp>
        <p:nvSpPr>
          <p:cNvPr id="293912" name="Text Box 24">
            <a:extLst>
              <a:ext uri="{FF2B5EF4-FFF2-40B4-BE49-F238E27FC236}">
                <a16:creationId xmlns:a16="http://schemas.microsoft.com/office/drawing/2014/main" id="{51F15A35-1216-874E-8C65-9BBF8A4D6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637" y="1823772"/>
            <a:ext cx="9159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Incoming</a:t>
            </a:r>
          </a:p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93913" name="Text Box 25">
            <a:extLst>
              <a:ext uri="{FF2B5EF4-FFF2-40B4-BE49-F238E27FC236}">
                <a16:creationId xmlns:a16="http://schemas.microsoft.com/office/drawing/2014/main" id="{68B5AC93-2B4A-A84B-85B8-64A19B7E9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9471" y="1787227"/>
            <a:ext cx="90762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nb-NO" sz="1400" dirty="0">
                <a:solidFill>
                  <a:schemeClr val="folHlink"/>
                </a:solidFill>
              </a:rPr>
              <a:t>Outgoing</a:t>
            </a:r>
          </a:p>
          <a:p>
            <a:pPr algn="r"/>
            <a:r>
              <a:rPr lang="en-US" altLang="nb-NO" sz="1400" dirty="0">
                <a:solidFill>
                  <a:schemeClr val="folHlink"/>
                </a:solidFill>
              </a:rPr>
              <a:t>lines</a:t>
            </a:r>
          </a:p>
        </p:txBody>
      </p:sp>
      <p:grpSp>
        <p:nvGrpSpPr>
          <p:cNvPr id="293945" name="Group 293944">
            <a:extLst>
              <a:ext uri="{FF2B5EF4-FFF2-40B4-BE49-F238E27FC236}">
                <a16:creationId xmlns:a16="http://schemas.microsoft.com/office/drawing/2014/main" id="{4B21817A-4FAD-F14D-9A77-37339DCC105C}"/>
              </a:ext>
            </a:extLst>
          </p:cNvPr>
          <p:cNvGrpSpPr/>
          <p:nvPr/>
        </p:nvGrpSpPr>
        <p:grpSpPr>
          <a:xfrm>
            <a:off x="1039653" y="2146034"/>
            <a:ext cx="7327091" cy="434975"/>
            <a:chOff x="1039653" y="1944007"/>
            <a:chExt cx="7327091" cy="434975"/>
          </a:xfrm>
        </p:grpSpPr>
        <p:sp>
          <p:nvSpPr>
            <p:cNvPr id="293915" name="Line 27">
              <a:extLst>
                <a:ext uri="{FF2B5EF4-FFF2-40B4-BE49-F238E27FC236}">
                  <a16:creationId xmlns:a16="http://schemas.microsoft.com/office/drawing/2014/main" id="{A7DE6686-92EC-984E-AD1C-19C688C4E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9653" y="1944007"/>
              <a:ext cx="732709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6" name="Line 28">
              <a:extLst>
                <a:ext uri="{FF2B5EF4-FFF2-40B4-BE49-F238E27FC236}">
                  <a16:creationId xmlns:a16="http://schemas.microsoft.com/office/drawing/2014/main" id="{6AFBF4C8-DF08-774B-9BE2-59004B7985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40156" y="2138403"/>
              <a:ext cx="6308990" cy="2150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7" name="Line 29">
              <a:extLst>
                <a:ext uri="{FF2B5EF4-FFF2-40B4-BE49-F238E27FC236}">
                  <a16:creationId xmlns:a16="http://schemas.microsoft.com/office/drawing/2014/main" id="{19F50464-CAD6-104D-A0F2-48849B4548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2430" y="2377394"/>
              <a:ext cx="525621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93918" name="Group 30">
              <a:extLst>
                <a:ext uri="{FF2B5EF4-FFF2-40B4-BE49-F238E27FC236}">
                  <a16:creationId xmlns:a16="http://schemas.microsoft.com/office/drawing/2014/main" id="{FA9C3FF8-72EB-1349-89D7-864AF4A387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13380" y="1944007"/>
              <a:ext cx="646112" cy="434975"/>
              <a:chOff x="3198" y="3475"/>
              <a:chExt cx="226" cy="274"/>
            </a:xfrm>
          </p:grpSpPr>
          <p:sp>
            <p:nvSpPr>
              <p:cNvPr id="293919" name="Line 31">
                <a:extLst>
                  <a:ext uri="{FF2B5EF4-FFF2-40B4-BE49-F238E27FC236}">
                    <a16:creationId xmlns:a16="http://schemas.microsoft.com/office/drawing/2014/main" id="{FC21D99B-3161-D24E-99B9-826520440E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475"/>
                <a:ext cx="226" cy="13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0" name="Line 32">
                <a:extLst>
                  <a:ext uri="{FF2B5EF4-FFF2-40B4-BE49-F238E27FC236}">
                    <a16:creationId xmlns:a16="http://schemas.microsoft.com/office/drawing/2014/main" id="{F9707DD9-5240-3348-A257-A03326AAB6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475"/>
                <a:ext cx="226" cy="27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1" name="Line 33">
                <a:extLst>
                  <a:ext uri="{FF2B5EF4-FFF2-40B4-BE49-F238E27FC236}">
                    <a16:creationId xmlns:a16="http://schemas.microsoft.com/office/drawing/2014/main" id="{8C48A5AD-A5B8-674A-B5CE-8A8E7EC5DE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612"/>
                <a:ext cx="226" cy="1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2" name="Line 34">
                <a:extLst>
                  <a:ext uri="{FF2B5EF4-FFF2-40B4-BE49-F238E27FC236}">
                    <a16:creationId xmlns:a16="http://schemas.microsoft.com/office/drawing/2014/main" id="{96C2A480-0E9E-1B4C-AF64-79F8B62F59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748"/>
                <a:ext cx="22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3" name="Line 35">
                <a:extLst>
                  <a:ext uri="{FF2B5EF4-FFF2-40B4-BE49-F238E27FC236}">
                    <a16:creationId xmlns:a16="http://schemas.microsoft.com/office/drawing/2014/main" id="{CC852DB6-3AA1-C04E-8ABF-5947FB6BE4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475"/>
                <a:ext cx="22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4" name="Line 36">
                <a:extLst>
                  <a:ext uri="{FF2B5EF4-FFF2-40B4-BE49-F238E27FC236}">
                    <a16:creationId xmlns:a16="http://schemas.microsoft.com/office/drawing/2014/main" id="{091A121E-8133-CF44-A61E-336B972156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475"/>
                <a:ext cx="226" cy="13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5" name="Line 37">
                <a:extLst>
                  <a:ext uri="{FF2B5EF4-FFF2-40B4-BE49-F238E27FC236}">
                    <a16:creationId xmlns:a16="http://schemas.microsoft.com/office/drawing/2014/main" id="{D968FCF0-4074-D841-B2C4-F12A56E191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612"/>
                <a:ext cx="226" cy="13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6" name="Line 38">
                <a:extLst>
                  <a:ext uri="{FF2B5EF4-FFF2-40B4-BE49-F238E27FC236}">
                    <a16:creationId xmlns:a16="http://schemas.microsoft.com/office/drawing/2014/main" id="{55CDFF97-17CB-684D-84BC-D55827BC80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612"/>
                <a:ext cx="22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7" name="Line 39">
                <a:extLst>
                  <a:ext uri="{FF2B5EF4-FFF2-40B4-BE49-F238E27FC236}">
                    <a16:creationId xmlns:a16="http://schemas.microsoft.com/office/drawing/2014/main" id="{1D03E7A2-F944-6A4F-A5FC-51428C15DF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475"/>
                <a:ext cx="226" cy="27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293934" name="Text Box 46">
            <a:extLst>
              <a:ext uri="{FF2B5EF4-FFF2-40B4-BE49-F238E27FC236}">
                <a16:creationId xmlns:a16="http://schemas.microsoft.com/office/drawing/2014/main" id="{0C918200-DCF5-034D-A661-63858E3DE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5549" y="1349558"/>
            <a:ext cx="855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dirty="0"/>
              <a:t>Router</a:t>
            </a:r>
          </a:p>
        </p:txBody>
      </p:sp>
      <p:grpSp>
        <p:nvGrpSpPr>
          <p:cNvPr id="293946" name="Group 293945">
            <a:extLst>
              <a:ext uri="{FF2B5EF4-FFF2-40B4-BE49-F238E27FC236}">
                <a16:creationId xmlns:a16="http://schemas.microsoft.com/office/drawing/2014/main" id="{72649BF7-F249-4749-8AC0-7B5EB8697E85}"/>
              </a:ext>
            </a:extLst>
          </p:cNvPr>
          <p:cNvGrpSpPr/>
          <p:nvPr/>
        </p:nvGrpSpPr>
        <p:grpSpPr>
          <a:xfrm>
            <a:off x="1039654" y="2146034"/>
            <a:ext cx="1052776" cy="2092761"/>
            <a:chOff x="1039654" y="1944007"/>
            <a:chExt cx="1052776" cy="2092761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A19258A-0958-8E4A-9268-BEC845B79F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9654" y="1944007"/>
              <a:ext cx="0" cy="209276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DC332E4-F1E1-8B4D-96A3-850496ECD9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40156" y="2138648"/>
              <a:ext cx="0" cy="145791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E382870-451F-1F4A-AB35-289B627431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92430" y="2377394"/>
              <a:ext cx="0" cy="67412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83" name="Picture 82">
            <a:extLst>
              <a:ext uri="{FF2B5EF4-FFF2-40B4-BE49-F238E27FC236}">
                <a16:creationId xmlns:a16="http://schemas.microsoft.com/office/drawing/2014/main" id="{3CDE3522-933F-D343-BD1C-DCA054A7D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87677">
            <a:off x="2231565" y="4077932"/>
            <a:ext cx="1307523" cy="91780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EC9DD3D2-F42E-5F4A-AAFA-10625C658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87677">
            <a:off x="3670149" y="3623881"/>
            <a:ext cx="1307523" cy="917808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12CC343F-9690-A943-9930-F71C8A739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87677">
            <a:off x="5108733" y="3092682"/>
            <a:ext cx="1307523" cy="917808"/>
          </a:xfrm>
          <a:prstGeom prst="rect">
            <a:avLst/>
          </a:prstGeom>
        </p:spPr>
      </p:pic>
      <p:grpSp>
        <p:nvGrpSpPr>
          <p:cNvPr id="293949" name="Group 293948">
            <a:extLst>
              <a:ext uri="{FF2B5EF4-FFF2-40B4-BE49-F238E27FC236}">
                <a16:creationId xmlns:a16="http://schemas.microsoft.com/office/drawing/2014/main" id="{735C5D40-7920-4441-9166-B6027DFBD46C}"/>
              </a:ext>
            </a:extLst>
          </p:cNvPr>
          <p:cNvGrpSpPr/>
          <p:nvPr/>
        </p:nvGrpSpPr>
        <p:grpSpPr>
          <a:xfrm>
            <a:off x="1039654" y="3253545"/>
            <a:ext cx="4618755" cy="985250"/>
            <a:chOff x="1039654" y="3051518"/>
            <a:chExt cx="4618755" cy="985250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7293D4B-5BE3-DD42-9BC5-65B03C7BD28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39654" y="4036768"/>
              <a:ext cx="174158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86C855E-662D-2E45-95AA-373ABB28CF1A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538882" y="3582717"/>
              <a:ext cx="2680943" cy="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9B2342B3-FFB6-0B47-8EDF-AB9A266F86C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92430" y="3051518"/>
              <a:ext cx="3565979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grpSp>
        <p:nvGrpSpPr>
          <p:cNvPr id="293948" name="Group 293947">
            <a:extLst>
              <a:ext uri="{FF2B5EF4-FFF2-40B4-BE49-F238E27FC236}">
                <a16:creationId xmlns:a16="http://schemas.microsoft.com/office/drawing/2014/main" id="{804909D3-59F2-8040-8276-B02E68063422}"/>
              </a:ext>
            </a:extLst>
          </p:cNvPr>
          <p:cNvGrpSpPr/>
          <p:nvPr/>
        </p:nvGrpSpPr>
        <p:grpSpPr>
          <a:xfrm>
            <a:off x="3234672" y="3551586"/>
            <a:ext cx="5132073" cy="985250"/>
            <a:chOff x="3234672" y="3349559"/>
            <a:chExt cx="5132073" cy="985250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CA555D9-ADF3-F14E-9FA1-5A8C1456122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34672" y="4334809"/>
              <a:ext cx="513207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12757914-4977-064F-84B7-75089040283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673256" y="3880758"/>
              <a:ext cx="3192986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2B9DBDF-24A9-7E4C-961A-0725D8DD2B8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111841" y="3349559"/>
              <a:ext cx="121715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3947" name="Group 293946">
            <a:extLst>
              <a:ext uri="{FF2B5EF4-FFF2-40B4-BE49-F238E27FC236}">
                <a16:creationId xmlns:a16="http://schemas.microsoft.com/office/drawing/2014/main" id="{60E570AC-66BD-164A-B3CF-06247B262E23}"/>
              </a:ext>
            </a:extLst>
          </p:cNvPr>
          <p:cNvGrpSpPr/>
          <p:nvPr/>
        </p:nvGrpSpPr>
        <p:grpSpPr>
          <a:xfrm>
            <a:off x="7328998" y="2146034"/>
            <a:ext cx="1037747" cy="2390802"/>
            <a:chOff x="7328998" y="1944007"/>
            <a:chExt cx="1037747" cy="2390802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9201426-CF6A-D24B-B981-51085383AA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66745" y="1944007"/>
              <a:ext cx="0" cy="239080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3EC9AA4-C661-104A-AF22-8BEDB709D27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847870" y="2127776"/>
              <a:ext cx="1276" cy="174235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EDF7958-AC65-E042-A43E-6F703A0DCFB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328998" y="2377396"/>
              <a:ext cx="0" cy="97216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3941" name="Group 293940">
            <a:extLst>
              <a:ext uri="{FF2B5EF4-FFF2-40B4-BE49-F238E27FC236}">
                <a16:creationId xmlns:a16="http://schemas.microsoft.com/office/drawing/2014/main" id="{80F4CD8D-F6AC-5E48-BE6A-1BA544B78AEA}"/>
              </a:ext>
            </a:extLst>
          </p:cNvPr>
          <p:cNvGrpSpPr/>
          <p:nvPr/>
        </p:nvGrpSpPr>
        <p:grpSpPr>
          <a:xfrm>
            <a:off x="1191660" y="3715185"/>
            <a:ext cx="7015917" cy="2859802"/>
            <a:chOff x="1191660" y="3513158"/>
            <a:chExt cx="7015917" cy="2859802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0FF14B02-A280-E74A-9E42-C03529A13CF5}"/>
                </a:ext>
              </a:extLst>
            </p:cNvPr>
            <p:cNvSpPr/>
            <p:nvPr/>
          </p:nvSpPr>
          <p:spPr bwMode="auto">
            <a:xfrm>
              <a:off x="1191660" y="5710582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IS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93725DE6-0237-EE4E-BE05-858B5C5323DD}"/>
                </a:ext>
              </a:extLst>
            </p:cNvPr>
            <p:cNvSpPr/>
            <p:nvPr/>
          </p:nvSpPr>
          <p:spPr bwMode="auto">
            <a:xfrm>
              <a:off x="3801643" y="5739932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DCE64678-2307-CB48-8CA9-185B599333FD}"/>
                </a:ext>
              </a:extLst>
            </p:cNvPr>
            <p:cNvSpPr/>
            <p:nvPr/>
          </p:nvSpPr>
          <p:spPr bwMode="auto">
            <a:xfrm>
              <a:off x="5799136" y="5841333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07E96CD1-8731-3B48-B256-29F7D5455D70}"/>
                </a:ext>
              </a:extLst>
            </p:cNvPr>
            <p:cNvSpPr/>
            <p:nvPr/>
          </p:nvSpPr>
          <p:spPr bwMode="auto">
            <a:xfrm>
              <a:off x="6630751" y="5683462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F3A4A904-42DB-4A4F-A706-20B4E4CF9C63}"/>
                </a:ext>
              </a:extLst>
            </p:cNvPr>
            <p:cNvSpPr/>
            <p:nvPr/>
          </p:nvSpPr>
          <p:spPr bwMode="auto">
            <a:xfrm>
              <a:off x="7462366" y="5520607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7505B807-4C9E-2141-95EB-FB97AD7A5D0F}"/>
                </a:ext>
              </a:extLst>
            </p:cNvPr>
            <p:cNvSpPr/>
            <p:nvPr/>
          </p:nvSpPr>
          <p:spPr bwMode="auto">
            <a:xfrm>
              <a:off x="1541138" y="4561367"/>
              <a:ext cx="1445937" cy="1148317"/>
            </a:xfrm>
            <a:custGeom>
              <a:avLst/>
              <a:gdLst>
                <a:gd name="connsiteX0" fmla="*/ 1393448 w 1445937"/>
                <a:gd name="connsiteY0" fmla="*/ 0 h 1148317"/>
                <a:gd name="connsiteX1" fmla="*/ 1308388 w 1445937"/>
                <a:gd name="connsiteY1" fmla="*/ 839973 h 1148317"/>
                <a:gd name="connsiteX2" fmla="*/ 213234 w 1445937"/>
                <a:gd name="connsiteY2" fmla="*/ 584791 h 1148317"/>
                <a:gd name="connsiteX3" fmla="*/ 583 w 1445937"/>
                <a:gd name="connsiteY3" fmla="*/ 1148317 h 114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5937" h="1148317">
                  <a:moveTo>
                    <a:pt x="1393448" y="0"/>
                  </a:moveTo>
                  <a:cubicBezTo>
                    <a:pt x="1449269" y="371254"/>
                    <a:pt x="1505090" y="742508"/>
                    <a:pt x="1308388" y="839973"/>
                  </a:cubicBezTo>
                  <a:cubicBezTo>
                    <a:pt x="1111686" y="937438"/>
                    <a:pt x="431201" y="533400"/>
                    <a:pt x="213234" y="584791"/>
                  </a:cubicBezTo>
                  <a:cubicBezTo>
                    <a:pt x="-4733" y="636182"/>
                    <a:pt x="-2075" y="892249"/>
                    <a:pt x="583" y="1148317"/>
                  </a:cubicBezTo>
                </a:path>
              </a:pathLst>
            </a:custGeom>
            <a:noFill/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85BE61B7-26F7-2842-B714-F0C3ADAA58E3}"/>
                </a:ext>
              </a:extLst>
            </p:cNvPr>
            <p:cNvSpPr/>
            <p:nvPr/>
          </p:nvSpPr>
          <p:spPr bwMode="auto">
            <a:xfrm>
              <a:off x="4172444" y="4072270"/>
              <a:ext cx="352078" cy="1669311"/>
            </a:xfrm>
            <a:custGeom>
              <a:avLst/>
              <a:gdLst>
                <a:gd name="connsiteX0" fmla="*/ 197537 w 352078"/>
                <a:gd name="connsiteY0" fmla="*/ 0 h 1669311"/>
                <a:gd name="connsiteX1" fmla="*/ 229435 w 352078"/>
                <a:gd name="connsiteY1" fmla="*/ 733646 h 1669311"/>
                <a:gd name="connsiteX2" fmla="*/ 346393 w 352078"/>
                <a:gd name="connsiteY2" fmla="*/ 1158949 h 1669311"/>
                <a:gd name="connsiteX3" fmla="*/ 27416 w 352078"/>
                <a:gd name="connsiteY3" fmla="*/ 1467293 h 1669311"/>
                <a:gd name="connsiteX4" fmla="*/ 38049 w 352078"/>
                <a:gd name="connsiteY4" fmla="*/ 1669311 h 16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078" h="1669311">
                  <a:moveTo>
                    <a:pt x="197537" y="0"/>
                  </a:moveTo>
                  <a:cubicBezTo>
                    <a:pt x="201081" y="270244"/>
                    <a:pt x="204626" y="540488"/>
                    <a:pt x="229435" y="733646"/>
                  </a:cubicBezTo>
                  <a:cubicBezTo>
                    <a:pt x="254244" y="926804"/>
                    <a:pt x="380063" y="1036675"/>
                    <a:pt x="346393" y="1158949"/>
                  </a:cubicBezTo>
                  <a:cubicBezTo>
                    <a:pt x="312723" y="1281224"/>
                    <a:pt x="78807" y="1382233"/>
                    <a:pt x="27416" y="1467293"/>
                  </a:cubicBezTo>
                  <a:cubicBezTo>
                    <a:pt x="-23975" y="1552353"/>
                    <a:pt x="7037" y="1610832"/>
                    <a:pt x="38049" y="1669311"/>
                  </a:cubicBezTo>
                </a:path>
              </a:pathLst>
            </a:custGeom>
            <a:noFill/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D071BA3-D462-8E4C-B547-D97E3C761C56}"/>
                </a:ext>
              </a:extLst>
            </p:cNvPr>
            <p:cNvCxnSpPr/>
            <p:nvPr/>
          </p:nvCxnSpPr>
          <p:spPr bwMode="auto">
            <a:xfrm flipV="1">
              <a:off x="5658409" y="5051867"/>
              <a:ext cx="2549168" cy="50204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889" name="Straight Connector 293888">
              <a:extLst>
                <a:ext uri="{FF2B5EF4-FFF2-40B4-BE49-F238E27FC236}">
                  <a16:creationId xmlns:a16="http://schemas.microsoft.com/office/drawing/2014/main" id="{86881452-7E63-B04C-938D-445EDF57CEF8}"/>
                </a:ext>
              </a:extLst>
            </p:cNvPr>
            <p:cNvCxnSpPr/>
            <p:nvPr/>
          </p:nvCxnSpPr>
          <p:spPr bwMode="auto">
            <a:xfrm>
              <a:off x="5799136" y="3513158"/>
              <a:ext cx="470613" cy="1914186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936" name="Straight Connector 293935">
              <a:extLst>
                <a:ext uri="{FF2B5EF4-FFF2-40B4-BE49-F238E27FC236}">
                  <a16:creationId xmlns:a16="http://schemas.microsoft.com/office/drawing/2014/main" id="{C42824CF-FBB1-9D4B-92CB-1D8D9CD96205}"/>
                </a:ext>
              </a:extLst>
            </p:cNvPr>
            <p:cNvCxnSpPr>
              <a:stCxn id="130" idx="0"/>
            </p:cNvCxnSpPr>
            <p:nvPr/>
          </p:nvCxnSpPr>
          <p:spPr bwMode="auto">
            <a:xfrm flipH="1" flipV="1">
              <a:off x="6108228" y="5500844"/>
              <a:ext cx="63514" cy="340489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938" name="Straight Connector 293937">
              <a:extLst>
                <a:ext uri="{FF2B5EF4-FFF2-40B4-BE49-F238E27FC236}">
                  <a16:creationId xmlns:a16="http://schemas.microsoft.com/office/drawing/2014/main" id="{2C0959AA-6232-2F44-9047-E988EB20361E}"/>
                </a:ext>
              </a:extLst>
            </p:cNvPr>
            <p:cNvCxnSpPr>
              <a:stCxn id="131" idx="0"/>
            </p:cNvCxnSpPr>
            <p:nvPr/>
          </p:nvCxnSpPr>
          <p:spPr bwMode="auto">
            <a:xfrm flipH="1" flipV="1">
              <a:off x="6932993" y="5286310"/>
              <a:ext cx="70364" cy="397152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940" name="Straight Connector 293939">
              <a:extLst>
                <a:ext uri="{FF2B5EF4-FFF2-40B4-BE49-F238E27FC236}">
                  <a16:creationId xmlns:a16="http://schemas.microsoft.com/office/drawing/2014/main" id="{70F9C29F-AB5C-6F4E-8D72-59FDEC353708}"/>
                </a:ext>
              </a:extLst>
            </p:cNvPr>
            <p:cNvCxnSpPr>
              <a:stCxn id="132" idx="0"/>
            </p:cNvCxnSpPr>
            <p:nvPr/>
          </p:nvCxnSpPr>
          <p:spPr bwMode="auto">
            <a:xfrm flipH="1" flipV="1">
              <a:off x="7733116" y="5135525"/>
              <a:ext cx="101856" cy="385082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70" name="Picture 69" descr="android - google navigation api for driving directions ...">
            <a:extLst>
              <a:ext uri="{FF2B5EF4-FFF2-40B4-BE49-F238E27FC236}">
                <a16:creationId xmlns:a16="http://schemas.microsoft.com/office/drawing/2014/main" id="{36EF0452-BACF-DF4D-A2A0-5B26AC037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428847" y="488751"/>
            <a:ext cx="1778730" cy="1132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4870D33E-B6FA-6A46-99BD-6E7BEAF627B8}"/>
              </a:ext>
            </a:extLst>
          </p:cNvPr>
          <p:cNvGrpSpPr/>
          <p:nvPr/>
        </p:nvGrpSpPr>
        <p:grpSpPr>
          <a:xfrm>
            <a:off x="4303698" y="813658"/>
            <a:ext cx="2585964" cy="1254090"/>
            <a:chOff x="4303698" y="611631"/>
            <a:chExt cx="2585964" cy="1254090"/>
          </a:xfrm>
        </p:grpSpPr>
        <p:sp>
          <p:nvSpPr>
            <p:cNvPr id="293950" name="TextBox 293949">
              <a:extLst>
                <a:ext uri="{FF2B5EF4-FFF2-40B4-BE49-F238E27FC236}">
                  <a16:creationId xmlns:a16="http://schemas.microsoft.com/office/drawing/2014/main" id="{8BE3AD4E-73CD-2544-9E18-8CF41494E71D}"/>
                </a:ext>
              </a:extLst>
            </p:cNvPr>
            <p:cNvSpPr txBox="1"/>
            <p:nvPr/>
          </p:nvSpPr>
          <p:spPr>
            <a:xfrm>
              <a:off x="4303698" y="611631"/>
              <a:ext cx="2585964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selecting an outgoing line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77249140-D42C-2246-8CFA-98F4E6F2A28F}"/>
                </a:ext>
              </a:extLst>
            </p:cNvPr>
            <p:cNvCxnSpPr>
              <a:cxnSpLocks/>
              <a:stCxn id="293950" idx="2"/>
            </p:cNvCxnSpPr>
            <p:nvPr/>
          </p:nvCxnSpPr>
          <p:spPr bwMode="auto">
            <a:xfrm flipH="1">
              <a:off x="5041211" y="980963"/>
              <a:ext cx="555469" cy="88475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30568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3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3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3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93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3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>
            <a:extLst>
              <a:ext uri="{FF2B5EF4-FFF2-40B4-BE49-F238E27FC236}">
                <a16:creationId xmlns:a16="http://schemas.microsoft.com/office/drawing/2014/main" id="{3A664E3E-EC06-924E-9A2C-94F7FCF77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Routing: Routing and Forwarding</a:t>
            </a:r>
          </a:p>
        </p:txBody>
      </p:sp>
      <p:sp>
        <p:nvSpPr>
          <p:cNvPr id="293891" name="Rectangle 3">
            <a:extLst>
              <a:ext uri="{FF2B5EF4-FFF2-40B4-BE49-F238E27FC236}">
                <a16:creationId xmlns:a16="http://schemas.microsoft.com/office/drawing/2014/main" id="{EBE54D4E-6893-FF46-B35A-B4F3854881DF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78742" y="905492"/>
            <a:ext cx="8199437" cy="1357312"/>
          </a:xfrm>
        </p:spPr>
        <p:txBody>
          <a:bodyPr/>
          <a:lstStyle/>
          <a:p>
            <a:r>
              <a:rPr lang="en-US" altLang="nb-NO" sz="2400" dirty="0"/>
              <a:t>Distinction can be made</a:t>
            </a:r>
          </a:p>
          <a:p>
            <a:pPr lvl="1"/>
            <a:r>
              <a:rPr lang="en-US" altLang="nb-NO" sz="2000" dirty="0"/>
              <a:t>Routing: makes decision which route to use</a:t>
            </a:r>
          </a:p>
          <a:p>
            <a:pPr lvl="1"/>
            <a:r>
              <a:rPr lang="en-US" altLang="nb-NO" sz="2000" dirty="0"/>
              <a:t>Forwarding: what happens when a packet arrives</a:t>
            </a:r>
          </a:p>
        </p:txBody>
      </p:sp>
      <p:grpSp>
        <p:nvGrpSpPr>
          <p:cNvPr id="293892" name="Group 4">
            <a:extLst>
              <a:ext uri="{FF2B5EF4-FFF2-40B4-BE49-F238E27FC236}">
                <a16:creationId xmlns:a16="http://schemas.microsoft.com/office/drawing/2014/main" id="{BB428D3C-E59E-1443-8D39-FB61A0C2223E}"/>
              </a:ext>
            </a:extLst>
          </p:cNvPr>
          <p:cNvGrpSpPr>
            <a:grpSpLocks/>
          </p:cNvGrpSpPr>
          <p:nvPr/>
        </p:nvGrpSpPr>
        <p:grpSpPr bwMode="auto">
          <a:xfrm>
            <a:off x="4953879" y="2993054"/>
            <a:ext cx="1152525" cy="1870075"/>
            <a:chOff x="657" y="1979"/>
            <a:chExt cx="726" cy="1178"/>
          </a:xfrm>
        </p:grpSpPr>
        <p:sp>
          <p:nvSpPr>
            <p:cNvPr id="293893" name="Rectangle 5">
              <a:extLst>
                <a:ext uri="{FF2B5EF4-FFF2-40B4-BE49-F238E27FC236}">
                  <a16:creationId xmlns:a16="http://schemas.microsoft.com/office/drawing/2014/main" id="{FAEA666F-1F61-E64B-BD81-0AD2DC808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1979"/>
              <a:ext cx="409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desti-</a:t>
              </a:r>
            </a:p>
            <a:p>
              <a:pPr algn="ctr"/>
              <a:r>
                <a:rPr lang="en-US" altLang="nb-NO" sz="1400"/>
                <a:t>nation</a:t>
              </a:r>
            </a:p>
          </p:txBody>
        </p:sp>
        <p:sp>
          <p:nvSpPr>
            <p:cNvPr id="293894" name="Rectangle 6">
              <a:extLst>
                <a:ext uri="{FF2B5EF4-FFF2-40B4-BE49-F238E27FC236}">
                  <a16:creationId xmlns:a16="http://schemas.microsoft.com/office/drawing/2014/main" id="{7636B582-5765-3940-B1D8-2BC5ECC874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1979"/>
              <a:ext cx="317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link</a:t>
              </a:r>
            </a:p>
          </p:txBody>
        </p:sp>
        <p:sp>
          <p:nvSpPr>
            <p:cNvPr id="293895" name="Rectangle 7">
              <a:extLst>
                <a:ext uri="{FF2B5EF4-FFF2-40B4-BE49-F238E27FC236}">
                  <a16:creationId xmlns:a16="http://schemas.microsoft.com/office/drawing/2014/main" id="{A587CB72-243A-3749-BC35-0B847704F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251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A</a:t>
              </a:r>
            </a:p>
          </p:txBody>
        </p:sp>
        <p:sp>
          <p:nvSpPr>
            <p:cNvPr id="293896" name="Rectangle 8">
              <a:extLst>
                <a:ext uri="{FF2B5EF4-FFF2-40B4-BE49-F238E27FC236}">
                  <a16:creationId xmlns:a16="http://schemas.microsoft.com/office/drawing/2014/main" id="{81D1D059-75A3-BB47-8117-2ED5FC847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251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0</a:t>
              </a:r>
            </a:p>
          </p:txBody>
        </p:sp>
        <p:sp>
          <p:nvSpPr>
            <p:cNvPr id="293897" name="Rectangle 9">
              <a:extLst>
                <a:ext uri="{FF2B5EF4-FFF2-40B4-BE49-F238E27FC236}">
                  <a16:creationId xmlns:a16="http://schemas.microsoft.com/office/drawing/2014/main" id="{55E947AD-4449-514B-BB43-D00E4F0F1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432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B</a:t>
              </a:r>
            </a:p>
          </p:txBody>
        </p:sp>
        <p:sp>
          <p:nvSpPr>
            <p:cNvPr id="293898" name="Rectangle 10">
              <a:extLst>
                <a:ext uri="{FF2B5EF4-FFF2-40B4-BE49-F238E27FC236}">
                  <a16:creationId xmlns:a16="http://schemas.microsoft.com/office/drawing/2014/main" id="{051DB412-B672-4241-8B18-34591D477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432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 dirty="0"/>
                <a:t>2</a:t>
              </a:r>
            </a:p>
          </p:txBody>
        </p:sp>
        <p:sp>
          <p:nvSpPr>
            <p:cNvPr id="293899" name="Rectangle 11">
              <a:extLst>
                <a:ext uri="{FF2B5EF4-FFF2-40B4-BE49-F238E27FC236}">
                  <a16:creationId xmlns:a16="http://schemas.microsoft.com/office/drawing/2014/main" id="{645DF880-D911-BE40-9DB2-9E3BC344E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614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C</a:t>
              </a:r>
            </a:p>
          </p:txBody>
        </p:sp>
        <p:sp>
          <p:nvSpPr>
            <p:cNvPr id="293900" name="Rectangle 12">
              <a:extLst>
                <a:ext uri="{FF2B5EF4-FFF2-40B4-BE49-F238E27FC236}">
                  <a16:creationId xmlns:a16="http://schemas.microsoft.com/office/drawing/2014/main" id="{1215A255-838F-EB4F-A7C7-E6906A1A5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614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1</a:t>
              </a:r>
            </a:p>
          </p:txBody>
        </p:sp>
        <p:sp>
          <p:nvSpPr>
            <p:cNvPr id="293901" name="Rectangle 13">
              <a:extLst>
                <a:ext uri="{FF2B5EF4-FFF2-40B4-BE49-F238E27FC236}">
                  <a16:creationId xmlns:a16="http://schemas.microsoft.com/office/drawing/2014/main" id="{D2872279-4543-0E4E-94A0-09C58B8512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795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D</a:t>
              </a:r>
            </a:p>
          </p:txBody>
        </p:sp>
        <p:sp>
          <p:nvSpPr>
            <p:cNvPr id="293902" name="Rectangle 14">
              <a:extLst>
                <a:ext uri="{FF2B5EF4-FFF2-40B4-BE49-F238E27FC236}">
                  <a16:creationId xmlns:a16="http://schemas.microsoft.com/office/drawing/2014/main" id="{10F4C537-676D-1E49-88C2-A67E33035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795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 dirty="0"/>
                <a:t>2</a:t>
              </a:r>
            </a:p>
          </p:txBody>
        </p:sp>
        <p:sp>
          <p:nvSpPr>
            <p:cNvPr id="293903" name="Rectangle 15">
              <a:extLst>
                <a:ext uri="{FF2B5EF4-FFF2-40B4-BE49-F238E27FC236}">
                  <a16:creationId xmlns:a16="http://schemas.microsoft.com/office/drawing/2014/main" id="{DB6F1C2F-8208-E941-96E2-3000547C7C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976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400"/>
            </a:p>
          </p:txBody>
        </p:sp>
        <p:sp>
          <p:nvSpPr>
            <p:cNvPr id="293904" name="Rectangle 16">
              <a:extLst>
                <a:ext uri="{FF2B5EF4-FFF2-40B4-BE49-F238E27FC236}">
                  <a16:creationId xmlns:a16="http://schemas.microsoft.com/office/drawing/2014/main" id="{0DC78B24-AFFE-E148-88A8-540E2F498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976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400"/>
            </a:p>
          </p:txBody>
        </p:sp>
        <p:sp>
          <p:nvSpPr>
            <p:cNvPr id="293905" name="Line 17">
              <a:extLst>
                <a:ext uri="{FF2B5EF4-FFF2-40B4-BE49-F238E27FC236}">
                  <a16:creationId xmlns:a16="http://schemas.microsoft.com/office/drawing/2014/main" id="{F798F196-D41F-BD46-A48F-ADC560C791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7" y="2251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sp>
        <p:nvSpPr>
          <p:cNvPr id="293906" name="Rectangle 18">
            <a:extLst>
              <a:ext uri="{FF2B5EF4-FFF2-40B4-BE49-F238E27FC236}">
                <a16:creationId xmlns:a16="http://schemas.microsoft.com/office/drawing/2014/main" id="{754DBFC2-6964-F548-B148-6918C1BB1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5454" y="2921617"/>
            <a:ext cx="1008063" cy="576262"/>
          </a:xfrm>
          <a:prstGeom prst="rect">
            <a:avLst/>
          </a:prstGeom>
          <a:solidFill>
            <a:srgbClr val="FFFFFF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nb-NO">
                <a:solidFill>
                  <a:schemeClr val="hlink"/>
                </a:solidFill>
              </a:rPr>
              <a:t>Routing</a:t>
            </a:r>
          </a:p>
          <a:p>
            <a:pPr algn="l"/>
            <a:r>
              <a:rPr lang="en-US" altLang="nb-NO">
                <a:solidFill>
                  <a:schemeClr val="hlink"/>
                </a:solidFill>
              </a:rPr>
              <a:t>Process</a:t>
            </a:r>
          </a:p>
        </p:txBody>
      </p:sp>
      <p:sp>
        <p:nvSpPr>
          <p:cNvPr id="293907" name="Text Box 19">
            <a:extLst>
              <a:ext uri="{FF2B5EF4-FFF2-40B4-BE49-F238E27FC236}">
                <a16:creationId xmlns:a16="http://schemas.microsoft.com/office/drawing/2014/main" id="{C4387FA4-0F74-554E-B58E-9B340F62C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8342" y="2200892"/>
            <a:ext cx="24876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Topology, link utilization, etc.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information</a:t>
            </a:r>
          </a:p>
        </p:txBody>
      </p:sp>
      <p:sp>
        <p:nvSpPr>
          <p:cNvPr id="293908" name="Text Box 20">
            <a:extLst>
              <a:ext uri="{FF2B5EF4-FFF2-40B4-BE49-F238E27FC236}">
                <a16:creationId xmlns:a16="http://schemas.microsoft.com/office/drawing/2014/main" id="{5AE8A5EB-9D12-FC47-A6EA-315CFC1AC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7754" y="3640754"/>
            <a:ext cx="1347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Fills &amp; Updates</a:t>
            </a:r>
          </a:p>
        </p:txBody>
      </p:sp>
      <p:sp>
        <p:nvSpPr>
          <p:cNvPr id="293909" name="Text Box 21">
            <a:extLst>
              <a:ext uri="{FF2B5EF4-FFF2-40B4-BE49-F238E27FC236}">
                <a16:creationId xmlns:a16="http://schemas.microsoft.com/office/drawing/2014/main" id="{55186E28-B986-6448-96AC-1A84DAFBF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6317" y="4361479"/>
            <a:ext cx="1485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Uses &amp; Looks up</a:t>
            </a:r>
          </a:p>
        </p:txBody>
      </p:sp>
      <p:grpSp>
        <p:nvGrpSpPr>
          <p:cNvPr id="293910" name="Group 22">
            <a:extLst>
              <a:ext uri="{FF2B5EF4-FFF2-40B4-BE49-F238E27FC236}">
                <a16:creationId xmlns:a16="http://schemas.microsoft.com/office/drawing/2014/main" id="{F82B94E7-AE26-3245-B6E8-FB3D8F3CA575}"/>
              </a:ext>
            </a:extLst>
          </p:cNvPr>
          <p:cNvGrpSpPr>
            <a:grpSpLocks/>
          </p:cNvGrpSpPr>
          <p:nvPr/>
        </p:nvGrpSpPr>
        <p:grpSpPr bwMode="auto">
          <a:xfrm>
            <a:off x="1210554" y="2777154"/>
            <a:ext cx="7164388" cy="2879725"/>
            <a:chOff x="930" y="2024"/>
            <a:chExt cx="4513" cy="1814"/>
          </a:xfrm>
        </p:grpSpPr>
        <p:sp>
          <p:nvSpPr>
            <p:cNvPr id="293911" name="Text Box 23">
              <a:extLst>
                <a:ext uri="{FF2B5EF4-FFF2-40B4-BE49-F238E27FC236}">
                  <a16:creationId xmlns:a16="http://schemas.microsoft.com/office/drawing/2014/main" id="{00C5E753-A116-9B43-91DF-319F86FDE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" y="3203"/>
              <a:ext cx="75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Data packets</a:t>
              </a:r>
            </a:p>
          </p:txBody>
        </p:sp>
        <p:sp>
          <p:nvSpPr>
            <p:cNvPr id="293912" name="Text Box 24">
              <a:extLst>
                <a:ext uri="{FF2B5EF4-FFF2-40B4-BE49-F238E27FC236}">
                  <a16:creationId xmlns:a16="http://schemas.microsoft.com/office/drawing/2014/main" id="{51F15A35-1216-874E-8C65-9BBF8A4D6A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" y="3430"/>
              <a:ext cx="577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Incoming</a:t>
              </a:r>
            </a:p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lines</a:t>
              </a:r>
            </a:p>
          </p:txBody>
        </p:sp>
        <p:sp>
          <p:nvSpPr>
            <p:cNvPr id="293913" name="Text Box 25">
              <a:extLst>
                <a:ext uri="{FF2B5EF4-FFF2-40B4-BE49-F238E27FC236}">
                  <a16:creationId xmlns:a16="http://schemas.microsoft.com/office/drawing/2014/main" id="{68B5AC93-2B4A-A84B-85B8-64A19B7E9F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" y="3475"/>
              <a:ext cx="567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Outgoing</a:t>
              </a:r>
            </a:p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lines</a:t>
              </a:r>
            </a:p>
          </p:txBody>
        </p:sp>
        <p:sp>
          <p:nvSpPr>
            <p:cNvPr id="293914" name="Rectangle 26">
              <a:extLst>
                <a:ext uri="{FF2B5EF4-FFF2-40B4-BE49-F238E27FC236}">
                  <a16:creationId xmlns:a16="http://schemas.microsoft.com/office/drawing/2014/main" id="{675FD814-FFD6-A542-9AF4-89C9811F8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024"/>
              <a:ext cx="2586" cy="1814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3915" name="Line 27">
              <a:extLst>
                <a:ext uri="{FF2B5EF4-FFF2-40B4-BE49-F238E27FC236}">
                  <a16:creationId xmlns:a16="http://schemas.microsoft.com/office/drawing/2014/main" id="{A7DE6686-92EC-984E-AD1C-19C688C4E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475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6" name="Line 28">
              <a:extLst>
                <a:ext uri="{FF2B5EF4-FFF2-40B4-BE49-F238E27FC236}">
                  <a16:creationId xmlns:a16="http://schemas.microsoft.com/office/drawing/2014/main" id="{6AFBF4C8-DF08-774B-9BE2-59004B7985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612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7" name="Line 29">
              <a:extLst>
                <a:ext uri="{FF2B5EF4-FFF2-40B4-BE49-F238E27FC236}">
                  <a16:creationId xmlns:a16="http://schemas.microsoft.com/office/drawing/2014/main" id="{19F50464-CAD6-104D-A0F2-48849B4548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748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93918" name="Group 30">
            <a:extLst>
              <a:ext uri="{FF2B5EF4-FFF2-40B4-BE49-F238E27FC236}">
                <a16:creationId xmlns:a16="http://schemas.microsoft.com/office/drawing/2014/main" id="{FA9C3FF8-72EB-1349-89D7-864AF4A38780}"/>
              </a:ext>
            </a:extLst>
          </p:cNvPr>
          <p:cNvGrpSpPr>
            <a:grpSpLocks/>
          </p:cNvGrpSpPr>
          <p:nvPr/>
        </p:nvGrpSpPr>
        <p:grpSpPr bwMode="auto">
          <a:xfrm>
            <a:off x="4666542" y="5080617"/>
            <a:ext cx="646112" cy="434975"/>
            <a:chOff x="3198" y="3475"/>
            <a:chExt cx="226" cy="274"/>
          </a:xfrm>
        </p:grpSpPr>
        <p:sp>
          <p:nvSpPr>
            <p:cNvPr id="293919" name="Line 31">
              <a:extLst>
                <a:ext uri="{FF2B5EF4-FFF2-40B4-BE49-F238E27FC236}">
                  <a16:creationId xmlns:a16="http://schemas.microsoft.com/office/drawing/2014/main" id="{FC21D99B-3161-D24E-99B9-826520440E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0" name="Line 32">
              <a:extLst>
                <a:ext uri="{FF2B5EF4-FFF2-40B4-BE49-F238E27FC236}">
                  <a16:creationId xmlns:a16="http://schemas.microsoft.com/office/drawing/2014/main" id="{F9707DD9-5240-3348-A257-A03326AAB6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1" name="Line 33">
              <a:extLst>
                <a:ext uri="{FF2B5EF4-FFF2-40B4-BE49-F238E27FC236}">
                  <a16:creationId xmlns:a16="http://schemas.microsoft.com/office/drawing/2014/main" id="{8C48A5AD-A5B8-674A-B5CE-8A8E7EC5DE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612"/>
              <a:ext cx="22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2" name="Line 34">
              <a:extLst>
                <a:ext uri="{FF2B5EF4-FFF2-40B4-BE49-F238E27FC236}">
                  <a16:creationId xmlns:a16="http://schemas.microsoft.com/office/drawing/2014/main" id="{96C2A480-0E9E-1B4C-AF64-79F8B62F59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748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3" name="Line 35">
              <a:extLst>
                <a:ext uri="{FF2B5EF4-FFF2-40B4-BE49-F238E27FC236}">
                  <a16:creationId xmlns:a16="http://schemas.microsoft.com/office/drawing/2014/main" id="{CC852DB6-3AA1-C04E-8ABF-5947FB6BE4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4" name="Line 36">
              <a:extLst>
                <a:ext uri="{FF2B5EF4-FFF2-40B4-BE49-F238E27FC236}">
                  <a16:creationId xmlns:a16="http://schemas.microsoft.com/office/drawing/2014/main" id="{091A121E-8133-CF44-A61E-336B972156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5" name="Line 37">
              <a:extLst>
                <a:ext uri="{FF2B5EF4-FFF2-40B4-BE49-F238E27FC236}">
                  <a16:creationId xmlns:a16="http://schemas.microsoft.com/office/drawing/2014/main" id="{D968FCF0-4074-D841-B2C4-F12A56E191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6" name="Line 38">
              <a:extLst>
                <a:ext uri="{FF2B5EF4-FFF2-40B4-BE49-F238E27FC236}">
                  <a16:creationId xmlns:a16="http://schemas.microsoft.com/office/drawing/2014/main" id="{55CDFF97-17CB-684D-84BC-D55827BC80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7" name="Line 39">
              <a:extLst>
                <a:ext uri="{FF2B5EF4-FFF2-40B4-BE49-F238E27FC236}">
                  <a16:creationId xmlns:a16="http://schemas.microsoft.com/office/drawing/2014/main" id="{1D03E7A2-F944-6A4F-A5FC-51428C15DF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93928" name="Rectangle 40">
            <a:extLst>
              <a:ext uri="{FF2B5EF4-FFF2-40B4-BE49-F238E27FC236}">
                <a16:creationId xmlns:a16="http://schemas.microsoft.com/office/drawing/2014/main" id="{D775AC1A-74A9-554B-A747-BD8BED9E7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2579" y="4937742"/>
            <a:ext cx="1871663" cy="647700"/>
          </a:xfrm>
          <a:prstGeom prst="rect">
            <a:avLst/>
          </a:prstGeom>
          <a:solidFill>
            <a:srgbClr val="FFFFFF">
              <a:alpha val="82001"/>
            </a:srgb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nb-NO">
                <a:solidFill>
                  <a:schemeClr val="hlink"/>
                </a:solidFill>
              </a:rPr>
              <a:t>Forwarding</a:t>
            </a:r>
          </a:p>
          <a:p>
            <a:pPr algn="l"/>
            <a:r>
              <a:rPr lang="en-US" altLang="nb-NO">
                <a:solidFill>
                  <a:schemeClr val="hlink"/>
                </a:solidFill>
              </a:rPr>
              <a:t>Process</a:t>
            </a:r>
          </a:p>
        </p:txBody>
      </p:sp>
      <p:sp>
        <p:nvSpPr>
          <p:cNvPr id="293929" name="Line 41">
            <a:extLst>
              <a:ext uri="{FF2B5EF4-FFF2-40B4-BE49-F238E27FC236}">
                <a16:creationId xmlns:a16="http://schemas.microsoft.com/office/drawing/2014/main" id="{C5F53568-C8AA-B44B-A4E2-495738F735D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06179" y="3497879"/>
            <a:ext cx="647700" cy="5032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0" name="Line 42">
            <a:extLst>
              <a:ext uri="{FF2B5EF4-FFF2-40B4-BE49-F238E27FC236}">
                <a16:creationId xmlns:a16="http://schemas.microsoft.com/office/drawing/2014/main" id="{F3EED044-D929-0545-8014-F05ADA9330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34742" y="4577379"/>
            <a:ext cx="719137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1" name="Line 43">
            <a:extLst>
              <a:ext uri="{FF2B5EF4-FFF2-40B4-BE49-F238E27FC236}">
                <a16:creationId xmlns:a16="http://schemas.microsoft.com/office/drawing/2014/main" id="{4D12F25A-DE15-624A-A973-D57E13EF3B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4517" y="2416792"/>
            <a:ext cx="25923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2" name="Line 44">
            <a:extLst>
              <a:ext uri="{FF2B5EF4-FFF2-40B4-BE49-F238E27FC236}">
                <a16:creationId xmlns:a16="http://schemas.microsoft.com/office/drawing/2014/main" id="{4F2F179F-0E7A-564C-B1AF-775B41FA12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90279" y="2416792"/>
            <a:ext cx="0" cy="5048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3" name="Text Box 45">
            <a:extLst>
              <a:ext uri="{FF2B5EF4-FFF2-40B4-BE49-F238E27FC236}">
                <a16:creationId xmlns:a16="http://schemas.microsoft.com/office/drawing/2014/main" id="{E6899D62-1D56-8B42-BCB7-B2F5984A2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6404" y="3353417"/>
            <a:ext cx="787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Routing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table</a:t>
            </a:r>
          </a:p>
        </p:txBody>
      </p:sp>
      <p:sp>
        <p:nvSpPr>
          <p:cNvPr id="293934" name="Text Box 46">
            <a:extLst>
              <a:ext uri="{FF2B5EF4-FFF2-40B4-BE49-F238E27FC236}">
                <a16:creationId xmlns:a16="http://schemas.microsoft.com/office/drawing/2014/main" id="{0C918200-DCF5-034D-A661-63858E3DE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9692" y="2777154"/>
            <a:ext cx="855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/>
              <a:t>Router</a:t>
            </a:r>
          </a:p>
        </p:txBody>
      </p:sp>
    </p:spTree>
    <p:extLst>
      <p:ext uri="{BB962C8B-B14F-4D97-AF65-F5344CB8AC3E}">
        <p14:creationId xmlns:p14="http://schemas.microsoft.com/office/powerpoint/2010/main" val="164036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906" grpId="0" animBg="1"/>
      <p:bldP spid="293907" grpId="0"/>
      <p:bldP spid="293908" grpId="0"/>
      <p:bldP spid="293909" grpId="0"/>
      <p:bldP spid="293928" grpId="0" animBg="1"/>
      <p:bldP spid="2939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6745729F-0D0B-E748-B35A-9682ABC9EC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Good Properties for Routing Algorithms</a:t>
            </a:r>
          </a:p>
        </p:txBody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B3444A0F-9CCC-C94C-80FC-86A537CA91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Correctness 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Simplicity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Minimize load of </a:t>
            </a:r>
            <a:r>
              <a:rPr lang="en-US" altLang="nb-NO" sz="2000" dirty="0" err="1"/>
              <a:t>ISes</a:t>
            </a:r>
            <a:endParaRPr lang="en-US" altLang="nb-NO" sz="2000" dirty="0"/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Robustness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Compensation for IS and link failures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Handling of topology and traffic changes</a:t>
            </a:r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Stability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Consistent results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No volatile adaptations to new conditions</a:t>
            </a:r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Fairness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Among different sources compared to each other</a:t>
            </a:r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Optimality 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</p:txBody>
      </p:sp>
    </p:spTree>
    <p:extLst>
      <p:ext uri="{BB962C8B-B14F-4D97-AF65-F5344CB8AC3E}">
        <p14:creationId xmlns:p14="http://schemas.microsoft.com/office/powerpoint/2010/main" val="560594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8" name="Rectangle 6">
            <a:extLst>
              <a:ext uri="{FF2B5EF4-FFF2-40B4-BE49-F238E27FC236}">
                <a16:creationId xmlns:a16="http://schemas.microsoft.com/office/drawing/2014/main" id="{DEE86A25-9968-0F4D-8A26-8166BD411B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45844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Often conflicting: fairness and optimization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</p:txBody>
      </p:sp>
      <p:sp>
        <p:nvSpPr>
          <p:cNvPr id="192516" name="Rectangle 4">
            <a:extLst>
              <a:ext uri="{FF2B5EF4-FFF2-40B4-BE49-F238E27FC236}">
                <a16:creationId xmlns:a16="http://schemas.microsoft.com/office/drawing/2014/main" id="{D42DCA2F-739D-004D-A567-B6923218D7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Routing Algorithms: Conflicting Properties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B5822F-0801-CC4C-9A7D-B676D3008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1446438"/>
            <a:ext cx="4511603" cy="19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Some different optimization criteria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average packet delay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total throughput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individual delay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conflict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D54CE29-AF26-924D-B1F3-0A07B283F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3473933"/>
            <a:ext cx="8570668" cy="166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Example: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communication among </a:t>
            </a:r>
            <a:br>
              <a:rPr lang="en-US" altLang="nb-NO" sz="2000" dirty="0"/>
            </a:br>
            <a:r>
              <a:rPr lang="en-US" altLang="nb-NO" sz="2000" dirty="0"/>
              <a:t>a </a:t>
            </a:r>
            <a:r>
              <a:rPr lang="en-US" altLang="nb-NO" sz="2000" dirty="0">
                <a:sym typeface="Symbol" pitchFamily="2" charset="2"/>
              </a:rPr>
              <a:t></a:t>
            </a:r>
            <a:r>
              <a:rPr lang="en-US" altLang="nb-NO" sz="2000" dirty="0"/>
              <a:t> A, b </a:t>
            </a:r>
            <a:r>
              <a:rPr lang="en-US" altLang="nb-NO" sz="2000" dirty="0">
                <a:sym typeface="Symbol" pitchFamily="2" charset="2"/>
              </a:rPr>
              <a:t></a:t>
            </a:r>
            <a:r>
              <a:rPr lang="en-US" altLang="nb-NO" sz="2000" dirty="0"/>
              <a:t> B, c </a:t>
            </a:r>
            <a:r>
              <a:rPr lang="en-US" altLang="nb-NO" sz="2000" dirty="0">
                <a:sym typeface="Symbol" pitchFamily="2" charset="2"/>
              </a:rPr>
              <a:t></a:t>
            </a:r>
            <a:r>
              <a:rPr lang="en-US" altLang="nb-NO" sz="2000" dirty="0"/>
              <a:t> C uses full capacity of horizontal line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optimized throughput, but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no fairness for x </a:t>
            </a:r>
            <a:r>
              <a:rPr lang="en-US" altLang="nb-NO" sz="2000" dirty="0">
                <a:sym typeface="Symbol" pitchFamily="2" charset="2"/>
              </a:rPr>
              <a:t></a:t>
            </a:r>
            <a:r>
              <a:rPr lang="en-US" altLang="nb-NO" sz="2000" dirty="0"/>
              <a:t> X – Tradeoff between fairness and optimization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7467BD1-E558-824C-9C38-AF4D0FD18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5141843"/>
            <a:ext cx="8360600" cy="127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Therefore often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hop minimization per packet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it tends to reduce delays and decreases required bandwidth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also tends to increase throughput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2EDBEE6-EA5F-804D-BA2B-5569ABF8AD40}"/>
              </a:ext>
            </a:extLst>
          </p:cNvPr>
          <p:cNvGrpSpPr/>
          <p:nvPr/>
        </p:nvGrpSpPr>
        <p:grpSpPr>
          <a:xfrm>
            <a:off x="3980213" y="2370536"/>
            <a:ext cx="4866575" cy="1582466"/>
            <a:chOff x="3937681" y="1775097"/>
            <a:chExt cx="4866575" cy="158246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B33FE4C-43E6-E94A-AEE3-24F65369F841}"/>
                </a:ext>
              </a:extLst>
            </p:cNvPr>
            <p:cNvGrpSpPr/>
            <p:nvPr/>
          </p:nvGrpSpPr>
          <p:grpSpPr>
            <a:xfrm>
              <a:off x="4688490" y="1775097"/>
              <a:ext cx="3364957" cy="1582466"/>
              <a:chOff x="4753878" y="1775097"/>
              <a:chExt cx="3364957" cy="1582466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E620AB3A-CB43-5F48-8279-CBE1D71B1C0A}"/>
                  </a:ext>
                </a:extLst>
              </p:cNvPr>
              <p:cNvGrpSpPr/>
              <p:nvPr/>
            </p:nvGrpSpPr>
            <p:grpSpPr>
              <a:xfrm>
                <a:off x="4753878" y="1775097"/>
                <a:ext cx="929385" cy="1582466"/>
                <a:chOff x="5476893" y="1847457"/>
                <a:chExt cx="929385" cy="158246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6513BCBC-DC2D-C545-B2BE-986235FCE08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1847457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000" b="1" dirty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a</a:t>
                  </a:r>
                  <a:endParaRPr kumimoji="0" lang="en-US" sz="20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82A69DB2-14C1-4543-AFC7-E20D9C581F1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3069923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A</a:t>
                  </a: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6E27336-58E8-2049-94C2-8978A4A8B1B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14FE57B-20B3-884B-9164-4EBC9F307E0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98872A32-D300-E54A-9297-7341760A57AD}"/>
                  </a:ext>
                </a:extLst>
              </p:cNvPr>
              <p:cNvGrpSpPr/>
              <p:nvPr/>
            </p:nvGrpSpPr>
            <p:grpSpPr>
              <a:xfrm>
                <a:off x="5971664" y="1775097"/>
                <a:ext cx="929385" cy="1582466"/>
                <a:chOff x="5476893" y="1847457"/>
                <a:chExt cx="929385" cy="158246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62B47DF-C8D5-A141-966C-0DA18B69C27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1847457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b</a:t>
                  </a: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64E0B0B-BA90-B942-B82F-3E262B224ED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3069923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000" b="1" dirty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B</a:t>
                  </a:r>
                  <a:endParaRPr kumimoji="0" lang="en-US" sz="20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40F5302A-621D-C049-97A2-F2F6C086C59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FA3CA254-3247-3F45-800E-B082B48CECA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F9863574-EDF2-4B4B-ABB8-22466F4A645A}"/>
                  </a:ext>
                </a:extLst>
              </p:cNvPr>
              <p:cNvGrpSpPr/>
              <p:nvPr/>
            </p:nvGrpSpPr>
            <p:grpSpPr>
              <a:xfrm>
                <a:off x="7189450" y="1775097"/>
                <a:ext cx="929385" cy="1582466"/>
                <a:chOff x="5476893" y="1847457"/>
                <a:chExt cx="929385" cy="1582466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3D231180-EE4D-EC4A-8407-AD0F6FDCC9D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1847457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000" b="1" dirty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</a:t>
                  </a:r>
                  <a:endParaRPr kumimoji="0" lang="en-US" sz="20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DEBF7C7F-81A3-C44D-886F-A87BCF186E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3069923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C</a:t>
                  </a: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27BB963-B740-964E-9169-4074A853B5B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81CEA0AE-B1E2-B143-92ED-BD6D778B0B0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</p:grp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484B22A-E3D7-0143-B11B-DEA836DC55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37681" y="2386330"/>
              <a:ext cx="360000" cy="360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x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1659655-1702-2A4F-BAD5-5A37FD6E7B9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444256" y="2386330"/>
              <a:ext cx="360000" cy="360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X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3FC54859-7C87-BF45-8B4D-497B3B7FC599}"/>
                </a:ext>
              </a:extLst>
            </p:cNvPr>
            <p:cNvGrpSpPr/>
            <p:nvPr/>
          </p:nvGrpSpPr>
          <p:grpSpPr>
            <a:xfrm>
              <a:off x="4297681" y="2135097"/>
              <a:ext cx="4146575" cy="862466"/>
              <a:chOff x="4297681" y="2135097"/>
              <a:chExt cx="4146575" cy="862466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B790C3DE-848D-5F44-8B4F-E266A2867A9B}"/>
                  </a:ext>
                </a:extLst>
              </p:cNvPr>
              <p:cNvCxnSpPr>
                <a:cxnSpLocks/>
                <a:stCxn id="14" idx="1"/>
              </p:cNvCxnSpPr>
              <p:nvPr/>
            </p:nvCxnSpPr>
            <p:spPr bwMode="auto">
              <a:xfrm flipH="1">
                <a:off x="4297681" y="2566330"/>
                <a:ext cx="390809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A053F696-A676-3B45-8A97-DBFEA421F273}"/>
                  </a:ext>
                </a:extLst>
              </p:cNvPr>
              <p:cNvCxnSpPr>
                <a:cxnSpLocks/>
                <a:stCxn id="14" idx="3"/>
                <a:endCxn id="15" idx="1"/>
              </p:cNvCxnSpPr>
              <p:nvPr/>
            </p:nvCxnSpPr>
            <p:spPr bwMode="auto">
              <a:xfrm>
                <a:off x="5048490" y="2566330"/>
                <a:ext cx="209385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D9DB7D0B-A95E-B242-9375-85E18D6F6755}"/>
                  </a:ext>
                </a:extLst>
              </p:cNvPr>
              <p:cNvCxnSpPr>
                <a:cxnSpLocks/>
                <a:stCxn id="10" idx="2"/>
                <a:endCxn id="14" idx="0"/>
              </p:cNvCxnSpPr>
              <p:nvPr/>
            </p:nvCxnSpPr>
            <p:spPr bwMode="auto">
              <a:xfrm>
                <a:off x="4868490" y="2135097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A05EE2E0-87D3-6C42-ABE2-5B6923C25B0C}"/>
                  </a:ext>
                </a:extLst>
              </p:cNvPr>
              <p:cNvCxnSpPr>
                <a:cxnSpLocks/>
                <a:stCxn id="15" idx="2"/>
                <a:endCxn id="11" idx="0"/>
              </p:cNvCxnSpPr>
              <p:nvPr/>
            </p:nvCxnSpPr>
            <p:spPr bwMode="auto">
              <a:xfrm>
                <a:off x="5437875" y="2746330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2B5A184-864B-B748-8DEC-1D5207EE4B7D}"/>
                  </a:ext>
                </a:extLst>
              </p:cNvPr>
              <p:cNvCxnSpPr>
                <a:cxnSpLocks/>
                <a:stCxn id="24" idx="1"/>
                <a:endCxn id="15" idx="3"/>
              </p:cNvCxnSpPr>
              <p:nvPr/>
            </p:nvCxnSpPr>
            <p:spPr bwMode="auto">
              <a:xfrm flipH="1">
                <a:off x="5617875" y="2566330"/>
                <a:ext cx="288401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FE82C9C6-2D07-5840-A3A6-AF9DAE82D61D}"/>
                  </a:ext>
                </a:extLst>
              </p:cNvPr>
              <p:cNvCxnSpPr>
                <a:cxnSpLocks/>
                <a:stCxn id="23" idx="0"/>
                <a:endCxn id="25" idx="2"/>
              </p:cNvCxnSpPr>
              <p:nvPr/>
            </p:nvCxnSpPr>
            <p:spPr bwMode="auto">
              <a:xfrm flipV="1">
                <a:off x="6655661" y="2746330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87114970-5F05-AD4A-95B6-6A51847C76CD}"/>
                  </a:ext>
                </a:extLst>
              </p:cNvPr>
              <p:cNvCxnSpPr>
                <a:cxnSpLocks/>
                <a:stCxn id="24" idx="0"/>
                <a:endCxn id="22" idx="2"/>
              </p:cNvCxnSpPr>
              <p:nvPr/>
            </p:nvCxnSpPr>
            <p:spPr bwMode="auto">
              <a:xfrm flipV="1">
                <a:off x="6086276" y="2135097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B892258B-6220-4A4B-A738-B2A9B853008D}"/>
                  </a:ext>
                </a:extLst>
              </p:cNvPr>
              <p:cNvCxnSpPr>
                <a:cxnSpLocks/>
                <a:stCxn id="24" idx="3"/>
                <a:endCxn id="25" idx="1"/>
              </p:cNvCxnSpPr>
              <p:nvPr/>
            </p:nvCxnSpPr>
            <p:spPr bwMode="auto">
              <a:xfrm>
                <a:off x="6266276" y="2566330"/>
                <a:ext cx="209385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02A6E7A7-9BA0-0142-9F05-FE6B8472DBA5}"/>
                  </a:ext>
                </a:extLst>
              </p:cNvPr>
              <p:cNvCxnSpPr>
                <a:cxnSpLocks/>
                <a:stCxn id="25" idx="3"/>
                <a:endCxn id="29" idx="1"/>
              </p:cNvCxnSpPr>
              <p:nvPr/>
            </p:nvCxnSpPr>
            <p:spPr bwMode="auto">
              <a:xfrm>
                <a:off x="6835661" y="2566330"/>
                <a:ext cx="288401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DB154788-6D28-2546-830E-601B2D660800}"/>
                  </a:ext>
                </a:extLst>
              </p:cNvPr>
              <p:cNvCxnSpPr>
                <a:cxnSpLocks/>
                <a:stCxn id="29" idx="0"/>
                <a:endCxn id="27" idx="2"/>
              </p:cNvCxnSpPr>
              <p:nvPr/>
            </p:nvCxnSpPr>
            <p:spPr bwMode="auto">
              <a:xfrm flipV="1">
                <a:off x="7304062" y="2135097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2A8D1CE7-7645-8947-B5EA-3D3C83769165}"/>
                  </a:ext>
                </a:extLst>
              </p:cNvPr>
              <p:cNvCxnSpPr>
                <a:cxnSpLocks/>
                <a:stCxn id="29" idx="3"/>
                <a:endCxn id="30" idx="1"/>
              </p:cNvCxnSpPr>
              <p:nvPr/>
            </p:nvCxnSpPr>
            <p:spPr bwMode="auto">
              <a:xfrm>
                <a:off x="7484062" y="2566330"/>
                <a:ext cx="209385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A0EE1A5A-01A2-D44E-B162-B8E1012EA31E}"/>
                  </a:ext>
                </a:extLst>
              </p:cNvPr>
              <p:cNvCxnSpPr>
                <a:cxnSpLocks/>
                <a:stCxn id="30" idx="3"/>
                <a:endCxn id="32" idx="1"/>
              </p:cNvCxnSpPr>
              <p:nvPr/>
            </p:nvCxnSpPr>
            <p:spPr bwMode="auto">
              <a:xfrm>
                <a:off x="8053447" y="2566330"/>
                <a:ext cx="390809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B3DE3B77-5305-5F4B-B076-611BFC424590}"/>
                  </a:ext>
                </a:extLst>
              </p:cNvPr>
              <p:cNvCxnSpPr>
                <a:cxnSpLocks/>
                <a:stCxn id="30" idx="2"/>
                <a:endCxn id="28" idx="0"/>
              </p:cNvCxnSpPr>
              <p:nvPr/>
            </p:nvCxnSpPr>
            <p:spPr bwMode="auto">
              <a:xfrm>
                <a:off x="7873447" y="2746330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7718FE1-B62A-0E40-8E0C-5CD482FF9001}"/>
              </a:ext>
            </a:extLst>
          </p:cNvPr>
          <p:cNvGrpSpPr/>
          <p:nvPr/>
        </p:nvGrpSpPr>
        <p:grpSpPr>
          <a:xfrm>
            <a:off x="5019427" y="2834785"/>
            <a:ext cx="2740332" cy="665008"/>
            <a:chOff x="4976895" y="2239346"/>
            <a:chExt cx="2740332" cy="665008"/>
          </a:xfrm>
        </p:grpSpPr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8B3EFE4A-CF24-2142-A32F-448522462377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4832513" y="2387835"/>
              <a:ext cx="639127" cy="3503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762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1" name="Straight Arrow Connector 73">
              <a:extLst>
                <a:ext uri="{FF2B5EF4-FFF2-40B4-BE49-F238E27FC236}">
                  <a16:creationId xmlns:a16="http://schemas.microsoft.com/office/drawing/2014/main" id="{7CAC1CC2-9C35-0B4B-B655-377C2F3F8B37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6017048" y="2383728"/>
              <a:ext cx="639127" cy="3503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762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2" name="Straight Arrow Connector 73">
              <a:extLst>
                <a:ext uri="{FF2B5EF4-FFF2-40B4-BE49-F238E27FC236}">
                  <a16:creationId xmlns:a16="http://schemas.microsoft.com/office/drawing/2014/main" id="{7C70EB03-21FE-DE41-9F52-9AE228AC1EFE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7222481" y="2409609"/>
              <a:ext cx="639127" cy="3503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762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5CA668A6-EE54-7148-91F5-FB84DD82C18F}"/>
              </a:ext>
            </a:extLst>
          </p:cNvPr>
          <p:cNvCxnSpPr/>
          <p:nvPr/>
        </p:nvCxnSpPr>
        <p:spPr bwMode="auto">
          <a:xfrm>
            <a:off x="4435370" y="3169597"/>
            <a:ext cx="395372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1604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E46DE418-1A57-304F-B113-5FDD4B63C1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Classes of Routing Algorithms</a:t>
            </a:r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03C31C1B-8360-5849-9746-24C0B9341D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6048747" cy="5648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Class: Non-adaptive Algorithms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Current network state not taken into consideration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Assume average values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All routes are defined off-line before the network is put into operation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No change during operation (static routing)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With knowledge of the overall topology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Spanning tree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Flow-based routing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Without knowledge of the overall topology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Flooding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Class: Adaptive Algorithms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Decisions are based on current network state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Measurements / estimates of the topology and the traffic volume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Further sub-classification into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Centralized algorithms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Isolated algorithms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Distributed algorithms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BD62D6-C6E6-8746-8963-F54FCE097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187" y="1036896"/>
            <a:ext cx="2359247" cy="176943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229694" lon="606455" rev="2149312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193D3D-E3EF-AA47-BB79-2BA5C4A66781}"/>
              </a:ext>
            </a:extLst>
          </p:cNvPr>
          <p:cNvSpPr txBox="1"/>
          <p:nvPr/>
        </p:nvSpPr>
        <p:spPr>
          <a:xfrm rot="120000">
            <a:off x="7140000" y="2784827"/>
            <a:ext cx="1624163" cy="21544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Eurostile"/>
                <a:cs typeface="Eurostile"/>
              </a:rPr>
              <a:t>[</a:t>
            </a:r>
            <a:r>
              <a:rPr lang="en-US" sz="800" dirty="0" err="1">
                <a:latin typeface="Eurostile"/>
                <a:cs typeface="Eurostile"/>
              </a:rPr>
              <a:t>Inkowik@wikipedia</a:t>
            </a:r>
            <a:r>
              <a:rPr lang="en-US" sz="800" dirty="0">
                <a:latin typeface="Eurostile"/>
                <a:cs typeface="Eurostile"/>
              </a:rPr>
              <a:t>, CC BY SA 2.0]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E7E21A6-8FA6-094C-AEBF-8484824B5A82}"/>
              </a:ext>
            </a:extLst>
          </p:cNvPr>
          <p:cNvGrpSpPr/>
          <p:nvPr/>
        </p:nvGrpSpPr>
        <p:grpSpPr>
          <a:xfrm>
            <a:off x="6097717" y="4385061"/>
            <a:ext cx="2433368" cy="1624241"/>
            <a:chOff x="6338187" y="4051670"/>
            <a:chExt cx="2433368" cy="16242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002369D-518A-034F-83E9-1D4D279CF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38187" y="4051670"/>
              <a:ext cx="2358000" cy="1413612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 fov="3000000">
                <a:rot lat="612283" lon="908186" rev="21541701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F5F083-FAA1-2345-9B3C-9A3DA2E1A3FB}"/>
                </a:ext>
              </a:extLst>
            </p:cNvPr>
            <p:cNvSpPr txBox="1"/>
            <p:nvPr/>
          </p:nvSpPr>
          <p:spPr>
            <a:xfrm rot="240000">
              <a:off x="7658750" y="5460467"/>
              <a:ext cx="1112805" cy="21544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Eurostile"/>
                  <a:cs typeface="Eurostile"/>
                </a:rPr>
                <a:t>[</a:t>
              </a:r>
              <a:r>
                <a:rPr lang="en-US" sz="800" dirty="0" err="1">
                  <a:latin typeface="Eurostile"/>
                  <a:cs typeface="Eurostile"/>
                </a:rPr>
                <a:t>Ingolfsson@wikipedia</a:t>
              </a:r>
              <a:r>
                <a:rPr lang="en-US" sz="800" dirty="0">
                  <a:latin typeface="Eurostile"/>
                  <a:cs typeface="Eurostile"/>
                </a:rPr>
                <a:t>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38340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010" name="Group 2">
            <a:extLst>
              <a:ext uri="{FF2B5EF4-FFF2-40B4-BE49-F238E27FC236}">
                <a16:creationId xmlns:a16="http://schemas.microsoft.com/office/drawing/2014/main" id="{4956416C-5297-3D44-B6C3-3084B78BDC6B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2840268"/>
            <a:ext cx="3313113" cy="1081087"/>
            <a:chOff x="3424" y="1842"/>
            <a:chExt cx="2087" cy="681"/>
          </a:xfrm>
        </p:grpSpPr>
        <p:sp>
          <p:nvSpPr>
            <p:cNvPr id="299011" name="Line 3">
              <a:extLst>
                <a:ext uri="{FF2B5EF4-FFF2-40B4-BE49-F238E27FC236}">
                  <a16:creationId xmlns:a16="http://schemas.microsoft.com/office/drawing/2014/main" id="{8C975641-9B80-1442-A2C5-8BF656AD76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4" y="2205"/>
              <a:ext cx="59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2" name="Line 4">
              <a:extLst>
                <a:ext uri="{FF2B5EF4-FFF2-40B4-BE49-F238E27FC236}">
                  <a16:creationId xmlns:a16="http://schemas.microsoft.com/office/drawing/2014/main" id="{C162D515-4B44-0340-88E6-7BAAC70340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8" y="2205"/>
              <a:ext cx="544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3" name="Line 5">
              <a:extLst>
                <a:ext uri="{FF2B5EF4-FFF2-40B4-BE49-F238E27FC236}">
                  <a16:creationId xmlns:a16="http://schemas.microsoft.com/office/drawing/2014/main" id="{21A94372-4B46-864D-B734-D5FB7AC21C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2" y="1842"/>
              <a:ext cx="499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4" name="Line 6">
              <a:extLst>
                <a:ext uri="{FF2B5EF4-FFF2-40B4-BE49-F238E27FC236}">
                  <a16:creationId xmlns:a16="http://schemas.microsoft.com/office/drawing/2014/main" id="{F6D61939-3E88-2344-9F79-3B2AC9094A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13" y="1888"/>
              <a:ext cx="454" cy="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5" name="Line 7">
              <a:extLst>
                <a:ext uri="{FF2B5EF4-FFF2-40B4-BE49-F238E27FC236}">
                  <a16:creationId xmlns:a16="http://schemas.microsoft.com/office/drawing/2014/main" id="{3A6215B7-FF88-884C-97B1-DB0991E643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29" y="2205"/>
              <a:ext cx="182" cy="2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6" name="Line 8">
              <a:extLst>
                <a:ext uri="{FF2B5EF4-FFF2-40B4-BE49-F238E27FC236}">
                  <a16:creationId xmlns:a16="http://schemas.microsoft.com/office/drawing/2014/main" id="{C1D346D0-C325-D149-B37B-FCA9E0421A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67" y="2523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7" name="Line 9">
              <a:extLst>
                <a:ext uri="{FF2B5EF4-FFF2-40B4-BE49-F238E27FC236}">
                  <a16:creationId xmlns:a16="http://schemas.microsoft.com/office/drawing/2014/main" id="{665B42E1-32E0-2341-8C61-37B58A5B9E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14" y="2523"/>
              <a:ext cx="9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8" name="Line 10">
              <a:extLst>
                <a:ext uri="{FF2B5EF4-FFF2-40B4-BE49-F238E27FC236}">
                  <a16:creationId xmlns:a16="http://schemas.microsoft.com/office/drawing/2014/main" id="{DAFF031D-A583-7546-803B-0FB07ED1F3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14" y="2251"/>
              <a:ext cx="499" cy="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9" name="Line 11">
              <a:extLst>
                <a:ext uri="{FF2B5EF4-FFF2-40B4-BE49-F238E27FC236}">
                  <a16:creationId xmlns:a16="http://schemas.microsoft.com/office/drawing/2014/main" id="{888E5D04-BD78-984B-9530-1ABFE15719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70" y="2205"/>
              <a:ext cx="9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99020" name="Rectangle 12">
            <a:extLst>
              <a:ext uri="{FF2B5EF4-FFF2-40B4-BE49-F238E27FC236}">
                <a16:creationId xmlns:a16="http://schemas.microsoft.com/office/drawing/2014/main" id="{17FDF62D-C40C-1343-BA0C-7C236445EB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Optimality Principle and Sink Tree</a:t>
            </a:r>
          </a:p>
        </p:txBody>
      </p:sp>
      <p:sp>
        <p:nvSpPr>
          <p:cNvPr id="299021" name="Rectangle 13">
            <a:extLst>
              <a:ext uri="{FF2B5EF4-FFF2-40B4-BE49-F238E27FC236}">
                <a16:creationId xmlns:a16="http://schemas.microsoft.com/office/drawing/2014/main" id="{BC819F7D-7CD5-294C-99D9-A7F73FD9E9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24243"/>
            <a:ext cx="8928992" cy="5648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Starting idea: using a route has a </a:t>
            </a:r>
            <a:r>
              <a:rPr lang="en-US" altLang="nb-NO" sz="2000" i="1" dirty="0"/>
              <a:t>cost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number of hops, delay, …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General statement about optimal routes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if router J is on the optimal path from router I to router 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then the optimal path from router J to router K uses the same route</a:t>
            </a:r>
          </a:p>
          <a:p>
            <a:pPr lvl="1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Idea of the proof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best route from I to K is like this: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r1: from I to J, then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r2: from J to 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then r2 is also the best route from J to 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if better route r3 from J to K</a:t>
            </a:r>
            <a:br>
              <a:rPr lang="en-US" altLang="nb-NO" sz="1800" dirty="0"/>
            </a:br>
            <a:r>
              <a:rPr lang="en-US" altLang="nb-NO" sz="1800" dirty="0"/>
              <a:t>would exist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then concatenation of r1 and r3 would improve route from I to K</a:t>
            </a:r>
            <a:endParaRPr lang="en-US" altLang="nb-NO" sz="1200" dirty="0"/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Set of optimal routes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from all sources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to a given destination 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000" dirty="0"/>
              <a:t>form a tree rooted at the destination: </a:t>
            </a:r>
            <a:r>
              <a:rPr lang="en-US" altLang="nb-NO" sz="2000" b="1" i="1" dirty="0"/>
              <a:t>Sink Tree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</p:txBody>
      </p:sp>
      <p:grpSp>
        <p:nvGrpSpPr>
          <p:cNvPr id="299022" name="Group 14">
            <a:extLst>
              <a:ext uri="{FF2B5EF4-FFF2-40B4-BE49-F238E27FC236}">
                <a16:creationId xmlns:a16="http://schemas.microsoft.com/office/drawing/2014/main" id="{BD86D6CA-2B3E-A549-85F5-D0EB38E73D27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2697393"/>
            <a:ext cx="3598863" cy="1368425"/>
            <a:chOff x="3334" y="1752"/>
            <a:chExt cx="2267" cy="862"/>
          </a:xfrm>
        </p:grpSpPr>
        <p:sp>
          <p:nvSpPr>
            <p:cNvPr id="299023" name="Rectangle 15">
              <a:extLst>
                <a:ext uri="{FF2B5EF4-FFF2-40B4-BE49-F238E27FC236}">
                  <a16:creationId xmlns:a16="http://schemas.microsoft.com/office/drawing/2014/main" id="{D35CA274-A120-4347-AC81-34C12E422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2069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>
                  <a:solidFill>
                    <a:schemeClr val="folHlink"/>
                  </a:solidFill>
                </a:rPr>
                <a:t>I</a:t>
              </a:r>
            </a:p>
          </p:txBody>
        </p:sp>
        <p:sp>
          <p:nvSpPr>
            <p:cNvPr id="299024" name="Rectangle 16">
              <a:extLst>
                <a:ext uri="{FF2B5EF4-FFF2-40B4-BE49-F238E27FC236}">
                  <a16:creationId xmlns:a16="http://schemas.microsoft.com/office/drawing/2014/main" id="{C3893E0E-56FF-4845-8921-D095E8489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2387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5" name="Rectangle 17">
              <a:extLst>
                <a:ext uri="{FF2B5EF4-FFF2-40B4-BE49-F238E27FC236}">
                  <a16:creationId xmlns:a16="http://schemas.microsoft.com/office/drawing/2014/main" id="{43357A45-9FF1-AC4A-B459-931327B68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7" y="2069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>
                  <a:solidFill>
                    <a:schemeClr val="folHlink"/>
                  </a:solidFill>
                </a:rPr>
                <a:t>J</a:t>
              </a:r>
            </a:p>
          </p:txBody>
        </p:sp>
        <p:sp>
          <p:nvSpPr>
            <p:cNvPr id="299026" name="Rectangle 18">
              <a:extLst>
                <a:ext uri="{FF2B5EF4-FFF2-40B4-BE49-F238E27FC236}">
                  <a16:creationId xmlns:a16="http://schemas.microsoft.com/office/drawing/2014/main" id="{8EA4B032-4281-8641-945D-5FE468855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1752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7" name="Rectangle 19">
              <a:extLst>
                <a:ext uri="{FF2B5EF4-FFF2-40B4-BE49-F238E27FC236}">
                  <a16:creationId xmlns:a16="http://schemas.microsoft.com/office/drawing/2014/main" id="{D96B279E-8A4E-0F41-BAF5-390F7FF386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2387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8" name="Rectangle 20">
              <a:extLst>
                <a:ext uri="{FF2B5EF4-FFF2-40B4-BE49-F238E27FC236}">
                  <a16:creationId xmlns:a16="http://schemas.microsoft.com/office/drawing/2014/main" id="{3D0A2BB5-D106-7840-88F4-A5BCB0CC1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3" y="2387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9" name="Rectangle 21">
              <a:extLst>
                <a:ext uri="{FF2B5EF4-FFF2-40B4-BE49-F238E27FC236}">
                  <a16:creationId xmlns:a16="http://schemas.microsoft.com/office/drawing/2014/main" id="{068A5B7A-BB70-AE4B-9B9F-B1B7CC80A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5" y="2069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>
                  <a:solidFill>
                    <a:schemeClr val="folHlink"/>
                  </a:solidFill>
                </a:rPr>
                <a:t>K</a:t>
              </a:r>
            </a:p>
          </p:txBody>
        </p:sp>
      </p:grpSp>
      <p:grpSp>
        <p:nvGrpSpPr>
          <p:cNvPr id="299030" name="Group 22">
            <a:extLst>
              <a:ext uri="{FF2B5EF4-FFF2-40B4-BE49-F238E27FC236}">
                <a16:creationId xmlns:a16="http://schemas.microsoft.com/office/drawing/2014/main" id="{E3B23013-7DC5-CF4A-A6DC-E5B186B62943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3057755"/>
            <a:ext cx="1296988" cy="366713"/>
            <a:chOff x="3560" y="1979"/>
            <a:chExt cx="817" cy="231"/>
          </a:xfrm>
        </p:grpSpPr>
        <p:sp>
          <p:nvSpPr>
            <p:cNvPr id="299031" name="Line 23">
              <a:extLst>
                <a:ext uri="{FF2B5EF4-FFF2-40B4-BE49-F238E27FC236}">
                  <a16:creationId xmlns:a16="http://schemas.microsoft.com/office/drawing/2014/main" id="{EBA4C86F-8BCE-8B4A-A9FA-7B95B625E9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0" y="2205"/>
              <a:ext cx="817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32" name="Text Box 24">
              <a:extLst>
                <a:ext uri="{FF2B5EF4-FFF2-40B4-BE49-F238E27FC236}">
                  <a16:creationId xmlns:a16="http://schemas.microsoft.com/office/drawing/2014/main" id="{001AFBCA-E6DD-ED41-9E5E-CBF6C35434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" y="1979"/>
              <a:ext cx="24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hlink"/>
                  </a:solidFill>
                </a:rPr>
                <a:t>r1</a:t>
              </a:r>
            </a:p>
          </p:txBody>
        </p:sp>
      </p:grpSp>
      <p:grpSp>
        <p:nvGrpSpPr>
          <p:cNvPr id="299033" name="Group 25">
            <a:extLst>
              <a:ext uri="{FF2B5EF4-FFF2-40B4-BE49-F238E27FC236}">
                <a16:creationId xmlns:a16="http://schemas.microsoft.com/office/drawing/2014/main" id="{07703390-1D49-6B49-B856-7193EDD29D06}"/>
              </a:ext>
            </a:extLst>
          </p:cNvPr>
          <p:cNvGrpSpPr>
            <a:grpSpLocks/>
          </p:cNvGrpSpPr>
          <p:nvPr/>
        </p:nvGrpSpPr>
        <p:grpSpPr bwMode="auto">
          <a:xfrm>
            <a:off x="7256463" y="2711680"/>
            <a:ext cx="1276350" cy="561975"/>
            <a:chOff x="4571" y="1761"/>
            <a:chExt cx="804" cy="354"/>
          </a:xfrm>
        </p:grpSpPr>
        <p:sp>
          <p:nvSpPr>
            <p:cNvPr id="299034" name="Freeform 26">
              <a:extLst>
                <a:ext uri="{FF2B5EF4-FFF2-40B4-BE49-F238E27FC236}">
                  <a16:creationId xmlns:a16="http://schemas.microsoft.com/office/drawing/2014/main" id="{2CA01B8E-2312-6D44-A232-EDCEAB979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" y="1888"/>
              <a:ext cx="771" cy="227"/>
            </a:xfrm>
            <a:custGeom>
              <a:avLst/>
              <a:gdLst>
                <a:gd name="T0" fmla="*/ 0 w 771"/>
                <a:gd name="T1" fmla="*/ 227 h 227"/>
                <a:gd name="T2" fmla="*/ 363 w 771"/>
                <a:gd name="T3" fmla="*/ 0 h 227"/>
                <a:gd name="T4" fmla="*/ 771 w 771"/>
                <a:gd name="T5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1" h="227">
                  <a:moveTo>
                    <a:pt x="0" y="227"/>
                  </a:moveTo>
                  <a:cubicBezTo>
                    <a:pt x="117" y="113"/>
                    <a:pt x="235" y="0"/>
                    <a:pt x="363" y="0"/>
                  </a:cubicBezTo>
                  <a:cubicBezTo>
                    <a:pt x="491" y="0"/>
                    <a:pt x="631" y="113"/>
                    <a:pt x="771" y="227"/>
                  </a:cubicBez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35" name="Text Box 27">
              <a:extLst>
                <a:ext uri="{FF2B5EF4-FFF2-40B4-BE49-F238E27FC236}">
                  <a16:creationId xmlns:a16="http://schemas.microsoft.com/office/drawing/2014/main" id="{D66F709F-FE88-D644-984F-B63420A7EF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1" y="1761"/>
              <a:ext cx="24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hlink"/>
                  </a:solidFill>
                </a:rPr>
                <a:t>r2</a:t>
              </a:r>
            </a:p>
          </p:txBody>
        </p:sp>
      </p:grpSp>
      <p:grpSp>
        <p:nvGrpSpPr>
          <p:cNvPr id="299036" name="Group 28">
            <a:extLst>
              <a:ext uri="{FF2B5EF4-FFF2-40B4-BE49-F238E27FC236}">
                <a16:creationId xmlns:a16="http://schemas.microsoft.com/office/drawing/2014/main" id="{7BC19E84-4A2C-014E-9F1E-F77C579D8875}"/>
              </a:ext>
            </a:extLst>
          </p:cNvPr>
          <p:cNvGrpSpPr>
            <a:grpSpLocks/>
          </p:cNvGrpSpPr>
          <p:nvPr/>
        </p:nvGrpSpPr>
        <p:grpSpPr bwMode="auto">
          <a:xfrm>
            <a:off x="7164388" y="3489555"/>
            <a:ext cx="1439862" cy="503238"/>
            <a:chOff x="4513" y="2251"/>
            <a:chExt cx="907" cy="317"/>
          </a:xfrm>
        </p:grpSpPr>
        <p:sp>
          <p:nvSpPr>
            <p:cNvPr id="299037" name="Freeform 29">
              <a:extLst>
                <a:ext uri="{FF2B5EF4-FFF2-40B4-BE49-F238E27FC236}">
                  <a16:creationId xmlns:a16="http://schemas.microsoft.com/office/drawing/2014/main" id="{D027F44F-3CAC-6147-80D3-43FAE6076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" y="2251"/>
              <a:ext cx="816" cy="317"/>
            </a:xfrm>
            <a:custGeom>
              <a:avLst/>
              <a:gdLst>
                <a:gd name="T0" fmla="*/ 0 w 816"/>
                <a:gd name="T1" fmla="*/ 0 h 317"/>
                <a:gd name="T2" fmla="*/ 363 w 816"/>
                <a:gd name="T3" fmla="*/ 272 h 317"/>
                <a:gd name="T4" fmla="*/ 680 w 816"/>
                <a:gd name="T5" fmla="*/ 272 h 317"/>
                <a:gd name="T6" fmla="*/ 816 w 816"/>
                <a:gd name="T7" fmla="*/ 45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6" h="317">
                  <a:moveTo>
                    <a:pt x="0" y="0"/>
                  </a:moveTo>
                  <a:cubicBezTo>
                    <a:pt x="125" y="113"/>
                    <a:pt x="250" y="227"/>
                    <a:pt x="363" y="272"/>
                  </a:cubicBezTo>
                  <a:cubicBezTo>
                    <a:pt x="476" y="317"/>
                    <a:pt x="605" y="310"/>
                    <a:pt x="680" y="272"/>
                  </a:cubicBezTo>
                  <a:cubicBezTo>
                    <a:pt x="755" y="234"/>
                    <a:pt x="785" y="139"/>
                    <a:pt x="816" y="45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38" name="Text Box 30">
              <a:extLst>
                <a:ext uri="{FF2B5EF4-FFF2-40B4-BE49-F238E27FC236}">
                  <a16:creationId xmlns:a16="http://schemas.microsoft.com/office/drawing/2014/main" id="{B85185C0-69DC-0345-9F5C-1556413D0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2296"/>
              <a:ext cx="24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r3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8241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75F9DE6F-8935-AB47-BD59-C2A2FDE15D0E}"/>
              </a:ext>
            </a:extLst>
          </p:cNvPr>
          <p:cNvSpPr/>
          <p:nvPr/>
        </p:nvSpPr>
        <p:spPr bwMode="auto">
          <a:xfrm>
            <a:off x="7347097" y="710241"/>
            <a:ext cx="712381" cy="487185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00034" name="Rectangle 2">
            <a:extLst>
              <a:ext uri="{FF2B5EF4-FFF2-40B4-BE49-F238E27FC236}">
                <a16:creationId xmlns:a16="http://schemas.microsoft.com/office/drawing/2014/main" id="{63F5526B-D986-0447-9808-E84930E67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6075" y="303437"/>
            <a:ext cx="8797925" cy="561975"/>
          </a:xfrm>
        </p:spPr>
        <p:txBody>
          <a:bodyPr/>
          <a:lstStyle/>
          <a:p>
            <a:r>
              <a:rPr lang="en-US" altLang="nb-NO"/>
              <a:t>Sink Tree</a:t>
            </a:r>
          </a:p>
        </p:txBody>
      </p:sp>
      <p:sp>
        <p:nvSpPr>
          <p:cNvPr id="300059" name="Oval 27">
            <a:extLst>
              <a:ext uri="{FF2B5EF4-FFF2-40B4-BE49-F238E27FC236}">
                <a16:creationId xmlns:a16="http://schemas.microsoft.com/office/drawing/2014/main" id="{8B4D7480-FEEE-AE49-86CF-F2D1D6BB6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8233" y="1488877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300060" name="Oval 28">
            <a:extLst>
              <a:ext uri="{FF2B5EF4-FFF2-40B4-BE49-F238E27FC236}">
                <a16:creationId xmlns:a16="http://schemas.microsoft.com/office/drawing/2014/main" id="{1E0CD051-F9F8-F542-986A-3B71CDCDF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7818" y="1915678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300061" name="Oval 29">
            <a:extLst>
              <a:ext uri="{FF2B5EF4-FFF2-40B4-BE49-F238E27FC236}">
                <a16:creationId xmlns:a16="http://schemas.microsoft.com/office/drawing/2014/main" id="{C5344204-6923-D846-8658-49EFEFE3A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597" y="2628059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J</a:t>
            </a:r>
          </a:p>
        </p:txBody>
      </p:sp>
      <p:sp>
        <p:nvSpPr>
          <p:cNvPr id="300062" name="Oval 30">
            <a:extLst>
              <a:ext uri="{FF2B5EF4-FFF2-40B4-BE49-F238E27FC236}">
                <a16:creationId xmlns:a16="http://schemas.microsoft.com/office/drawing/2014/main" id="{4A4C728C-C960-734F-94A7-4495BFAFF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0614" y="2342479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300063" name="Oval 31">
            <a:extLst>
              <a:ext uri="{FF2B5EF4-FFF2-40B4-BE49-F238E27FC236}">
                <a16:creationId xmlns:a16="http://schemas.microsoft.com/office/drawing/2014/main" id="{C0C114C1-EF8B-6D4D-91AD-B067E5FBE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4631" y="2342479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300065" name="Oval 33">
            <a:extLst>
              <a:ext uri="{FF2B5EF4-FFF2-40B4-BE49-F238E27FC236}">
                <a16:creationId xmlns:a16="http://schemas.microsoft.com/office/drawing/2014/main" id="{6BF58150-3CF6-714D-B29D-D8449138D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648" y="2913639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300066" name="Oval 34">
            <a:extLst>
              <a:ext uri="{FF2B5EF4-FFF2-40B4-BE49-F238E27FC236}">
                <a16:creationId xmlns:a16="http://schemas.microsoft.com/office/drawing/2014/main" id="{D7B6093A-03E4-0546-97DE-7173DDE4C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4228" y="3908463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K</a:t>
            </a:r>
          </a:p>
        </p:txBody>
      </p:sp>
      <p:sp>
        <p:nvSpPr>
          <p:cNvPr id="300067" name="Oval 35">
            <a:extLst>
              <a:ext uri="{FF2B5EF4-FFF2-40B4-BE49-F238E27FC236}">
                <a16:creationId xmlns:a16="http://schemas.microsoft.com/office/drawing/2014/main" id="{6ADF92DA-8D38-C14B-914B-02AD30267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012" y="4479623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M</a:t>
            </a:r>
          </a:p>
        </p:txBody>
      </p:sp>
      <p:sp>
        <p:nvSpPr>
          <p:cNvPr id="300068" name="Oval 36">
            <a:extLst>
              <a:ext uri="{FF2B5EF4-FFF2-40B4-BE49-F238E27FC236}">
                <a16:creationId xmlns:a16="http://schemas.microsoft.com/office/drawing/2014/main" id="{6594D110-50F3-A240-B058-3DF0C7471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3410" y="3626021"/>
            <a:ext cx="285580" cy="282442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L</a:t>
            </a:r>
          </a:p>
        </p:txBody>
      </p:sp>
      <p:sp>
        <p:nvSpPr>
          <p:cNvPr id="300070" name="Oval 38">
            <a:extLst>
              <a:ext uri="{FF2B5EF4-FFF2-40B4-BE49-F238E27FC236}">
                <a16:creationId xmlns:a16="http://schemas.microsoft.com/office/drawing/2014/main" id="{C6F07317-731B-894A-B675-116D34BEA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7415" y="3054860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I</a:t>
            </a:r>
          </a:p>
        </p:txBody>
      </p:sp>
      <p:sp>
        <p:nvSpPr>
          <p:cNvPr id="300071" name="Oval 39">
            <a:extLst>
              <a:ext uri="{FF2B5EF4-FFF2-40B4-BE49-F238E27FC236}">
                <a16:creationId xmlns:a16="http://schemas.microsoft.com/office/drawing/2014/main" id="{63218B1D-B706-9D46-BD9D-EBEF3CDFB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597" y="3481661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300072" name="Oval 40">
            <a:extLst>
              <a:ext uri="{FF2B5EF4-FFF2-40B4-BE49-F238E27FC236}">
                <a16:creationId xmlns:a16="http://schemas.microsoft.com/office/drawing/2014/main" id="{0C1CAC42-2D38-DC4F-B903-D19D0DDF1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597" y="4479623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300073" name="Oval 41">
            <a:extLst>
              <a:ext uri="{FF2B5EF4-FFF2-40B4-BE49-F238E27FC236}">
                <a16:creationId xmlns:a16="http://schemas.microsoft.com/office/drawing/2014/main" id="{B71A73E1-7357-6D45-A26D-F931656E1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1371" y="3481661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300105" name="Text Box 73">
            <a:extLst>
              <a:ext uri="{FF2B5EF4-FFF2-40B4-BE49-F238E27FC236}">
                <a16:creationId xmlns:a16="http://schemas.microsoft.com/office/drawing/2014/main" id="{28D3CB89-1C2D-F348-8B40-68DDADEC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2132" y="865412"/>
            <a:ext cx="28977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>
                <a:solidFill>
                  <a:schemeClr val="folHlink"/>
                </a:solidFill>
              </a:rPr>
              <a:t>Sink Tree for Destination B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1065853-44A7-B140-B88B-41B3BD565E62}"/>
              </a:ext>
            </a:extLst>
          </p:cNvPr>
          <p:cNvSpPr>
            <a:spLocks noChangeAspect="1"/>
          </p:cNvSpPr>
          <p:nvPr/>
        </p:nvSpPr>
        <p:spPr bwMode="auto">
          <a:xfrm>
            <a:off x="920878" y="1784634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A792679-87F7-7048-BBD6-406F7B51B6C2}"/>
              </a:ext>
            </a:extLst>
          </p:cNvPr>
          <p:cNvSpPr>
            <a:spLocks noChangeAspect="1"/>
          </p:cNvSpPr>
          <p:nvPr/>
        </p:nvSpPr>
        <p:spPr bwMode="auto">
          <a:xfrm>
            <a:off x="1998651" y="2701720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G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2E2A923-F255-9D4D-81B3-1AB2782B462D}"/>
              </a:ext>
            </a:extLst>
          </p:cNvPr>
          <p:cNvSpPr>
            <a:spLocks noChangeAspect="1"/>
          </p:cNvSpPr>
          <p:nvPr/>
        </p:nvSpPr>
        <p:spPr bwMode="auto">
          <a:xfrm>
            <a:off x="2577158" y="2299681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D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99BD2459-ABF3-B14F-848A-5F7C15B3B0B1}"/>
              </a:ext>
            </a:extLst>
          </p:cNvPr>
          <p:cNvSpPr>
            <a:spLocks noChangeAspect="1"/>
          </p:cNvSpPr>
          <p:nvPr/>
        </p:nvSpPr>
        <p:spPr bwMode="auto">
          <a:xfrm>
            <a:off x="3441538" y="341497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74E640F6-0113-F949-B89E-03AE83DC5987}"/>
              </a:ext>
            </a:extLst>
          </p:cNvPr>
          <p:cNvSpPr>
            <a:spLocks noChangeAspect="1"/>
          </p:cNvSpPr>
          <p:nvPr/>
        </p:nvSpPr>
        <p:spPr bwMode="auto">
          <a:xfrm>
            <a:off x="4540349" y="3020500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I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499178E-828C-A54F-BFB8-CF42FC5CCF43}"/>
              </a:ext>
            </a:extLst>
          </p:cNvPr>
          <p:cNvSpPr>
            <a:spLocks noChangeAspect="1"/>
          </p:cNvSpPr>
          <p:nvPr/>
        </p:nvSpPr>
        <p:spPr bwMode="auto">
          <a:xfrm>
            <a:off x="4145091" y="2287220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E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F41BE9B-C993-C345-A156-AC2F830B79EC}"/>
              </a:ext>
            </a:extLst>
          </p:cNvPr>
          <p:cNvSpPr>
            <a:spLocks noChangeAspect="1"/>
          </p:cNvSpPr>
          <p:nvPr/>
        </p:nvSpPr>
        <p:spPr bwMode="auto">
          <a:xfrm>
            <a:off x="3410613" y="1431902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B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0232975B-B881-994A-ABD3-47692734307C}"/>
              </a:ext>
            </a:extLst>
          </p:cNvPr>
          <p:cNvSpPr>
            <a:spLocks noChangeAspect="1"/>
          </p:cNvSpPr>
          <p:nvPr/>
        </p:nvSpPr>
        <p:spPr bwMode="auto">
          <a:xfrm>
            <a:off x="5864727" y="1875142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C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FA35FACC-2A77-5B47-B196-E8728B8832FF}"/>
              </a:ext>
            </a:extLst>
          </p:cNvPr>
          <p:cNvSpPr>
            <a:spLocks noChangeAspect="1"/>
          </p:cNvSpPr>
          <p:nvPr/>
        </p:nvSpPr>
        <p:spPr bwMode="auto">
          <a:xfrm>
            <a:off x="5740322" y="2588491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J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72342F1-08AB-3543-8DA4-0BCEFC26407D}"/>
              </a:ext>
            </a:extLst>
          </p:cNvPr>
          <p:cNvSpPr>
            <a:spLocks noChangeAspect="1"/>
          </p:cNvSpPr>
          <p:nvPr/>
        </p:nvSpPr>
        <p:spPr bwMode="auto">
          <a:xfrm>
            <a:off x="1037703" y="2872469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F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6FC051AF-9C71-C544-9F24-F4CC7162BDC6}"/>
              </a:ext>
            </a:extLst>
          </p:cNvPr>
          <p:cNvSpPr>
            <a:spLocks noChangeAspect="1"/>
          </p:cNvSpPr>
          <p:nvPr/>
        </p:nvSpPr>
        <p:spPr bwMode="auto">
          <a:xfrm>
            <a:off x="1297018" y="3891655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K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1FAE0E17-2F12-FE49-9DDC-D0218A2B89D8}"/>
              </a:ext>
            </a:extLst>
          </p:cNvPr>
          <p:cNvSpPr>
            <a:spLocks noChangeAspect="1"/>
          </p:cNvSpPr>
          <p:nvPr/>
        </p:nvSpPr>
        <p:spPr bwMode="auto">
          <a:xfrm>
            <a:off x="2436200" y="355982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L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F650A13B-D464-714C-B0D0-6F2A8E006247}"/>
              </a:ext>
            </a:extLst>
          </p:cNvPr>
          <p:cNvSpPr>
            <a:spLocks noChangeAspect="1"/>
          </p:cNvSpPr>
          <p:nvPr/>
        </p:nvSpPr>
        <p:spPr bwMode="auto">
          <a:xfrm>
            <a:off x="3283023" y="4414894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M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4E855459-226C-6740-A2F5-D5C6665231F6}"/>
              </a:ext>
            </a:extLst>
          </p:cNvPr>
          <p:cNvSpPr>
            <a:spLocks noChangeAspect="1"/>
          </p:cNvSpPr>
          <p:nvPr/>
        </p:nvSpPr>
        <p:spPr bwMode="auto">
          <a:xfrm>
            <a:off x="5701077" y="343757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N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39C58812-2C68-184F-83B7-CBD948758E5F}"/>
              </a:ext>
            </a:extLst>
          </p:cNvPr>
          <p:cNvSpPr>
            <a:spLocks noChangeAspect="1"/>
          </p:cNvSpPr>
          <p:nvPr/>
        </p:nvSpPr>
        <p:spPr bwMode="auto">
          <a:xfrm>
            <a:off x="5701539" y="443632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O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300157" name="Group 300156">
            <a:extLst>
              <a:ext uri="{FF2B5EF4-FFF2-40B4-BE49-F238E27FC236}">
                <a16:creationId xmlns:a16="http://schemas.microsoft.com/office/drawing/2014/main" id="{466066C0-ED60-A34F-982B-AC53F027FBDD}"/>
              </a:ext>
            </a:extLst>
          </p:cNvPr>
          <p:cNvGrpSpPr/>
          <p:nvPr/>
        </p:nvGrpSpPr>
        <p:grpSpPr>
          <a:xfrm>
            <a:off x="1100878" y="1611902"/>
            <a:ext cx="4943849" cy="2982992"/>
            <a:chOff x="1100878" y="1611902"/>
            <a:chExt cx="4943849" cy="2982992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DF0D67D-0FC2-8947-B0A9-654BF7904707}"/>
                </a:ext>
              </a:extLst>
            </p:cNvPr>
            <p:cNvCxnSpPr>
              <a:stCxn id="85" idx="4"/>
              <a:endCxn id="90" idx="0"/>
            </p:cNvCxnSpPr>
            <p:nvPr/>
          </p:nvCxnSpPr>
          <p:spPr bwMode="auto">
            <a:xfrm flipH="1">
              <a:off x="5881077" y="2948491"/>
              <a:ext cx="39245" cy="48908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7A00B8-79DA-9F4C-96E5-6D1AC9677BD5}"/>
                </a:ext>
              </a:extLst>
            </p:cNvPr>
            <p:cNvCxnSpPr>
              <a:cxnSpLocks/>
              <a:stCxn id="83" idx="2"/>
              <a:endCxn id="5" idx="6"/>
            </p:cNvCxnSpPr>
            <p:nvPr/>
          </p:nvCxnSpPr>
          <p:spPr bwMode="auto">
            <a:xfrm flipH="1">
              <a:off x="1280878" y="1611902"/>
              <a:ext cx="2129735" cy="352732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2123E45-9447-394D-900C-BE69A97E935A}"/>
                </a:ext>
              </a:extLst>
            </p:cNvPr>
            <p:cNvCxnSpPr>
              <a:cxnSpLocks/>
              <a:stCxn id="5" idx="5"/>
              <a:endCxn id="79" idx="2"/>
            </p:cNvCxnSpPr>
            <p:nvPr/>
          </p:nvCxnSpPr>
          <p:spPr bwMode="auto">
            <a:xfrm>
              <a:off x="1228157" y="2091913"/>
              <a:ext cx="1349001" cy="38776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AA830C7-EC80-E14F-A2E6-E4668EA654BC}"/>
                </a:ext>
              </a:extLst>
            </p:cNvPr>
            <p:cNvCxnSpPr>
              <a:cxnSpLocks/>
              <a:stCxn id="78" idx="7"/>
              <a:endCxn id="79" idx="3"/>
            </p:cNvCxnSpPr>
            <p:nvPr/>
          </p:nvCxnSpPr>
          <p:spPr bwMode="auto">
            <a:xfrm flipV="1">
              <a:off x="2305930" y="2606960"/>
              <a:ext cx="323949" cy="147481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CECD2FD-38FF-D64B-805C-D51A2D091566}"/>
                </a:ext>
              </a:extLst>
            </p:cNvPr>
            <p:cNvCxnSpPr>
              <a:cxnSpLocks/>
              <a:stCxn id="79" idx="6"/>
              <a:endCxn id="81" idx="2"/>
            </p:cNvCxnSpPr>
            <p:nvPr/>
          </p:nvCxnSpPr>
          <p:spPr bwMode="auto">
            <a:xfrm>
              <a:off x="2937158" y="2479681"/>
              <a:ext cx="1603191" cy="72081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877D21E-FF07-BD47-A8BF-7B23C158DA64}"/>
                </a:ext>
              </a:extLst>
            </p:cNvPr>
            <p:cNvCxnSpPr>
              <a:cxnSpLocks/>
              <a:stCxn id="83" idx="6"/>
              <a:endCxn id="84" idx="2"/>
            </p:cNvCxnSpPr>
            <p:nvPr/>
          </p:nvCxnSpPr>
          <p:spPr bwMode="auto">
            <a:xfrm>
              <a:off x="3770613" y="1611902"/>
              <a:ext cx="2094114" cy="44324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F6D2298-9570-444A-915D-CB242F03BF99}"/>
                </a:ext>
              </a:extLst>
            </p:cNvPr>
            <p:cNvCxnSpPr>
              <a:cxnSpLocks/>
              <a:stCxn id="84" idx="3"/>
              <a:endCxn id="81" idx="7"/>
            </p:cNvCxnSpPr>
            <p:nvPr/>
          </p:nvCxnSpPr>
          <p:spPr bwMode="auto">
            <a:xfrm flipH="1">
              <a:off x="4847628" y="2182421"/>
              <a:ext cx="1069820" cy="89080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7837CD0-D3F9-E84E-A739-4C75664FB537}"/>
                </a:ext>
              </a:extLst>
            </p:cNvPr>
            <p:cNvCxnSpPr>
              <a:cxnSpLocks/>
              <a:stCxn id="84" idx="4"/>
              <a:endCxn id="85" idx="0"/>
            </p:cNvCxnSpPr>
            <p:nvPr/>
          </p:nvCxnSpPr>
          <p:spPr bwMode="auto">
            <a:xfrm flipH="1">
              <a:off x="5920322" y="2235142"/>
              <a:ext cx="124405" cy="35334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EEE7E5A-B018-B146-AB3D-02FE3FABECD4}"/>
                </a:ext>
              </a:extLst>
            </p:cNvPr>
            <p:cNvCxnSpPr>
              <a:cxnSpLocks/>
              <a:stCxn id="79" idx="5"/>
              <a:endCxn id="80" idx="1"/>
            </p:cNvCxnSpPr>
            <p:nvPr/>
          </p:nvCxnSpPr>
          <p:spPr bwMode="auto">
            <a:xfrm>
              <a:off x="2884437" y="2606960"/>
              <a:ext cx="609822" cy="86073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D9A9A8B-4859-504D-BEB0-371274EECDD6}"/>
                </a:ext>
              </a:extLst>
            </p:cNvPr>
            <p:cNvCxnSpPr>
              <a:cxnSpLocks/>
              <a:stCxn id="82" idx="3"/>
              <a:endCxn id="80" idx="7"/>
            </p:cNvCxnSpPr>
            <p:nvPr/>
          </p:nvCxnSpPr>
          <p:spPr bwMode="auto">
            <a:xfrm flipH="1">
              <a:off x="3748817" y="2594499"/>
              <a:ext cx="448995" cy="87320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57AC445-9112-474F-8C28-569C1B15F62A}"/>
                </a:ext>
              </a:extLst>
            </p:cNvPr>
            <p:cNvCxnSpPr>
              <a:cxnSpLocks/>
              <a:stCxn id="82" idx="6"/>
              <a:endCxn id="85" idx="2"/>
            </p:cNvCxnSpPr>
            <p:nvPr/>
          </p:nvCxnSpPr>
          <p:spPr bwMode="auto">
            <a:xfrm>
              <a:off x="4505091" y="2467220"/>
              <a:ext cx="1235231" cy="301271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D0AA800-2BD2-AA42-BDBC-FCB657126BF8}"/>
                </a:ext>
              </a:extLst>
            </p:cNvPr>
            <p:cNvCxnSpPr>
              <a:cxnSpLocks/>
              <a:stCxn id="81" idx="6"/>
              <a:endCxn id="85" idx="3"/>
            </p:cNvCxnSpPr>
            <p:nvPr/>
          </p:nvCxnSpPr>
          <p:spPr bwMode="auto">
            <a:xfrm flipV="1">
              <a:off x="4900349" y="2895770"/>
              <a:ext cx="892694" cy="30473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6F4700B-F0A8-3F49-A3F1-0EC79DF44299}"/>
                </a:ext>
              </a:extLst>
            </p:cNvPr>
            <p:cNvCxnSpPr>
              <a:cxnSpLocks/>
              <a:stCxn id="90" idx="4"/>
              <a:endCxn id="91" idx="0"/>
            </p:cNvCxnSpPr>
            <p:nvPr/>
          </p:nvCxnSpPr>
          <p:spPr bwMode="auto">
            <a:xfrm>
              <a:off x="5881077" y="3797578"/>
              <a:ext cx="462" cy="6387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F9F5894-D153-5948-90BA-AB90B5B679F9}"/>
                </a:ext>
              </a:extLst>
            </p:cNvPr>
            <p:cNvCxnSpPr>
              <a:cxnSpLocks/>
              <a:stCxn id="90" idx="2"/>
              <a:endCxn id="89" idx="6"/>
            </p:cNvCxnSpPr>
            <p:nvPr/>
          </p:nvCxnSpPr>
          <p:spPr bwMode="auto">
            <a:xfrm flipH="1">
              <a:off x="3643023" y="3617578"/>
              <a:ext cx="2058054" cy="977316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9FB32D-F946-0947-93D9-D97D847F36B3}"/>
                </a:ext>
              </a:extLst>
            </p:cNvPr>
            <p:cNvCxnSpPr>
              <a:cxnSpLocks/>
              <a:stCxn id="80" idx="5"/>
              <a:endCxn id="91" idx="1"/>
            </p:cNvCxnSpPr>
            <p:nvPr/>
          </p:nvCxnSpPr>
          <p:spPr bwMode="auto">
            <a:xfrm>
              <a:off x="3748817" y="3722257"/>
              <a:ext cx="2005443" cy="766792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8C3CCC3-3077-144E-BF95-C6483BD322AB}"/>
                </a:ext>
              </a:extLst>
            </p:cNvPr>
            <p:cNvCxnSpPr>
              <a:cxnSpLocks/>
              <a:stCxn id="89" idx="1"/>
              <a:endCxn id="88" idx="5"/>
            </p:cNvCxnSpPr>
            <p:nvPr/>
          </p:nvCxnSpPr>
          <p:spPr bwMode="auto">
            <a:xfrm flipH="1" flipV="1">
              <a:off x="2743479" y="3867107"/>
              <a:ext cx="592265" cy="60050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94B9D47-AA64-0646-9890-E6178BD867F6}"/>
                </a:ext>
              </a:extLst>
            </p:cNvPr>
            <p:cNvCxnSpPr>
              <a:cxnSpLocks/>
              <a:stCxn id="88" idx="0"/>
              <a:endCxn id="78" idx="4"/>
            </p:cNvCxnSpPr>
            <p:nvPr/>
          </p:nvCxnSpPr>
          <p:spPr bwMode="auto">
            <a:xfrm flipH="1" flipV="1">
              <a:off x="2178651" y="3061720"/>
              <a:ext cx="437549" cy="49810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623277E-B1C4-5443-B430-AF26D1B2891F}"/>
                </a:ext>
              </a:extLst>
            </p:cNvPr>
            <p:cNvCxnSpPr>
              <a:cxnSpLocks/>
              <a:stCxn id="87" idx="6"/>
              <a:endCxn id="88" idx="2"/>
            </p:cNvCxnSpPr>
            <p:nvPr/>
          </p:nvCxnSpPr>
          <p:spPr bwMode="auto">
            <a:xfrm flipV="1">
              <a:off x="1657018" y="3739828"/>
              <a:ext cx="779182" cy="33182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513E104E-37E0-AA45-B171-7DA9362F44E4}"/>
                </a:ext>
              </a:extLst>
            </p:cNvPr>
            <p:cNvCxnSpPr>
              <a:cxnSpLocks/>
              <a:stCxn id="86" idx="4"/>
              <a:endCxn id="87" idx="1"/>
            </p:cNvCxnSpPr>
            <p:nvPr/>
          </p:nvCxnSpPr>
          <p:spPr bwMode="auto">
            <a:xfrm>
              <a:off x="1217703" y="3232469"/>
              <a:ext cx="132036" cy="71190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F6FDE71-077B-C84D-B9DE-8574BE96DB57}"/>
                </a:ext>
              </a:extLst>
            </p:cNvPr>
            <p:cNvCxnSpPr>
              <a:cxnSpLocks/>
              <a:stCxn id="5" idx="4"/>
              <a:endCxn id="86" idx="0"/>
            </p:cNvCxnSpPr>
            <p:nvPr/>
          </p:nvCxnSpPr>
          <p:spPr bwMode="auto">
            <a:xfrm>
              <a:off x="1100878" y="2144634"/>
              <a:ext cx="116825" cy="727835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48CD817-55ED-FC48-9898-2D1BC49BF791}"/>
                </a:ext>
              </a:extLst>
            </p:cNvPr>
            <p:cNvCxnSpPr>
              <a:cxnSpLocks/>
              <a:stCxn id="86" idx="6"/>
              <a:endCxn id="80" idx="2"/>
            </p:cNvCxnSpPr>
            <p:nvPr/>
          </p:nvCxnSpPr>
          <p:spPr bwMode="auto">
            <a:xfrm>
              <a:off x="1397703" y="3052469"/>
              <a:ext cx="2043835" cy="54250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00112" name="Straight Arrow Connector 300111">
            <a:extLst>
              <a:ext uri="{FF2B5EF4-FFF2-40B4-BE49-F238E27FC236}">
                <a16:creationId xmlns:a16="http://schemas.microsoft.com/office/drawing/2014/main" id="{80EFDC7F-EBA4-0240-8384-C6306D188184}"/>
              </a:ext>
            </a:extLst>
          </p:cNvPr>
          <p:cNvCxnSpPr>
            <a:cxnSpLocks/>
          </p:cNvCxnSpPr>
          <p:nvPr/>
        </p:nvCxnSpPr>
        <p:spPr bwMode="auto">
          <a:xfrm flipH="1">
            <a:off x="1280878" y="1611902"/>
            <a:ext cx="2129735" cy="35273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7C53967A-C870-364B-BF98-2BC2847E5C9C}"/>
              </a:ext>
            </a:extLst>
          </p:cNvPr>
          <p:cNvCxnSpPr>
            <a:cxnSpLocks/>
          </p:cNvCxnSpPr>
          <p:nvPr/>
        </p:nvCxnSpPr>
        <p:spPr bwMode="auto">
          <a:xfrm>
            <a:off x="3770613" y="1611902"/>
            <a:ext cx="2094114" cy="44324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0154" name="Group 300153">
            <a:extLst>
              <a:ext uri="{FF2B5EF4-FFF2-40B4-BE49-F238E27FC236}">
                <a16:creationId xmlns:a16="http://schemas.microsoft.com/office/drawing/2014/main" id="{A545B220-996D-0C4B-9B5D-EE00D45B31EA}"/>
              </a:ext>
            </a:extLst>
          </p:cNvPr>
          <p:cNvGrpSpPr/>
          <p:nvPr/>
        </p:nvGrpSpPr>
        <p:grpSpPr>
          <a:xfrm>
            <a:off x="7442793" y="831010"/>
            <a:ext cx="524001" cy="288000"/>
            <a:chOff x="7442792" y="831010"/>
            <a:chExt cx="524001" cy="288000"/>
          </a:xfrm>
        </p:grpSpPr>
        <p:sp>
          <p:nvSpPr>
            <p:cNvPr id="300118" name="Rectangle 300117">
              <a:extLst>
                <a:ext uri="{FF2B5EF4-FFF2-40B4-BE49-F238E27FC236}">
                  <a16:creationId xmlns:a16="http://schemas.microsoft.com/office/drawing/2014/main" id="{EAE4D74E-69A3-ED4A-979F-1039ACDB82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831010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B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24707C67-A132-2D4F-A9D2-C25317E5872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2" y="831010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300123" name="Group 300122">
            <a:extLst>
              <a:ext uri="{FF2B5EF4-FFF2-40B4-BE49-F238E27FC236}">
                <a16:creationId xmlns:a16="http://schemas.microsoft.com/office/drawing/2014/main" id="{2F8279C0-D073-D547-8D2B-178496F5482E}"/>
              </a:ext>
            </a:extLst>
          </p:cNvPr>
          <p:cNvGrpSpPr/>
          <p:nvPr/>
        </p:nvGrpSpPr>
        <p:grpSpPr>
          <a:xfrm>
            <a:off x="7442792" y="1142290"/>
            <a:ext cx="524002" cy="288000"/>
            <a:chOff x="7442792" y="1134471"/>
            <a:chExt cx="524002" cy="288000"/>
          </a:xfrm>
        </p:grpSpPr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3677CE49-B6B0-3848-918E-BBF013A3462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134471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0355B2C9-C5B2-B540-838C-910A3F85781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134471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1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00124" name="Group 300123">
            <a:extLst>
              <a:ext uri="{FF2B5EF4-FFF2-40B4-BE49-F238E27FC236}">
                <a16:creationId xmlns:a16="http://schemas.microsoft.com/office/drawing/2014/main" id="{D3F75FAA-0D07-5B40-B094-3C725CBE983D}"/>
              </a:ext>
            </a:extLst>
          </p:cNvPr>
          <p:cNvGrpSpPr/>
          <p:nvPr/>
        </p:nvGrpSpPr>
        <p:grpSpPr>
          <a:xfrm>
            <a:off x="7442792" y="1453570"/>
            <a:ext cx="524002" cy="288000"/>
            <a:chOff x="7442792" y="1450676"/>
            <a:chExt cx="524002" cy="288000"/>
          </a:xfrm>
        </p:grpSpPr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ECD59DFE-27DF-A345-9AA4-26B93817E45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450676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C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939D9EEC-7B08-3B40-880D-D43E6299AB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450676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1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7692C3DA-765F-7D42-99A5-05AFBA47B4A0}"/>
              </a:ext>
            </a:extLst>
          </p:cNvPr>
          <p:cNvCxnSpPr>
            <a:cxnSpLocks/>
          </p:cNvCxnSpPr>
          <p:nvPr/>
        </p:nvCxnSpPr>
        <p:spPr bwMode="auto">
          <a:xfrm>
            <a:off x="1100878" y="2144634"/>
            <a:ext cx="116825" cy="72783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0125" name="Group 300124">
            <a:extLst>
              <a:ext uri="{FF2B5EF4-FFF2-40B4-BE49-F238E27FC236}">
                <a16:creationId xmlns:a16="http://schemas.microsoft.com/office/drawing/2014/main" id="{56F30EDE-CEBD-1B44-A531-7A6415793066}"/>
              </a:ext>
            </a:extLst>
          </p:cNvPr>
          <p:cNvGrpSpPr/>
          <p:nvPr/>
        </p:nvGrpSpPr>
        <p:grpSpPr>
          <a:xfrm>
            <a:off x="7442792" y="1764850"/>
            <a:ext cx="524002" cy="288000"/>
            <a:chOff x="7442792" y="1763573"/>
            <a:chExt cx="524002" cy="288000"/>
          </a:xfrm>
        </p:grpSpPr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B2BA4292-37BE-D24D-9A74-6744EAF286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F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3251C1C2-0A85-7846-A0BC-96BED3E603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46" name="Straight Arrow Connector 245">
            <a:extLst>
              <a:ext uri="{FF2B5EF4-FFF2-40B4-BE49-F238E27FC236}">
                <a16:creationId xmlns:a16="http://schemas.microsoft.com/office/drawing/2014/main" id="{41BF2147-88BF-0A46-9855-A5F3FF13AF84}"/>
              </a:ext>
            </a:extLst>
          </p:cNvPr>
          <p:cNvCxnSpPr>
            <a:cxnSpLocks/>
          </p:cNvCxnSpPr>
          <p:nvPr/>
        </p:nvCxnSpPr>
        <p:spPr bwMode="auto">
          <a:xfrm>
            <a:off x="1228157" y="2091913"/>
            <a:ext cx="1349001" cy="38776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0B9215D1-4F22-B44D-AEDB-78368CC57FF2}"/>
              </a:ext>
            </a:extLst>
          </p:cNvPr>
          <p:cNvGrpSpPr/>
          <p:nvPr/>
        </p:nvGrpSpPr>
        <p:grpSpPr>
          <a:xfrm>
            <a:off x="7442792" y="2076130"/>
            <a:ext cx="524002" cy="288000"/>
            <a:chOff x="7442792" y="1763573"/>
            <a:chExt cx="524002" cy="288000"/>
          </a:xfrm>
        </p:grpSpPr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36D27786-9D31-D348-A763-3A82B935C1A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E85205F2-3298-934F-87F0-8BBC6D2F81F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57" name="Straight Arrow Connector 256">
            <a:extLst>
              <a:ext uri="{FF2B5EF4-FFF2-40B4-BE49-F238E27FC236}">
                <a16:creationId xmlns:a16="http://schemas.microsoft.com/office/drawing/2014/main" id="{E6198D83-CB44-FC4A-8731-02FB5F73CBF5}"/>
              </a:ext>
            </a:extLst>
          </p:cNvPr>
          <p:cNvCxnSpPr>
            <a:cxnSpLocks/>
          </p:cNvCxnSpPr>
          <p:nvPr/>
        </p:nvCxnSpPr>
        <p:spPr bwMode="auto">
          <a:xfrm flipH="1">
            <a:off x="4847628" y="2182421"/>
            <a:ext cx="1069820" cy="890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EBBACAC9-B1A6-DD49-B8CC-85A21CB0B430}"/>
              </a:ext>
            </a:extLst>
          </p:cNvPr>
          <p:cNvGrpSpPr/>
          <p:nvPr/>
        </p:nvGrpSpPr>
        <p:grpSpPr>
          <a:xfrm>
            <a:off x="7442792" y="2387410"/>
            <a:ext cx="524002" cy="288000"/>
            <a:chOff x="7442792" y="1763573"/>
            <a:chExt cx="524002" cy="288000"/>
          </a:xfrm>
        </p:grpSpPr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F51A3205-7FF3-494B-9100-73D49963AB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I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FF78E18E-B294-0444-A339-E995D3D646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9C240C13-29D6-104E-9708-D8D0FEF4B467}"/>
              </a:ext>
            </a:extLst>
          </p:cNvPr>
          <p:cNvCxnSpPr>
            <a:cxnSpLocks/>
          </p:cNvCxnSpPr>
          <p:nvPr/>
        </p:nvCxnSpPr>
        <p:spPr bwMode="auto">
          <a:xfrm flipH="1">
            <a:off x="5920322" y="2235142"/>
            <a:ext cx="124405" cy="35334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671F8345-5843-6049-9A8D-0808108F7E5B}"/>
              </a:ext>
            </a:extLst>
          </p:cNvPr>
          <p:cNvGrpSpPr/>
          <p:nvPr/>
        </p:nvGrpSpPr>
        <p:grpSpPr>
          <a:xfrm>
            <a:off x="7442792" y="2698690"/>
            <a:ext cx="524002" cy="288000"/>
            <a:chOff x="7442792" y="1763573"/>
            <a:chExt cx="524002" cy="288000"/>
          </a:xfrm>
        </p:grpSpPr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213FF187-E73C-8840-ADC9-8E0CB5049A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J</a:t>
              </a:r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12A04DAC-2534-D043-8729-E63E5D3554B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59D5DFEA-AD66-374F-A3CF-5D59B9B9424E}"/>
              </a:ext>
            </a:extLst>
          </p:cNvPr>
          <p:cNvCxnSpPr>
            <a:cxnSpLocks/>
          </p:cNvCxnSpPr>
          <p:nvPr/>
        </p:nvCxnSpPr>
        <p:spPr bwMode="auto">
          <a:xfrm flipH="1">
            <a:off x="5881077" y="2948491"/>
            <a:ext cx="39245" cy="48908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0A7F9DC1-41EE-F041-BB86-D573FD864C67}"/>
              </a:ext>
            </a:extLst>
          </p:cNvPr>
          <p:cNvGrpSpPr/>
          <p:nvPr/>
        </p:nvGrpSpPr>
        <p:grpSpPr>
          <a:xfrm>
            <a:off x="7442792" y="3009970"/>
            <a:ext cx="524002" cy="288000"/>
            <a:chOff x="7442792" y="1763573"/>
            <a:chExt cx="524002" cy="288000"/>
          </a:xfrm>
        </p:grpSpPr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B4B77DEA-83C2-3D43-8251-D3CD765166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N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DE731AA9-8973-E045-B89C-2A87D8F19C7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77" name="Straight Arrow Connector 276">
            <a:extLst>
              <a:ext uri="{FF2B5EF4-FFF2-40B4-BE49-F238E27FC236}">
                <a16:creationId xmlns:a16="http://schemas.microsoft.com/office/drawing/2014/main" id="{A2E5F68B-E5F5-7040-9FE0-E51FB28DC712}"/>
              </a:ext>
            </a:extLst>
          </p:cNvPr>
          <p:cNvCxnSpPr>
            <a:cxnSpLocks/>
          </p:cNvCxnSpPr>
          <p:nvPr/>
        </p:nvCxnSpPr>
        <p:spPr bwMode="auto">
          <a:xfrm>
            <a:off x="2884437" y="2606960"/>
            <a:ext cx="609822" cy="86073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5C1C8761-93E8-DC4A-BAE9-42D188425FA8}"/>
              </a:ext>
            </a:extLst>
          </p:cNvPr>
          <p:cNvGrpSpPr/>
          <p:nvPr/>
        </p:nvGrpSpPr>
        <p:grpSpPr>
          <a:xfrm>
            <a:off x="7442792" y="3632530"/>
            <a:ext cx="524002" cy="288000"/>
            <a:chOff x="7442792" y="1763573"/>
            <a:chExt cx="524002" cy="288000"/>
          </a:xfrm>
        </p:grpSpPr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35E7FB8F-F075-554C-B5D9-71A5D7F9FF3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3E72209E-61DD-1B40-9F16-FD1A7A55C6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83" name="Straight Arrow Connector 282">
            <a:extLst>
              <a:ext uri="{FF2B5EF4-FFF2-40B4-BE49-F238E27FC236}">
                <a16:creationId xmlns:a16="http://schemas.microsoft.com/office/drawing/2014/main" id="{373CF0B7-922B-9E45-A629-ED8A759A05A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05091" y="2467220"/>
            <a:ext cx="1235231" cy="30127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46F275D8-35FC-4549-ADEA-A41CEC9C5C1E}"/>
              </a:ext>
            </a:extLst>
          </p:cNvPr>
          <p:cNvGrpSpPr/>
          <p:nvPr/>
        </p:nvGrpSpPr>
        <p:grpSpPr>
          <a:xfrm>
            <a:off x="7442792" y="3321250"/>
            <a:ext cx="524002" cy="288000"/>
            <a:chOff x="7442792" y="1763573"/>
            <a:chExt cx="524002" cy="288000"/>
          </a:xfrm>
        </p:grpSpPr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F538456A-31D1-2141-9C18-57AF12A0460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586FE27B-39A1-8B43-B55E-1B9AE2010F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89" name="Straight Arrow Connector 288">
            <a:extLst>
              <a:ext uri="{FF2B5EF4-FFF2-40B4-BE49-F238E27FC236}">
                <a16:creationId xmlns:a16="http://schemas.microsoft.com/office/drawing/2014/main" id="{802ECC6A-03D1-794E-A145-92B483986D30}"/>
              </a:ext>
            </a:extLst>
          </p:cNvPr>
          <p:cNvCxnSpPr>
            <a:cxnSpLocks/>
          </p:cNvCxnSpPr>
          <p:nvPr/>
        </p:nvCxnSpPr>
        <p:spPr bwMode="auto">
          <a:xfrm flipH="1">
            <a:off x="2305930" y="2606960"/>
            <a:ext cx="323949" cy="14748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6A559505-57FA-4147-B192-7A0F580EAD43}"/>
              </a:ext>
            </a:extLst>
          </p:cNvPr>
          <p:cNvGrpSpPr/>
          <p:nvPr/>
        </p:nvGrpSpPr>
        <p:grpSpPr>
          <a:xfrm>
            <a:off x="7442792" y="3943810"/>
            <a:ext cx="524002" cy="288000"/>
            <a:chOff x="7442792" y="1763573"/>
            <a:chExt cx="524002" cy="288000"/>
          </a:xfrm>
        </p:grpSpPr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1762A323-2032-FA45-8DD9-8AA8A3727B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G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F69ACBB3-E96E-6840-BCC7-15481DFEF8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id="{3B907E81-18F5-8444-84E1-CC4A9EB7F967}"/>
              </a:ext>
            </a:extLst>
          </p:cNvPr>
          <p:cNvCxnSpPr>
            <a:cxnSpLocks/>
          </p:cNvCxnSpPr>
          <p:nvPr/>
        </p:nvCxnSpPr>
        <p:spPr bwMode="auto">
          <a:xfrm>
            <a:off x="1217703" y="3232469"/>
            <a:ext cx="132036" cy="71190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4927270B-73CA-0242-AE0A-FAEE4C041794}"/>
              </a:ext>
            </a:extLst>
          </p:cNvPr>
          <p:cNvGrpSpPr/>
          <p:nvPr/>
        </p:nvGrpSpPr>
        <p:grpSpPr>
          <a:xfrm>
            <a:off x="7442792" y="4255090"/>
            <a:ext cx="524002" cy="288000"/>
            <a:chOff x="7442792" y="1763573"/>
            <a:chExt cx="524002" cy="288000"/>
          </a:xfrm>
        </p:grpSpPr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957D5358-EF52-274A-A0B1-FBC387BCDFB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K</a:t>
              </a:r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BC053E9C-C218-0944-9B49-36DCB05FEB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305" name="Straight Arrow Connector 304">
            <a:extLst>
              <a:ext uri="{FF2B5EF4-FFF2-40B4-BE49-F238E27FC236}">
                <a16:creationId xmlns:a16="http://schemas.microsoft.com/office/drawing/2014/main" id="{CC5889B3-0EEF-E048-95FF-E67B8A4903F2}"/>
              </a:ext>
            </a:extLst>
          </p:cNvPr>
          <p:cNvCxnSpPr>
            <a:cxnSpLocks/>
          </p:cNvCxnSpPr>
          <p:nvPr/>
        </p:nvCxnSpPr>
        <p:spPr bwMode="auto">
          <a:xfrm flipV="1">
            <a:off x="1657018" y="3739828"/>
            <a:ext cx="779182" cy="33182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234C7530-A4F4-6945-BC2A-B9646214CB1D}"/>
              </a:ext>
            </a:extLst>
          </p:cNvPr>
          <p:cNvGrpSpPr/>
          <p:nvPr/>
        </p:nvGrpSpPr>
        <p:grpSpPr>
          <a:xfrm>
            <a:off x="7442792" y="4566370"/>
            <a:ext cx="524002" cy="288000"/>
            <a:chOff x="7442792" y="1763573"/>
            <a:chExt cx="524002" cy="288000"/>
          </a:xfrm>
        </p:grpSpPr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66B86C6-F5A1-C448-9D80-8680D40381A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L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CD2A5482-CE5F-A04A-BE65-D8BBCFF1C80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4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A4D8FD69-0179-3C40-80B6-8FB5D930C9CE}"/>
              </a:ext>
            </a:extLst>
          </p:cNvPr>
          <p:cNvCxnSpPr>
            <a:cxnSpLocks/>
          </p:cNvCxnSpPr>
          <p:nvPr/>
        </p:nvCxnSpPr>
        <p:spPr bwMode="auto">
          <a:xfrm>
            <a:off x="3748817" y="3722257"/>
            <a:ext cx="2005443" cy="7667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600E026C-0111-874A-92BB-C7D703E59859}"/>
              </a:ext>
            </a:extLst>
          </p:cNvPr>
          <p:cNvGrpSpPr/>
          <p:nvPr/>
        </p:nvGrpSpPr>
        <p:grpSpPr>
          <a:xfrm>
            <a:off x="7442792" y="4877650"/>
            <a:ext cx="524002" cy="288000"/>
            <a:chOff x="7442792" y="1763573"/>
            <a:chExt cx="524002" cy="288000"/>
          </a:xfrm>
        </p:grpSpPr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E0D74EE0-725B-DD45-B162-CBB5D25ED9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O</a:t>
              </a:r>
            </a:p>
          </p:txBody>
        </p: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B920A831-A5BE-F34F-92FD-30F8A3B18E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4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317" name="Straight Arrow Connector 316">
            <a:extLst>
              <a:ext uri="{FF2B5EF4-FFF2-40B4-BE49-F238E27FC236}">
                <a16:creationId xmlns:a16="http://schemas.microsoft.com/office/drawing/2014/main" id="{E005D329-9F1F-E747-B7F0-503A40994718}"/>
              </a:ext>
            </a:extLst>
          </p:cNvPr>
          <p:cNvCxnSpPr>
            <a:cxnSpLocks/>
          </p:cNvCxnSpPr>
          <p:nvPr/>
        </p:nvCxnSpPr>
        <p:spPr bwMode="auto">
          <a:xfrm flipH="1">
            <a:off x="3643023" y="3617578"/>
            <a:ext cx="2058054" cy="97731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437F8714-B298-C647-842B-A180E04D3D6D}"/>
              </a:ext>
            </a:extLst>
          </p:cNvPr>
          <p:cNvGrpSpPr/>
          <p:nvPr/>
        </p:nvGrpSpPr>
        <p:grpSpPr>
          <a:xfrm>
            <a:off x="7442792" y="5188930"/>
            <a:ext cx="524002" cy="288000"/>
            <a:chOff x="7442792" y="1763573"/>
            <a:chExt cx="524002" cy="288000"/>
          </a:xfrm>
        </p:grpSpPr>
        <p:sp>
          <p:nvSpPr>
            <p:cNvPr id="321" name="Rectangle 320">
              <a:extLst>
                <a:ext uri="{FF2B5EF4-FFF2-40B4-BE49-F238E27FC236}">
                  <a16:creationId xmlns:a16="http://schemas.microsoft.com/office/drawing/2014/main" id="{24B3995D-67CC-3C42-9EE4-90B9635D0F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M</a:t>
              </a:r>
            </a:p>
          </p:txBody>
        </p: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E7F224B3-8C64-D546-A0DA-12F25F0F419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4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5806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0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300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3001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>
            <a:extLst>
              <a:ext uri="{FF2B5EF4-FFF2-40B4-BE49-F238E27FC236}">
                <a16:creationId xmlns:a16="http://schemas.microsoft.com/office/drawing/2014/main" id="{63F5526B-D986-0447-9808-E84930E67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6075" y="303437"/>
            <a:ext cx="8797925" cy="561975"/>
          </a:xfrm>
        </p:spPr>
        <p:txBody>
          <a:bodyPr/>
          <a:lstStyle/>
          <a:p>
            <a:r>
              <a:rPr lang="en-US" altLang="nb-NO"/>
              <a:t>Sink Tree</a:t>
            </a:r>
          </a:p>
        </p:txBody>
      </p:sp>
      <p:sp>
        <p:nvSpPr>
          <p:cNvPr id="300105" name="Text Box 73">
            <a:extLst>
              <a:ext uri="{FF2B5EF4-FFF2-40B4-BE49-F238E27FC236}">
                <a16:creationId xmlns:a16="http://schemas.microsoft.com/office/drawing/2014/main" id="{28D3CB89-1C2D-F348-8B40-68DDADEC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2132" y="865412"/>
            <a:ext cx="28977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>
                <a:solidFill>
                  <a:schemeClr val="folHlink"/>
                </a:solidFill>
              </a:rPr>
              <a:t>Sink Tree for Destination 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F01879-08E4-A544-BEC0-C7F10BC0B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32" y="1427387"/>
            <a:ext cx="4877323" cy="428089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9A4777-5DF4-F948-9518-826F25A5B17A}"/>
              </a:ext>
            </a:extLst>
          </p:cNvPr>
          <p:cNvSpPr txBox="1"/>
          <p:nvPr/>
        </p:nvSpPr>
        <p:spPr>
          <a:xfrm>
            <a:off x="5189269" y="5729549"/>
            <a:ext cx="1850186" cy="21544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Eurostile"/>
                <a:cs typeface="Eurostile"/>
              </a:rPr>
              <a:t>[Adrian </a:t>
            </a:r>
            <a:r>
              <a:rPr lang="en-US" sz="800" dirty="0" err="1">
                <a:latin typeface="Eurostile"/>
                <a:cs typeface="Eurostile"/>
              </a:rPr>
              <a:t>Michael@Wikipedia</a:t>
            </a:r>
            <a:r>
              <a:rPr lang="en-US" sz="800" dirty="0">
                <a:latin typeface="Eurostile"/>
                <a:cs typeface="Eurostile"/>
              </a:rPr>
              <a:t>, CC BY 3.0]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80D714F6-8F38-FD4B-AE4B-909AF3DAAF17}"/>
              </a:ext>
            </a:extLst>
          </p:cNvPr>
          <p:cNvSpPr>
            <a:spLocks noChangeAspect="1"/>
          </p:cNvSpPr>
          <p:nvPr/>
        </p:nvSpPr>
        <p:spPr bwMode="auto">
          <a:xfrm>
            <a:off x="7684902" y="4600405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B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F0A99A3-93A9-534F-A6AC-023EF422CCBE}"/>
              </a:ext>
            </a:extLst>
          </p:cNvPr>
          <p:cNvCxnSpPr>
            <a:stCxn id="117" idx="2"/>
          </p:cNvCxnSpPr>
          <p:nvPr/>
        </p:nvCxnSpPr>
        <p:spPr bwMode="auto">
          <a:xfrm flipH="1" flipV="1">
            <a:off x="4412512" y="4646428"/>
            <a:ext cx="3272390" cy="1339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01739143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5" name="Rectangle 3">
            <a:extLst>
              <a:ext uri="{FF2B5EF4-FFF2-40B4-BE49-F238E27FC236}">
                <a16:creationId xmlns:a16="http://schemas.microsoft.com/office/drawing/2014/main" id="{2D6DB78D-86F6-7B4F-8FD8-CDA8BF1E2F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2989991"/>
            <a:ext cx="8928992" cy="352510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Comments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tree: no loops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each optimal route is finite with bounded number of hops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not necessarily unique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other trees with same path lengths may exist</a:t>
            </a:r>
          </a:p>
          <a:p>
            <a:pPr lvl="2">
              <a:lnSpc>
                <a:spcPct val="80000"/>
              </a:lnSpc>
            </a:pPr>
            <a:endParaRPr lang="en-US" altLang="nb-NO" sz="16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Goal of all routing algorithms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discover and use the Sink Trees for all routers</a:t>
            </a:r>
          </a:p>
          <a:p>
            <a:pPr lvl="1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Not realistic to use Sink Trees as real-life routing algorithm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need complete information about topology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Sink Tree is only a benchmark for routing algorithms</a:t>
            </a:r>
          </a:p>
        </p:txBody>
      </p:sp>
      <p:sp>
        <p:nvSpPr>
          <p:cNvPr id="300034" name="Rectangle 2">
            <a:extLst>
              <a:ext uri="{FF2B5EF4-FFF2-40B4-BE49-F238E27FC236}">
                <a16:creationId xmlns:a16="http://schemas.microsoft.com/office/drawing/2014/main" id="{63F5526B-D986-0447-9808-E84930E67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Sink Tree</a:t>
            </a:r>
          </a:p>
        </p:txBody>
      </p:sp>
      <p:sp>
        <p:nvSpPr>
          <p:cNvPr id="300105" name="Text Box 73">
            <a:extLst>
              <a:ext uri="{FF2B5EF4-FFF2-40B4-BE49-F238E27FC236}">
                <a16:creationId xmlns:a16="http://schemas.microsoft.com/office/drawing/2014/main" id="{28D3CB89-1C2D-F348-8B40-68DDADEC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1656804"/>
            <a:ext cx="152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>
                <a:solidFill>
                  <a:schemeClr val="folHlink"/>
                </a:solidFill>
              </a:rPr>
              <a:t>Sink Tree for</a:t>
            </a:r>
          </a:p>
          <a:p>
            <a:pPr algn="l"/>
            <a:r>
              <a:rPr lang="en-US" altLang="nb-NO">
                <a:solidFill>
                  <a:schemeClr val="folHlink"/>
                </a:solidFill>
              </a:rPr>
              <a:t>Destination B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91A2C36-3757-034E-B678-03D66ED2FA52}"/>
              </a:ext>
            </a:extLst>
          </p:cNvPr>
          <p:cNvGrpSpPr>
            <a:grpSpLocks noChangeAspect="1"/>
          </p:cNvGrpSpPr>
          <p:nvPr/>
        </p:nvGrpSpPr>
        <p:grpSpPr>
          <a:xfrm>
            <a:off x="2983070" y="1081017"/>
            <a:ext cx="2837610" cy="1800000"/>
            <a:chOff x="920878" y="1431902"/>
            <a:chExt cx="5303849" cy="3364426"/>
          </a:xfrm>
        </p:grpSpPr>
        <p:sp>
          <p:nvSpPr>
            <p:cNvPr id="75" name="Oval 27">
              <a:extLst>
                <a:ext uri="{FF2B5EF4-FFF2-40B4-BE49-F238E27FC236}">
                  <a16:creationId xmlns:a16="http://schemas.microsoft.com/office/drawing/2014/main" id="{EBAEF139-F9D4-C646-B015-53E0E61CD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233" y="1488877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B</a:t>
              </a:r>
            </a:p>
          </p:txBody>
        </p:sp>
        <p:sp>
          <p:nvSpPr>
            <p:cNvPr id="76" name="Oval 28">
              <a:extLst>
                <a:ext uri="{FF2B5EF4-FFF2-40B4-BE49-F238E27FC236}">
                  <a16:creationId xmlns:a16="http://schemas.microsoft.com/office/drawing/2014/main" id="{056E4E52-8982-6C42-AB57-F377A242F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7818" y="1915678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C</a:t>
              </a:r>
            </a:p>
          </p:txBody>
        </p:sp>
        <p:sp>
          <p:nvSpPr>
            <p:cNvPr id="77" name="Oval 29">
              <a:extLst>
                <a:ext uri="{FF2B5EF4-FFF2-40B4-BE49-F238E27FC236}">
                  <a16:creationId xmlns:a16="http://schemas.microsoft.com/office/drawing/2014/main" id="{52A0B5B4-4AB1-2B40-A902-96C63A5AE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6597" y="2628059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J</a:t>
              </a:r>
            </a:p>
          </p:txBody>
        </p:sp>
        <p:sp>
          <p:nvSpPr>
            <p:cNvPr id="78" name="Oval 30">
              <a:extLst>
                <a:ext uri="{FF2B5EF4-FFF2-40B4-BE49-F238E27FC236}">
                  <a16:creationId xmlns:a16="http://schemas.microsoft.com/office/drawing/2014/main" id="{013A6047-612E-F94B-8300-34954B9CF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0614" y="2342479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E</a:t>
              </a:r>
            </a:p>
          </p:txBody>
        </p:sp>
        <p:sp>
          <p:nvSpPr>
            <p:cNvPr id="79" name="Oval 31">
              <a:extLst>
                <a:ext uri="{FF2B5EF4-FFF2-40B4-BE49-F238E27FC236}">
                  <a16:creationId xmlns:a16="http://schemas.microsoft.com/office/drawing/2014/main" id="{87494701-7838-E143-B8B5-441495D67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4631" y="2342479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D</a:t>
              </a:r>
            </a:p>
          </p:txBody>
        </p:sp>
        <p:sp>
          <p:nvSpPr>
            <p:cNvPr id="80" name="Oval 33">
              <a:extLst>
                <a:ext uri="{FF2B5EF4-FFF2-40B4-BE49-F238E27FC236}">
                  <a16:creationId xmlns:a16="http://schemas.microsoft.com/office/drawing/2014/main" id="{D09AB9E4-9A0F-1A46-A32B-C47A21865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648" y="2913639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F</a:t>
              </a:r>
            </a:p>
          </p:txBody>
        </p:sp>
        <p:sp>
          <p:nvSpPr>
            <p:cNvPr id="81" name="Oval 34">
              <a:extLst>
                <a:ext uri="{FF2B5EF4-FFF2-40B4-BE49-F238E27FC236}">
                  <a16:creationId xmlns:a16="http://schemas.microsoft.com/office/drawing/2014/main" id="{CF651E67-7F33-E143-9B64-66CA6310F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4228" y="3908463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K</a:t>
              </a:r>
            </a:p>
          </p:txBody>
        </p:sp>
        <p:sp>
          <p:nvSpPr>
            <p:cNvPr id="82" name="Oval 35">
              <a:extLst>
                <a:ext uri="{FF2B5EF4-FFF2-40B4-BE49-F238E27FC236}">
                  <a16:creationId xmlns:a16="http://schemas.microsoft.com/office/drawing/2014/main" id="{1D2DA7CF-D031-C342-BC32-3835BAF8C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7012" y="4479623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M</a:t>
              </a:r>
            </a:p>
          </p:txBody>
        </p:sp>
        <p:sp>
          <p:nvSpPr>
            <p:cNvPr id="83" name="Oval 36">
              <a:extLst>
                <a:ext uri="{FF2B5EF4-FFF2-40B4-BE49-F238E27FC236}">
                  <a16:creationId xmlns:a16="http://schemas.microsoft.com/office/drawing/2014/main" id="{3489E10B-F9DA-3544-813A-72C26CE839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3410" y="3626021"/>
              <a:ext cx="285580" cy="282442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L</a:t>
              </a:r>
            </a:p>
          </p:txBody>
        </p:sp>
        <p:sp>
          <p:nvSpPr>
            <p:cNvPr id="84" name="Oval 38">
              <a:extLst>
                <a:ext uri="{FF2B5EF4-FFF2-40B4-BE49-F238E27FC236}">
                  <a16:creationId xmlns:a16="http://schemas.microsoft.com/office/drawing/2014/main" id="{E33EA06C-2860-5F48-843D-B82593345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7415" y="3054860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I</a:t>
              </a:r>
            </a:p>
          </p:txBody>
        </p:sp>
        <p:sp>
          <p:nvSpPr>
            <p:cNvPr id="85" name="Oval 39">
              <a:extLst>
                <a:ext uri="{FF2B5EF4-FFF2-40B4-BE49-F238E27FC236}">
                  <a16:creationId xmlns:a16="http://schemas.microsoft.com/office/drawing/2014/main" id="{788F5191-8DE1-AA4C-84A2-9D91526EB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6597" y="3481661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N</a:t>
              </a:r>
            </a:p>
          </p:txBody>
        </p:sp>
        <p:sp>
          <p:nvSpPr>
            <p:cNvPr id="86" name="Oval 40">
              <a:extLst>
                <a:ext uri="{FF2B5EF4-FFF2-40B4-BE49-F238E27FC236}">
                  <a16:creationId xmlns:a16="http://schemas.microsoft.com/office/drawing/2014/main" id="{32182AC9-FBFC-C747-A0B8-65C251FFE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6597" y="4479623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O</a:t>
              </a:r>
            </a:p>
          </p:txBody>
        </p:sp>
        <p:sp>
          <p:nvSpPr>
            <p:cNvPr id="87" name="Oval 41">
              <a:extLst>
                <a:ext uri="{FF2B5EF4-FFF2-40B4-BE49-F238E27FC236}">
                  <a16:creationId xmlns:a16="http://schemas.microsoft.com/office/drawing/2014/main" id="{19BF2B28-6D3B-3148-828F-A9F49ADDB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371" y="3481661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H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20AEA83-7514-D742-A119-D804CA2256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20878" y="1784634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372A8962-34FA-364F-AD7E-B40666659A0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8651" y="2701720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F0684BCC-4D57-4B4B-9495-AB0A829C8E3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577158" y="2299681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A3B9B3B8-791E-464C-AA5A-ED4B9751D5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41538" y="341497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337E7C82-3C45-2044-9D7C-7B72A4BCA3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40349" y="3020500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I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B159133A-2A84-734A-A59F-7BBFE1028FF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45091" y="2287220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262ABABB-7169-FB45-81BB-7BDE7EF7DB5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10613" y="1431902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61D694A-FA1E-F547-BCEA-1BD985EF986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64727" y="1875142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268F2110-67E8-5546-99B5-4BF6A5C29D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40322" y="2588491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J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8506FAD7-682B-ED41-A6D1-5535CCC5C4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37703" y="2872469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F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EA0366E5-305E-1049-B9FB-88DF3570393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97018" y="3891655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K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9159BF40-375A-7E41-A1B7-ABFA43449E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36200" y="355982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L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61AA2BE7-79AE-D540-BD2B-5BC7E5581A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283023" y="4414894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M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3B32432D-8FA3-0645-909D-DC063A3ACB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1077" y="343757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N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2FE4C238-6822-E343-BD05-1C66634A54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1539" y="443632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O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31D2DC7B-A5E7-5743-85EC-EF2B034AD67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80878" y="1611902"/>
              <a:ext cx="2129735" cy="35273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33CABEFA-9F80-2249-B2E2-074D096F7E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70613" y="1611902"/>
              <a:ext cx="2094114" cy="44324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4D7F8184-2B73-2349-9E50-3175A4000C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00878" y="2144634"/>
              <a:ext cx="116825" cy="7278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E623729E-C4EF-A349-9D5A-0CE040B2CB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28157" y="2091913"/>
              <a:ext cx="1349001" cy="38776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EB27FB25-A256-4044-A5D5-3CC32D4F9F3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847628" y="2182421"/>
              <a:ext cx="1069820" cy="8908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FC64F83B-FE95-344F-908D-2D83B4173B4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20322" y="2235142"/>
              <a:ext cx="124405" cy="35334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0C08DA4A-1EB5-FC4B-986D-B3DA1DB7BF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81077" y="2948491"/>
              <a:ext cx="39245" cy="4890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9BDA752A-8976-D743-A914-1942A346FC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84437" y="2606960"/>
              <a:ext cx="609822" cy="86073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D36F1DEC-19A3-0240-8563-B30B879D6C4B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505091" y="2467220"/>
              <a:ext cx="1235231" cy="30127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AE655903-0610-1A4B-8AFD-8A2DA2E740F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305930" y="2606960"/>
              <a:ext cx="323949" cy="14748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0CEAC128-F232-9D4D-A084-6491BAF4FB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17703" y="3232469"/>
              <a:ext cx="132036" cy="71190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44F6B0E3-B2B6-F249-909B-96ED43BD503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657018" y="3739828"/>
              <a:ext cx="779182" cy="33182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65379F4E-C046-294E-9F16-C7438962E4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48817" y="3722257"/>
              <a:ext cx="2005443" cy="7667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D02B3958-FD8D-EF42-9345-F29BE1F01A0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643023" y="3617578"/>
              <a:ext cx="2058054" cy="97731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25354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id="{E9218CBC-6F62-A44E-B0BB-2DB09129FE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Methodology &amp; Metrics</a:t>
            </a:r>
          </a:p>
        </p:txBody>
      </p:sp>
      <p:sp>
        <p:nvSpPr>
          <p:cNvPr id="301059" name="Rectangle 3">
            <a:extLst>
              <a:ext uri="{FF2B5EF4-FFF2-40B4-BE49-F238E27FC236}">
                <a16:creationId xmlns:a16="http://schemas.microsoft.com/office/drawing/2014/main" id="{203C43D6-AF69-2645-BD8D-62BB3111C7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Compute the </a:t>
            </a:r>
            <a:r>
              <a:rPr lang="en-US" altLang="nb-NO" sz="2400" i="1" dirty="0"/>
              <a:t>shortest path</a:t>
            </a:r>
            <a:r>
              <a:rPr lang="en-US" altLang="nb-NO" sz="2400" dirty="0"/>
              <a:t> between a given pair of routers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Different metrics for path lengths can be used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can lead to different results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sometime even combined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Metrics for the "ideal" route, e.g., a "short" route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number of hops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geographical distance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bandwidth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average data volume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cost  of communication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delay in queues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...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</p:txBody>
      </p:sp>
    </p:spTree>
    <p:extLst>
      <p:ext uri="{BB962C8B-B14F-4D97-AF65-F5344CB8AC3E}">
        <p14:creationId xmlns:p14="http://schemas.microsoft.com/office/powerpoint/2010/main" val="57724407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8411</TotalTime>
  <Words>1038</Words>
  <Application>Microsoft Macintosh PowerPoint</Application>
  <PresentationFormat>On-screen Show (4:3)</PresentationFormat>
  <Paragraphs>341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Comic Sans MS</vt:lpstr>
      <vt:lpstr>Eurostile</vt:lpstr>
      <vt:lpstr>Tahoma</vt:lpstr>
      <vt:lpstr>Times New Roman</vt:lpstr>
      <vt:lpstr>Wingdings</vt:lpstr>
      <vt:lpstr>1_paalh</vt:lpstr>
      <vt:lpstr>Network layer</vt:lpstr>
      <vt:lpstr>Network layer</vt:lpstr>
      <vt:lpstr>Network Layer</vt:lpstr>
      <vt:lpstr>Routing</vt:lpstr>
      <vt:lpstr>Inside the Network Layer</vt:lpstr>
      <vt:lpstr>Network layer</vt:lpstr>
      <vt:lpstr>Routing: Foundations</vt:lpstr>
      <vt:lpstr>Routing: Routing and Forwarding</vt:lpstr>
      <vt:lpstr>Routing: Routing and Forwarding</vt:lpstr>
      <vt:lpstr>Good Properties for Routing Algorithms</vt:lpstr>
      <vt:lpstr>Routing Algorithms: Conflicting Properties</vt:lpstr>
      <vt:lpstr>Classes of Routing Algorithms</vt:lpstr>
      <vt:lpstr>Optimality Principle and Sink Tree</vt:lpstr>
      <vt:lpstr>Sink Tree</vt:lpstr>
      <vt:lpstr>Sink Tree</vt:lpstr>
      <vt:lpstr>Sink Tree</vt:lpstr>
      <vt:lpstr>Methodology &amp; Metrics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1576</cp:revision>
  <cp:lastPrinted>2020-05-08T17:02:26Z</cp:lastPrinted>
  <dcterms:created xsi:type="dcterms:W3CDTF">2003-03-06T08:24:12Z</dcterms:created>
  <dcterms:modified xsi:type="dcterms:W3CDTF">2020-05-08T17:02:27Z</dcterms:modified>
  <cp:category/>
</cp:coreProperties>
</file>