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0"/>
  </p:notesMasterIdLst>
  <p:handoutMasterIdLst>
    <p:handoutMasterId r:id="rId11"/>
  </p:handoutMasterIdLst>
  <p:sldIdLst>
    <p:sldId id="777" r:id="rId2"/>
    <p:sldId id="747" r:id="rId3"/>
    <p:sldId id="748" r:id="rId4"/>
    <p:sldId id="749" r:id="rId5"/>
    <p:sldId id="779" r:id="rId6"/>
    <p:sldId id="763" r:id="rId7"/>
    <p:sldId id="782" r:id="rId8"/>
    <p:sldId id="783" r:id="rId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  <p14:sldId id="747"/>
            <p14:sldId id="748"/>
            <p14:sldId id="749"/>
            <p14:sldId id="779"/>
            <p14:sldId id="763"/>
            <p14:sldId id="782"/>
            <p14:sldId id="7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7E79"/>
    <a:srgbClr val="FF9300"/>
    <a:srgbClr val="00FDFF"/>
    <a:srgbClr val="FFD579"/>
    <a:srgbClr val="7A81FF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84"/>
    <p:restoredTop sz="81824" autoAdjust="0"/>
  </p:normalViewPr>
  <p:slideViewPr>
    <p:cSldViewPr snapToGrid="0">
      <p:cViewPr varScale="1">
        <p:scale>
          <a:sx n="101" d="100"/>
          <a:sy n="101" d="100"/>
        </p:scale>
        <p:origin x="27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2733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4C86C0-DCC7-074F-BD7C-2C5DD74EF06D}" type="slidenum">
              <a:rPr lang="en-GB"/>
              <a:pPr/>
              <a:t>2</a:t>
            </a:fld>
            <a:endParaRPr lang="en-GB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DRAW A TOKEN BUCKET!!!</a:t>
            </a:r>
          </a:p>
        </p:txBody>
      </p:sp>
    </p:spTree>
    <p:extLst>
      <p:ext uri="{BB962C8B-B14F-4D97-AF65-F5344CB8AC3E}">
        <p14:creationId xmlns:p14="http://schemas.microsoft.com/office/powerpoint/2010/main" val="39734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ASK QUESTIONS</a:t>
            </a:r>
          </a:p>
          <a:p>
            <a:r>
              <a:rPr lang="en-US" dirty="0"/>
              <a:t>BLACKBOARD !!!!!!!!!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74890-FD30-F34D-9AA7-DCA0C7C45C0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587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74890-FD30-F34D-9AA7-DCA0C7C45C0B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111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85825"/>
            <a:ext cx="4343400" cy="555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5825"/>
            <a:ext cx="4343400" cy="555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8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1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  <p:sldLayoutId id="2147483702" r:id="rId8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5.png"/><Relationship Id="rId14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4.png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Introduction to</a:t>
            </a:r>
            <a:br>
              <a:rPr lang="en-US" sz="3600" dirty="0">
                <a:latin typeface="Eurostile" panose="020B0504020202050204" pitchFamily="34" charset="77"/>
              </a:rPr>
            </a:br>
            <a:r>
              <a:rPr lang="en-US" sz="3600" dirty="0">
                <a:latin typeface="Eurostile" panose="020B0504020202050204" pitchFamily="34" charset="77"/>
              </a:rPr>
              <a:t>Congestion Control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12509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Congestion</a:t>
            </a:r>
          </a:p>
        </p:txBody>
      </p:sp>
      <p:sp>
        <p:nvSpPr>
          <p:cNvPr id="13977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885825"/>
            <a:ext cx="5745163" cy="5551488"/>
          </a:xfrm>
        </p:spPr>
        <p:txBody>
          <a:bodyPr/>
          <a:lstStyle/>
          <a:p>
            <a:pPr eaLnBrk="1" hangingPunct="1"/>
            <a:r>
              <a:rPr lang="en-US" sz="2000" b="1" i="1" dirty="0"/>
              <a:t>Traffic</a:t>
            </a:r>
          </a:p>
          <a:p>
            <a:pPr lvl="1" eaLnBrk="1" hangingPunct="1"/>
            <a:r>
              <a:rPr lang="en-US" sz="1800" dirty="0"/>
              <a:t>All traffic from all sources</a:t>
            </a:r>
          </a:p>
          <a:p>
            <a:pPr marL="0" indent="0" eaLnBrk="1" hangingPunct="1">
              <a:buNone/>
            </a:pPr>
            <a:endParaRPr lang="en-US" sz="2000" b="1" i="1" dirty="0"/>
          </a:p>
          <a:p>
            <a:pPr eaLnBrk="1" hangingPunct="1"/>
            <a:r>
              <a:rPr lang="en-US" sz="2000" b="1" i="1" dirty="0"/>
              <a:t>Persistent congestion</a:t>
            </a:r>
          </a:p>
          <a:p>
            <a:pPr lvl="1" eaLnBrk="1" hangingPunct="1"/>
            <a:r>
              <a:rPr lang="en-US" sz="1800" dirty="0"/>
              <a:t>Router stays congested for a long time</a:t>
            </a:r>
          </a:p>
          <a:p>
            <a:pPr lvl="1" eaLnBrk="1" hangingPunct="1"/>
            <a:r>
              <a:rPr lang="en-US" sz="1800" dirty="0"/>
              <a:t>Excessive traffic offered</a:t>
            </a:r>
          </a:p>
          <a:p>
            <a:pPr lvl="1" eaLnBrk="1" hangingPunct="1"/>
            <a:endParaRPr lang="en-US" sz="1800" dirty="0"/>
          </a:p>
          <a:p>
            <a:pPr eaLnBrk="1" hangingPunct="1"/>
            <a:r>
              <a:rPr lang="en-US" sz="2000" b="1" i="1" dirty="0"/>
              <a:t>Transient congestion</a:t>
            </a:r>
          </a:p>
          <a:p>
            <a:pPr lvl="1" eaLnBrk="1" hangingPunct="1"/>
            <a:r>
              <a:rPr lang="en-US" sz="1800" dirty="0"/>
              <a:t>Congestion occurs for a while</a:t>
            </a:r>
          </a:p>
          <a:p>
            <a:pPr lvl="1" eaLnBrk="1" hangingPunct="1"/>
            <a:r>
              <a:rPr lang="en-US" sz="1800" dirty="0"/>
              <a:t>Router is temporarily overloaded</a:t>
            </a:r>
          </a:p>
          <a:p>
            <a:pPr lvl="1" eaLnBrk="1" hangingPunct="1"/>
            <a:r>
              <a:rPr lang="en-US" sz="1800" dirty="0"/>
              <a:t>Often due to </a:t>
            </a:r>
            <a:r>
              <a:rPr lang="en-US" sz="1800" b="1" i="1" dirty="0" err="1"/>
              <a:t>burstiness</a:t>
            </a:r>
            <a:endParaRPr lang="en-US" sz="1800" b="1" i="1" dirty="0"/>
          </a:p>
          <a:p>
            <a:pPr eaLnBrk="1" hangingPunct="1"/>
            <a:endParaRPr lang="en-US" sz="2000" dirty="0"/>
          </a:p>
        </p:txBody>
      </p:sp>
      <p:sp>
        <p:nvSpPr>
          <p:cNvPr id="1397766" name="Line 6"/>
          <p:cNvSpPr>
            <a:spLocks noChangeShapeType="1"/>
          </p:cNvSpPr>
          <p:nvPr/>
        </p:nvSpPr>
        <p:spPr bwMode="auto">
          <a:xfrm>
            <a:off x="7235825" y="3789363"/>
            <a:ext cx="0" cy="266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7767" name="Rectangle 7"/>
          <p:cNvSpPr>
            <a:spLocks noChangeArrowheads="1"/>
          </p:cNvSpPr>
          <p:nvPr/>
        </p:nvSpPr>
        <p:spPr bwMode="auto">
          <a:xfrm>
            <a:off x="7164388" y="3787775"/>
            <a:ext cx="144462" cy="1444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68" name="Rectangle 8"/>
          <p:cNvSpPr>
            <a:spLocks noChangeArrowheads="1"/>
          </p:cNvSpPr>
          <p:nvPr/>
        </p:nvSpPr>
        <p:spPr bwMode="auto">
          <a:xfrm>
            <a:off x="7164388" y="4219575"/>
            <a:ext cx="144462" cy="1444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69" name="Rectangle 9"/>
          <p:cNvSpPr>
            <a:spLocks noChangeArrowheads="1"/>
          </p:cNvSpPr>
          <p:nvPr/>
        </p:nvSpPr>
        <p:spPr bwMode="auto">
          <a:xfrm>
            <a:off x="7164388" y="4508500"/>
            <a:ext cx="144462" cy="1444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0" name="Rectangle 10"/>
          <p:cNvSpPr>
            <a:spLocks noChangeArrowheads="1"/>
          </p:cNvSpPr>
          <p:nvPr/>
        </p:nvSpPr>
        <p:spPr bwMode="auto">
          <a:xfrm>
            <a:off x="7164388" y="4940300"/>
            <a:ext cx="144462" cy="1444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1" name="Rectangle 11"/>
          <p:cNvSpPr>
            <a:spLocks noChangeArrowheads="1"/>
          </p:cNvSpPr>
          <p:nvPr/>
        </p:nvSpPr>
        <p:spPr bwMode="auto">
          <a:xfrm>
            <a:off x="7164388" y="5372100"/>
            <a:ext cx="144462" cy="1444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2" name="Rectangle 12"/>
          <p:cNvSpPr>
            <a:spLocks noChangeArrowheads="1"/>
          </p:cNvSpPr>
          <p:nvPr/>
        </p:nvSpPr>
        <p:spPr bwMode="auto">
          <a:xfrm>
            <a:off x="7164388" y="6164263"/>
            <a:ext cx="144462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3" name="Rectangle 13"/>
          <p:cNvSpPr>
            <a:spLocks noChangeArrowheads="1"/>
          </p:cNvSpPr>
          <p:nvPr/>
        </p:nvSpPr>
        <p:spPr bwMode="auto">
          <a:xfrm>
            <a:off x="7164388" y="4795838"/>
            <a:ext cx="144462" cy="1444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4" name="Rectangle 14"/>
          <p:cNvSpPr>
            <a:spLocks noChangeArrowheads="1"/>
          </p:cNvSpPr>
          <p:nvPr/>
        </p:nvSpPr>
        <p:spPr bwMode="auto">
          <a:xfrm>
            <a:off x="7164388" y="5227638"/>
            <a:ext cx="144462" cy="1444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5" name="Rectangle 15"/>
          <p:cNvSpPr>
            <a:spLocks noChangeArrowheads="1"/>
          </p:cNvSpPr>
          <p:nvPr/>
        </p:nvSpPr>
        <p:spPr bwMode="auto">
          <a:xfrm>
            <a:off x="7164388" y="6021388"/>
            <a:ext cx="144462" cy="1444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6" name="Rectangle 16"/>
          <p:cNvSpPr>
            <a:spLocks noChangeArrowheads="1"/>
          </p:cNvSpPr>
          <p:nvPr/>
        </p:nvSpPr>
        <p:spPr bwMode="auto">
          <a:xfrm>
            <a:off x="7164388" y="3932238"/>
            <a:ext cx="144462" cy="1444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7" name="Rectangle 17"/>
          <p:cNvSpPr>
            <a:spLocks noChangeArrowheads="1"/>
          </p:cNvSpPr>
          <p:nvPr/>
        </p:nvSpPr>
        <p:spPr bwMode="auto">
          <a:xfrm>
            <a:off x="7164388" y="4076700"/>
            <a:ext cx="144462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8" name="Rectangle 18"/>
          <p:cNvSpPr>
            <a:spLocks noChangeArrowheads="1"/>
          </p:cNvSpPr>
          <p:nvPr/>
        </p:nvSpPr>
        <p:spPr bwMode="auto">
          <a:xfrm>
            <a:off x="7164388" y="4364038"/>
            <a:ext cx="144462" cy="1444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9" name="Rectangle 19"/>
          <p:cNvSpPr>
            <a:spLocks noChangeArrowheads="1"/>
          </p:cNvSpPr>
          <p:nvPr/>
        </p:nvSpPr>
        <p:spPr bwMode="auto">
          <a:xfrm>
            <a:off x="7164388" y="4651375"/>
            <a:ext cx="144462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80" name="Rectangle 20"/>
          <p:cNvSpPr>
            <a:spLocks noChangeArrowheads="1"/>
          </p:cNvSpPr>
          <p:nvPr/>
        </p:nvSpPr>
        <p:spPr bwMode="auto">
          <a:xfrm>
            <a:off x="7164388" y="5083175"/>
            <a:ext cx="144462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81" name="Rectangle 21"/>
          <p:cNvSpPr>
            <a:spLocks noChangeArrowheads="1"/>
          </p:cNvSpPr>
          <p:nvPr/>
        </p:nvSpPr>
        <p:spPr bwMode="auto">
          <a:xfrm>
            <a:off x="7164388" y="5516563"/>
            <a:ext cx="144462" cy="1444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82" name="Rectangle 22"/>
          <p:cNvSpPr>
            <a:spLocks noChangeArrowheads="1"/>
          </p:cNvSpPr>
          <p:nvPr/>
        </p:nvSpPr>
        <p:spPr bwMode="auto">
          <a:xfrm>
            <a:off x="7164388" y="5876925"/>
            <a:ext cx="144462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83" name="Line 23"/>
          <p:cNvSpPr>
            <a:spLocks noChangeShapeType="1"/>
          </p:cNvSpPr>
          <p:nvPr/>
        </p:nvSpPr>
        <p:spPr bwMode="auto">
          <a:xfrm>
            <a:off x="6372225" y="333375"/>
            <a:ext cx="576263" cy="2519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7784" name="Line 24"/>
          <p:cNvSpPr>
            <a:spLocks noChangeShapeType="1"/>
          </p:cNvSpPr>
          <p:nvPr/>
        </p:nvSpPr>
        <p:spPr bwMode="auto">
          <a:xfrm flipV="1">
            <a:off x="7235825" y="260350"/>
            <a:ext cx="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7785" name="Line 25"/>
          <p:cNvSpPr>
            <a:spLocks noChangeShapeType="1"/>
          </p:cNvSpPr>
          <p:nvPr/>
        </p:nvSpPr>
        <p:spPr bwMode="auto">
          <a:xfrm flipV="1">
            <a:off x="7524750" y="333375"/>
            <a:ext cx="360363" cy="2519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6586538" y="404813"/>
            <a:ext cx="1225550" cy="2305050"/>
            <a:chOff x="4149" y="255"/>
            <a:chExt cx="772" cy="1452"/>
          </a:xfrm>
        </p:grpSpPr>
        <p:grpSp>
          <p:nvGrpSpPr>
            <p:cNvPr id="3" name="Group 27"/>
            <p:cNvGrpSpPr>
              <a:grpSpLocks/>
            </p:cNvGrpSpPr>
            <p:nvPr/>
          </p:nvGrpSpPr>
          <p:grpSpPr bwMode="auto">
            <a:xfrm rot="-743735">
              <a:off x="4149" y="255"/>
              <a:ext cx="91" cy="1452"/>
              <a:chOff x="3107" y="1071"/>
              <a:chExt cx="91" cy="1452"/>
            </a:xfrm>
          </p:grpSpPr>
          <p:sp>
            <p:nvSpPr>
              <p:cNvPr id="141365" name="Rectangle 28"/>
              <p:cNvSpPr>
                <a:spLocks noChangeArrowheads="1"/>
              </p:cNvSpPr>
              <p:nvPr/>
            </p:nvSpPr>
            <p:spPr bwMode="auto">
              <a:xfrm>
                <a:off x="3107" y="1071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6" name="Rectangle 29"/>
              <p:cNvSpPr>
                <a:spLocks noChangeArrowheads="1"/>
              </p:cNvSpPr>
              <p:nvPr/>
            </p:nvSpPr>
            <p:spPr bwMode="auto">
              <a:xfrm>
                <a:off x="3107" y="1434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7" name="Rectangle 30"/>
              <p:cNvSpPr>
                <a:spLocks noChangeArrowheads="1"/>
              </p:cNvSpPr>
              <p:nvPr/>
            </p:nvSpPr>
            <p:spPr bwMode="auto">
              <a:xfrm>
                <a:off x="3107" y="1797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8" name="Rectangle 31"/>
              <p:cNvSpPr>
                <a:spLocks noChangeArrowheads="1"/>
              </p:cNvSpPr>
              <p:nvPr/>
            </p:nvSpPr>
            <p:spPr bwMode="auto">
              <a:xfrm>
                <a:off x="3107" y="1933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9" name="Rectangle 32"/>
              <p:cNvSpPr>
                <a:spLocks noChangeArrowheads="1"/>
              </p:cNvSpPr>
              <p:nvPr/>
            </p:nvSpPr>
            <p:spPr bwMode="auto">
              <a:xfrm>
                <a:off x="3107" y="2069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70" name="Rectangle 33"/>
              <p:cNvSpPr>
                <a:spLocks noChangeArrowheads="1"/>
              </p:cNvSpPr>
              <p:nvPr/>
            </p:nvSpPr>
            <p:spPr bwMode="auto">
              <a:xfrm>
                <a:off x="3107" y="2432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</p:grpSp>
        <p:sp>
          <p:nvSpPr>
            <p:cNvPr id="141352" name="Rectangle 34"/>
            <p:cNvSpPr>
              <a:spLocks noChangeArrowheads="1"/>
            </p:cNvSpPr>
            <p:nvPr/>
          </p:nvSpPr>
          <p:spPr bwMode="auto">
            <a:xfrm>
              <a:off x="4512" y="709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41353" name="Rectangle 35"/>
            <p:cNvSpPr>
              <a:spLocks noChangeArrowheads="1"/>
            </p:cNvSpPr>
            <p:nvPr/>
          </p:nvSpPr>
          <p:spPr bwMode="auto">
            <a:xfrm>
              <a:off x="4512" y="845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41354" name="Rectangle 36"/>
            <p:cNvSpPr>
              <a:spLocks noChangeArrowheads="1"/>
            </p:cNvSpPr>
            <p:nvPr/>
          </p:nvSpPr>
          <p:spPr bwMode="auto">
            <a:xfrm>
              <a:off x="4512" y="981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41355" name="Rectangle 37"/>
            <p:cNvSpPr>
              <a:spLocks noChangeArrowheads="1"/>
            </p:cNvSpPr>
            <p:nvPr/>
          </p:nvSpPr>
          <p:spPr bwMode="auto">
            <a:xfrm>
              <a:off x="4512" y="1117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41356" name="Rectangle 38"/>
            <p:cNvSpPr>
              <a:spLocks noChangeArrowheads="1"/>
            </p:cNvSpPr>
            <p:nvPr/>
          </p:nvSpPr>
          <p:spPr bwMode="auto">
            <a:xfrm>
              <a:off x="4512" y="1571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41357" name="Rectangle 39"/>
            <p:cNvSpPr>
              <a:spLocks noChangeArrowheads="1"/>
            </p:cNvSpPr>
            <p:nvPr/>
          </p:nvSpPr>
          <p:spPr bwMode="auto">
            <a:xfrm>
              <a:off x="4512" y="255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grpSp>
          <p:nvGrpSpPr>
            <p:cNvPr id="4" name="Group 40"/>
            <p:cNvGrpSpPr>
              <a:grpSpLocks/>
            </p:cNvGrpSpPr>
            <p:nvPr/>
          </p:nvGrpSpPr>
          <p:grpSpPr bwMode="auto">
            <a:xfrm rot="488301">
              <a:off x="4830" y="301"/>
              <a:ext cx="91" cy="1362"/>
              <a:chOff x="3742" y="1116"/>
              <a:chExt cx="91" cy="1362"/>
            </a:xfrm>
          </p:grpSpPr>
          <p:sp>
            <p:nvSpPr>
              <p:cNvPr id="141359" name="Rectangle 41"/>
              <p:cNvSpPr>
                <a:spLocks noChangeArrowheads="1"/>
              </p:cNvSpPr>
              <p:nvPr/>
            </p:nvSpPr>
            <p:spPr bwMode="auto">
              <a:xfrm>
                <a:off x="3742" y="1116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0" name="Rectangle 42"/>
              <p:cNvSpPr>
                <a:spLocks noChangeArrowheads="1"/>
              </p:cNvSpPr>
              <p:nvPr/>
            </p:nvSpPr>
            <p:spPr bwMode="auto">
              <a:xfrm>
                <a:off x="3742" y="1479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1" name="Rectangle 43"/>
              <p:cNvSpPr>
                <a:spLocks noChangeArrowheads="1"/>
              </p:cNvSpPr>
              <p:nvPr/>
            </p:nvSpPr>
            <p:spPr bwMode="auto">
              <a:xfrm>
                <a:off x="3742" y="1797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2" name="Rectangle 44"/>
              <p:cNvSpPr>
                <a:spLocks noChangeArrowheads="1"/>
              </p:cNvSpPr>
              <p:nvPr/>
            </p:nvSpPr>
            <p:spPr bwMode="auto">
              <a:xfrm>
                <a:off x="3742" y="1933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3" name="Rectangle 45"/>
              <p:cNvSpPr>
                <a:spLocks noChangeArrowheads="1"/>
              </p:cNvSpPr>
              <p:nvPr/>
            </p:nvSpPr>
            <p:spPr bwMode="auto">
              <a:xfrm>
                <a:off x="3742" y="2069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4" name="Rectangle 46"/>
              <p:cNvSpPr>
                <a:spLocks noChangeArrowheads="1"/>
              </p:cNvSpPr>
              <p:nvPr/>
            </p:nvSpPr>
            <p:spPr bwMode="auto">
              <a:xfrm>
                <a:off x="3742" y="2387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</p:grp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6732588" y="2708275"/>
            <a:ext cx="1008062" cy="1081088"/>
            <a:chOff x="4241" y="1706"/>
            <a:chExt cx="635" cy="681"/>
          </a:xfrm>
        </p:grpSpPr>
        <p:sp>
          <p:nvSpPr>
            <p:cNvPr id="141346" name="Rectangle 48"/>
            <p:cNvSpPr>
              <a:spLocks noChangeArrowheads="1"/>
            </p:cNvSpPr>
            <p:nvPr/>
          </p:nvSpPr>
          <p:spPr bwMode="auto">
            <a:xfrm>
              <a:off x="4241" y="1706"/>
              <a:ext cx="635" cy="6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49"/>
            <p:cNvGrpSpPr>
              <a:grpSpLocks/>
            </p:cNvGrpSpPr>
            <p:nvPr/>
          </p:nvGrpSpPr>
          <p:grpSpPr bwMode="auto">
            <a:xfrm>
              <a:off x="4468" y="1888"/>
              <a:ext cx="181" cy="453"/>
              <a:chOff x="2472" y="2614"/>
              <a:chExt cx="181" cy="453"/>
            </a:xfrm>
          </p:grpSpPr>
          <p:sp>
            <p:nvSpPr>
              <p:cNvPr id="141348" name="Line 50"/>
              <p:cNvSpPr>
                <a:spLocks noChangeShapeType="1"/>
              </p:cNvSpPr>
              <p:nvPr/>
            </p:nvSpPr>
            <p:spPr bwMode="auto">
              <a:xfrm>
                <a:off x="2472" y="2614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349" name="Line 51"/>
              <p:cNvSpPr>
                <a:spLocks noChangeShapeType="1"/>
              </p:cNvSpPr>
              <p:nvPr/>
            </p:nvSpPr>
            <p:spPr bwMode="auto">
              <a:xfrm>
                <a:off x="2653" y="2614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350" name="Line 52"/>
              <p:cNvSpPr>
                <a:spLocks noChangeShapeType="1"/>
              </p:cNvSpPr>
              <p:nvPr/>
            </p:nvSpPr>
            <p:spPr bwMode="auto">
              <a:xfrm>
                <a:off x="2472" y="3067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Down Arrow 6">
            <a:extLst>
              <a:ext uri="{FF2B5EF4-FFF2-40B4-BE49-F238E27FC236}">
                <a16:creationId xmlns:a16="http://schemas.microsoft.com/office/drawing/2014/main" id="{0C856EEA-9C3A-D047-9D72-0D6902FD81DD}"/>
              </a:ext>
            </a:extLst>
          </p:cNvPr>
          <p:cNvSpPr/>
          <p:nvPr/>
        </p:nvSpPr>
        <p:spPr bwMode="auto">
          <a:xfrm>
            <a:off x="8100392" y="2636912"/>
            <a:ext cx="360040" cy="1368152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33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7766" grpId="0" animBg="1"/>
      <p:bldP spid="1397767" grpId="0" animBg="1"/>
      <p:bldP spid="1397768" grpId="0" animBg="1"/>
      <p:bldP spid="1397769" grpId="0" animBg="1"/>
      <p:bldP spid="1397770" grpId="0" animBg="1"/>
      <p:bldP spid="1397771" grpId="0" animBg="1"/>
      <p:bldP spid="1397772" grpId="0" animBg="1"/>
      <p:bldP spid="1397773" grpId="0" animBg="1"/>
      <p:bldP spid="1397774" grpId="0" animBg="1"/>
      <p:bldP spid="1397775" grpId="0" animBg="1"/>
      <p:bldP spid="1397776" grpId="0" animBg="1"/>
      <p:bldP spid="1397777" grpId="0" animBg="1"/>
      <p:bldP spid="1397778" grpId="0" animBg="1"/>
      <p:bldP spid="1397779" grpId="0" animBg="1"/>
      <p:bldP spid="1397780" grpId="0" animBg="1"/>
      <p:bldP spid="1397781" grpId="0" animBg="1"/>
      <p:bldP spid="1397782" grpId="0" animBg="1"/>
      <p:bldP spid="1397783" grpId="0" animBg="1"/>
      <p:bldP spid="1397784" grpId="0" animBg="1"/>
      <p:bldP spid="139778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for congestion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1" y="885825"/>
            <a:ext cx="3962400" cy="1323975"/>
          </a:xfrm>
        </p:spPr>
        <p:txBody>
          <a:bodyPr/>
          <a:lstStyle/>
          <a:p>
            <a:pPr eaLnBrk="1" hangingPunct="1"/>
            <a:r>
              <a:rPr lang="en-US" sz="2000" dirty="0"/>
              <a:t>Two senders, two receivers</a:t>
            </a:r>
          </a:p>
          <a:p>
            <a:pPr eaLnBrk="1" hangingPunct="1"/>
            <a:r>
              <a:rPr lang="en-US" sz="2000" dirty="0"/>
              <a:t>One router, </a:t>
            </a:r>
            <a:r>
              <a:rPr lang="en-US" sz="2000" b="1" dirty="0">
                <a:solidFill>
                  <a:srgbClr val="FF0000"/>
                </a:solidFill>
              </a:rPr>
              <a:t>infinite</a:t>
            </a:r>
            <a:r>
              <a:rPr lang="en-US" sz="2000" dirty="0"/>
              <a:t> buffers</a:t>
            </a:r>
          </a:p>
          <a:p>
            <a:pPr eaLnBrk="1" hangingPunct="1"/>
            <a:r>
              <a:rPr lang="en-US" sz="2000" dirty="0"/>
              <a:t>No retransmissions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341128" y="4323153"/>
            <a:ext cx="3962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Tx/>
              <a:buFont typeface="Wingdings" charset="2"/>
              <a:buChar char="§"/>
              <a:tabLst/>
              <a:defRPr/>
            </a:pPr>
            <a:r>
              <a:rPr lang="en-US" sz="2000" kern="0" baseline="0" dirty="0">
                <a:latin typeface="Eurostile" panose="020B0504020202050204" pitchFamily="34" charset="77"/>
                <a:ea typeface="ＭＳ Ｐゴシック" charset="-128"/>
                <a:cs typeface="ＭＳ Ｐゴシック" charset="-128"/>
              </a:rPr>
              <a:t>Maximum</a:t>
            </a:r>
            <a:r>
              <a:rPr lang="en-US" sz="2000" kern="0" dirty="0">
                <a:latin typeface="Eurostile" panose="020B0504020202050204" pitchFamily="34" charset="77"/>
                <a:ea typeface="ＭＳ Ｐゴシック" charset="-128"/>
                <a:cs typeface="ＭＳ Ｐゴシック" charset="-128"/>
              </a:rPr>
              <a:t> utilization of the networks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FF6600"/>
              </a:buClr>
              <a:buFont typeface="Wingdings" charset="2"/>
              <a:buChar char="§"/>
              <a:defRPr/>
            </a:pPr>
            <a:r>
              <a:rPr lang="en-US" sz="2000" kern="0" dirty="0">
                <a:latin typeface="Eurostile" panose="020B0504020202050204" pitchFamily="34" charset="77"/>
                <a:ea typeface="ＭＳ Ｐゴシック" charset="-128"/>
                <a:cs typeface="ＭＳ Ｐゴシック" charset="-128"/>
              </a:rPr>
              <a:t>Very long delays in case of congestion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3962400" y="1295400"/>
            <a:ext cx="4819650" cy="1862554"/>
            <a:chOff x="3714750" y="1795046"/>
            <a:chExt cx="4819650" cy="1862554"/>
          </a:xfrm>
        </p:grpSpPr>
        <p:grpSp>
          <p:nvGrpSpPr>
            <p:cNvPr id="10" name="Group 20"/>
            <p:cNvGrpSpPr>
              <a:grpSpLocks noChangeAspect="1"/>
            </p:cNvGrpSpPr>
            <p:nvPr/>
          </p:nvGrpSpPr>
          <p:grpSpPr bwMode="auto">
            <a:xfrm>
              <a:off x="4476750" y="1871246"/>
              <a:ext cx="400050" cy="685800"/>
              <a:chOff x="4272" y="2352"/>
              <a:chExt cx="515" cy="1333"/>
            </a:xfrm>
          </p:grpSpPr>
          <p:sp>
            <p:nvSpPr>
              <p:cNvPr id="13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4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5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6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7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8" name="Group 144"/>
            <p:cNvGrpSpPr>
              <a:grpSpLocks/>
            </p:cNvGrpSpPr>
            <p:nvPr/>
          </p:nvGrpSpPr>
          <p:grpSpPr bwMode="auto">
            <a:xfrm rot="-5400000" flipV="1">
              <a:off x="5657850" y="2823746"/>
              <a:ext cx="381000" cy="609600"/>
              <a:chOff x="3024" y="576"/>
              <a:chExt cx="867" cy="2306"/>
            </a:xfrm>
          </p:grpSpPr>
          <p:sp>
            <p:nvSpPr>
              <p:cNvPr id="19" name="Freeform 145"/>
              <p:cNvSpPr>
                <a:spLocks/>
              </p:cNvSpPr>
              <p:nvPr/>
            </p:nvSpPr>
            <p:spPr bwMode="auto">
              <a:xfrm>
                <a:off x="3024" y="57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146"/>
              <p:cNvSpPr>
                <a:spLocks/>
              </p:cNvSpPr>
              <p:nvPr/>
            </p:nvSpPr>
            <p:spPr bwMode="auto">
              <a:xfrm>
                <a:off x="3024" y="960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147"/>
              <p:cNvSpPr>
                <a:spLocks/>
              </p:cNvSpPr>
              <p:nvPr/>
            </p:nvSpPr>
            <p:spPr bwMode="auto">
              <a:xfrm>
                <a:off x="3024" y="1344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48"/>
              <p:cNvSpPr>
                <a:spLocks/>
              </p:cNvSpPr>
              <p:nvPr/>
            </p:nvSpPr>
            <p:spPr bwMode="auto">
              <a:xfrm>
                <a:off x="3024" y="1728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149"/>
              <p:cNvSpPr>
                <a:spLocks/>
              </p:cNvSpPr>
              <p:nvPr/>
            </p:nvSpPr>
            <p:spPr bwMode="auto">
              <a:xfrm>
                <a:off x="3024" y="2112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150"/>
              <p:cNvSpPr>
                <a:spLocks/>
              </p:cNvSpPr>
              <p:nvPr/>
            </p:nvSpPr>
            <p:spPr bwMode="auto">
              <a:xfrm>
                <a:off x="3024" y="249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5" name="Group 20"/>
            <p:cNvGrpSpPr>
              <a:grpSpLocks noChangeAspect="1"/>
            </p:cNvGrpSpPr>
            <p:nvPr/>
          </p:nvGrpSpPr>
          <p:grpSpPr bwMode="auto">
            <a:xfrm>
              <a:off x="3714750" y="2328446"/>
              <a:ext cx="400050" cy="685800"/>
              <a:chOff x="4272" y="2352"/>
              <a:chExt cx="515" cy="1333"/>
            </a:xfrm>
          </p:grpSpPr>
          <p:sp>
            <p:nvSpPr>
              <p:cNvPr id="26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8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9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31" name="Group 20"/>
            <p:cNvGrpSpPr>
              <a:grpSpLocks noChangeAspect="1"/>
            </p:cNvGrpSpPr>
            <p:nvPr/>
          </p:nvGrpSpPr>
          <p:grpSpPr bwMode="auto">
            <a:xfrm>
              <a:off x="7353300" y="1795046"/>
              <a:ext cx="400050" cy="685800"/>
              <a:chOff x="4272" y="2352"/>
              <a:chExt cx="515" cy="1333"/>
            </a:xfrm>
          </p:grpSpPr>
          <p:sp>
            <p:nvSpPr>
              <p:cNvPr id="32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3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4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5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6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37" name="Group 20"/>
            <p:cNvGrpSpPr>
              <a:grpSpLocks noChangeAspect="1"/>
            </p:cNvGrpSpPr>
            <p:nvPr/>
          </p:nvGrpSpPr>
          <p:grpSpPr bwMode="auto">
            <a:xfrm>
              <a:off x="8134350" y="2328446"/>
              <a:ext cx="400050" cy="685800"/>
              <a:chOff x="4272" y="2352"/>
              <a:chExt cx="515" cy="1333"/>
            </a:xfrm>
          </p:grpSpPr>
          <p:sp>
            <p:nvSpPr>
              <p:cNvPr id="38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9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0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1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2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43" name="Oval 42"/>
            <p:cNvSpPr/>
            <p:nvPr/>
          </p:nvSpPr>
          <p:spPr bwMode="auto">
            <a:xfrm>
              <a:off x="6153151" y="2922311"/>
              <a:ext cx="381000" cy="39673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sp>
        <p:sp>
          <p:nvSpPr>
            <p:cNvPr id="47" name="Freeform 46"/>
            <p:cNvSpPr/>
            <p:nvPr/>
          </p:nvSpPr>
          <p:spPr bwMode="auto">
            <a:xfrm>
              <a:off x="4659465" y="2486425"/>
              <a:ext cx="2909146" cy="68022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9146" h="749033">
                  <a:moveTo>
                    <a:pt x="0" y="54277"/>
                  </a:moveTo>
                  <a:cubicBezTo>
                    <a:pt x="24424" y="265056"/>
                    <a:pt x="48848" y="475835"/>
                    <a:pt x="325651" y="575344"/>
                  </a:cubicBezTo>
                  <a:cubicBezTo>
                    <a:pt x="602454" y="674853"/>
                    <a:pt x="1298984" y="640477"/>
                    <a:pt x="1660818" y="651333"/>
                  </a:cubicBezTo>
                  <a:cubicBezTo>
                    <a:pt x="2022652" y="662189"/>
                    <a:pt x="2288600" y="749033"/>
                    <a:pt x="2496655" y="640478"/>
                  </a:cubicBezTo>
                  <a:cubicBezTo>
                    <a:pt x="2704710" y="531923"/>
                    <a:pt x="2909146" y="0"/>
                    <a:pt x="2909146" y="0"/>
                  </a:cubicBezTo>
                </a:path>
              </a:pathLst>
            </a:cu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3929804" y="2992916"/>
              <a:ext cx="4508110" cy="26263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  <a:gd name="connsiteX0" fmla="*/ 0 w 3671146"/>
                <a:gd name="connsiteY0" fmla="*/ 389911 h 749033"/>
                <a:gd name="connsiteX1" fmla="*/ 1087651 w 3671146"/>
                <a:gd name="connsiteY1" fmla="*/ 575344 h 749033"/>
                <a:gd name="connsiteX2" fmla="*/ 2422818 w 3671146"/>
                <a:gd name="connsiteY2" fmla="*/ 651333 h 749033"/>
                <a:gd name="connsiteX3" fmla="*/ 3258655 w 3671146"/>
                <a:gd name="connsiteY3" fmla="*/ 640478 h 749033"/>
                <a:gd name="connsiteX4" fmla="*/ 3671146 w 3671146"/>
                <a:gd name="connsiteY4" fmla="*/ 0 h 749033"/>
                <a:gd name="connsiteX0" fmla="*/ 0 w 4433146"/>
                <a:gd name="connsiteY0" fmla="*/ 0 h 289199"/>
                <a:gd name="connsiteX1" fmla="*/ 1087651 w 4433146"/>
                <a:gd name="connsiteY1" fmla="*/ 185433 h 289199"/>
                <a:gd name="connsiteX2" fmla="*/ 2422818 w 4433146"/>
                <a:gd name="connsiteY2" fmla="*/ 261422 h 289199"/>
                <a:gd name="connsiteX3" fmla="*/ 3258655 w 4433146"/>
                <a:gd name="connsiteY3" fmla="*/ 250567 h 289199"/>
                <a:gd name="connsiteX4" fmla="*/ 4433146 w 4433146"/>
                <a:gd name="connsiteY4" fmla="*/ 29631 h 289199"/>
                <a:gd name="connsiteX0" fmla="*/ 0 w 4508110"/>
                <a:gd name="connsiteY0" fmla="*/ 0 h 289199"/>
                <a:gd name="connsiteX1" fmla="*/ 10876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  <a:gd name="connsiteX0" fmla="*/ 0 w 4508110"/>
                <a:gd name="connsiteY0" fmla="*/ 0 h 289199"/>
                <a:gd name="connsiteX1" fmla="*/ 5542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8110" h="289199">
                  <a:moveTo>
                    <a:pt x="0" y="0"/>
                  </a:moveTo>
                  <a:cubicBezTo>
                    <a:pt x="24424" y="210779"/>
                    <a:pt x="150448" y="141863"/>
                    <a:pt x="554251" y="185433"/>
                  </a:cubicBezTo>
                  <a:cubicBezTo>
                    <a:pt x="958054" y="229003"/>
                    <a:pt x="1819684" y="250566"/>
                    <a:pt x="2422818" y="261422"/>
                  </a:cubicBezTo>
                  <a:cubicBezTo>
                    <a:pt x="3025952" y="272278"/>
                    <a:pt x="3838000" y="289199"/>
                    <a:pt x="4173055" y="250567"/>
                  </a:cubicBezTo>
                  <a:cubicBezTo>
                    <a:pt x="4508110" y="211935"/>
                    <a:pt x="4433146" y="29631"/>
                    <a:pt x="4433146" y="29631"/>
                  </a:cubicBez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619859" y="3319046"/>
              <a:ext cx="26000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Router with infinite buffers</a:t>
              </a:r>
            </a:p>
          </p:txBody>
        </p:sp>
        <p:graphicFrame>
          <p:nvGraphicFramePr>
            <p:cNvPr id="51" name="Object 50"/>
            <p:cNvGraphicFramePr>
              <a:graphicFrameLocks noChangeAspect="1"/>
            </p:cNvGraphicFramePr>
            <p:nvPr/>
          </p:nvGraphicFramePr>
          <p:xfrm>
            <a:off x="4933950" y="1871246"/>
            <a:ext cx="362857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49" name="Equation" r:id="rId3" imgW="203200" imgH="177800" progId="Equation.3">
                    <p:embed/>
                  </p:oleObj>
                </mc:Choice>
                <mc:Fallback>
                  <p:oleObj name="Equation" r:id="rId3" imgW="203200" imgH="177800" progId="Equation.3">
                    <p:embed/>
                    <p:pic>
                      <p:nvPicPr>
                        <p:cNvPr id="51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3950" y="1871246"/>
                          <a:ext cx="362857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9027" name="Object 3"/>
            <p:cNvGraphicFramePr>
              <a:graphicFrameLocks noChangeAspect="1"/>
            </p:cNvGraphicFramePr>
            <p:nvPr/>
          </p:nvGraphicFramePr>
          <p:xfrm>
            <a:off x="6881813" y="1795046"/>
            <a:ext cx="431800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50" name="Equation" r:id="rId5" imgW="241300" imgH="177800" progId="Equation.3">
                    <p:embed/>
                  </p:oleObj>
                </mc:Choice>
                <mc:Fallback>
                  <p:oleObj name="Equation" r:id="rId5" imgW="241300" imgH="177800" progId="Equation.3">
                    <p:embed/>
                    <p:pic>
                      <p:nvPicPr>
                        <p:cNvPr id="129027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81813" y="1795046"/>
                          <a:ext cx="431800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0" name="TextBox 59"/>
          <p:cNvSpPr txBox="1"/>
          <p:nvPr/>
        </p:nvSpPr>
        <p:spPr>
          <a:xfrm>
            <a:off x="6425934" y="2068256"/>
            <a:ext cx="323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85AF41-722D-A446-90AF-05F0CC43AD36}"/>
              </a:ext>
            </a:extLst>
          </p:cNvPr>
          <p:cNvGrpSpPr/>
          <p:nvPr/>
        </p:nvGrpSpPr>
        <p:grpSpPr>
          <a:xfrm>
            <a:off x="269332" y="2647598"/>
            <a:ext cx="3674724" cy="1931167"/>
            <a:chOff x="282032" y="4577998"/>
            <a:chExt cx="3674724" cy="193116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83B7923-A03D-A144-A71D-E65325E77FE2}"/>
                </a:ext>
              </a:extLst>
            </p:cNvPr>
            <p:cNvGrpSpPr/>
            <p:nvPr/>
          </p:nvGrpSpPr>
          <p:grpSpPr>
            <a:xfrm>
              <a:off x="282032" y="4577998"/>
              <a:ext cx="3070768" cy="1931167"/>
              <a:chOff x="282032" y="4577998"/>
              <a:chExt cx="3070768" cy="1931167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762000" y="4636294"/>
                <a:ext cx="2590800" cy="1840706"/>
                <a:chOff x="0" y="2820194"/>
                <a:chExt cx="2590800" cy="1840706"/>
              </a:xfrm>
            </p:grpSpPr>
            <p:cxnSp>
              <p:nvCxnSpPr>
                <p:cNvPr id="53" name="Straight Arrow Connector 52"/>
                <p:cNvCxnSpPr/>
                <p:nvPr/>
              </p:nvCxnSpPr>
              <p:spPr bwMode="auto">
                <a:xfrm rot="5400000" flipH="1" flipV="1">
                  <a:off x="-304800" y="3581400"/>
                  <a:ext cx="15240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55" name="Straight Arrow Connector 54"/>
                <p:cNvCxnSpPr/>
                <p:nvPr/>
              </p:nvCxnSpPr>
              <p:spPr bwMode="auto">
                <a:xfrm>
                  <a:off x="457200" y="4343400"/>
                  <a:ext cx="21336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57" name="Straight Connector 56"/>
                <p:cNvCxnSpPr/>
                <p:nvPr/>
              </p:nvCxnSpPr>
              <p:spPr bwMode="auto">
                <a:xfrm flipV="1">
                  <a:off x="457200" y="3429000"/>
                  <a:ext cx="990600" cy="91440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33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" name="Straight Connector 58"/>
                <p:cNvCxnSpPr/>
                <p:nvPr/>
              </p:nvCxnSpPr>
              <p:spPr bwMode="auto">
                <a:xfrm>
                  <a:off x="1447800" y="3429000"/>
                  <a:ext cx="1066800" cy="1588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33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aphicFrame>
              <p:nvGraphicFramePr>
                <p:cNvPr id="129028" name="Object 4"/>
                <p:cNvGraphicFramePr>
                  <a:graphicFrameLocks noChangeAspect="1"/>
                </p:cNvGraphicFramePr>
                <p:nvPr/>
              </p:nvGraphicFramePr>
              <p:xfrm>
                <a:off x="2057400" y="4343400"/>
                <a:ext cx="363538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51" name="Equation" r:id="rId7" imgW="203200" imgH="177800" progId="Equation.3">
                        <p:embed/>
                      </p:oleObj>
                    </mc:Choice>
                    <mc:Fallback>
                      <p:oleObj name="Equation" r:id="rId7" imgW="203200" imgH="177800" progId="Equation.3">
                        <p:embed/>
                        <p:pic>
                          <p:nvPicPr>
                            <p:cNvPr id="129028" name="Object 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57400" y="4343400"/>
                              <a:ext cx="363538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29029" name="Object 5"/>
                <p:cNvGraphicFramePr>
                  <a:graphicFrameLocks noChangeAspect="1"/>
                </p:cNvGraphicFramePr>
                <p:nvPr/>
              </p:nvGraphicFramePr>
              <p:xfrm>
                <a:off x="0" y="2895600"/>
                <a:ext cx="431800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52" name="Equation" r:id="rId8" imgW="241300" imgH="177800" progId="Equation.3">
                        <p:embed/>
                      </p:oleObj>
                    </mc:Choice>
                    <mc:Fallback>
                      <p:oleObj name="Equation" r:id="rId8" imgW="241300" imgH="177800" progId="Equation.3">
                        <p:embed/>
                        <p:pic>
                          <p:nvPicPr>
                            <p:cNvPr id="129029" name="Object 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2895600"/>
                              <a:ext cx="431800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61" name="Straight Connector 60"/>
                <p:cNvCxnSpPr/>
                <p:nvPr/>
              </p:nvCxnSpPr>
              <p:spPr bwMode="auto">
                <a:xfrm rot="5400000" flipH="1" flipV="1">
                  <a:off x="838200" y="3733006"/>
                  <a:ext cx="1219200" cy="1588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2" name="TextBox 61"/>
                <p:cNvSpPr txBox="1"/>
                <p:nvPr/>
              </p:nvSpPr>
              <p:spPr>
                <a:xfrm>
                  <a:off x="1447800" y="2895600"/>
                  <a:ext cx="5437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C/2</a:t>
                  </a:r>
                </a:p>
              </p:txBody>
            </p:sp>
          </p:grp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0B3EE45-9FA6-3A43-9B07-8A69292D64FC}"/>
                  </a:ext>
                </a:extLst>
              </p:cNvPr>
              <p:cNvSpPr/>
              <p:nvPr/>
            </p:nvSpPr>
            <p:spPr bwMode="auto">
              <a:xfrm>
                <a:off x="2763064" y="6170611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2546B0F7-43E7-4A43-9200-EFE9E9642985}"/>
                  </a:ext>
                </a:extLst>
              </p:cNvPr>
              <p:cNvSpPr/>
              <p:nvPr/>
            </p:nvSpPr>
            <p:spPr bwMode="auto">
              <a:xfrm>
                <a:off x="737394" y="4727089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0CB3F46-EFFE-2F41-89EC-E9A41CF9F6D3}"/>
                  </a:ext>
                </a:extLst>
              </p:cNvPr>
              <p:cNvSpPr txBox="1"/>
              <p:nvPr/>
            </p:nvSpPr>
            <p:spPr>
              <a:xfrm rot="16200000">
                <a:off x="-324705" y="5184735"/>
                <a:ext cx="1859805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packets/second</a:t>
                </a:r>
              </a:p>
              <a:p>
                <a:r>
                  <a:rPr lang="en-US" dirty="0">
                    <a:latin typeface="Eurostile"/>
                    <a:cs typeface="Eurostile"/>
                  </a:rPr>
                  <a:t> </a:t>
                </a:r>
                <a:r>
                  <a:rPr lang="en-US" dirty="0" err="1">
                    <a:latin typeface="Eurostile"/>
                    <a:cs typeface="Eurostile"/>
                  </a:rPr>
                  <a:t>receveived</a:t>
                </a:r>
                <a:r>
                  <a:rPr lang="en-US" dirty="0">
                    <a:latin typeface="Eurostile"/>
                    <a:cs typeface="Eurostile"/>
                  </a:rPr>
                  <a:t> by </a:t>
                </a:r>
                <a:r>
                  <a:rPr lang="en-US" i="1" dirty="0" err="1">
                    <a:latin typeface="Eurostile"/>
                    <a:cs typeface="Eurostile"/>
                  </a:rPr>
                  <a:t>I</a:t>
                </a:r>
                <a:r>
                  <a:rPr lang="en-US" i="1" baseline="-25000" dirty="0" err="1">
                    <a:latin typeface="Eurostile"/>
                    <a:cs typeface="Eurostile"/>
                  </a:rPr>
                  <a:t>iout</a:t>
                </a:r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F0273E5-91FC-2B40-A8F3-D125E8EE6CC6}"/>
                </a:ext>
              </a:extLst>
            </p:cNvPr>
            <p:cNvSpPr txBox="1"/>
            <p:nvPr/>
          </p:nvSpPr>
          <p:spPr>
            <a:xfrm>
              <a:off x="928363" y="6094968"/>
              <a:ext cx="3028393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packets/second sent from </a:t>
              </a:r>
              <a:r>
                <a:rPr lang="en-US" i="1" dirty="0" err="1">
                  <a:latin typeface="Eurostile"/>
                  <a:cs typeface="Eurostile"/>
                </a:rPr>
                <a:t>I</a:t>
              </a:r>
              <a:r>
                <a:rPr lang="en-US" i="1" baseline="-25000" dirty="0" err="1">
                  <a:latin typeface="Eurostile"/>
                  <a:cs typeface="Eurostile"/>
                </a:rPr>
                <a:t>in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48197B4-7C7E-7F4D-A30F-5C3EFD07C544}"/>
              </a:ext>
            </a:extLst>
          </p:cNvPr>
          <p:cNvGrpSpPr/>
          <p:nvPr/>
        </p:nvGrpSpPr>
        <p:grpSpPr>
          <a:xfrm>
            <a:off x="800101" y="4445000"/>
            <a:ext cx="3068764" cy="2053053"/>
            <a:chOff x="800101" y="2552700"/>
            <a:chExt cx="3068764" cy="205305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A3F3333-389D-EB40-8417-834C9DF1FE5E}"/>
                </a:ext>
              </a:extLst>
            </p:cNvPr>
            <p:cNvGrpSpPr/>
            <p:nvPr/>
          </p:nvGrpSpPr>
          <p:grpSpPr>
            <a:xfrm>
              <a:off x="800101" y="2552700"/>
              <a:ext cx="3068764" cy="2053053"/>
              <a:chOff x="800101" y="2552700"/>
              <a:chExt cx="3068764" cy="2053053"/>
            </a:xfrm>
          </p:grpSpPr>
          <p:grpSp>
            <p:nvGrpSpPr>
              <p:cNvPr id="76" name="Group 75"/>
              <p:cNvGrpSpPr/>
              <p:nvPr/>
            </p:nvGrpSpPr>
            <p:grpSpPr>
              <a:xfrm>
                <a:off x="800101" y="2552700"/>
                <a:ext cx="2552699" cy="2019300"/>
                <a:chOff x="571501" y="2107406"/>
                <a:chExt cx="2552699" cy="2019300"/>
              </a:xfrm>
            </p:grpSpPr>
            <p:cxnSp>
              <p:nvCxnSpPr>
                <p:cNvPr id="65" name="Straight Arrow Connector 64"/>
                <p:cNvCxnSpPr/>
                <p:nvPr/>
              </p:nvCxnSpPr>
              <p:spPr bwMode="auto">
                <a:xfrm rot="5400000" flipH="1" flipV="1">
                  <a:off x="228600" y="3047206"/>
                  <a:ext cx="15240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66" name="Straight Arrow Connector 65"/>
                <p:cNvCxnSpPr/>
                <p:nvPr/>
              </p:nvCxnSpPr>
              <p:spPr bwMode="auto">
                <a:xfrm>
                  <a:off x="990600" y="3809206"/>
                  <a:ext cx="21336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graphicFrame>
              <p:nvGraphicFramePr>
                <p:cNvPr id="69" name="Object 4"/>
                <p:cNvGraphicFramePr>
                  <a:graphicFrameLocks noChangeAspect="1"/>
                </p:cNvGraphicFramePr>
                <p:nvPr/>
              </p:nvGraphicFramePr>
              <p:xfrm>
                <a:off x="2590800" y="3809206"/>
                <a:ext cx="363538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53" name="Equation" r:id="rId9" imgW="203200" imgH="177800" progId="Equation.3">
                        <p:embed/>
                      </p:oleObj>
                    </mc:Choice>
                    <mc:Fallback>
                      <p:oleObj name="Equation" r:id="rId9" imgW="203200" imgH="177800" progId="Equation.3">
                        <p:embed/>
                        <p:pic>
                          <p:nvPicPr>
                            <p:cNvPr id="69" name="Object 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590800" y="3809206"/>
                              <a:ext cx="363538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72" name="TextBox 71"/>
                <p:cNvSpPr txBox="1"/>
                <p:nvPr/>
              </p:nvSpPr>
              <p:spPr>
                <a:xfrm>
                  <a:off x="1727200" y="2107406"/>
                  <a:ext cx="5437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C/2</a:t>
                  </a: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 rot="16200000">
                  <a:off x="230221" y="2880963"/>
                  <a:ext cx="105189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 panose="020B0504020202050204" pitchFamily="34" charset="77"/>
                    </a:rPr>
                    <a:t>avg delay</a:t>
                  </a:r>
                </a:p>
              </p:txBody>
            </p:sp>
          </p:grp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710DC64-0545-2A47-8A2D-EEE46FC85EBB}"/>
                  </a:ext>
                </a:extLst>
              </p:cNvPr>
              <p:cNvSpPr/>
              <p:nvPr/>
            </p:nvSpPr>
            <p:spPr bwMode="auto">
              <a:xfrm>
                <a:off x="2753539" y="4267199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9884D88-0ACF-7543-A590-F74FD962D967}"/>
                  </a:ext>
                </a:extLst>
              </p:cNvPr>
              <p:cNvSpPr txBox="1"/>
              <p:nvPr/>
            </p:nvSpPr>
            <p:spPr>
              <a:xfrm>
                <a:off x="840472" y="4214982"/>
                <a:ext cx="3028393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packets/second sent from </a:t>
                </a:r>
                <a:r>
                  <a:rPr lang="en-US" i="1" dirty="0" err="1">
                    <a:latin typeface="Eurostile"/>
                    <a:cs typeface="Eurostile"/>
                  </a:rPr>
                  <a:t>I</a:t>
                </a:r>
                <a:r>
                  <a:rPr lang="en-US" i="1" baseline="-25000" dirty="0" err="1">
                    <a:latin typeface="Eurostile"/>
                    <a:cs typeface="Eurostile"/>
                  </a:rPr>
                  <a:t>in</a:t>
                </a:r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</p:grp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6087137-D0EB-2B41-A83A-44D9AC3E62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31900" y="4051300"/>
              <a:ext cx="990600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7F9E8E0-CBCB-9643-9E8A-3C8EB85DD52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222500" y="2857500"/>
              <a:ext cx="0" cy="119380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22EA43B-9C94-F946-A1A3-C1E2B4937A2F}"/>
                </a:ext>
              </a:extLst>
            </p:cNvPr>
            <p:cNvCxnSpPr/>
            <p:nvPr/>
          </p:nvCxnSpPr>
          <p:spPr bwMode="auto">
            <a:xfrm rot="5400000" flipH="1" flipV="1">
              <a:off x="1612900" y="3644106"/>
              <a:ext cx="1219200" cy="1588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8553473-C9E9-774F-AE86-3F201F43A3A3}"/>
                  </a:ext>
                </a:extLst>
              </p:cNvPr>
              <p:cNvSpPr txBox="1"/>
              <p:nvPr/>
            </p:nvSpPr>
            <p:spPr>
              <a:xfrm>
                <a:off x="2590800" y="4635500"/>
                <a:ext cx="452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8553473-C9E9-774F-AE86-3F201F43A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635500"/>
                <a:ext cx="452367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254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for congestion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1" y="885825"/>
            <a:ext cx="3962400" cy="1781175"/>
          </a:xfrm>
        </p:spPr>
        <p:txBody>
          <a:bodyPr/>
          <a:lstStyle/>
          <a:p>
            <a:pPr eaLnBrk="1" hangingPunct="1"/>
            <a:r>
              <a:rPr lang="en-US" sz="2000" dirty="0"/>
              <a:t>Two senders, two receivers</a:t>
            </a:r>
          </a:p>
          <a:p>
            <a:pPr eaLnBrk="1" hangingPunct="1"/>
            <a:r>
              <a:rPr lang="en-US" sz="2000" dirty="0"/>
              <a:t>One router, </a:t>
            </a:r>
            <a:r>
              <a:rPr lang="en-US" sz="2000" b="1" dirty="0">
                <a:solidFill>
                  <a:srgbClr val="FF0000"/>
                </a:solidFill>
              </a:rPr>
              <a:t>finite</a:t>
            </a:r>
            <a:r>
              <a:rPr lang="en-US" sz="2000" dirty="0"/>
              <a:t> buffers</a:t>
            </a:r>
          </a:p>
          <a:p>
            <a:r>
              <a:rPr lang="en-US" sz="2000" dirty="0"/>
              <a:t>No retransmissions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3797300" y="1248946"/>
            <a:ext cx="4819650" cy="1862554"/>
            <a:chOff x="2286000" y="3581400"/>
            <a:chExt cx="4819650" cy="1862554"/>
          </a:xfrm>
        </p:grpSpPr>
        <p:grpSp>
          <p:nvGrpSpPr>
            <p:cNvPr id="6" name="Group 20"/>
            <p:cNvGrpSpPr>
              <a:grpSpLocks noChangeAspect="1"/>
            </p:cNvGrpSpPr>
            <p:nvPr/>
          </p:nvGrpSpPr>
          <p:grpSpPr bwMode="auto">
            <a:xfrm>
              <a:off x="3048000" y="3657602"/>
              <a:ext cx="400050" cy="685800"/>
              <a:chOff x="4272" y="2352"/>
              <a:chExt cx="515" cy="1333"/>
            </a:xfrm>
          </p:grpSpPr>
          <p:sp>
            <p:nvSpPr>
              <p:cNvPr id="40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1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2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3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4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7" name="Group 144"/>
            <p:cNvGrpSpPr>
              <a:grpSpLocks/>
            </p:cNvGrpSpPr>
            <p:nvPr/>
          </p:nvGrpSpPr>
          <p:grpSpPr bwMode="auto">
            <a:xfrm rot="16200000" flipV="1">
              <a:off x="4229099" y="4610100"/>
              <a:ext cx="381000" cy="609601"/>
              <a:chOff x="3024" y="576"/>
              <a:chExt cx="867" cy="2306"/>
            </a:xfrm>
          </p:grpSpPr>
          <p:sp>
            <p:nvSpPr>
              <p:cNvPr id="34" name="Freeform 145"/>
              <p:cNvSpPr>
                <a:spLocks/>
              </p:cNvSpPr>
              <p:nvPr/>
            </p:nvSpPr>
            <p:spPr bwMode="auto">
              <a:xfrm>
                <a:off x="3024" y="57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146"/>
              <p:cNvSpPr>
                <a:spLocks/>
              </p:cNvSpPr>
              <p:nvPr/>
            </p:nvSpPr>
            <p:spPr bwMode="auto">
              <a:xfrm>
                <a:off x="3024" y="960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147"/>
              <p:cNvSpPr>
                <a:spLocks/>
              </p:cNvSpPr>
              <p:nvPr/>
            </p:nvSpPr>
            <p:spPr bwMode="auto">
              <a:xfrm>
                <a:off x="3024" y="1344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148"/>
              <p:cNvSpPr>
                <a:spLocks/>
              </p:cNvSpPr>
              <p:nvPr/>
            </p:nvSpPr>
            <p:spPr bwMode="auto">
              <a:xfrm>
                <a:off x="3024" y="1728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149"/>
              <p:cNvSpPr>
                <a:spLocks/>
              </p:cNvSpPr>
              <p:nvPr/>
            </p:nvSpPr>
            <p:spPr bwMode="auto">
              <a:xfrm>
                <a:off x="3024" y="2112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50"/>
              <p:cNvSpPr>
                <a:spLocks/>
              </p:cNvSpPr>
              <p:nvPr/>
            </p:nvSpPr>
            <p:spPr bwMode="auto">
              <a:xfrm>
                <a:off x="3024" y="249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20"/>
            <p:cNvGrpSpPr>
              <a:grpSpLocks noChangeAspect="1"/>
            </p:cNvGrpSpPr>
            <p:nvPr/>
          </p:nvGrpSpPr>
          <p:grpSpPr bwMode="auto">
            <a:xfrm>
              <a:off x="2286000" y="4114802"/>
              <a:ext cx="400050" cy="685800"/>
              <a:chOff x="4272" y="2352"/>
              <a:chExt cx="515" cy="1333"/>
            </a:xfrm>
          </p:grpSpPr>
          <p:sp>
            <p:nvSpPr>
              <p:cNvPr id="29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1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2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3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9" name="Group 20"/>
            <p:cNvGrpSpPr>
              <a:grpSpLocks noChangeAspect="1"/>
            </p:cNvGrpSpPr>
            <p:nvPr/>
          </p:nvGrpSpPr>
          <p:grpSpPr bwMode="auto">
            <a:xfrm>
              <a:off x="5924550" y="3581402"/>
              <a:ext cx="400050" cy="685800"/>
              <a:chOff x="4272" y="2352"/>
              <a:chExt cx="515" cy="1333"/>
            </a:xfrm>
          </p:grpSpPr>
          <p:sp>
            <p:nvSpPr>
              <p:cNvPr id="24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5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6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8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2" name="Group 20"/>
            <p:cNvGrpSpPr>
              <a:grpSpLocks noChangeAspect="1"/>
            </p:cNvGrpSpPr>
            <p:nvPr/>
          </p:nvGrpSpPr>
          <p:grpSpPr bwMode="auto">
            <a:xfrm>
              <a:off x="6705600" y="4114802"/>
              <a:ext cx="400050" cy="685800"/>
              <a:chOff x="4272" y="2352"/>
              <a:chExt cx="515" cy="1333"/>
            </a:xfrm>
          </p:grpSpPr>
          <p:sp>
            <p:nvSpPr>
              <p:cNvPr id="19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0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1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2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3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13" name="Oval 12"/>
            <p:cNvSpPr/>
            <p:nvPr/>
          </p:nvSpPr>
          <p:spPr bwMode="auto">
            <a:xfrm>
              <a:off x="4724401" y="4708665"/>
              <a:ext cx="381000" cy="39673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sp>
        <p:sp>
          <p:nvSpPr>
            <p:cNvPr id="14" name="Freeform 13"/>
            <p:cNvSpPr/>
            <p:nvPr/>
          </p:nvSpPr>
          <p:spPr bwMode="auto">
            <a:xfrm>
              <a:off x="3230715" y="4272779"/>
              <a:ext cx="2909146" cy="68022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9146" h="749033">
                  <a:moveTo>
                    <a:pt x="0" y="54277"/>
                  </a:moveTo>
                  <a:cubicBezTo>
                    <a:pt x="24424" y="265056"/>
                    <a:pt x="48848" y="475835"/>
                    <a:pt x="325651" y="575344"/>
                  </a:cubicBezTo>
                  <a:cubicBezTo>
                    <a:pt x="602454" y="674853"/>
                    <a:pt x="1298984" y="640477"/>
                    <a:pt x="1660818" y="651333"/>
                  </a:cubicBezTo>
                  <a:cubicBezTo>
                    <a:pt x="2022652" y="662189"/>
                    <a:pt x="2288600" y="749033"/>
                    <a:pt x="2496655" y="640478"/>
                  </a:cubicBezTo>
                  <a:cubicBezTo>
                    <a:pt x="2704710" y="531923"/>
                    <a:pt x="2909146" y="0"/>
                    <a:pt x="2909146" y="0"/>
                  </a:cubicBezTo>
                </a:path>
              </a:pathLst>
            </a:cu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2501054" y="4779270"/>
              <a:ext cx="4508110" cy="26263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  <a:gd name="connsiteX0" fmla="*/ 0 w 3671146"/>
                <a:gd name="connsiteY0" fmla="*/ 389911 h 749033"/>
                <a:gd name="connsiteX1" fmla="*/ 1087651 w 3671146"/>
                <a:gd name="connsiteY1" fmla="*/ 575344 h 749033"/>
                <a:gd name="connsiteX2" fmla="*/ 2422818 w 3671146"/>
                <a:gd name="connsiteY2" fmla="*/ 651333 h 749033"/>
                <a:gd name="connsiteX3" fmla="*/ 3258655 w 3671146"/>
                <a:gd name="connsiteY3" fmla="*/ 640478 h 749033"/>
                <a:gd name="connsiteX4" fmla="*/ 3671146 w 3671146"/>
                <a:gd name="connsiteY4" fmla="*/ 0 h 749033"/>
                <a:gd name="connsiteX0" fmla="*/ 0 w 4433146"/>
                <a:gd name="connsiteY0" fmla="*/ 0 h 289199"/>
                <a:gd name="connsiteX1" fmla="*/ 1087651 w 4433146"/>
                <a:gd name="connsiteY1" fmla="*/ 185433 h 289199"/>
                <a:gd name="connsiteX2" fmla="*/ 2422818 w 4433146"/>
                <a:gd name="connsiteY2" fmla="*/ 261422 h 289199"/>
                <a:gd name="connsiteX3" fmla="*/ 3258655 w 4433146"/>
                <a:gd name="connsiteY3" fmla="*/ 250567 h 289199"/>
                <a:gd name="connsiteX4" fmla="*/ 4433146 w 4433146"/>
                <a:gd name="connsiteY4" fmla="*/ 29631 h 289199"/>
                <a:gd name="connsiteX0" fmla="*/ 0 w 4508110"/>
                <a:gd name="connsiteY0" fmla="*/ 0 h 289199"/>
                <a:gd name="connsiteX1" fmla="*/ 10876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  <a:gd name="connsiteX0" fmla="*/ 0 w 4508110"/>
                <a:gd name="connsiteY0" fmla="*/ 0 h 289199"/>
                <a:gd name="connsiteX1" fmla="*/ 5542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8110" h="289199">
                  <a:moveTo>
                    <a:pt x="0" y="0"/>
                  </a:moveTo>
                  <a:cubicBezTo>
                    <a:pt x="24424" y="210779"/>
                    <a:pt x="150448" y="141863"/>
                    <a:pt x="554251" y="185433"/>
                  </a:cubicBezTo>
                  <a:cubicBezTo>
                    <a:pt x="958054" y="229003"/>
                    <a:pt x="1819684" y="250566"/>
                    <a:pt x="2422818" y="261422"/>
                  </a:cubicBezTo>
                  <a:cubicBezTo>
                    <a:pt x="3025952" y="272278"/>
                    <a:pt x="3838000" y="289199"/>
                    <a:pt x="4173055" y="250567"/>
                  </a:cubicBezTo>
                  <a:cubicBezTo>
                    <a:pt x="4508110" y="211935"/>
                    <a:pt x="4433146" y="29631"/>
                    <a:pt x="4433146" y="29631"/>
                  </a:cubicBez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91109" y="5105400"/>
              <a:ext cx="24860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Router with finite buffers</a:t>
              </a:r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34151123"/>
                </p:ext>
              </p:extLst>
            </p:nvPr>
          </p:nvGraphicFramePr>
          <p:xfrm>
            <a:off x="3556000" y="3632200"/>
            <a:ext cx="362857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33" name="Equation" r:id="rId3" imgW="203200" imgH="177800" progId="Equation.3">
                    <p:embed/>
                  </p:oleObj>
                </mc:Choice>
                <mc:Fallback>
                  <p:oleObj name="Equation" r:id="rId3" imgW="203200" imgH="177800" progId="Equation.3">
                    <p:embed/>
                    <p:pic>
                      <p:nvPicPr>
                        <p:cNvPr id="17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6000" y="3632200"/>
                          <a:ext cx="362857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3"/>
            <p:cNvGraphicFramePr>
              <a:graphicFrameLocks noChangeAspect="1"/>
            </p:cNvGraphicFramePr>
            <p:nvPr/>
          </p:nvGraphicFramePr>
          <p:xfrm>
            <a:off x="5453063" y="3581400"/>
            <a:ext cx="431800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34" name="Equation" r:id="rId5" imgW="241300" imgH="177800" progId="Equation.3">
                    <p:embed/>
                  </p:oleObj>
                </mc:Choice>
                <mc:Fallback>
                  <p:oleObj name="Equation" r:id="rId5" imgW="241300" imgH="177800" progId="Equation.3">
                    <p:embed/>
                    <p:pic>
                      <p:nvPicPr>
                        <p:cNvPr id="18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3063" y="3581400"/>
                          <a:ext cx="431800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" name="TextBox 53"/>
          <p:cNvSpPr txBox="1"/>
          <p:nvPr/>
        </p:nvSpPr>
        <p:spPr>
          <a:xfrm>
            <a:off x="6257410" y="2033844"/>
            <a:ext cx="323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E5869F0-CACE-6045-BE64-1D7DC532490D}"/>
              </a:ext>
            </a:extLst>
          </p:cNvPr>
          <p:cNvGrpSpPr/>
          <p:nvPr/>
        </p:nvGrpSpPr>
        <p:grpSpPr>
          <a:xfrm>
            <a:off x="447132" y="2215798"/>
            <a:ext cx="3674724" cy="1931167"/>
            <a:chOff x="282032" y="4577998"/>
            <a:chExt cx="3674724" cy="1931167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D0AF602-B057-7F4E-B9F3-55497A92F0C8}"/>
                </a:ext>
              </a:extLst>
            </p:cNvPr>
            <p:cNvGrpSpPr/>
            <p:nvPr/>
          </p:nvGrpSpPr>
          <p:grpSpPr>
            <a:xfrm>
              <a:off x="282032" y="4577998"/>
              <a:ext cx="3070768" cy="1931167"/>
              <a:chOff x="282032" y="4577998"/>
              <a:chExt cx="3070768" cy="1931167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C0D19DB8-6A2C-4346-8640-7C0B6CC7B5DE}"/>
                  </a:ext>
                </a:extLst>
              </p:cNvPr>
              <p:cNvGrpSpPr/>
              <p:nvPr/>
            </p:nvGrpSpPr>
            <p:grpSpPr>
              <a:xfrm>
                <a:off x="762000" y="4636294"/>
                <a:ext cx="2590800" cy="1840706"/>
                <a:chOff x="0" y="2820194"/>
                <a:chExt cx="2590800" cy="1840706"/>
              </a:xfrm>
            </p:grpSpPr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D30C1B13-13D1-E441-9DF5-125CCD37D991}"/>
                    </a:ext>
                  </a:extLst>
                </p:cNvPr>
                <p:cNvCxnSpPr/>
                <p:nvPr/>
              </p:nvCxnSpPr>
              <p:spPr bwMode="auto">
                <a:xfrm rot="5400000" flipH="1" flipV="1">
                  <a:off x="-304800" y="3581400"/>
                  <a:ext cx="15240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63" name="Straight Arrow Connector 62">
                  <a:extLst>
                    <a:ext uri="{FF2B5EF4-FFF2-40B4-BE49-F238E27FC236}">
                      <a16:creationId xmlns:a16="http://schemas.microsoft.com/office/drawing/2014/main" id="{73F66ECB-6635-0C42-A665-8EDEBEEE1BFD}"/>
                    </a:ext>
                  </a:extLst>
                </p:cNvPr>
                <p:cNvCxnSpPr/>
                <p:nvPr/>
              </p:nvCxnSpPr>
              <p:spPr bwMode="auto">
                <a:xfrm>
                  <a:off x="457200" y="4343400"/>
                  <a:ext cx="21336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D419CBBE-5E1C-894C-ABA6-5CD9DC15255F}"/>
                    </a:ext>
                  </a:extLst>
                </p:cNvPr>
                <p:cNvCxnSpPr/>
                <p:nvPr/>
              </p:nvCxnSpPr>
              <p:spPr bwMode="auto">
                <a:xfrm flipV="1">
                  <a:off x="457200" y="3429000"/>
                  <a:ext cx="990600" cy="91440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33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46A7A080-5A7F-8E46-B2D9-EA7A15DCF0BB}"/>
                    </a:ext>
                  </a:extLst>
                </p:cNvPr>
                <p:cNvCxnSpPr/>
                <p:nvPr/>
              </p:nvCxnSpPr>
              <p:spPr bwMode="auto">
                <a:xfrm>
                  <a:off x="1447800" y="3429000"/>
                  <a:ext cx="1066800" cy="1588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33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aphicFrame>
              <p:nvGraphicFramePr>
                <p:cNvPr id="66" name="Object 4">
                  <a:extLst>
                    <a:ext uri="{FF2B5EF4-FFF2-40B4-BE49-F238E27FC236}">
                      <a16:creationId xmlns:a16="http://schemas.microsoft.com/office/drawing/2014/main" id="{35A195D3-E08A-3747-B098-916C01CC68B9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2057400" y="4343400"/>
                <a:ext cx="363538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735" name="Equation" r:id="rId7" imgW="203200" imgH="177800" progId="Equation.3">
                        <p:embed/>
                      </p:oleObj>
                    </mc:Choice>
                    <mc:Fallback>
                      <p:oleObj name="Equation" r:id="rId7" imgW="203200" imgH="177800" progId="Equation.3">
                        <p:embed/>
                        <p:pic>
                          <p:nvPicPr>
                            <p:cNvPr id="129028" name="Object 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57400" y="4343400"/>
                              <a:ext cx="363538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67" name="Object 5">
                  <a:extLst>
                    <a:ext uri="{FF2B5EF4-FFF2-40B4-BE49-F238E27FC236}">
                      <a16:creationId xmlns:a16="http://schemas.microsoft.com/office/drawing/2014/main" id="{F331619A-0FC1-524D-B2C2-CCCE32A7F9CB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0" y="2895600"/>
                <a:ext cx="431800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736" name="Equation" r:id="rId8" imgW="241300" imgH="177800" progId="Equation.3">
                        <p:embed/>
                      </p:oleObj>
                    </mc:Choice>
                    <mc:Fallback>
                      <p:oleObj name="Equation" r:id="rId8" imgW="241300" imgH="177800" progId="Equation.3">
                        <p:embed/>
                        <p:pic>
                          <p:nvPicPr>
                            <p:cNvPr id="129029" name="Object 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2895600"/>
                              <a:ext cx="431800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1201E1EF-3E09-214E-9501-A0C8C2DE04D0}"/>
                    </a:ext>
                  </a:extLst>
                </p:cNvPr>
                <p:cNvCxnSpPr/>
                <p:nvPr/>
              </p:nvCxnSpPr>
              <p:spPr bwMode="auto">
                <a:xfrm rot="5400000" flipH="1" flipV="1">
                  <a:off x="838200" y="3733006"/>
                  <a:ext cx="1219200" cy="1588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4E1397C2-1E68-FA4F-B150-E87BC0A781C0}"/>
                    </a:ext>
                  </a:extLst>
                </p:cNvPr>
                <p:cNvSpPr txBox="1"/>
                <p:nvPr/>
              </p:nvSpPr>
              <p:spPr>
                <a:xfrm>
                  <a:off x="1447800" y="2895600"/>
                  <a:ext cx="5437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C/2</a:t>
                  </a:r>
                </a:p>
              </p:txBody>
            </p:sp>
          </p:grp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B5DBD50D-325E-4041-951A-3D97C1D90BC8}"/>
                  </a:ext>
                </a:extLst>
              </p:cNvPr>
              <p:cNvSpPr/>
              <p:nvPr/>
            </p:nvSpPr>
            <p:spPr bwMode="auto">
              <a:xfrm>
                <a:off x="2763064" y="6170611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620452B-8EE1-564F-96CB-DCF62A14EEE3}"/>
                  </a:ext>
                </a:extLst>
              </p:cNvPr>
              <p:cNvSpPr/>
              <p:nvPr/>
            </p:nvSpPr>
            <p:spPr bwMode="auto">
              <a:xfrm>
                <a:off x="737394" y="4727089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DA4BC2E-B2B2-3D4B-8D16-1EC285A93699}"/>
                  </a:ext>
                </a:extLst>
              </p:cNvPr>
              <p:cNvSpPr txBox="1"/>
              <p:nvPr/>
            </p:nvSpPr>
            <p:spPr>
              <a:xfrm rot="16200000">
                <a:off x="-324705" y="5184735"/>
                <a:ext cx="1859805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packets/second</a:t>
                </a:r>
              </a:p>
              <a:p>
                <a:r>
                  <a:rPr lang="en-US" dirty="0">
                    <a:latin typeface="Eurostile"/>
                    <a:cs typeface="Eurostile"/>
                  </a:rPr>
                  <a:t> </a:t>
                </a:r>
                <a:r>
                  <a:rPr lang="en-US" dirty="0" err="1">
                    <a:latin typeface="Eurostile"/>
                    <a:cs typeface="Eurostile"/>
                  </a:rPr>
                  <a:t>receveived</a:t>
                </a:r>
                <a:r>
                  <a:rPr lang="en-US" dirty="0">
                    <a:latin typeface="Eurostile"/>
                    <a:cs typeface="Eurostile"/>
                  </a:rPr>
                  <a:t> by </a:t>
                </a:r>
                <a:r>
                  <a:rPr lang="en-US" i="1" dirty="0" err="1">
                    <a:latin typeface="Eurostile"/>
                    <a:cs typeface="Eurostile"/>
                  </a:rPr>
                  <a:t>I</a:t>
                </a:r>
                <a:r>
                  <a:rPr lang="en-US" i="1" baseline="-25000" dirty="0" err="1">
                    <a:latin typeface="Eurostile"/>
                    <a:cs typeface="Eurostile"/>
                  </a:rPr>
                  <a:t>out</a:t>
                </a:r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84049E-85D3-E542-9386-5DAB10FC0D10}"/>
                </a:ext>
              </a:extLst>
            </p:cNvPr>
            <p:cNvSpPr txBox="1"/>
            <p:nvPr/>
          </p:nvSpPr>
          <p:spPr>
            <a:xfrm>
              <a:off x="928363" y="6094968"/>
              <a:ext cx="3028393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packets/second sent from </a:t>
              </a:r>
              <a:r>
                <a:rPr lang="en-US" i="1" dirty="0" err="1">
                  <a:latin typeface="Eurostile"/>
                  <a:cs typeface="Eurostile"/>
                </a:rPr>
                <a:t>I</a:t>
              </a:r>
              <a:r>
                <a:rPr lang="en-US" i="1" baseline="-25000" dirty="0" err="1">
                  <a:latin typeface="Eurostile"/>
                  <a:cs typeface="Eurostile"/>
                </a:rPr>
                <a:t>in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</p:grpSp>
      <p:grpSp>
        <p:nvGrpSpPr>
          <p:cNvPr id="147467" name="Group 147466">
            <a:extLst>
              <a:ext uri="{FF2B5EF4-FFF2-40B4-BE49-F238E27FC236}">
                <a16:creationId xmlns:a16="http://schemas.microsoft.com/office/drawing/2014/main" id="{207ED761-AE11-8E4F-819C-275E1E9B97A8}"/>
              </a:ext>
            </a:extLst>
          </p:cNvPr>
          <p:cNvGrpSpPr/>
          <p:nvPr/>
        </p:nvGrpSpPr>
        <p:grpSpPr>
          <a:xfrm>
            <a:off x="1003301" y="4495800"/>
            <a:ext cx="3068764" cy="1900653"/>
            <a:chOff x="1003301" y="4495800"/>
            <a:chExt cx="3068764" cy="190065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817410B-90ED-8141-A1CA-E83E540FB3B4}"/>
                </a:ext>
              </a:extLst>
            </p:cNvPr>
            <p:cNvGrpSpPr/>
            <p:nvPr/>
          </p:nvGrpSpPr>
          <p:grpSpPr>
            <a:xfrm>
              <a:off x="1003301" y="4495800"/>
              <a:ext cx="3068764" cy="1900653"/>
              <a:chOff x="800101" y="2705100"/>
              <a:chExt cx="3068764" cy="1900653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090BA38C-C333-5445-AAFD-94B2FCD10362}"/>
                  </a:ext>
                </a:extLst>
              </p:cNvPr>
              <p:cNvGrpSpPr/>
              <p:nvPr/>
            </p:nvGrpSpPr>
            <p:grpSpPr>
              <a:xfrm>
                <a:off x="800101" y="2705100"/>
                <a:ext cx="3068764" cy="1900653"/>
                <a:chOff x="800101" y="2705100"/>
                <a:chExt cx="3068764" cy="1900653"/>
              </a:xfrm>
            </p:grpSpPr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49AAF34A-C301-BB42-B348-21C3BF3E6B83}"/>
                    </a:ext>
                  </a:extLst>
                </p:cNvPr>
                <p:cNvGrpSpPr/>
                <p:nvPr/>
              </p:nvGrpSpPr>
              <p:grpSpPr>
                <a:xfrm>
                  <a:off x="800101" y="2705100"/>
                  <a:ext cx="2552699" cy="1866900"/>
                  <a:chOff x="571501" y="2259806"/>
                  <a:chExt cx="2552699" cy="1866900"/>
                </a:xfrm>
              </p:grpSpPr>
              <p:cxnSp>
                <p:nvCxnSpPr>
                  <p:cNvPr id="78" name="Straight Arrow Connector 77">
                    <a:extLst>
                      <a:ext uri="{FF2B5EF4-FFF2-40B4-BE49-F238E27FC236}">
                        <a16:creationId xmlns:a16="http://schemas.microsoft.com/office/drawing/2014/main" id="{B4F618CD-56DC-B845-AB74-536FFDBA10C0}"/>
                      </a:ext>
                    </a:extLst>
                  </p:cNvPr>
                  <p:cNvCxnSpPr/>
                  <p:nvPr/>
                </p:nvCxnSpPr>
                <p:spPr bwMode="auto">
                  <a:xfrm rot="5400000" flipH="1" flipV="1">
                    <a:off x="228600" y="3047206"/>
                    <a:ext cx="1524000" cy="1588"/>
                  </a:xfrm>
                  <a:prstGeom prst="straightConnector1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79" name="Straight Arrow Connector 78">
                    <a:extLst>
                      <a:ext uri="{FF2B5EF4-FFF2-40B4-BE49-F238E27FC236}">
                        <a16:creationId xmlns:a16="http://schemas.microsoft.com/office/drawing/2014/main" id="{2B2A6963-2741-FD43-913A-99794AFAFF8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990600" y="3809206"/>
                    <a:ext cx="2133600" cy="1588"/>
                  </a:xfrm>
                  <a:prstGeom prst="straightConnector1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graphicFrame>
                <p:nvGraphicFramePr>
                  <p:cNvPr id="80" name="Object 4">
                    <a:extLst>
                      <a:ext uri="{FF2B5EF4-FFF2-40B4-BE49-F238E27FC236}">
                        <a16:creationId xmlns:a16="http://schemas.microsoft.com/office/drawing/2014/main" id="{EB7BAC5A-11B6-714F-9F5A-83ABE65C4EFD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590800" y="3809206"/>
                  <a:ext cx="363538" cy="3175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737" name="Equation" r:id="rId9" imgW="203200" imgH="177800" progId="Equation.3">
                          <p:embed/>
                        </p:oleObj>
                      </mc:Choice>
                      <mc:Fallback>
                        <p:oleObj name="Equation" r:id="rId9" imgW="203200" imgH="177800" progId="Equation.3">
                          <p:embed/>
                          <p:pic>
                            <p:nvPicPr>
                              <p:cNvPr id="69" name="Object 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590800" y="3809206"/>
                                <a:ext cx="363538" cy="317500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B58FF791-CA0B-274A-959F-D2E2D5FAE4C1}"/>
                      </a:ext>
                    </a:extLst>
                  </p:cNvPr>
                  <p:cNvSpPr txBox="1"/>
                  <p:nvPr/>
                </p:nvSpPr>
                <p:spPr>
                  <a:xfrm>
                    <a:off x="1892300" y="2259806"/>
                    <a:ext cx="54373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C/2</a:t>
                    </a: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92CBD983-259B-6341-8FE6-EA130B5A7CE2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30221" y="2880963"/>
                    <a:ext cx="105189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>
                        <a:latin typeface="Eurostile" panose="020B0504020202050204" pitchFamily="34" charset="77"/>
                      </a:rPr>
                      <a:t>avg delay</a:t>
                    </a:r>
                  </a:p>
                </p:txBody>
              </p:sp>
            </p:grp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98A2BF35-97B2-7342-BF45-BB15DBC081A9}"/>
                    </a:ext>
                  </a:extLst>
                </p:cNvPr>
                <p:cNvSpPr/>
                <p:nvPr/>
              </p:nvSpPr>
              <p:spPr bwMode="auto">
                <a:xfrm>
                  <a:off x="2753539" y="4267199"/>
                  <a:ext cx="429399" cy="33855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8DC1A50-71F6-1549-88AE-7CF2E5B5CF48}"/>
                    </a:ext>
                  </a:extLst>
                </p:cNvPr>
                <p:cNvSpPr txBox="1"/>
                <p:nvPr/>
              </p:nvSpPr>
              <p:spPr>
                <a:xfrm>
                  <a:off x="840472" y="4214982"/>
                  <a:ext cx="3028393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packets/second sent from </a:t>
                  </a:r>
                  <a:r>
                    <a:rPr lang="en-US" i="1" dirty="0" err="1">
                      <a:latin typeface="Eurostile"/>
                      <a:cs typeface="Eurostile"/>
                    </a:rPr>
                    <a:t>I</a:t>
                  </a:r>
                  <a:r>
                    <a:rPr lang="en-US" i="1" baseline="-25000" dirty="0" err="1">
                      <a:latin typeface="Eurostile"/>
                      <a:cs typeface="Eurostile"/>
                    </a:rPr>
                    <a:t>in</a:t>
                  </a:r>
                  <a:endParaRPr lang="en-US" i="1" baseline="-25000" dirty="0"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B15FE557-9FC8-F44F-A8D8-4AF1911042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231900" y="4051300"/>
                <a:ext cx="990600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A3988D45-66A1-1845-9BAE-2D3ED8635C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222500" y="3362325"/>
                <a:ext cx="0" cy="688975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797814BC-EEEC-8D4C-B93B-9DEC604C429E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1616075" y="3644106"/>
                <a:ext cx="1219200" cy="1588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2B8761A-6999-EB4F-AF67-95391E69F5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25700" y="5156200"/>
              <a:ext cx="1206500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7487" name="Group 147486">
            <a:extLst>
              <a:ext uri="{FF2B5EF4-FFF2-40B4-BE49-F238E27FC236}">
                <a16:creationId xmlns:a16="http://schemas.microsoft.com/office/drawing/2014/main" id="{C9523011-9964-BC4D-BE1E-8F88348E7027}"/>
              </a:ext>
            </a:extLst>
          </p:cNvPr>
          <p:cNvGrpSpPr/>
          <p:nvPr/>
        </p:nvGrpSpPr>
        <p:grpSpPr>
          <a:xfrm>
            <a:off x="154672" y="4113382"/>
            <a:ext cx="6246303" cy="1652418"/>
            <a:chOff x="154672" y="4113382"/>
            <a:chExt cx="6246303" cy="165241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6677B77-BBD9-F14D-A7B6-3C856DE20C01}"/>
                </a:ext>
              </a:extLst>
            </p:cNvPr>
            <p:cNvSpPr txBox="1"/>
            <p:nvPr/>
          </p:nvSpPr>
          <p:spPr>
            <a:xfrm>
              <a:off x="154672" y="4113382"/>
              <a:ext cx="3106941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no packet losses, empty queue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4C8D7E2-4C55-004A-9BC4-F576385166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24043" y="4482714"/>
              <a:ext cx="0" cy="128308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9AEB51B-AACB-E44A-AC55-5B69104BC9DF}"/>
                </a:ext>
              </a:extLst>
            </p:cNvPr>
            <p:cNvSpPr txBox="1"/>
            <p:nvPr/>
          </p:nvSpPr>
          <p:spPr>
            <a:xfrm>
              <a:off x="3367772" y="4113382"/>
              <a:ext cx="3033203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queue fills up, packets get lost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B4220F4D-0017-3140-BBEA-7427DBC41C4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098800" y="4572000"/>
              <a:ext cx="457200" cy="5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7489" name="Group 147488">
            <a:extLst>
              <a:ext uri="{FF2B5EF4-FFF2-40B4-BE49-F238E27FC236}">
                <a16:creationId xmlns:a16="http://schemas.microsoft.com/office/drawing/2014/main" id="{A9C47F37-D328-8C48-99B4-C5E8731C370C}"/>
              </a:ext>
            </a:extLst>
          </p:cNvPr>
          <p:cNvGrpSpPr/>
          <p:nvPr/>
        </p:nvGrpSpPr>
        <p:grpSpPr>
          <a:xfrm>
            <a:off x="5219700" y="4699794"/>
            <a:ext cx="2628900" cy="1891120"/>
            <a:chOff x="5219700" y="4699794"/>
            <a:chExt cx="2628900" cy="1891120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65033EF5-E336-6347-8568-F7920626A8F2}"/>
                </a:ext>
              </a:extLst>
            </p:cNvPr>
            <p:cNvGrpSpPr/>
            <p:nvPr/>
          </p:nvGrpSpPr>
          <p:grpSpPr>
            <a:xfrm>
              <a:off x="5219700" y="4699794"/>
              <a:ext cx="2552700" cy="1891120"/>
              <a:chOff x="800100" y="2731294"/>
              <a:chExt cx="2552700" cy="1891120"/>
            </a:xfrm>
          </p:grpSpPr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29419BF8-9A5E-FE4C-B835-B101863FC26B}"/>
                  </a:ext>
                </a:extLst>
              </p:cNvPr>
              <p:cNvGrpSpPr/>
              <p:nvPr/>
            </p:nvGrpSpPr>
            <p:grpSpPr>
              <a:xfrm>
                <a:off x="800100" y="2731294"/>
                <a:ext cx="2552700" cy="1840706"/>
                <a:chOff x="571500" y="2286000"/>
                <a:chExt cx="2552700" cy="1840706"/>
              </a:xfrm>
            </p:grpSpPr>
            <p:cxnSp>
              <p:nvCxnSpPr>
                <p:cNvPr id="132" name="Straight Arrow Connector 131">
                  <a:extLst>
                    <a:ext uri="{FF2B5EF4-FFF2-40B4-BE49-F238E27FC236}">
                      <a16:creationId xmlns:a16="http://schemas.microsoft.com/office/drawing/2014/main" id="{B2311890-758B-494A-B947-B646370C6FB7}"/>
                    </a:ext>
                  </a:extLst>
                </p:cNvPr>
                <p:cNvCxnSpPr/>
                <p:nvPr/>
              </p:nvCxnSpPr>
              <p:spPr bwMode="auto">
                <a:xfrm rot="5400000" flipH="1" flipV="1">
                  <a:off x="228600" y="3047206"/>
                  <a:ext cx="15240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133" name="Straight Arrow Connector 132">
                  <a:extLst>
                    <a:ext uri="{FF2B5EF4-FFF2-40B4-BE49-F238E27FC236}">
                      <a16:creationId xmlns:a16="http://schemas.microsoft.com/office/drawing/2014/main" id="{223EF96F-57F4-0A4A-8EF7-482D04B8D542}"/>
                    </a:ext>
                  </a:extLst>
                </p:cNvPr>
                <p:cNvCxnSpPr/>
                <p:nvPr/>
              </p:nvCxnSpPr>
              <p:spPr bwMode="auto">
                <a:xfrm>
                  <a:off x="990600" y="3809206"/>
                  <a:ext cx="21336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graphicFrame>
              <p:nvGraphicFramePr>
                <p:cNvPr id="134" name="Object 4">
                  <a:extLst>
                    <a:ext uri="{FF2B5EF4-FFF2-40B4-BE49-F238E27FC236}">
                      <a16:creationId xmlns:a16="http://schemas.microsoft.com/office/drawing/2014/main" id="{6B9E0C7C-2755-BD43-9D31-A58FCF012627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2590800" y="3809206"/>
                <a:ext cx="363538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738" name="Equation" r:id="rId9" imgW="203200" imgH="177800" progId="Equation.3">
                        <p:embed/>
                      </p:oleObj>
                    </mc:Choice>
                    <mc:Fallback>
                      <p:oleObj name="Equation" r:id="rId9" imgW="203200" imgH="177800" progId="Equation.3">
                        <p:embed/>
                        <p:pic>
                          <p:nvPicPr>
                            <p:cNvPr id="80" name="Object 4">
                              <a:extLst>
                                <a:ext uri="{FF2B5EF4-FFF2-40B4-BE49-F238E27FC236}">
                                  <a16:creationId xmlns:a16="http://schemas.microsoft.com/office/drawing/2014/main" id="{EB7BAC5A-11B6-714F-9F5A-83ABE65C4EFD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590800" y="3809206"/>
                              <a:ext cx="363538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06F302DD-E908-F74D-86B9-4219362A2EF9}"/>
                    </a:ext>
                  </a:extLst>
                </p:cNvPr>
                <p:cNvSpPr txBox="1"/>
                <p:nvPr/>
              </p:nvSpPr>
              <p:spPr>
                <a:xfrm rot="16200000">
                  <a:off x="422581" y="2880963"/>
                  <a:ext cx="6671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 panose="020B0504020202050204" pitchFamily="34" charset="77"/>
                    </a:rPr>
                    <a:t>delay</a:t>
                  </a:r>
                </a:p>
              </p:txBody>
            </p:sp>
          </p:grp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54D2FD2B-C7C4-F944-AEE3-40D3F1FF290C}"/>
                  </a:ext>
                </a:extLst>
              </p:cNvPr>
              <p:cNvSpPr/>
              <p:nvPr/>
            </p:nvSpPr>
            <p:spPr bwMode="auto">
              <a:xfrm>
                <a:off x="2753539" y="4267199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5C20E4E-5F81-0E4A-84F7-D546BA1863E5}"/>
                  </a:ext>
                </a:extLst>
              </p:cNvPr>
              <p:cNvSpPr txBox="1"/>
              <p:nvPr/>
            </p:nvSpPr>
            <p:spPr>
              <a:xfrm>
                <a:off x="2427972" y="4253082"/>
                <a:ext cx="60946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time</a:t>
                </a:r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</p:grp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1BF3923-A600-2E4E-BD08-355959A00A8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651500" y="5334000"/>
              <a:ext cx="1323975" cy="69850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318A443E-9179-1F4B-90B6-03F8E7378F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59600" y="5334000"/>
              <a:ext cx="889000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F785C1EA-167E-0A47-AD0B-450B3FC16986}"/>
                </a:ext>
              </a:extLst>
            </p:cNvPr>
            <p:cNvCxnSpPr/>
            <p:nvPr/>
          </p:nvCxnSpPr>
          <p:spPr bwMode="auto">
            <a:xfrm rot="5400000" flipH="1" flipV="1">
              <a:off x="6359525" y="5615781"/>
              <a:ext cx="1219200" cy="1588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7481" name="Group 147480">
            <a:extLst>
              <a:ext uri="{FF2B5EF4-FFF2-40B4-BE49-F238E27FC236}">
                <a16:creationId xmlns:a16="http://schemas.microsoft.com/office/drawing/2014/main" id="{C8C9F7EA-9281-D546-8C68-DE277514BC4B}"/>
              </a:ext>
            </a:extLst>
          </p:cNvPr>
          <p:cNvGrpSpPr/>
          <p:nvPr/>
        </p:nvGrpSpPr>
        <p:grpSpPr>
          <a:xfrm>
            <a:off x="2781300" y="5118100"/>
            <a:ext cx="2882900" cy="901700"/>
            <a:chOff x="2781300" y="5118100"/>
            <a:chExt cx="2882900" cy="901700"/>
          </a:xfrm>
        </p:grpSpPr>
        <p:sp>
          <p:nvSpPr>
            <p:cNvPr id="147470" name="Oval 147469">
              <a:extLst>
                <a:ext uri="{FF2B5EF4-FFF2-40B4-BE49-F238E27FC236}">
                  <a16:creationId xmlns:a16="http://schemas.microsoft.com/office/drawing/2014/main" id="{37A89F78-1B55-1341-B811-6E65B80DABBF}"/>
                </a:ext>
              </a:extLst>
            </p:cNvPr>
            <p:cNvSpPr/>
            <p:nvPr/>
          </p:nvSpPr>
          <p:spPr bwMode="auto">
            <a:xfrm>
              <a:off x="2781300" y="5118100"/>
              <a:ext cx="72000" cy="720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34AF27C0-984E-064B-A76E-83BF9A983212}"/>
                </a:ext>
              </a:extLst>
            </p:cNvPr>
            <p:cNvCxnSpPr>
              <a:cxnSpLocks/>
              <a:stCxn id="147470" idx="5"/>
            </p:cNvCxnSpPr>
            <p:nvPr/>
          </p:nvCxnSpPr>
          <p:spPr bwMode="auto">
            <a:xfrm rot="16200000" flipH="1">
              <a:off x="3833356" y="4188956"/>
              <a:ext cx="840244" cy="2821444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607ADA07-828C-C74B-BF38-B7F6F229943E}"/>
                </a:ext>
              </a:extLst>
            </p:cNvPr>
            <p:cNvSpPr txBox="1"/>
            <p:nvPr/>
          </p:nvSpPr>
          <p:spPr>
            <a:xfrm>
              <a:off x="4002772" y="5535782"/>
              <a:ext cx="97654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example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</p:grpSp>
      <p:grpSp>
        <p:nvGrpSpPr>
          <p:cNvPr id="147488" name="Group 147487">
            <a:extLst>
              <a:ext uri="{FF2B5EF4-FFF2-40B4-BE49-F238E27FC236}">
                <a16:creationId xmlns:a16="http://schemas.microsoft.com/office/drawing/2014/main" id="{CD459222-903B-B64B-A6E8-B0B8CC6C43AD}"/>
              </a:ext>
            </a:extLst>
          </p:cNvPr>
          <p:cNvGrpSpPr/>
          <p:nvPr/>
        </p:nvGrpSpPr>
        <p:grpSpPr>
          <a:xfrm>
            <a:off x="6324600" y="4227682"/>
            <a:ext cx="2318656" cy="1817132"/>
            <a:chOff x="6324600" y="4227682"/>
            <a:chExt cx="2318656" cy="1817132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4A772A90-0787-E141-A010-7057F169A380}"/>
                </a:ext>
              </a:extLst>
            </p:cNvPr>
            <p:cNvSpPr txBox="1"/>
            <p:nvPr/>
          </p:nvSpPr>
          <p:spPr>
            <a:xfrm>
              <a:off x="6847572" y="5675482"/>
              <a:ext cx="1795684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queue is filling up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81CC863C-11B5-A148-A8EF-354527EF9028}"/>
                </a:ext>
              </a:extLst>
            </p:cNvPr>
            <p:cNvCxnSpPr>
              <a:cxnSpLocks/>
              <a:stCxn id="154" idx="1"/>
            </p:cNvCxnSpPr>
            <p:nvPr/>
          </p:nvCxnSpPr>
          <p:spPr bwMode="auto">
            <a:xfrm flipH="1" flipV="1">
              <a:off x="6324600" y="5740400"/>
              <a:ext cx="522972" cy="1197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53E9D267-7674-A646-87EE-BC4458A7832D}"/>
                </a:ext>
              </a:extLst>
            </p:cNvPr>
            <p:cNvSpPr txBox="1"/>
            <p:nvPr/>
          </p:nvSpPr>
          <p:spPr>
            <a:xfrm>
              <a:off x="7228572" y="4227682"/>
              <a:ext cx="1298753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queue is full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F91AA895-BFE9-8A45-8AAF-70A929A68CF5}"/>
                </a:ext>
              </a:extLst>
            </p:cNvPr>
            <p:cNvCxnSpPr>
              <a:cxnSpLocks/>
              <a:stCxn id="159" idx="2"/>
            </p:cNvCxnSpPr>
            <p:nvPr/>
          </p:nvCxnSpPr>
          <p:spPr bwMode="auto">
            <a:xfrm flipH="1">
              <a:off x="7353300" y="4597014"/>
              <a:ext cx="524649" cy="69888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47490" name="TextBox 147489">
            <a:extLst>
              <a:ext uri="{FF2B5EF4-FFF2-40B4-BE49-F238E27FC236}">
                <a16:creationId xmlns:a16="http://schemas.microsoft.com/office/drawing/2014/main" id="{4CF7C6EB-0B1D-B348-8B28-A066DB02963D}"/>
              </a:ext>
            </a:extLst>
          </p:cNvPr>
          <p:cNvSpPr txBox="1"/>
          <p:nvPr/>
        </p:nvSpPr>
        <p:spPr>
          <a:xfrm>
            <a:off x="4089400" y="3200400"/>
            <a:ext cx="5075428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When ∑</a:t>
            </a:r>
            <a:r>
              <a:rPr lang="en-US" sz="2000" dirty="0" err="1">
                <a:latin typeface="Eurostile"/>
                <a:cs typeface="Eurostile"/>
              </a:rPr>
              <a:t>I</a:t>
            </a:r>
            <a:r>
              <a:rPr lang="en-US" sz="2000" baseline="-25000" dirty="0" err="1">
                <a:latin typeface="Eurostile"/>
                <a:cs typeface="Eurostile"/>
              </a:rPr>
              <a:t>in</a:t>
            </a:r>
            <a:r>
              <a:rPr lang="en-US" sz="2000" dirty="0">
                <a:latin typeface="Eurostile"/>
                <a:cs typeface="Eurostile"/>
              </a:rPr>
              <a:t> exceeds C, </a:t>
            </a:r>
            <a:r>
              <a:rPr lang="en-US" sz="2000" dirty="0" err="1">
                <a:latin typeface="Eurostile"/>
                <a:cs typeface="Eurostile"/>
              </a:rPr>
              <a:t>I</a:t>
            </a:r>
            <a:r>
              <a:rPr lang="en-US" sz="2000" baseline="-25000" dirty="0" err="1">
                <a:latin typeface="Eurostile"/>
                <a:cs typeface="Eurostile"/>
              </a:rPr>
              <a:t>out</a:t>
            </a:r>
            <a:r>
              <a:rPr lang="en-US" sz="2000" dirty="0">
                <a:latin typeface="Eurostile"/>
                <a:cs typeface="Eurostile"/>
              </a:rPr>
              <a:t> is missing some data</a:t>
            </a:r>
          </a:p>
        </p:txBody>
      </p:sp>
    </p:spTree>
    <p:extLst>
      <p:ext uri="{BB962C8B-B14F-4D97-AF65-F5344CB8AC3E}">
        <p14:creationId xmlns:p14="http://schemas.microsoft.com/office/powerpoint/2010/main" val="176634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4749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for congestion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1" y="885825"/>
            <a:ext cx="3962400" cy="1781175"/>
          </a:xfrm>
        </p:spPr>
        <p:txBody>
          <a:bodyPr/>
          <a:lstStyle/>
          <a:p>
            <a:pPr eaLnBrk="1" hangingPunct="1"/>
            <a:r>
              <a:rPr lang="en-US" sz="2000" dirty="0"/>
              <a:t>Two senders, two receivers</a:t>
            </a:r>
          </a:p>
          <a:p>
            <a:pPr eaLnBrk="1" hangingPunct="1"/>
            <a:r>
              <a:rPr lang="en-US" sz="2000" dirty="0"/>
              <a:t>One router, </a:t>
            </a:r>
            <a:r>
              <a:rPr lang="en-US" sz="2000" b="1" dirty="0">
                <a:solidFill>
                  <a:srgbClr val="FF0000"/>
                </a:solidFill>
              </a:rPr>
              <a:t>finite</a:t>
            </a:r>
            <a:r>
              <a:rPr lang="en-US" sz="2000" dirty="0"/>
              <a:t> buffers</a:t>
            </a:r>
          </a:p>
          <a:p>
            <a:pPr eaLnBrk="1" hangingPunct="1"/>
            <a:r>
              <a:rPr lang="en-US" sz="2000" b="1" dirty="0"/>
              <a:t>Retransmission</a:t>
            </a:r>
            <a:r>
              <a:rPr lang="en-US" sz="2000" i="1" dirty="0"/>
              <a:t> </a:t>
            </a:r>
            <a:r>
              <a:rPr lang="en-US" sz="2000" dirty="0"/>
              <a:t>of lost packets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2133600" y="2480846"/>
            <a:ext cx="4819650" cy="2167354"/>
            <a:chOff x="2286000" y="3276600"/>
            <a:chExt cx="4819650" cy="2167354"/>
          </a:xfrm>
        </p:grpSpPr>
        <p:grpSp>
          <p:nvGrpSpPr>
            <p:cNvPr id="6" name="Group 20"/>
            <p:cNvGrpSpPr>
              <a:grpSpLocks noChangeAspect="1"/>
            </p:cNvGrpSpPr>
            <p:nvPr/>
          </p:nvGrpSpPr>
          <p:grpSpPr bwMode="auto">
            <a:xfrm>
              <a:off x="3048000" y="3657602"/>
              <a:ext cx="400050" cy="685800"/>
              <a:chOff x="4272" y="2352"/>
              <a:chExt cx="515" cy="1333"/>
            </a:xfrm>
          </p:grpSpPr>
          <p:sp>
            <p:nvSpPr>
              <p:cNvPr id="40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1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2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3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4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7" name="Group 144"/>
            <p:cNvGrpSpPr>
              <a:grpSpLocks/>
            </p:cNvGrpSpPr>
            <p:nvPr/>
          </p:nvGrpSpPr>
          <p:grpSpPr bwMode="auto">
            <a:xfrm rot="16200000" flipV="1">
              <a:off x="4229099" y="4610100"/>
              <a:ext cx="381000" cy="609601"/>
              <a:chOff x="3024" y="576"/>
              <a:chExt cx="867" cy="2306"/>
            </a:xfrm>
          </p:grpSpPr>
          <p:sp>
            <p:nvSpPr>
              <p:cNvPr id="34" name="Freeform 145"/>
              <p:cNvSpPr>
                <a:spLocks/>
              </p:cNvSpPr>
              <p:nvPr/>
            </p:nvSpPr>
            <p:spPr bwMode="auto">
              <a:xfrm>
                <a:off x="3024" y="57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146"/>
              <p:cNvSpPr>
                <a:spLocks/>
              </p:cNvSpPr>
              <p:nvPr/>
            </p:nvSpPr>
            <p:spPr bwMode="auto">
              <a:xfrm>
                <a:off x="3024" y="960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147"/>
              <p:cNvSpPr>
                <a:spLocks/>
              </p:cNvSpPr>
              <p:nvPr/>
            </p:nvSpPr>
            <p:spPr bwMode="auto">
              <a:xfrm>
                <a:off x="3024" y="1344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148"/>
              <p:cNvSpPr>
                <a:spLocks/>
              </p:cNvSpPr>
              <p:nvPr/>
            </p:nvSpPr>
            <p:spPr bwMode="auto">
              <a:xfrm>
                <a:off x="3024" y="1728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149"/>
              <p:cNvSpPr>
                <a:spLocks/>
              </p:cNvSpPr>
              <p:nvPr/>
            </p:nvSpPr>
            <p:spPr bwMode="auto">
              <a:xfrm>
                <a:off x="3024" y="2112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50"/>
              <p:cNvSpPr>
                <a:spLocks/>
              </p:cNvSpPr>
              <p:nvPr/>
            </p:nvSpPr>
            <p:spPr bwMode="auto">
              <a:xfrm>
                <a:off x="3024" y="249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20"/>
            <p:cNvGrpSpPr>
              <a:grpSpLocks noChangeAspect="1"/>
            </p:cNvGrpSpPr>
            <p:nvPr/>
          </p:nvGrpSpPr>
          <p:grpSpPr bwMode="auto">
            <a:xfrm>
              <a:off x="2286000" y="4114802"/>
              <a:ext cx="400050" cy="685800"/>
              <a:chOff x="4272" y="2352"/>
              <a:chExt cx="515" cy="1333"/>
            </a:xfrm>
          </p:grpSpPr>
          <p:sp>
            <p:nvSpPr>
              <p:cNvPr id="29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1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2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3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9" name="Group 20"/>
            <p:cNvGrpSpPr>
              <a:grpSpLocks noChangeAspect="1"/>
            </p:cNvGrpSpPr>
            <p:nvPr/>
          </p:nvGrpSpPr>
          <p:grpSpPr bwMode="auto">
            <a:xfrm>
              <a:off x="5924550" y="3581402"/>
              <a:ext cx="400050" cy="685800"/>
              <a:chOff x="4272" y="2352"/>
              <a:chExt cx="515" cy="1333"/>
            </a:xfrm>
          </p:grpSpPr>
          <p:sp>
            <p:nvSpPr>
              <p:cNvPr id="24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5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6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8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2" name="Group 20"/>
            <p:cNvGrpSpPr>
              <a:grpSpLocks noChangeAspect="1"/>
            </p:cNvGrpSpPr>
            <p:nvPr/>
          </p:nvGrpSpPr>
          <p:grpSpPr bwMode="auto">
            <a:xfrm>
              <a:off x="6705600" y="4114802"/>
              <a:ext cx="400050" cy="685800"/>
              <a:chOff x="4272" y="2352"/>
              <a:chExt cx="515" cy="1333"/>
            </a:xfrm>
          </p:grpSpPr>
          <p:sp>
            <p:nvSpPr>
              <p:cNvPr id="19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0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1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2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3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13" name="Oval 12"/>
            <p:cNvSpPr/>
            <p:nvPr/>
          </p:nvSpPr>
          <p:spPr bwMode="auto">
            <a:xfrm>
              <a:off x="4724401" y="4708665"/>
              <a:ext cx="381000" cy="39673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sp>
        <p:sp>
          <p:nvSpPr>
            <p:cNvPr id="14" name="Freeform 13"/>
            <p:cNvSpPr/>
            <p:nvPr/>
          </p:nvSpPr>
          <p:spPr bwMode="auto">
            <a:xfrm>
              <a:off x="3230715" y="4272779"/>
              <a:ext cx="2909146" cy="68022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9146" h="749033">
                  <a:moveTo>
                    <a:pt x="0" y="54277"/>
                  </a:moveTo>
                  <a:cubicBezTo>
                    <a:pt x="24424" y="265056"/>
                    <a:pt x="48848" y="475835"/>
                    <a:pt x="325651" y="575344"/>
                  </a:cubicBezTo>
                  <a:cubicBezTo>
                    <a:pt x="602454" y="674853"/>
                    <a:pt x="1298984" y="640477"/>
                    <a:pt x="1660818" y="651333"/>
                  </a:cubicBezTo>
                  <a:cubicBezTo>
                    <a:pt x="2022652" y="662189"/>
                    <a:pt x="2288600" y="749033"/>
                    <a:pt x="2496655" y="640478"/>
                  </a:cubicBezTo>
                  <a:cubicBezTo>
                    <a:pt x="2704710" y="531923"/>
                    <a:pt x="2909146" y="0"/>
                    <a:pt x="2909146" y="0"/>
                  </a:cubicBezTo>
                </a:path>
              </a:pathLst>
            </a:cu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2501054" y="4779270"/>
              <a:ext cx="4508110" cy="26263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  <a:gd name="connsiteX0" fmla="*/ 0 w 3671146"/>
                <a:gd name="connsiteY0" fmla="*/ 389911 h 749033"/>
                <a:gd name="connsiteX1" fmla="*/ 1087651 w 3671146"/>
                <a:gd name="connsiteY1" fmla="*/ 575344 h 749033"/>
                <a:gd name="connsiteX2" fmla="*/ 2422818 w 3671146"/>
                <a:gd name="connsiteY2" fmla="*/ 651333 h 749033"/>
                <a:gd name="connsiteX3" fmla="*/ 3258655 w 3671146"/>
                <a:gd name="connsiteY3" fmla="*/ 640478 h 749033"/>
                <a:gd name="connsiteX4" fmla="*/ 3671146 w 3671146"/>
                <a:gd name="connsiteY4" fmla="*/ 0 h 749033"/>
                <a:gd name="connsiteX0" fmla="*/ 0 w 4433146"/>
                <a:gd name="connsiteY0" fmla="*/ 0 h 289199"/>
                <a:gd name="connsiteX1" fmla="*/ 1087651 w 4433146"/>
                <a:gd name="connsiteY1" fmla="*/ 185433 h 289199"/>
                <a:gd name="connsiteX2" fmla="*/ 2422818 w 4433146"/>
                <a:gd name="connsiteY2" fmla="*/ 261422 h 289199"/>
                <a:gd name="connsiteX3" fmla="*/ 3258655 w 4433146"/>
                <a:gd name="connsiteY3" fmla="*/ 250567 h 289199"/>
                <a:gd name="connsiteX4" fmla="*/ 4433146 w 4433146"/>
                <a:gd name="connsiteY4" fmla="*/ 29631 h 289199"/>
                <a:gd name="connsiteX0" fmla="*/ 0 w 4508110"/>
                <a:gd name="connsiteY0" fmla="*/ 0 h 289199"/>
                <a:gd name="connsiteX1" fmla="*/ 10876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  <a:gd name="connsiteX0" fmla="*/ 0 w 4508110"/>
                <a:gd name="connsiteY0" fmla="*/ 0 h 289199"/>
                <a:gd name="connsiteX1" fmla="*/ 5542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8110" h="289199">
                  <a:moveTo>
                    <a:pt x="0" y="0"/>
                  </a:moveTo>
                  <a:cubicBezTo>
                    <a:pt x="24424" y="210779"/>
                    <a:pt x="150448" y="141863"/>
                    <a:pt x="554251" y="185433"/>
                  </a:cubicBezTo>
                  <a:cubicBezTo>
                    <a:pt x="958054" y="229003"/>
                    <a:pt x="1819684" y="250566"/>
                    <a:pt x="2422818" y="261422"/>
                  </a:cubicBezTo>
                  <a:cubicBezTo>
                    <a:pt x="3025952" y="272278"/>
                    <a:pt x="3838000" y="289199"/>
                    <a:pt x="4173055" y="250567"/>
                  </a:cubicBezTo>
                  <a:cubicBezTo>
                    <a:pt x="4508110" y="211935"/>
                    <a:pt x="4433146" y="29631"/>
                    <a:pt x="4433146" y="29631"/>
                  </a:cubicBez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91109" y="5105400"/>
              <a:ext cx="24860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Router with finite buffers</a:t>
              </a:r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3962400" y="3276600"/>
            <a:ext cx="362857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4" name="Equation" r:id="rId3" imgW="203200" imgH="177800" progId="Equation.3">
                    <p:embed/>
                  </p:oleObj>
                </mc:Choice>
                <mc:Fallback>
                  <p:oleObj name="Equation" r:id="rId3" imgW="203200" imgH="177800" progId="Equation.3">
                    <p:embed/>
                    <p:pic>
                      <p:nvPicPr>
                        <p:cNvPr id="17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2400" y="3276600"/>
                          <a:ext cx="362857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3"/>
            <p:cNvGraphicFramePr>
              <a:graphicFrameLocks noChangeAspect="1"/>
            </p:cNvGraphicFramePr>
            <p:nvPr/>
          </p:nvGraphicFramePr>
          <p:xfrm>
            <a:off x="5453063" y="3581400"/>
            <a:ext cx="431800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5" name="Equation" r:id="rId5" imgW="241300" imgH="177800" progId="Equation.3">
                    <p:embed/>
                  </p:oleObj>
                </mc:Choice>
                <mc:Fallback>
                  <p:oleObj name="Equation" r:id="rId5" imgW="241300" imgH="177800" progId="Equation.3">
                    <p:embed/>
                    <p:pic>
                      <p:nvPicPr>
                        <p:cNvPr id="18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3063" y="3581400"/>
                          <a:ext cx="431800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052" name="Object 4"/>
            <p:cNvGraphicFramePr>
              <a:graphicFrameLocks noChangeAspect="1"/>
            </p:cNvGraphicFramePr>
            <p:nvPr/>
          </p:nvGraphicFramePr>
          <p:xfrm>
            <a:off x="3827463" y="3675062"/>
            <a:ext cx="363537" cy="363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6" name="Equation" r:id="rId7" imgW="203200" imgH="203200" progId="Equation.3">
                    <p:embed/>
                  </p:oleObj>
                </mc:Choice>
                <mc:Fallback>
                  <p:oleObj name="Equation" r:id="rId7" imgW="203200" imgH="203200" progId="Equation.3">
                    <p:embed/>
                    <p:pic>
                      <p:nvPicPr>
                        <p:cNvPr id="13005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27463" y="3675062"/>
                          <a:ext cx="363537" cy="363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6" name="Straight Arrow Connector 45"/>
            <p:cNvCxnSpPr>
              <a:endCxn id="41" idx="3"/>
            </p:cNvCxnSpPr>
            <p:nvPr/>
          </p:nvCxnSpPr>
          <p:spPr bwMode="auto">
            <a:xfrm rot="10800000">
              <a:off x="3448050" y="3864166"/>
              <a:ext cx="361950" cy="22034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8" name="Straight Arrow Connector 47"/>
            <p:cNvCxnSpPr>
              <a:endCxn id="42" idx="3"/>
            </p:cNvCxnSpPr>
            <p:nvPr/>
          </p:nvCxnSpPr>
          <p:spPr bwMode="auto">
            <a:xfrm rot="10800000" flipV="1">
              <a:off x="3448050" y="3428999"/>
              <a:ext cx="438150" cy="29882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914400" y="4953000"/>
            <a:ext cx="7701190" cy="881020"/>
            <a:chOff x="1143000" y="2383912"/>
            <a:chExt cx="7701190" cy="881020"/>
          </a:xfrm>
        </p:grpSpPr>
        <p:graphicFrame>
          <p:nvGraphicFramePr>
            <p:cNvPr id="130053" name="Object 5"/>
            <p:cNvGraphicFramePr>
              <a:graphicFrameLocks noChangeAspect="1"/>
            </p:cNvGraphicFramePr>
            <p:nvPr/>
          </p:nvGraphicFramePr>
          <p:xfrm>
            <a:off x="1143000" y="2447412"/>
            <a:ext cx="363538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7" name="Equation" r:id="rId9" imgW="203200" imgH="177800" progId="Equation.3">
                    <p:embed/>
                  </p:oleObj>
                </mc:Choice>
                <mc:Fallback>
                  <p:oleObj name="Equation" r:id="rId9" imgW="203200" imgH="177800" progId="Equation.3">
                    <p:embed/>
                    <p:pic>
                      <p:nvPicPr>
                        <p:cNvPr id="13005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3000" y="2447412"/>
                          <a:ext cx="363538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054" name="Object 6"/>
            <p:cNvGraphicFramePr>
              <a:graphicFrameLocks noChangeAspect="1"/>
            </p:cNvGraphicFramePr>
            <p:nvPr/>
          </p:nvGraphicFramePr>
          <p:xfrm>
            <a:off x="1143000" y="2895600"/>
            <a:ext cx="363537" cy="363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8" name="Equation" r:id="rId10" imgW="203200" imgH="203200" progId="Equation.3">
                    <p:embed/>
                  </p:oleObj>
                </mc:Choice>
                <mc:Fallback>
                  <p:oleObj name="Equation" r:id="rId10" imgW="203200" imgH="203200" progId="Equation.3">
                    <p:embed/>
                    <p:pic>
                      <p:nvPicPr>
                        <p:cNvPr id="13005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3000" y="2895600"/>
                          <a:ext cx="363537" cy="3635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TextBox 50"/>
            <p:cNvSpPr txBox="1"/>
            <p:nvPr/>
          </p:nvSpPr>
          <p:spPr>
            <a:xfrm>
              <a:off x="1600200" y="2383912"/>
              <a:ext cx="3514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 rate sent by the application 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00200" y="2895600"/>
              <a:ext cx="7243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Higher data rate sent by the transport layer including retransmissions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4593710" y="3570544"/>
            <a:ext cx="323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67302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for congestion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885825"/>
            <a:ext cx="8458199" cy="3101975"/>
          </a:xfrm>
        </p:spPr>
        <p:txBody>
          <a:bodyPr/>
          <a:lstStyle/>
          <a:p>
            <a:pPr eaLnBrk="1" hangingPunct="1"/>
            <a:r>
              <a:rPr lang="en-US" sz="2000" dirty="0"/>
              <a:t>Retransmission means that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r>
              <a:rPr lang="en-US" sz="2000" dirty="0"/>
              <a:t> receives all data that </a:t>
            </a:r>
            <a:r>
              <a:rPr lang="en-US" sz="2000" dirty="0" err="1"/>
              <a:t>I</a:t>
            </a:r>
            <a:r>
              <a:rPr lang="en-US" sz="2000" baseline="-25000" dirty="0" err="1"/>
              <a:t>in</a:t>
            </a:r>
            <a:r>
              <a:rPr lang="en-US" sz="2000" dirty="0"/>
              <a:t> sends</a:t>
            </a:r>
          </a:p>
          <a:p>
            <a:r>
              <a:rPr lang="en-US" sz="2000" dirty="0"/>
              <a:t>When there is loss, retransmission is happening, and </a:t>
            </a:r>
            <a:r>
              <a:rPr lang="en-US" sz="2000" dirty="0" err="1"/>
              <a:t>I’</a:t>
            </a:r>
            <a:r>
              <a:rPr lang="en-US" sz="2000" baseline="-25000" dirty="0" err="1"/>
              <a:t>in</a:t>
            </a:r>
            <a:r>
              <a:rPr lang="en-US" sz="2000" dirty="0"/>
              <a:t> &gt;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r>
              <a:rPr lang="en-US" sz="2000" dirty="0"/>
              <a:t> </a:t>
            </a:r>
          </a:p>
          <a:p>
            <a:r>
              <a:rPr lang="en-US" sz="2000" dirty="0"/>
              <a:t>Retransmission of delayed (but not lost) packets increases </a:t>
            </a:r>
            <a:r>
              <a:rPr lang="en-US" sz="2000" dirty="0" err="1"/>
              <a:t>I’</a:t>
            </a:r>
            <a:r>
              <a:rPr lang="en-US" sz="2000" baseline="-25000" dirty="0" err="1"/>
              <a:t>in</a:t>
            </a:r>
            <a:r>
              <a:rPr lang="en-US" sz="2000" dirty="0"/>
              <a:t> above the perfect value, without increasing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endParaRPr lang="en-US" sz="2000" baseline="-25000" dirty="0"/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/>
              <a:t>“Cost of congestion”:</a:t>
            </a:r>
          </a:p>
          <a:p>
            <a:pPr lvl="1" eaLnBrk="1" hangingPunct="1"/>
            <a:r>
              <a:rPr lang="en-US" sz="1800" dirty="0"/>
              <a:t>More work (retransmissions) for a desired throughput</a:t>
            </a:r>
          </a:p>
          <a:p>
            <a:pPr lvl="1" eaLnBrk="1" hangingPunct="1"/>
            <a:r>
              <a:rPr lang="en-US" sz="1800" dirty="0"/>
              <a:t>Useless retransmissions, some links transmit several copies of the same packet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79581" y="4075668"/>
            <a:ext cx="3816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Constant </a:t>
            </a:r>
            <a:r>
              <a:rPr lang="en-US" dirty="0" err="1"/>
              <a:t>bitrate</a:t>
            </a:r>
            <a:r>
              <a:rPr lang="en-US" dirty="0"/>
              <a:t> (non-</a:t>
            </a:r>
            <a:r>
              <a:rPr lang="en-US" dirty="0" err="1"/>
              <a:t>bursty</a:t>
            </a:r>
            <a:r>
              <a:rPr lang="en-US" dirty="0"/>
              <a:t>) traffic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BDBF5B9-F768-0548-B840-36799EEAFB2F}"/>
              </a:ext>
            </a:extLst>
          </p:cNvPr>
          <p:cNvGrpSpPr/>
          <p:nvPr/>
        </p:nvGrpSpPr>
        <p:grpSpPr>
          <a:xfrm>
            <a:off x="455433" y="4584700"/>
            <a:ext cx="3380123" cy="1917314"/>
            <a:chOff x="455433" y="4584700"/>
            <a:chExt cx="3380123" cy="191731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58FCD96-E76D-D94D-898C-65BA6D4CF156}"/>
                </a:ext>
              </a:extLst>
            </p:cNvPr>
            <p:cNvSpPr/>
            <p:nvPr/>
          </p:nvSpPr>
          <p:spPr bwMode="auto">
            <a:xfrm>
              <a:off x="1041400" y="4648200"/>
              <a:ext cx="2171700" cy="952500"/>
            </a:xfrm>
            <a:prstGeom prst="rect">
              <a:avLst/>
            </a:prstGeom>
            <a:pattFill prst="wdUpDiag">
              <a:fgClr>
                <a:srgbClr val="FF7E79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3742210-59E1-FD49-A925-9FF6AAEBCCF7}"/>
                </a:ext>
              </a:extLst>
            </p:cNvPr>
            <p:cNvGrpSpPr/>
            <p:nvPr/>
          </p:nvGrpSpPr>
          <p:grpSpPr>
            <a:xfrm>
              <a:off x="455433" y="4610894"/>
              <a:ext cx="2757667" cy="1891120"/>
              <a:chOff x="455433" y="4610894"/>
              <a:chExt cx="2757667" cy="189112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0F07E613-ED25-534C-8473-AED522549F0D}"/>
                  </a:ext>
                </a:extLst>
              </p:cNvPr>
              <p:cNvGrpSpPr/>
              <p:nvPr/>
            </p:nvGrpSpPr>
            <p:grpSpPr>
              <a:xfrm>
                <a:off x="676714" y="4610894"/>
                <a:ext cx="2485586" cy="1891120"/>
                <a:chOff x="867214" y="2731294"/>
                <a:chExt cx="2485586" cy="1891120"/>
              </a:xfrm>
            </p:grpSpPr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EBB8B4AD-FCEA-5844-912B-1D6F382A94A3}"/>
                    </a:ext>
                  </a:extLst>
                </p:cNvPr>
                <p:cNvGrpSpPr/>
                <p:nvPr/>
              </p:nvGrpSpPr>
              <p:grpSpPr>
                <a:xfrm>
                  <a:off x="867214" y="2731294"/>
                  <a:ext cx="2485586" cy="1840706"/>
                  <a:chOff x="638614" y="2286000"/>
                  <a:chExt cx="2485586" cy="1840706"/>
                </a:xfrm>
              </p:grpSpPr>
              <p:cxnSp>
                <p:nvCxnSpPr>
                  <p:cNvPr id="96" name="Straight Arrow Connector 95">
                    <a:extLst>
                      <a:ext uri="{FF2B5EF4-FFF2-40B4-BE49-F238E27FC236}">
                        <a16:creationId xmlns:a16="http://schemas.microsoft.com/office/drawing/2014/main" id="{5840F43A-846C-214C-A468-87BE7C1B47DE}"/>
                      </a:ext>
                    </a:extLst>
                  </p:cNvPr>
                  <p:cNvCxnSpPr/>
                  <p:nvPr/>
                </p:nvCxnSpPr>
                <p:spPr bwMode="auto">
                  <a:xfrm rot="5400000" flipH="1" flipV="1">
                    <a:off x="228600" y="3047206"/>
                    <a:ext cx="1524000" cy="1588"/>
                  </a:xfrm>
                  <a:prstGeom prst="straightConnector1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97" name="Straight Arrow Connector 96">
                    <a:extLst>
                      <a:ext uri="{FF2B5EF4-FFF2-40B4-BE49-F238E27FC236}">
                        <a16:creationId xmlns:a16="http://schemas.microsoft.com/office/drawing/2014/main" id="{F835654C-C8FC-574F-8936-B8128D91DDF3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990600" y="3809206"/>
                    <a:ext cx="2133600" cy="1588"/>
                  </a:xfrm>
                  <a:prstGeom prst="straightConnector1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graphicFrame>
                <p:nvGraphicFramePr>
                  <p:cNvPr id="98" name="Object 4">
                    <a:extLst>
                      <a:ext uri="{FF2B5EF4-FFF2-40B4-BE49-F238E27FC236}">
                        <a16:creationId xmlns:a16="http://schemas.microsoft.com/office/drawing/2014/main" id="{90F579E9-3305-1C4B-9EE8-4E8C97A33E08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590800" y="3809206"/>
                  <a:ext cx="363538" cy="3175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914" name="Equation" r:id="rId4" imgW="203200" imgH="177800" progId="Equation.3">
                          <p:embed/>
                        </p:oleObj>
                      </mc:Choice>
                      <mc:Fallback>
                        <p:oleObj name="Equation" r:id="rId4" imgW="203200" imgH="177800" progId="Equation.3">
                          <p:embed/>
                          <p:pic>
                            <p:nvPicPr>
                              <p:cNvPr id="134" name="Object 4">
                                <a:extLst>
                                  <a:ext uri="{FF2B5EF4-FFF2-40B4-BE49-F238E27FC236}">
                                    <a16:creationId xmlns:a16="http://schemas.microsoft.com/office/drawing/2014/main" id="{6B9E0C7C-2755-BD43-9D31-A58FCF012627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590800" y="3809206"/>
                                <a:ext cx="363538" cy="317500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4BCF5FC5-2375-9B49-9932-E018C37B508A}"/>
                      </a:ext>
                    </a:extLst>
                  </p:cNvPr>
                  <p:cNvSpPr txBox="1"/>
                  <p:nvPr/>
                </p:nvSpPr>
                <p:spPr>
                  <a:xfrm>
                    <a:off x="638614" y="2639663"/>
                    <a:ext cx="31130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>
                        <a:latin typeface="Eurostile" panose="020B0504020202050204" pitchFamily="34" charset="77"/>
                      </a:rPr>
                      <a:t>I</a:t>
                    </a:r>
                    <a:r>
                      <a:rPr lang="en-US" baseline="-25000" dirty="0">
                        <a:latin typeface="Eurostile" panose="020B0504020202050204" pitchFamily="34" charset="77"/>
                      </a:rPr>
                      <a:t>n</a:t>
                    </a:r>
                  </a:p>
                </p:txBody>
              </p:sp>
            </p:grp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74A324A1-7F39-2F40-ACC8-3AEFD5E64E64}"/>
                    </a:ext>
                  </a:extLst>
                </p:cNvPr>
                <p:cNvSpPr/>
                <p:nvPr/>
              </p:nvSpPr>
              <p:spPr bwMode="auto">
                <a:xfrm>
                  <a:off x="2753539" y="4267199"/>
                  <a:ext cx="429399" cy="33855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DAF98946-C5B4-A748-88F9-645253875F27}"/>
                    </a:ext>
                  </a:extLst>
                </p:cNvPr>
                <p:cNvSpPr txBox="1"/>
                <p:nvPr/>
              </p:nvSpPr>
              <p:spPr>
                <a:xfrm>
                  <a:off x="2427972" y="4253082"/>
                  <a:ext cx="60946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time</a:t>
                  </a:r>
                  <a:endParaRPr lang="en-US" i="1" baseline="-25000" dirty="0"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9681D59B-582A-DF4C-9B76-C6160FC836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28700" y="5156200"/>
                <a:ext cx="2184400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432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3DF3173A-3EDB-6D44-B3E3-6082E73EDB8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28700" y="5626100"/>
                <a:ext cx="2184400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39394959-B985-FF49-BD02-A42B8B503583}"/>
                  </a:ext>
                </a:extLst>
              </p:cNvPr>
              <p:cNvSpPr txBox="1"/>
              <p:nvPr/>
            </p:nvSpPr>
            <p:spPr>
              <a:xfrm>
                <a:off x="455433" y="5441775"/>
                <a:ext cx="6126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 panose="020B0504020202050204" pitchFamily="34" charset="77"/>
                  </a:rPr>
                  <a:t>C/2</a:t>
                </a:r>
                <a:endParaRPr lang="en-US" baseline="-25000" dirty="0">
                  <a:latin typeface="Eurostile" panose="020B0504020202050204" pitchFamily="34" charset="77"/>
                </a:endParaRPr>
              </a:p>
            </p:txBody>
          </p:sp>
        </p:grp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00C50BE-908A-4643-AA49-5DA9408B351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87600" y="4699000"/>
              <a:ext cx="0" cy="4191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9F33854-9981-1A4A-8F76-D028B25662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87600" y="51943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7452344-2ABE-B545-B69D-E4AE85F96D38}"/>
                </a:ext>
              </a:extLst>
            </p:cNvPr>
            <p:cNvSpPr txBox="1"/>
            <p:nvPr/>
          </p:nvSpPr>
          <p:spPr>
            <a:xfrm>
              <a:off x="2374900" y="4584700"/>
              <a:ext cx="1460656" cy="3077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Eurostile"/>
                  <a:cs typeface="Eurostile"/>
                </a:rPr>
                <a:t>other rates for I</a:t>
              </a:r>
              <a:r>
                <a:rPr lang="en-US" sz="1400" baseline="-25000" dirty="0">
                  <a:latin typeface="Eurostile"/>
                  <a:cs typeface="Eurostile"/>
                </a:rPr>
                <a:t>n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03D85DB-6A16-3948-9164-E31F3F05C740}"/>
              </a:ext>
            </a:extLst>
          </p:cNvPr>
          <p:cNvGrpSpPr/>
          <p:nvPr/>
        </p:nvGrpSpPr>
        <p:grpSpPr>
          <a:xfrm>
            <a:off x="5176838" y="4445812"/>
            <a:ext cx="2836862" cy="1925638"/>
            <a:chOff x="5176838" y="4445812"/>
            <a:chExt cx="2836862" cy="192563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4037BB2-7911-8449-B02C-FAC8A020AD9F}"/>
                </a:ext>
              </a:extLst>
            </p:cNvPr>
            <p:cNvGrpSpPr/>
            <p:nvPr/>
          </p:nvGrpSpPr>
          <p:grpSpPr>
            <a:xfrm>
              <a:off x="5176838" y="4445812"/>
              <a:ext cx="2836862" cy="1925638"/>
              <a:chOff x="1125538" y="4268012"/>
              <a:chExt cx="2836862" cy="1925638"/>
            </a:xfrm>
          </p:grpSpPr>
          <p:cxnSp>
            <p:nvCxnSpPr>
              <p:cNvPr id="68" name="Straight Arrow Connector 67"/>
              <p:cNvCxnSpPr/>
              <p:nvPr/>
            </p:nvCxnSpPr>
            <p:spPr bwMode="auto">
              <a:xfrm rot="5400000" flipH="1" flipV="1">
                <a:off x="820738" y="5029218"/>
                <a:ext cx="1524000" cy="1588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9" name="Straight Arrow Connector 68"/>
              <p:cNvCxnSpPr/>
              <p:nvPr/>
            </p:nvCxnSpPr>
            <p:spPr bwMode="auto">
              <a:xfrm>
                <a:off x="1582738" y="5791218"/>
                <a:ext cx="2379662" cy="794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70" name="Straight Connector 69"/>
              <p:cNvCxnSpPr/>
              <p:nvPr/>
            </p:nvCxnSpPr>
            <p:spPr bwMode="auto">
              <a:xfrm flipV="1">
                <a:off x="1582738" y="4876818"/>
                <a:ext cx="990600" cy="91440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2" name="Object 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487425042"/>
                      </p:ext>
                    </p:extLst>
                  </p:nvPr>
                </p:nvGraphicFramePr>
                <p:xfrm>
                  <a:off x="1125538" y="4343418"/>
                  <a:ext cx="431800" cy="317500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4915" name="Equation" r:id="rId6" imgW="241300" imgH="177800" progId="Equation.3">
                          <p:embed/>
                        </p:oleObj>
                      </mc:Choice>
                      <mc:Fallback>
                        <p:oleObj name="Equation" r:id="rId6" imgW="241300" imgH="177800" progId="Equation.3">
                          <p:embed/>
                          <p:pic>
                            <p:nvPicPr>
                              <p:cNvPr id="72" name="Object 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125538" y="4343418"/>
                                <a:ext cx="431800" cy="317500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72" name="Object 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487425042"/>
                      </p:ext>
                    </p:extLst>
                  </p:nvPr>
                </p:nvGraphicFramePr>
                <p:xfrm>
                  <a:off x="1125538" y="4343418"/>
                  <a:ext cx="431800" cy="317500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4891" name="Equation" r:id="rId8" imgW="241300" imgH="177800" progId="Equation.3">
                          <p:embed/>
                        </p:oleObj>
                      </mc:Choice>
                      <mc:Fallback>
                        <p:oleObj name="Equation" r:id="rId8" imgW="241300" imgH="177800" progId="Equation.3">
                          <p:embed/>
                          <p:pic>
                            <p:nvPicPr>
                              <p:cNvPr id="72" name="Object 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125538" y="4343418"/>
                                <a:ext cx="431800" cy="317500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p:cxnSp>
            <p:nvCxnSpPr>
              <p:cNvPr id="73" name="Straight Connector 72"/>
              <p:cNvCxnSpPr/>
              <p:nvPr/>
            </p:nvCxnSpPr>
            <p:spPr bwMode="auto">
              <a:xfrm rot="5400000" flipH="1" flipV="1">
                <a:off x="1963738" y="5180824"/>
                <a:ext cx="1219200" cy="1588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74" name="TextBox 73"/>
              <p:cNvSpPr txBox="1"/>
              <p:nvPr/>
            </p:nvSpPr>
            <p:spPr>
              <a:xfrm>
                <a:off x="2514600" y="4343418"/>
                <a:ext cx="5437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C/2</a:t>
                </a:r>
              </a:p>
            </p:txBody>
          </p:sp>
          <p:cxnSp>
            <p:nvCxnSpPr>
              <p:cNvPr id="86" name="Straight Connector 85"/>
              <p:cNvCxnSpPr/>
              <p:nvPr/>
            </p:nvCxnSpPr>
            <p:spPr bwMode="auto">
              <a:xfrm rot="10800000" flipV="1">
                <a:off x="2591594" y="4876800"/>
                <a:ext cx="761206" cy="1606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87" name="Object 14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912769181"/>
                      </p:ext>
                    </p:extLst>
                  </p:nvPr>
                </p:nvGraphicFramePr>
                <p:xfrm>
                  <a:off x="2808288" y="5830112"/>
                  <a:ext cx="955675" cy="363538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4916" name="Equation" r:id="rId10" imgW="533400" imgH="203200" progId="Equation.3">
                          <p:embed/>
                        </p:oleObj>
                      </mc:Choice>
                      <mc:Fallback>
                        <p:oleObj name="Equation" r:id="rId10" imgW="533400" imgH="203200" progId="Equation.3">
                          <p:embed/>
                          <p:pic>
                            <p:nvPicPr>
                              <p:cNvPr id="87" name="Object 1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808288" y="5830112"/>
                                <a:ext cx="955675" cy="363538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87" name="Object 14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912769181"/>
                      </p:ext>
                    </p:extLst>
                  </p:nvPr>
                </p:nvGraphicFramePr>
                <p:xfrm>
                  <a:off x="2808288" y="5830112"/>
                  <a:ext cx="955675" cy="363538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4892" name="Equation" r:id="rId12" imgW="533400" imgH="203200" progId="Equation.3">
                          <p:embed/>
                        </p:oleObj>
                      </mc:Choice>
                      <mc:Fallback>
                        <p:oleObj name="Equation" r:id="rId12" imgW="533400" imgH="203200" progId="Equation.3">
                          <p:embed/>
                          <p:pic>
                            <p:nvPicPr>
                              <p:cNvPr id="87" name="Object 1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808288" y="5830112"/>
                                <a:ext cx="955675" cy="363538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p:cxnSp>
            <p:nvCxnSpPr>
              <p:cNvPr id="90" name="Straight Connector 89"/>
              <p:cNvCxnSpPr/>
              <p:nvPr/>
            </p:nvCxnSpPr>
            <p:spPr bwMode="auto">
              <a:xfrm rot="10800000">
                <a:off x="1600200" y="4876800"/>
                <a:ext cx="1752600" cy="1588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24B7D50D-8653-AD4C-9137-6F09EFB17401}"/>
                    </a:ext>
                  </a:extLst>
                </p:cNvPr>
                <p:cNvSpPr txBox="1"/>
                <p:nvPr/>
              </p:nvSpPr>
              <p:spPr>
                <a:xfrm>
                  <a:off x="5653772" y="6005682"/>
                  <a:ext cx="989502" cy="3629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  <a:cs typeface="Eurostile"/>
                          </a:rPr>
                          <m:t>=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i="1" baseline="-25000" dirty="0">
                    <a:latin typeface="Eurostile"/>
                    <a:cs typeface="Eurostile"/>
                  </a:endParaRPr>
                </a:p>
              </p:txBody>
            </p:sp>
          </mc:Choice>
          <mc:Fallback xmlns="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24B7D50D-8653-AD4C-9137-6F09EFB174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3772" y="6005682"/>
                  <a:ext cx="989502" cy="36298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E700C4-051A-4147-B030-58A7D670BF5F}"/>
              </a:ext>
            </a:extLst>
          </p:cNvPr>
          <p:cNvGrpSpPr/>
          <p:nvPr/>
        </p:nvGrpSpPr>
        <p:grpSpPr>
          <a:xfrm>
            <a:off x="4231372" y="5092700"/>
            <a:ext cx="4390521" cy="733813"/>
            <a:chOff x="180072" y="4914900"/>
            <a:chExt cx="4390521" cy="73381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65C713-748A-AE45-AAFE-AA82DA69DDF9}"/>
                </a:ext>
              </a:extLst>
            </p:cNvPr>
            <p:cNvSpPr txBox="1"/>
            <p:nvPr/>
          </p:nvSpPr>
          <p:spPr>
            <a:xfrm>
              <a:off x="180072" y="5091282"/>
              <a:ext cx="1521570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no congestion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5FC3465-1C5A-1847-B66E-A3F2E6FD0CBB}"/>
                </a:ext>
              </a:extLst>
            </p:cNvPr>
            <p:cNvSpPr txBox="1"/>
            <p:nvPr/>
          </p:nvSpPr>
          <p:spPr>
            <a:xfrm>
              <a:off x="3342372" y="5002382"/>
              <a:ext cx="1228221" cy="6463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persistent</a:t>
              </a:r>
            </a:p>
            <a:p>
              <a:r>
                <a:rPr lang="en-US" dirty="0">
                  <a:latin typeface="Eurostile"/>
                  <a:cs typeface="Eurostile"/>
                </a:rPr>
                <a:t>congestion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3CB64F3-30E9-944D-B0D6-35393161ADCE}"/>
                </a:ext>
              </a:extLst>
            </p:cNvPr>
            <p:cNvCxnSpPr>
              <a:cxnSpLocks/>
              <a:stCxn id="35" idx="1"/>
            </p:cNvCxnSpPr>
            <p:nvPr/>
          </p:nvCxnSpPr>
          <p:spPr bwMode="auto">
            <a:xfrm rot="10800000">
              <a:off x="2946400" y="4914900"/>
              <a:ext cx="395972" cy="410648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74B78C3-2B08-CF46-BA51-FA25A9D9E690}"/>
                </a:ext>
              </a:extLst>
            </p:cNvPr>
            <p:cNvCxnSpPr>
              <a:cxnSpLocks/>
              <a:stCxn id="34" idx="3"/>
            </p:cNvCxnSpPr>
            <p:nvPr/>
          </p:nvCxnSpPr>
          <p:spPr bwMode="auto">
            <a:xfrm>
              <a:off x="1701642" y="5275948"/>
              <a:ext cx="241458" cy="96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50680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for congestion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885825"/>
            <a:ext cx="8458199" cy="3101975"/>
          </a:xfrm>
        </p:spPr>
        <p:txBody>
          <a:bodyPr/>
          <a:lstStyle/>
          <a:p>
            <a:pPr eaLnBrk="1" hangingPunct="1"/>
            <a:r>
              <a:rPr lang="en-US" sz="2000" dirty="0"/>
              <a:t>Retransmission means that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r>
              <a:rPr lang="en-US" sz="2000" dirty="0"/>
              <a:t> receives all data that </a:t>
            </a:r>
            <a:r>
              <a:rPr lang="en-US" sz="2000" dirty="0" err="1"/>
              <a:t>I</a:t>
            </a:r>
            <a:r>
              <a:rPr lang="en-US" sz="2000" baseline="-25000" dirty="0" err="1"/>
              <a:t>in</a:t>
            </a:r>
            <a:r>
              <a:rPr lang="en-US" sz="2000" dirty="0"/>
              <a:t> sends</a:t>
            </a:r>
          </a:p>
          <a:p>
            <a:r>
              <a:rPr lang="en-US" sz="2000" dirty="0"/>
              <a:t>When there is loss, retransmission is happening, and </a:t>
            </a:r>
            <a:r>
              <a:rPr lang="en-US" sz="2000" dirty="0" err="1"/>
              <a:t>I’</a:t>
            </a:r>
            <a:r>
              <a:rPr lang="en-US" sz="2000" baseline="-25000" dirty="0" err="1"/>
              <a:t>in</a:t>
            </a:r>
            <a:r>
              <a:rPr lang="en-US" sz="2000" dirty="0"/>
              <a:t> &gt;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r>
              <a:rPr lang="en-US" sz="2000" dirty="0"/>
              <a:t> </a:t>
            </a:r>
          </a:p>
          <a:p>
            <a:r>
              <a:rPr lang="en-US" sz="2000" dirty="0"/>
              <a:t>Retransmission of delayed (but not lost) packets increases </a:t>
            </a:r>
            <a:r>
              <a:rPr lang="en-US" sz="2000" dirty="0" err="1"/>
              <a:t>I’</a:t>
            </a:r>
            <a:r>
              <a:rPr lang="en-US" sz="2000" baseline="-25000" dirty="0" err="1"/>
              <a:t>in</a:t>
            </a:r>
            <a:r>
              <a:rPr lang="en-US" sz="2000" dirty="0"/>
              <a:t> above the perfect value, without increasing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endParaRPr lang="en-US" sz="2000" baseline="-25000" dirty="0"/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/>
              <a:t>“Cost of congestion”:</a:t>
            </a:r>
          </a:p>
          <a:p>
            <a:pPr lvl="1" eaLnBrk="1" hangingPunct="1"/>
            <a:r>
              <a:rPr lang="en-US" sz="1800" dirty="0"/>
              <a:t>More work (retransmissions) for a desired throughput</a:t>
            </a:r>
          </a:p>
          <a:p>
            <a:pPr lvl="1" eaLnBrk="1" hangingPunct="1"/>
            <a:r>
              <a:rPr lang="en-US" sz="1800" dirty="0"/>
              <a:t>Useless retransmissions, some links transmit several copies of the same packet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79581" y="4075668"/>
            <a:ext cx="1481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Bursty</a:t>
            </a:r>
            <a:r>
              <a:rPr lang="en-US" dirty="0"/>
              <a:t> traffic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F07E613-ED25-534C-8473-AED522549F0D}"/>
              </a:ext>
            </a:extLst>
          </p:cNvPr>
          <p:cNvGrpSpPr/>
          <p:nvPr/>
        </p:nvGrpSpPr>
        <p:grpSpPr>
          <a:xfrm>
            <a:off x="625914" y="4610894"/>
            <a:ext cx="2536386" cy="1891120"/>
            <a:chOff x="816414" y="2731294"/>
            <a:chExt cx="2536386" cy="1891120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EBB8B4AD-FCEA-5844-912B-1D6F382A94A3}"/>
                </a:ext>
              </a:extLst>
            </p:cNvPr>
            <p:cNvGrpSpPr/>
            <p:nvPr/>
          </p:nvGrpSpPr>
          <p:grpSpPr>
            <a:xfrm>
              <a:off x="816414" y="2731294"/>
              <a:ext cx="2536386" cy="1840706"/>
              <a:chOff x="587814" y="2286000"/>
              <a:chExt cx="2536386" cy="1840706"/>
            </a:xfrm>
          </p:grpSpPr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5840F43A-846C-214C-A468-87BE7C1B47DE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228600" y="3047206"/>
                <a:ext cx="1524000" cy="1588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F835654C-C8FC-574F-8936-B8128D91DDF3}"/>
                  </a:ext>
                </a:extLst>
              </p:cNvPr>
              <p:cNvCxnSpPr/>
              <p:nvPr/>
            </p:nvCxnSpPr>
            <p:spPr bwMode="auto">
              <a:xfrm>
                <a:off x="990600" y="3809206"/>
                <a:ext cx="2133600" cy="1588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graphicFrame>
            <p:nvGraphicFramePr>
              <p:cNvPr id="98" name="Object 4">
                <a:extLst>
                  <a:ext uri="{FF2B5EF4-FFF2-40B4-BE49-F238E27FC236}">
                    <a16:creationId xmlns:a16="http://schemas.microsoft.com/office/drawing/2014/main" id="{90F579E9-3305-1C4B-9EE8-4E8C97A33E0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590800" y="3809206"/>
              <a:ext cx="363538" cy="317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06" name="Equation" r:id="rId4" imgW="203200" imgH="177800" progId="Equation.3">
                      <p:embed/>
                    </p:oleObj>
                  </mc:Choice>
                  <mc:Fallback>
                    <p:oleObj name="Equation" r:id="rId4" imgW="203200" imgH="177800" progId="Equation.3">
                      <p:embed/>
                      <p:pic>
                        <p:nvPicPr>
                          <p:cNvPr id="98" name="Object 4">
                            <a:extLst>
                              <a:ext uri="{FF2B5EF4-FFF2-40B4-BE49-F238E27FC236}">
                                <a16:creationId xmlns:a16="http://schemas.microsoft.com/office/drawing/2014/main" id="{90F579E9-3305-1C4B-9EE8-4E8C97A33E08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90800" y="3809206"/>
                            <a:ext cx="363538" cy="3175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4BCF5FC5-2375-9B49-9932-E018C37B508A}"/>
                  </a:ext>
                </a:extLst>
              </p:cNvPr>
              <p:cNvSpPr txBox="1"/>
              <p:nvPr/>
            </p:nvSpPr>
            <p:spPr>
              <a:xfrm>
                <a:off x="587814" y="3376263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 panose="020B0504020202050204" pitchFamily="34" charset="77"/>
                  </a:rPr>
                  <a:t>I</a:t>
                </a:r>
                <a:r>
                  <a:rPr lang="en-US" baseline="-25000" dirty="0">
                    <a:latin typeface="Eurostile" panose="020B0504020202050204" pitchFamily="34" charset="77"/>
                  </a:rPr>
                  <a:t>n</a:t>
                </a:r>
              </a:p>
            </p:txBody>
          </p:sp>
        </p:grp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4A324A1-7F39-2F40-ACC8-3AEFD5E64E64}"/>
                </a:ext>
              </a:extLst>
            </p:cNvPr>
            <p:cNvSpPr/>
            <p:nvPr/>
          </p:nvSpPr>
          <p:spPr bwMode="auto">
            <a:xfrm>
              <a:off x="2753539" y="4267199"/>
              <a:ext cx="429399" cy="33855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AF98946-C5B4-A748-88F9-645253875F27}"/>
                </a:ext>
              </a:extLst>
            </p:cNvPr>
            <p:cNvSpPr txBox="1"/>
            <p:nvPr/>
          </p:nvSpPr>
          <p:spPr>
            <a:xfrm>
              <a:off x="2427972" y="4253082"/>
              <a:ext cx="609462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time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</p:grp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3DF3173A-3EDB-6D44-B3E3-6082E73EDB80}"/>
              </a:ext>
            </a:extLst>
          </p:cNvPr>
          <p:cNvCxnSpPr>
            <a:cxnSpLocks/>
          </p:cNvCxnSpPr>
          <p:nvPr/>
        </p:nvCxnSpPr>
        <p:spPr bwMode="auto">
          <a:xfrm>
            <a:off x="1028700" y="5346700"/>
            <a:ext cx="218440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39394959-B985-FF49-BD02-A42B8B503583}"/>
              </a:ext>
            </a:extLst>
          </p:cNvPr>
          <p:cNvSpPr txBox="1"/>
          <p:nvPr/>
        </p:nvSpPr>
        <p:spPr>
          <a:xfrm>
            <a:off x="455433" y="5162375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C/2</a:t>
            </a:r>
            <a:endParaRPr lang="en-US" baseline="-25000" dirty="0">
              <a:latin typeface="Eurostile" panose="020B0504020202050204" pitchFamily="34" charset="77"/>
            </a:endParaRPr>
          </a:p>
        </p:txBody>
      </p:sp>
      <p:cxnSp>
        <p:nvCxnSpPr>
          <p:cNvPr id="68" name="Straight Arrow Connector 67"/>
          <p:cNvCxnSpPr/>
          <p:nvPr/>
        </p:nvCxnSpPr>
        <p:spPr bwMode="auto">
          <a:xfrm rot="5400000" flipH="1" flipV="1">
            <a:off x="4872038" y="5207018"/>
            <a:ext cx="1524000" cy="15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5634038" y="5969018"/>
            <a:ext cx="2379662" cy="794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72" name="Object 5"/>
          <p:cNvGraphicFramePr>
            <a:graphicFrameLocks noChangeAspect="1"/>
          </p:cNvGraphicFramePr>
          <p:nvPr/>
        </p:nvGraphicFramePr>
        <p:xfrm>
          <a:off x="5176838" y="4521218"/>
          <a:ext cx="431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7" name="Equation" r:id="rId6" imgW="241300" imgH="177800" progId="Equation.3">
                  <p:embed/>
                </p:oleObj>
              </mc:Choice>
              <mc:Fallback>
                <p:oleObj name="Equation" r:id="rId6" imgW="241300" imgH="177800" progId="Equation.3">
                  <p:embed/>
                  <p:pic>
                    <p:nvPicPr>
                      <p:cNvPr id="7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6838" y="4521218"/>
                        <a:ext cx="4318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3" name="Straight Connector 72"/>
          <p:cNvCxnSpPr/>
          <p:nvPr/>
        </p:nvCxnSpPr>
        <p:spPr bwMode="auto">
          <a:xfrm rot="5400000" flipH="1" flipV="1">
            <a:off x="6015038" y="5358624"/>
            <a:ext cx="1219200" cy="158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4" name="TextBox 73"/>
          <p:cNvSpPr txBox="1"/>
          <p:nvPr/>
        </p:nvSpPr>
        <p:spPr>
          <a:xfrm>
            <a:off x="6565900" y="452121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C/2</a:t>
            </a:r>
          </a:p>
        </p:txBody>
      </p:sp>
      <p:cxnSp>
        <p:nvCxnSpPr>
          <p:cNvPr id="90" name="Straight Connector 89"/>
          <p:cNvCxnSpPr/>
          <p:nvPr/>
        </p:nvCxnSpPr>
        <p:spPr bwMode="auto">
          <a:xfrm rot="10800000">
            <a:off x="5651500" y="5054600"/>
            <a:ext cx="1752600" cy="158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4B7D50D-8653-AD4C-9137-6F09EFB17401}"/>
                  </a:ext>
                </a:extLst>
              </p:cNvPr>
              <p:cNvSpPr txBox="1"/>
              <p:nvPr/>
            </p:nvSpPr>
            <p:spPr>
              <a:xfrm>
                <a:off x="7507972" y="5954882"/>
                <a:ext cx="492058" cy="36298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4B7D50D-8653-AD4C-9137-6F09EFB17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7972" y="5954882"/>
                <a:ext cx="492058" cy="3629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1701C0D5-B37C-E64E-952D-2FA5D9A4FAEB}"/>
              </a:ext>
            </a:extLst>
          </p:cNvPr>
          <p:cNvSpPr/>
          <p:nvPr/>
        </p:nvSpPr>
        <p:spPr bwMode="auto">
          <a:xfrm>
            <a:off x="1054100" y="5001763"/>
            <a:ext cx="2120900" cy="1038733"/>
          </a:xfrm>
          <a:custGeom>
            <a:avLst/>
            <a:gdLst>
              <a:gd name="connsiteX0" fmla="*/ 0 w 2120900"/>
              <a:gd name="connsiteY0" fmla="*/ 879283 h 993094"/>
              <a:gd name="connsiteX1" fmla="*/ 266700 w 2120900"/>
              <a:gd name="connsiteY1" fmla="*/ 650683 h 993094"/>
              <a:gd name="connsiteX2" fmla="*/ 495300 w 2120900"/>
              <a:gd name="connsiteY2" fmla="*/ 79183 h 993094"/>
              <a:gd name="connsiteX3" fmla="*/ 596900 w 2120900"/>
              <a:gd name="connsiteY3" fmla="*/ 41083 h 993094"/>
              <a:gd name="connsiteX4" fmla="*/ 723900 w 2120900"/>
              <a:gd name="connsiteY4" fmla="*/ 422083 h 993094"/>
              <a:gd name="connsiteX5" fmla="*/ 838200 w 2120900"/>
              <a:gd name="connsiteY5" fmla="*/ 904683 h 993094"/>
              <a:gd name="connsiteX6" fmla="*/ 1270000 w 2120900"/>
              <a:gd name="connsiteY6" fmla="*/ 930083 h 993094"/>
              <a:gd name="connsiteX7" fmla="*/ 1676400 w 2120900"/>
              <a:gd name="connsiteY7" fmla="*/ 244283 h 993094"/>
              <a:gd name="connsiteX8" fmla="*/ 1943100 w 2120900"/>
              <a:gd name="connsiteY8" fmla="*/ 117283 h 993094"/>
              <a:gd name="connsiteX9" fmla="*/ 2120900 w 2120900"/>
              <a:gd name="connsiteY9" fmla="*/ 422083 h 993094"/>
              <a:gd name="connsiteX0" fmla="*/ 0 w 2120900"/>
              <a:gd name="connsiteY0" fmla="*/ 868155 h 981966"/>
              <a:gd name="connsiteX1" fmla="*/ 266700 w 2120900"/>
              <a:gd name="connsiteY1" fmla="*/ 639555 h 981966"/>
              <a:gd name="connsiteX2" fmla="*/ 406400 w 2120900"/>
              <a:gd name="connsiteY2" fmla="*/ 93455 h 981966"/>
              <a:gd name="connsiteX3" fmla="*/ 596900 w 2120900"/>
              <a:gd name="connsiteY3" fmla="*/ 29955 h 981966"/>
              <a:gd name="connsiteX4" fmla="*/ 723900 w 2120900"/>
              <a:gd name="connsiteY4" fmla="*/ 410955 h 981966"/>
              <a:gd name="connsiteX5" fmla="*/ 838200 w 2120900"/>
              <a:gd name="connsiteY5" fmla="*/ 893555 h 981966"/>
              <a:gd name="connsiteX6" fmla="*/ 1270000 w 2120900"/>
              <a:gd name="connsiteY6" fmla="*/ 918955 h 981966"/>
              <a:gd name="connsiteX7" fmla="*/ 1676400 w 2120900"/>
              <a:gd name="connsiteY7" fmla="*/ 233155 h 981966"/>
              <a:gd name="connsiteX8" fmla="*/ 1943100 w 2120900"/>
              <a:gd name="connsiteY8" fmla="*/ 106155 h 981966"/>
              <a:gd name="connsiteX9" fmla="*/ 2120900 w 2120900"/>
              <a:gd name="connsiteY9" fmla="*/ 410955 h 981966"/>
              <a:gd name="connsiteX0" fmla="*/ 0 w 2120900"/>
              <a:gd name="connsiteY0" fmla="*/ 903737 h 1038733"/>
              <a:gd name="connsiteX1" fmla="*/ 266700 w 2120900"/>
              <a:gd name="connsiteY1" fmla="*/ 675137 h 1038733"/>
              <a:gd name="connsiteX2" fmla="*/ 406400 w 2120900"/>
              <a:gd name="connsiteY2" fmla="*/ 129037 h 1038733"/>
              <a:gd name="connsiteX3" fmla="*/ 596900 w 2120900"/>
              <a:gd name="connsiteY3" fmla="*/ 65537 h 1038733"/>
              <a:gd name="connsiteX4" fmla="*/ 838200 w 2120900"/>
              <a:gd name="connsiteY4" fmla="*/ 929137 h 1038733"/>
              <a:gd name="connsiteX5" fmla="*/ 1270000 w 2120900"/>
              <a:gd name="connsiteY5" fmla="*/ 954537 h 1038733"/>
              <a:gd name="connsiteX6" fmla="*/ 1676400 w 2120900"/>
              <a:gd name="connsiteY6" fmla="*/ 268737 h 1038733"/>
              <a:gd name="connsiteX7" fmla="*/ 1943100 w 2120900"/>
              <a:gd name="connsiteY7" fmla="*/ 141737 h 1038733"/>
              <a:gd name="connsiteX8" fmla="*/ 2120900 w 2120900"/>
              <a:gd name="connsiteY8" fmla="*/ 446537 h 1038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0900" h="1038733">
                <a:moveTo>
                  <a:pt x="0" y="903737"/>
                </a:moveTo>
                <a:cubicBezTo>
                  <a:pt x="92075" y="856112"/>
                  <a:pt x="198967" y="804254"/>
                  <a:pt x="266700" y="675137"/>
                </a:cubicBezTo>
                <a:cubicBezTo>
                  <a:pt x="334433" y="546020"/>
                  <a:pt x="351367" y="230637"/>
                  <a:pt x="406400" y="129037"/>
                </a:cubicBezTo>
                <a:cubicBezTo>
                  <a:pt x="461433" y="27437"/>
                  <a:pt x="524933" y="-67813"/>
                  <a:pt x="596900" y="65537"/>
                </a:cubicBezTo>
                <a:cubicBezTo>
                  <a:pt x="668867" y="198887"/>
                  <a:pt x="726017" y="780970"/>
                  <a:pt x="838200" y="929137"/>
                </a:cubicBezTo>
                <a:cubicBezTo>
                  <a:pt x="950383" y="1077304"/>
                  <a:pt x="1130300" y="1064604"/>
                  <a:pt x="1270000" y="954537"/>
                </a:cubicBezTo>
                <a:cubicBezTo>
                  <a:pt x="1409700" y="844470"/>
                  <a:pt x="1564217" y="404204"/>
                  <a:pt x="1676400" y="268737"/>
                </a:cubicBezTo>
                <a:cubicBezTo>
                  <a:pt x="1788583" y="133270"/>
                  <a:pt x="1869017" y="112104"/>
                  <a:pt x="1943100" y="141737"/>
                </a:cubicBezTo>
                <a:cubicBezTo>
                  <a:pt x="2017183" y="171370"/>
                  <a:pt x="2069041" y="308953"/>
                  <a:pt x="2120900" y="446537"/>
                </a:cubicBezTo>
              </a:path>
            </a:pathLst>
          </a:custGeom>
          <a:noFill/>
          <a:ln w="28575" cap="flat" cmpd="sng" algn="ctr">
            <a:solidFill>
              <a:srgbClr val="0432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AACCE0E-5EB6-C543-BE18-94BD0A80E993}"/>
              </a:ext>
            </a:extLst>
          </p:cNvPr>
          <p:cNvGrpSpPr/>
          <p:nvPr/>
        </p:nvGrpSpPr>
        <p:grpSpPr>
          <a:xfrm>
            <a:off x="5634038" y="4113382"/>
            <a:ext cx="2872925" cy="1855636"/>
            <a:chOff x="5634038" y="4113382"/>
            <a:chExt cx="2872925" cy="185563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242861F-52FD-C54E-8010-494387A76887}"/>
                </a:ext>
              </a:extLst>
            </p:cNvPr>
            <p:cNvGrpSpPr/>
            <p:nvPr/>
          </p:nvGrpSpPr>
          <p:grpSpPr>
            <a:xfrm>
              <a:off x="5634038" y="5054618"/>
              <a:ext cx="2274720" cy="914400"/>
              <a:chOff x="5634038" y="5054618"/>
              <a:chExt cx="2274720" cy="914400"/>
            </a:xfrm>
          </p:grpSpPr>
          <p:cxnSp>
            <p:nvCxnSpPr>
              <p:cNvPr id="70" name="Straight Connector 69"/>
              <p:cNvCxnSpPr/>
              <p:nvPr/>
            </p:nvCxnSpPr>
            <p:spPr bwMode="auto">
              <a:xfrm flipV="1">
                <a:off x="5634038" y="5054618"/>
                <a:ext cx="990600" cy="91440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Straight Connector 85"/>
              <p:cNvCxnSpPr>
                <a:cxnSpLocks/>
              </p:cNvCxnSpPr>
              <p:nvPr/>
            </p:nvCxnSpPr>
            <p:spPr bwMode="auto">
              <a:xfrm flipH="1">
                <a:off x="6642894" y="5056206"/>
                <a:ext cx="1265864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7E82510-4F69-ED4B-AF4F-26AC0348C2F6}"/>
                </a:ext>
              </a:extLst>
            </p:cNvPr>
            <p:cNvGrpSpPr/>
            <p:nvPr/>
          </p:nvGrpSpPr>
          <p:grpSpPr>
            <a:xfrm>
              <a:off x="7124700" y="4113382"/>
              <a:ext cx="1382263" cy="915818"/>
              <a:chOff x="7124700" y="4113382"/>
              <a:chExt cx="1382263" cy="915818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0AB892C-682B-8C49-8957-CDF1E946DC27}"/>
                  </a:ext>
                </a:extLst>
              </p:cNvPr>
              <p:cNvSpPr txBox="1"/>
              <p:nvPr/>
            </p:nvSpPr>
            <p:spPr>
              <a:xfrm>
                <a:off x="7507972" y="4113382"/>
                <a:ext cx="998991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ideal line</a:t>
                </a:r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2B15DAAD-C15C-DE49-BABF-AC31B1287C88}"/>
                  </a:ext>
                </a:extLst>
              </p:cNvPr>
              <p:cNvCxnSpPr>
                <a:stCxn id="41" idx="2"/>
              </p:cNvCxnSpPr>
              <p:nvPr/>
            </p:nvCxnSpPr>
            <p:spPr bwMode="auto">
              <a:xfrm flipH="1">
                <a:off x="7124700" y="4482714"/>
                <a:ext cx="882768" cy="54648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triangle"/>
              </a:ln>
              <a:effectLst/>
            </p:spPr>
          </p:cxnSp>
        </p:grpSp>
      </p:grpSp>
      <p:sp>
        <p:nvSpPr>
          <p:cNvPr id="8" name="Freeform 7">
            <a:extLst>
              <a:ext uri="{FF2B5EF4-FFF2-40B4-BE49-F238E27FC236}">
                <a16:creationId xmlns:a16="http://schemas.microsoft.com/office/drawing/2014/main" id="{FE590FFF-5E34-FD40-806B-102CBC27378C}"/>
              </a:ext>
            </a:extLst>
          </p:cNvPr>
          <p:cNvSpPr/>
          <p:nvPr/>
        </p:nvSpPr>
        <p:spPr bwMode="auto">
          <a:xfrm>
            <a:off x="5646821" y="5130478"/>
            <a:ext cx="2256590" cy="831838"/>
          </a:xfrm>
          <a:custGeom>
            <a:avLst/>
            <a:gdLst>
              <a:gd name="connsiteX0" fmla="*/ 0 w 2256590"/>
              <a:gd name="connsiteY0" fmla="*/ 831838 h 831838"/>
              <a:gd name="connsiteX1" fmla="*/ 566821 w 2256590"/>
              <a:gd name="connsiteY1" fmla="*/ 398701 h 831838"/>
              <a:gd name="connsiteX2" fmla="*/ 1138990 w 2256590"/>
              <a:gd name="connsiteY2" fmla="*/ 56469 h 831838"/>
              <a:gd name="connsiteX3" fmla="*/ 1614905 w 2256590"/>
              <a:gd name="connsiteY3" fmla="*/ 24385 h 831838"/>
              <a:gd name="connsiteX4" fmla="*/ 2256590 w 2256590"/>
              <a:gd name="connsiteY4" fmla="*/ 302448 h 83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6590" h="831838">
                <a:moveTo>
                  <a:pt x="0" y="831838"/>
                </a:moveTo>
                <a:cubicBezTo>
                  <a:pt x="188495" y="679883"/>
                  <a:pt x="376990" y="527929"/>
                  <a:pt x="566821" y="398701"/>
                </a:cubicBezTo>
                <a:cubicBezTo>
                  <a:pt x="756652" y="269473"/>
                  <a:pt x="964309" y="118855"/>
                  <a:pt x="1138990" y="56469"/>
                </a:cubicBezTo>
                <a:cubicBezTo>
                  <a:pt x="1313671" y="-5917"/>
                  <a:pt x="1428638" y="-16611"/>
                  <a:pt x="1614905" y="24385"/>
                </a:cubicBezTo>
                <a:cubicBezTo>
                  <a:pt x="1801172" y="65381"/>
                  <a:pt x="2028881" y="183914"/>
                  <a:pt x="2256590" y="302448"/>
                </a:cubicBezTo>
              </a:path>
            </a:pathLst>
          </a:custGeom>
          <a:noFill/>
          <a:ln w="28575" cap="flat" cmpd="sng" algn="ctr">
            <a:solidFill>
              <a:srgbClr val="0432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7EF199-1367-4440-947A-BA065775F586}"/>
              </a:ext>
            </a:extLst>
          </p:cNvPr>
          <p:cNvGrpSpPr/>
          <p:nvPr/>
        </p:nvGrpSpPr>
        <p:grpSpPr>
          <a:xfrm>
            <a:off x="6822172" y="5143500"/>
            <a:ext cx="2149948" cy="736214"/>
            <a:chOff x="6822172" y="5143500"/>
            <a:chExt cx="2149948" cy="73621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65C713-748A-AE45-AAFE-AA82DA69DDF9}"/>
                </a:ext>
              </a:extLst>
            </p:cNvPr>
            <p:cNvSpPr txBox="1"/>
            <p:nvPr/>
          </p:nvSpPr>
          <p:spPr>
            <a:xfrm>
              <a:off x="6822172" y="5510382"/>
              <a:ext cx="2149948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transient congestion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487666F-E3D2-EF49-BE94-D4E673E7082E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035800" y="5143500"/>
              <a:ext cx="368300" cy="3683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677337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0F7E1-AF36-9C47-81D7-CA35439B6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A6478-AF57-3141-8E4C-A566D1F4B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Protocols should implement congestion control</a:t>
            </a:r>
          </a:p>
          <a:p>
            <a:endParaRPr lang="en-US" dirty="0"/>
          </a:p>
          <a:p>
            <a:r>
              <a:rPr lang="en-US" dirty="0"/>
              <a:t>Congestion control algorithms:</a:t>
            </a:r>
          </a:p>
          <a:p>
            <a:pPr lvl="1"/>
            <a:r>
              <a:rPr lang="en-US" sz="2800" dirty="0"/>
              <a:t>algorithms to adapt the offered load (</a:t>
            </a:r>
            <a:r>
              <a:rPr lang="en-US" sz="2800" dirty="0" err="1"/>
              <a:t>I’</a:t>
            </a:r>
            <a:r>
              <a:rPr lang="en-US" sz="2800" baseline="-25000" dirty="0" err="1"/>
              <a:t>n</a:t>
            </a:r>
            <a:r>
              <a:rPr lang="en-US" sz="2800" dirty="0"/>
              <a:t>)</a:t>
            </a:r>
            <a:br>
              <a:rPr lang="en-US" sz="2800" dirty="0"/>
            </a:br>
            <a:r>
              <a:rPr lang="en-US" sz="2800" dirty="0"/>
              <a:t>to the capacity at the bottleneck router</a:t>
            </a:r>
          </a:p>
          <a:p>
            <a:pPr lvl="1"/>
            <a:endParaRPr lang="en-US" dirty="0"/>
          </a:p>
          <a:p>
            <a:r>
              <a:rPr lang="en-US" dirty="0"/>
              <a:t>There are quite many algorithms that can achieve this</a:t>
            </a:r>
          </a:p>
          <a:p>
            <a:pPr lvl="1"/>
            <a:r>
              <a:rPr lang="en-US" dirty="0"/>
              <a:t>at several layers</a:t>
            </a:r>
          </a:p>
          <a:p>
            <a:r>
              <a:rPr lang="en-US" dirty="0"/>
              <a:t>We are going to look mainly at TCP’s approach to congestion control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05901"/>
      </p:ext>
    </p:extLst>
  </p:cSld>
  <p:clrMapOvr>
    <a:masterClrMapping/>
  </p:clrMapOvr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8669</TotalTime>
  <Words>476</Words>
  <Application>Microsoft Macintosh PowerPoint</Application>
  <PresentationFormat>On-screen Show (4:3)</PresentationFormat>
  <Paragraphs>110</Paragraphs>
  <Slides>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Cambria Math</vt:lpstr>
      <vt:lpstr>Comic Sans MS</vt:lpstr>
      <vt:lpstr>Eurostile</vt:lpstr>
      <vt:lpstr>Tahoma</vt:lpstr>
      <vt:lpstr>Times New Roman</vt:lpstr>
      <vt:lpstr>Wingdings</vt:lpstr>
      <vt:lpstr>1_paalh</vt:lpstr>
      <vt:lpstr>Equation</vt:lpstr>
      <vt:lpstr>Transport layer</vt:lpstr>
      <vt:lpstr>Congestion</vt:lpstr>
      <vt:lpstr>Reasons for congestion</vt:lpstr>
      <vt:lpstr>Reasons for congestion</vt:lpstr>
      <vt:lpstr>Reasons for congestion</vt:lpstr>
      <vt:lpstr>Reasons for congestion</vt:lpstr>
      <vt:lpstr>Reasons for congestion</vt:lpstr>
      <vt:lpstr>Conclusion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1634</cp:revision>
  <cp:lastPrinted>2020-04-27T10:59:08Z</cp:lastPrinted>
  <dcterms:created xsi:type="dcterms:W3CDTF">2003-03-06T08:24:12Z</dcterms:created>
  <dcterms:modified xsi:type="dcterms:W3CDTF">2020-04-27T10:59:10Z</dcterms:modified>
  <cp:category/>
</cp:coreProperties>
</file>