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25"/>
  </p:notesMasterIdLst>
  <p:handoutMasterIdLst>
    <p:handoutMasterId r:id="rId26"/>
  </p:handoutMasterIdLst>
  <p:sldIdLst>
    <p:sldId id="777" r:id="rId2"/>
    <p:sldId id="615" r:id="rId3"/>
    <p:sldId id="813" r:id="rId4"/>
    <p:sldId id="649" r:id="rId5"/>
    <p:sldId id="650" r:id="rId6"/>
    <p:sldId id="816" r:id="rId7"/>
    <p:sldId id="817" r:id="rId8"/>
    <p:sldId id="806" r:id="rId9"/>
    <p:sldId id="807" r:id="rId10"/>
    <p:sldId id="808" r:id="rId11"/>
    <p:sldId id="809" r:id="rId12"/>
    <p:sldId id="810" r:id="rId13"/>
    <p:sldId id="811" r:id="rId14"/>
    <p:sldId id="812" r:id="rId15"/>
    <p:sldId id="742" r:id="rId16"/>
    <p:sldId id="814" r:id="rId17"/>
    <p:sldId id="618" r:id="rId18"/>
    <p:sldId id="619" r:id="rId19"/>
    <p:sldId id="620" r:id="rId20"/>
    <p:sldId id="815" r:id="rId21"/>
    <p:sldId id="622" r:id="rId22"/>
    <p:sldId id="624" r:id="rId23"/>
    <p:sldId id="625" r:id="rId2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flow control part 2" id="{A0DE1A85-B681-404F-A858-1518EFE824E2}">
          <p14:sldIdLst>
            <p14:sldId id="777"/>
            <p14:sldId id="615"/>
          </p14:sldIdLst>
        </p14:section>
        <p14:section name="sliding window: go-back-n" id="{1AC08B56-7EDF-844D-BEBB-FC31F69C14A9}">
          <p14:sldIdLst>
            <p14:sldId id="813"/>
            <p14:sldId id="649"/>
            <p14:sldId id="650"/>
            <p14:sldId id="816"/>
            <p14:sldId id="817"/>
          </p14:sldIdLst>
        </p14:section>
        <p14:section name="sliding window: selective repeat" id="{FE3A40A9-CCD2-BA44-B825-7C481D46E65A}">
          <p14:sldIdLst>
            <p14:sldId id="806"/>
            <p14:sldId id="807"/>
            <p14:sldId id="808"/>
            <p14:sldId id="809"/>
            <p14:sldId id="810"/>
            <p14:sldId id="811"/>
            <p14:sldId id="812"/>
            <p14:sldId id="742"/>
          </p14:sldIdLst>
        </p14:section>
        <p14:section name="credit mechanism" id="{8D9EA686-1792-B14F-8DBB-BE975B62E795}">
          <p14:sldIdLst>
            <p14:sldId id="814"/>
            <p14:sldId id="618"/>
            <p14:sldId id="619"/>
            <p14:sldId id="620"/>
          </p14:sldIdLst>
        </p14:section>
        <p14:section name="TCP flow control" id="{9E81C5C0-A0CF-5B44-8C06-B04BC5E9D3DE}">
          <p14:sldIdLst>
            <p14:sldId id="815"/>
            <p14:sldId id="622"/>
            <p14:sldId id="624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D579"/>
    <a:srgbClr val="FF9300"/>
    <a:srgbClr val="0432FF"/>
    <a:srgbClr val="00FDFF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0"/>
    <p:restoredTop sz="85553" autoAdjust="0"/>
  </p:normalViewPr>
  <p:slideViewPr>
    <p:cSldViewPr snapToGrid="0">
      <p:cViewPr varScale="1">
        <p:scale>
          <a:sx n="119" d="100"/>
          <a:sy n="119" d="100"/>
        </p:scale>
        <p:origin x="119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1972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954071-86E0-2B46-8002-52061FF52F42}" type="slidenum">
              <a:rPr lang="en-GB"/>
              <a:pPr/>
              <a:t>2</a:t>
            </a:fld>
            <a:endParaRPr lang="en-GB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889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6465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873F6A-904B-49EF-94E2-27DBC0978B12}" type="slidenum">
              <a:rPr lang="en-US"/>
              <a:pPr/>
              <a:t>4</a:t>
            </a:fld>
            <a:endParaRPr lang="en-US"/>
          </a:p>
        </p:txBody>
      </p:sp>
      <p:sp>
        <p:nvSpPr>
          <p:cNvPr id="147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50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85591-5935-4875-AF3D-1EE2A2FA6C2D}" type="slidenum">
              <a:rPr lang="en-US"/>
              <a:pPr/>
              <a:t>5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62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85591-5935-4875-AF3D-1EE2A2FA6C2D}" type="slidenum">
              <a:rPr lang="en-US"/>
              <a:pPr/>
              <a:t>6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71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85591-5935-4875-AF3D-1EE2A2FA6C2D}" type="slidenum">
              <a:rPr lang="en-US"/>
              <a:pPr/>
              <a:t>7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94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8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24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9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95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10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4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11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94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12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39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13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476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14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81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761BCA-3CA6-48E1-9DFA-FBB65A854F40}" type="slidenum">
              <a:rPr lang="en-US"/>
              <a:pPr/>
              <a:t>15</a:t>
            </a:fld>
            <a:endParaRPr lang="en-US"/>
          </a:p>
        </p:txBody>
      </p:sp>
      <p:sp>
        <p:nvSpPr>
          <p:cNvPr id="146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57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16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8120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C979E2-248B-824C-9B55-1243175ECFB5}" type="slidenum">
              <a:rPr lang="en-GB"/>
              <a:pPr/>
              <a:t>17</a:t>
            </a:fld>
            <a:endParaRPr lang="en-GB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658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6FFF48-7903-A94F-9A81-AFD281969C81}" type="slidenum">
              <a:rPr lang="en-GB"/>
              <a:pPr/>
              <a:t>18</a:t>
            </a:fld>
            <a:endParaRPr lang="en-GB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299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F328A8-4D9A-A045-A1BE-41F8861B0686}" type="slidenum">
              <a:rPr lang="en-GB"/>
              <a:pPr/>
              <a:t>19</a:t>
            </a:fld>
            <a:endParaRPr lang="en-GB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50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20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049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545B7D-3BDC-334F-A419-7E46E2105D70}" type="slidenum">
              <a:rPr lang="en-GB"/>
              <a:pPr/>
              <a:t>21</a:t>
            </a:fld>
            <a:endParaRPr lang="en-GB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39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9D21B-42D5-7843-8B00-B17B8C2F3164}" type="slidenum">
              <a:rPr lang="en-GB"/>
              <a:pPr/>
              <a:t>22</a:t>
            </a:fld>
            <a:endParaRPr lang="en-GB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Make a formula for the number of bytes that can be in flight.</a:t>
            </a:r>
          </a:p>
          <a:p>
            <a:r>
              <a:rPr lang="en-US" dirty="0"/>
              <a:t>Use a second slide for it.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8495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F05AC6-0BC8-3D49-B3F4-1244B93A17C4}" type="slidenum">
              <a:rPr lang="en-GB"/>
              <a:pPr/>
              <a:t>23</a:t>
            </a:fld>
            <a:endParaRPr lang="en-GB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13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3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 üb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0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2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4" r:id="rId9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832505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Flow Control on Transport Layer</a:t>
            </a:r>
            <a:endParaRPr lang="en-US" sz="3200"/>
          </a:p>
        </p:txBody>
      </p:sp>
      <p:sp>
        <p:nvSpPr>
          <p:cNvPr id="916483" name="Rectangle 3"/>
          <p:cNvSpPr>
            <a:spLocks noGrp="1" noChangeArrowheads="1"/>
          </p:cNvSpPr>
          <p:nvPr>
            <p:ph idx="1"/>
          </p:nvPr>
        </p:nvSpPr>
        <p:spPr>
          <a:xfrm>
            <a:off x="152399" y="4548249"/>
            <a:ext cx="5975269" cy="197130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/>
              <a:t>Flow control mechanisms:</a:t>
            </a:r>
          </a:p>
          <a:p>
            <a:pPr>
              <a:lnSpc>
                <a:spcPct val="90000"/>
              </a:lnSpc>
            </a:pPr>
            <a:r>
              <a:rPr lang="en-US" sz="2000" u="sng" dirty="0"/>
              <a:t>Stop-and-wait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u="sng" dirty="0"/>
              <a:t>Sliding window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Go-back-N / no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Selective repeat / static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Credit mechanism / dynamic buffer allocation</a:t>
            </a:r>
          </a:p>
        </p:txBody>
      </p:sp>
      <p:grpSp>
        <p:nvGrpSpPr>
          <p:cNvPr id="98308" name="Group 38"/>
          <p:cNvGrpSpPr>
            <a:grpSpLocks/>
          </p:cNvGrpSpPr>
          <p:nvPr/>
        </p:nvGrpSpPr>
        <p:grpSpPr bwMode="auto">
          <a:xfrm>
            <a:off x="2209800" y="1524000"/>
            <a:ext cx="817563" cy="2116138"/>
            <a:chOff x="3398" y="1677"/>
            <a:chExt cx="515" cy="1333"/>
          </a:xfrm>
        </p:grpSpPr>
        <p:sp>
          <p:nvSpPr>
            <p:cNvPr id="98442" name="Rectangle 5"/>
            <p:cNvSpPr>
              <a:spLocks noChangeAspect="1" noChangeArrowheads="1"/>
            </p:cNvSpPr>
            <p:nvPr/>
          </p:nvSpPr>
          <p:spPr bwMode="auto">
            <a:xfrm>
              <a:off x="3398" y="2206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Network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3" name="Rectangle 9"/>
            <p:cNvSpPr>
              <a:spLocks noChangeAspect="1" noChangeArrowheads="1"/>
            </p:cNvSpPr>
            <p:nvPr/>
          </p:nvSpPr>
          <p:spPr bwMode="auto">
            <a:xfrm>
              <a:off x="3398" y="1942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Transport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4" name="Rectangle 10"/>
            <p:cNvSpPr>
              <a:spLocks noChangeAspect="1" noChangeArrowheads="1"/>
            </p:cNvSpPr>
            <p:nvPr/>
          </p:nvSpPr>
          <p:spPr bwMode="auto">
            <a:xfrm>
              <a:off x="3398" y="1677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Application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5" name="Rectangle 12"/>
            <p:cNvSpPr>
              <a:spLocks noChangeAspect="1" noChangeArrowheads="1"/>
            </p:cNvSpPr>
            <p:nvPr/>
          </p:nvSpPr>
          <p:spPr bwMode="auto">
            <a:xfrm>
              <a:off x="3398" y="2471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 Link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6" name="Rectangle 13"/>
            <p:cNvSpPr>
              <a:spLocks noChangeAspect="1" noChangeArrowheads="1"/>
            </p:cNvSpPr>
            <p:nvPr/>
          </p:nvSpPr>
          <p:spPr bwMode="auto">
            <a:xfrm>
              <a:off x="3398" y="2736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Physical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</p:grpSp>
      <p:grpSp>
        <p:nvGrpSpPr>
          <p:cNvPr id="98309" name="Group 19"/>
          <p:cNvGrpSpPr>
            <a:grpSpLocks noChangeAspect="1"/>
          </p:cNvGrpSpPr>
          <p:nvPr/>
        </p:nvGrpSpPr>
        <p:grpSpPr bwMode="auto">
          <a:xfrm>
            <a:off x="533400" y="2362200"/>
            <a:ext cx="533400" cy="914400"/>
            <a:chOff x="4272" y="2352"/>
            <a:chExt cx="515" cy="1333"/>
          </a:xfrm>
        </p:grpSpPr>
        <p:sp>
          <p:nvSpPr>
            <p:cNvPr id="98437" name="Rectangle 1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8" name="Rectangle 1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9" name="Rectangle 1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0" name="Rectangle 1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1" name="Rectangle 1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0" name="Group 20"/>
          <p:cNvGrpSpPr>
            <a:grpSpLocks noChangeAspect="1"/>
          </p:cNvGrpSpPr>
          <p:nvPr/>
        </p:nvGrpSpPr>
        <p:grpSpPr bwMode="auto">
          <a:xfrm>
            <a:off x="7696200" y="1295400"/>
            <a:ext cx="533400" cy="914400"/>
            <a:chOff x="4272" y="2352"/>
            <a:chExt cx="515" cy="1333"/>
          </a:xfrm>
        </p:grpSpPr>
        <p:sp>
          <p:nvSpPr>
            <p:cNvPr id="98432" name="Rectangle 21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3" name="Rectangle 22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4" name="Rectangle 23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5" name="Rectangle 24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6" name="Rectangle 25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1" name="Group 199"/>
          <p:cNvGrpSpPr>
            <a:grpSpLocks/>
          </p:cNvGrpSpPr>
          <p:nvPr/>
        </p:nvGrpSpPr>
        <p:grpSpPr bwMode="auto">
          <a:xfrm>
            <a:off x="4305300" y="2286000"/>
            <a:ext cx="533400" cy="550863"/>
            <a:chOff x="2712" y="1093"/>
            <a:chExt cx="336" cy="347"/>
          </a:xfrm>
        </p:grpSpPr>
        <p:sp>
          <p:nvSpPr>
            <p:cNvPr id="98429" name="Rectangle 33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0" name="Rectangle 3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1" name="Rectangle 3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6" name="Group 79"/>
          <p:cNvGrpSpPr>
            <a:grpSpLocks/>
          </p:cNvGrpSpPr>
          <p:nvPr/>
        </p:nvGrpSpPr>
        <p:grpSpPr bwMode="auto">
          <a:xfrm rot="5400000">
            <a:off x="990600" y="2830513"/>
            <a:ext cx="228600" cy="381000"/>
            <a:chOff x="3024" y="576"/>
            <a:chExt cx="867" cy="2306"/>
          </a:xfrm>
        </p:grpSpPr>
        <p:sp>
          <p:nvSpPr>
            <p:cNvPr id="98423" name="Freeform 8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4" name="Freeform 8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5" name="Freeform 8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6" name="Freeform 8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7" name="Freeform 8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8" name="Freeform 8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86"/>
          <p:cNvGrpSpPr>
            <a:grpSpLocks/>
          </p:cNvGrpSpPr>
          <p:nvPr/>
        </p:nvGrpSpPr>
        <p:grpSpPr bwMode="auto">
          <a:xfrm rot="-5400000">
            <a:off x="2057400" y="2819400"/>
            <a:ext cx="228600" cy="381000"/>
            <a:chOff x="3024" y="576"/>
            <a:chExt cx="867" cy="2306"/>
          </a:xfrm>
        </p:grpSpPr>
        <p:sp>
          <p:nvSpPr>
            <p:cNvPr id="98417" name="Freeform 8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8" name="Freeform 8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9" name="Freeform 8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0" name="Freeform 9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1" name="Freeform 9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2" name="Freeform 9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573" name="Line 93"/>
          <p:cNvSpPr>
            <a:spLocks noChangeShapeType="1"/>
          </p:cNvSpPr>
          <p:nvPr/>
        </p:nvSpPr>
        <p:spPr bwMode="auto">
          <a:xfrm flipV="1">
            <a:off x="1295400" y="3014663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129"/>
          <p:cNvGrpSpPr>
            <a:grpSpLocks/>
          </p:cNvGrpSpPr>
          <p:nvPr/>
        </p:nvGrpSpPr>
        <p:grpSpPr bwMode="auto">
          <a:xfrm rot="5400000">
            <a:off x="2819400" y="1752600"/>
            <a:ext cx="228600" cy="381000"/>
            <a:chOff x="3024" y="576"/>
            <a:chExt cx="867" cy="2306"/>
          </a:xfrm>
        </p:grpSpPr>
        <p:sp>
          <p:nvSpPr>
            <p:cNvPr id="98411" name="Freeform 13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2" name="Freeform 13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3" name="Freeform 13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4" name="Freeform 13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5" name="Freeform 13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6" name="Freeform 13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115"/>
          <p:cNvGrpSpPr>
            <a:grpSpLocks/>
          </p:cNvGrpSpPr>
          <p:nvPr/>
        </p:nvGrpSpPr>
        <p:grpSpPr bwMode="auto">
          <a:xfrm rot="5400000">
            <a:off x="2895600" y="1882775"/>
            <a:ext cx="228600" cy="381000"/>
            <a:chOff x="3024" y="576"/>
            <a:chExt cx="867" cy="2306"/>
          </a:xfrm>
        </p:grpSpPr>
        <p:sp>
          <p:nvSpPr>
            <p:cNvPr id="98405" name="Freeform 11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6" name="Freeform 11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7" name="Freeform 11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8" name="Freeform 11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9" name="Freeform 12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0" name="Freeform 12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122"/>
          <p:cNvGrpSpPr>
            <a:grpSpLocks/>
          </p:cNvGrpSpPr>
          <p:nvPr/>
        </p:nvGrpSpPr>
        <p:grpSpPr bwMode="auto">
          <a:xfrm rot="5400000">
            <a:off x="2971800" y="2035175"/>
            <a:ext cx="228600" cy="381000"/>
            <a:chOff x="3024" y="576"/>
            <a:chExt cx="867" cy="2306"/>
          </a:xfrm>
        </p:grpSpPr>
        <p:sp>
          <p:nvSpPr>
            <p:cNvPr id="98399" name="Freeform 12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0" name="Freeform 12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1" name="Freeform 12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2" name="Freeform 12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3" name="Freeform 12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4" name="Freeform 12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36"/>
          <p:cNvGrpSpPr>
            <a:grpSpLocks/>
          </p:cNvGrpSpPr>
          <p:nvPr/>
        </p:nvGrpSpPr>
        <p:grpSpPr bwMode="auto">
          <a:xfrm rot="5400000">
            <a:off x="3048000" y="2187575"/>
            <a:ext cx="228600" cy="381000"/>
            <a:chOff x="3024" y="576"/>
            <a:chExt cx="867" cy="2306"/>
          </a:xfrm>
        </p:grpSpPr>
        <p:sp>
          <p:nvSpPr>
            <p:cNvPr id="98393" name="Freeform 13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4" name="Freeform 13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5" name="Freeform 13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6" name="Freeform 14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7" name="Freeform 14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8" name="Freeform 14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44"/>
          <p:cNvGrpSpPr>
            <a:grpSpLocks/>
          </p:cNvGrpSpPr>
          <p:nvPr/>
        </p:nvGrpSpPr>
        <p:grpSpPr bwMode="auto">
          <a:xfrm rot="-5400000">
            <a:off x="7620000" y="1371600"/>
            <a:ext cx="228600" cy="381000"/>
            <a:chOff x="3024" y="576"/>
            <a:chExt cx="867" cy="2306"/>
          </a:xfrm>
        </p:grpSpPr>
        <p:sp>
          <p:nvSpPr>
            <p:cNvPr id="98387" name="Freeform 145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8" name="Freeform 146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9" name="Freeform 147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0" name="Freeform 148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1" name="Freeform 149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2" name="Freeform 150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8320" name="Group 151"/>
          <p:cNvGrpSpPr>
            <a:grpSpLocks noChangeAspect="1"/>
          </p:cNvGrpSpPr>
          <p:nvPr/>
        </p:nvGrpSpPr>
        <p:grpSpPr bwMode="auto">
          <a:xfrm>
            <a:off x="7620000" y="2971800"/>
            <a:ext cx="533400" cy="914400"/>
            <a:chOff x="4272" y="2352"/>
            <a:chExt cx="515" cy="1333"/>
          </a:xfrm>
        </p:grpSpPr>
        <p:sp>
          <p:nvSpPr>
            <p:cNvPr id="98382" name="Rectangle 152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3" name="Rectangle 153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4" name="Rectangle 154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5" name="Rectangle 155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6" name="Rectangle 156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1" name="Group 163"/>
          <p:cNvGrpSpPr>
            <a:grpSpLocks noChangeAspect="1"/>
          </p:cNvGrpSpPr>
          <p:nvPr/>
        </p:nvGrpSpPr>
        <p:grpSpPr bwMode="auto">
          <a:xfrm>
            <a:off x="5257800" y="3505200"/>
            <a:ext cx="533400" cy="914400"/>
            <a:chOff x="4272" y="2352"/>
            <a:chExt cx="515" cy="1333"/>
          </a:xfrm>
        </p:grpSpPr>
        <p:sp>
          <p:nvSpPr>
            <p:cNvPr id="98377" name="Rectangle 16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8" name="Rectangle 16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9" name="Rectangle 16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0" name="Rectangle 16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1" name="Rectangle 16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2" name="Group 169"/>
          <p:cNvGrpSpPr>
            <a:grpSpLocks noChangeAspect="1"/>
          </p:cNvGrpSpPr>
          <p:nvPr/>
        </p:nvGrpSpPr>
        <p:grpSpPr bwMode="auto">
          <a:xfrm>
            <a:off x="6629400" y="3886200"/>
            <a:ext cx="533400" cy="914400"/>
            <a:chOff x="4272" y="2352"/>
            <a:chExt cx="515" cy="1333"/>
          </a:xfrm>
        </p:grpSpPr>
        <p:sp>
          <p:nvSpPr>
            <p:cNvPr id="98372" name="Rectangle 170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3" name="Rectangle 171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4" name="Rectangle 172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5" name="Rectangle 173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6" name="Rectangle 174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" name="Group 175"/>
          <p:cNvGrpSpPr>
            <a:grpSpLocks/>
          </p:cNvGrpSpPr>
          <p:nvPr/>
        </p:nvGrpSpPr>
        <p:grpSpPr bwMode="auto">
          <a:xfrm rot="-5400000">
            <a:off x="7620000" y="3048000"/>
            <a:ext cx="228600" cy="381000"/>
            <a:chOff x="3024" y="576"/>
            <a:chExt cx="867" cy="2306"/>
          </a:xfrm>
        </p:grpSpPr>
        <p:sp>
          <p:nvSpPr>
            <p:cNvPr id="98366" name="Freeform 17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7" name="Freeform 17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8" name="Freeform 17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9" name="Freeform 17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0" name="Freeform 18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1" name="Freeform 18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82"/>
          <p:cNvGrpSpPr>
            <a:grpSpLocks/>
          </p:cNvGrpSpPr>
          <p:nvPr/>
        </p:nvGrpSpPr>
        <p:grpSpPr bwMode="auto">
          <a:xfrm rot="-5400000">
            <a:off x="6553200" y="3962400"/>
            <a:ext cx="228600" cy="381000"/>
            <a:chOff x="3024" y="576"/>
            <a:chExt cx="867" cy="2306"/>
          </a:xfrm>
        </p:grpSpPr>
        <p:sp>
          <p:nvSpPr>
            <p:cNvPr id="98360" name="Freeform 18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1" name="Freeform 18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2" name="Freeform 18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3" name="Freeform 18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4" name="Freeform 18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5" name="Freeform 18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89"/>
          <p:cNvGrpSpPr>
            <a:grpSpLocks/>
          </p:cNvGrpSpPr>
          <p:nvPr/>
        </p:nvGrpSpPr>
        <p:grpSpPr bwMode="auto">
          <a:xfrm rot="-5400000">
            <a:off x="5181600" y="3581400"/>
            <a:ext cx="228600" cy="381000"/>
            <a:chOff x="3024" y="576"/>
            <a:chExt cx="867" cy="2306"/>
          </a:xfrm>
        </p:grpSpPr>
        <p:sp>
          <p:nvSpPr>
            <p:cNvPr id="98354" name="Freeform 19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5" name="Freeform 19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6" name="Freeform 19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7" name="Freeform 19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8" name="Freeform 19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9" name="Freeform 19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676" name="Line 196"/>
          <p:cNvSpPr>
            <a:spLocks noChangeShapeType="1"/>
          </p:cNvSpPr>
          <p:nvPr/>
        </p:nvSpPr>
        <p:spPr bwMode="auto">
          <a:xfrm>
            <a:off x="1066800" y="32004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7" name="Line 197"/>
          <p:cNvSpPr>
            <a:spLocks noChangeShapeType="1"/>
          </p:cNvSpPr>
          <p:nvPr/>
        </p:nvSpPr>
        <p:spPr bwMode="auto">
          <a:xfrm flipV="1">
            <a:off x="3048000" y="2743200"/>
            <a:ext cx="12954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8" name="Line 198"/>
          <p:cNvSpPr>
            <a:spLocks noChangeShapeType="1"/>
          </p:cNvSpPr>
          <p:nvPr/>
        </p:nvSpPr>
        <p:spPr bwMode="auto">
          <a:xfrm>
            <a:off x="3048000" y="3505200"/>
            <a:ext cx="1219200" cy="609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8329" name="Group 200"/>
          <p:cNvGrpSpPr>
            <a:grpSpLocks/>
          </p:cNvGrpSpPr>
          <p:nvPr/>
        </p:nvGrpSpPr>
        <p:grpSpPr bwMode="auto">
          <a:xfrm>
            <a:off x="4271963" y="3671888"/>
            <a:ext cx="533400" cy="550862"/>
            <a:chOff x="2712" y="1093"/>
            <a:chExt cx="336" cy="347"/>
          </a:xfrm>
        </p:grpSpPr>
        <p:sp>
          <p:nvSpPr>
            <p:cNvPr id="98351" name="Rectangle 201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2" name="Rectangle 202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3" name="Rectangle 203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0" name="Group 204"/>
          <p:cNvGrpSpPr>
            <a:grpSpLocks/>
          </p:cNvGrpSpPr>
          <p:nvPr/>
        </p:nvGrpSpPr>
        <p:grpSpPr bwMode="auto">
          <a:xfrm>
            <a:off x="5867400" y="2667000"/>
            <a:ext cx="533400" cy="550863"/>
            <a:chOff x="2712" y="1093"/>
            <a:chExt cx="336" cy="347"/>
          </a:xfrm>
        </p:grpSpPr>
        <p:sp>
          <p:nvSpPr>
            <p:cNvPr id="98348" name="Rectangle 205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9" name="Rectangle 20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0" name="Rectangle 20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1" name="Group 208"/>
          <p:cNvGrpSpPr>
            <a:grpSpLocks/>
          </p:cNvGrpSpPr>
          <p:nvPr/>
        </p:nvGrpSpPr>
        <p:grpSpPr bwMode="auto">
          <a:xfrm>
            <a:off x="5867400" y="1600200"/>
            <a:ext cx="533400" cy="550863"/>
            <a:chOff x="2712" y="1093"/>
            <a:chExt cx="336" cy="347"/>
          </a:xfrm>
        </p:grpSpPr>
        <p:sp>
          <p:nvSpPr>
            <p:cNvPr id="98345" name="Rectangle 209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6" name="Rectangle 210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7" name="Rectangle 211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916692" name="Line 212"/>
          <p:cNvSpPr>
            <a:spLocks noChangeShapeType="1"/>
          </p:cNvSpPr>
          <p:nvPr/>
        </p:nvSpPr>
        <p:spPr bwMode="auto">
          <a:xfrm>
            <a:off x="4800600" y="41148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3" name="Line 213"/>
          <p:cNvSpPr>
            <a:spLocks noChangeShapeType="1"/>
          </p:cNvSpPr>
          <p:nvPr/>
        </p:nvSpPr>
        <p:spPr bwMode="auto">
          <a:xfrm>
            <a:off x="5791200" y="4343400"/>
            <a:ext cx="8382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4" name="Line 214"/>
          <p:cNvSpPr>
            <a:spLocks noChangeShapeType="1"/>
          </p:cNvSpPr>
          <p:nvPr/>
        </p:nvSpPr>
        <p:spPr bwMode="auto">
          <a:xfrm>
            <a:off x="6400800" y="3124200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5" name="Line 215"/>
          <p:cNvSpPr>
            <a:spLocks noChangeShapeType="1"/>
          </p:cNvSpPr>
          <p:nvPr/>
        </p:nvSpPr>
        <p:spPr bwMode="auto">
          <a:xfrm>
            <a:off x="4876800" y="27432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6" name="Line 216"/>
          <p:cNvSpPr>
            <a:spLocks noChangeShapeType="1"/>
          </p:cNvSpPr>
          <p:nvPr/>
        </p:nvSpPr>
        <p:spPr bwMode="auto">
          <a:xfrm flipV="1">
            <a:off x="4800600" y="2057400"/>
            <a:ext cx="10668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7" name="Line 217"/>
          <p:cNvSpPr>
            <a:spLocks noChangeShapeType="1"/>
          </p:cNvSpPr>
          <p:nvPr/>
        </p:nvSpPr>
        <p:spPr bwMode="auto">
          <a:xfrm>
            <a:off x="6400800" y="2057400"/>
            <a:ext cx="1295400" cy="76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8" name="Line 218"/>
          <p:cNvSpPr>
            <a:spLocks noChangeShapeType="1"/>
          </p:cNvSpPr>
          <p:nvPr/>
        </p:nvSpPr>
        <p:spPr bwMode="auto">
          <a:xfrm flipV="1">
            <a:off x="3124200" y="1524000"/>
            <a:ext cx="441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9" name="Line 219"/>
          <p:cNvSpPr>
            <a:spLocks noChangeShapeType="1"/>
          </p:cNvSpPr>
          <p:nvPr/>
        </p:nvSpPr>
        <p:spPr bwMode="auto">
          <a:xfrm>
            <a:off x="3200400" y="2057400"/>
            <a:ext cx="43434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0" name="Line 220"/>
          <p:cNvSpPr>
            <a:spLocks noChangeShapeType="1"/>
          </p:cNvSpPr>
          <p:nvPr/>
        </p:nvSpPr>
        <p:spPr bwMode="auto">
          <a:xfrm>
            <a:off x="3276600" y="2209800"/>
            <a:ext cx="32004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1" name="Line 221"/>
          <p:cNvSpPr>
            <a:spLocks noChangeShapeType="1"/>
          </p:cNvSpPr>
          <p:nvPr/>
        </p:nvSpPr>
        <p:spPr bwMode="auto">
          <a:xfrm>
            <a:off x="3352800" y="2362200"/>
            <a:ext cx="17526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42" name="Text Box 222"/>
          <p:cNvSpPr txBox="1">
            <a:spLocks noChangeArrowheads="1"/>
          </p:cNvSpPr>
          <p:nvPr/>
        </p:nvSpPr>
        <p:spPr bwMode="auto">
          <a:xfrm>
            <a:off x="425071" y="759768"/>
            <a:ext cx="52982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Fast sender shall not flood slow receiver</a:t>
            </a:r>
          </a:p>
        </p:txBody>
      </p:sp>
      <p:sp>
        <p:nvSpPr>
          <p:cNvPr id="916704" name="AutoShape 224"/>
          <p:cNvSpPr>
            <a:spLocks noChangeArrowheads="1"/>
          </p:cNvSpPr>
          <p:nvPr/>
        </p:nvSpPr>
        <p:spPr bwMode="auto">
          <a:xfrm>
            <a:off x="304800" y="3164775"/>
            <a:ext cx="2362200" cy="1371600"/>
          </a:xfrm>
          <a:prstGeom prst="foldedCorner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Link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Few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(one per host)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Short distances</a:t>
            </a:r>
          </a:p>
        </p:txBody>
      </p:sp>
      <p:sp>
        <p:nvSpPr>
          <p:cNvPr id="916705" name="AutoShape 225"/>
          <p:cNvSpPr>
            <a:spLocks noChangeArrowheads="1"/>
          </p:cNvSpPr>
          <p:nvPr/>
        </p:nvSpPr>
        <p:spPr bwMode="auto">
          <a:xfrm>
            <a:off x="5638800" y="4364038"/>
            <a:ext cx="3276600" cy="1371600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Transport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many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(several per application)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long distances</a:t>
            </a:r>
          </a:p>
        </p:txBody>
      </p:sp>
    </p:spTree>
    <p:extLst>
      <p:ext uri="{BB962C8B-B14F-4D97-AF65-F5344CB8AC3E}">
        <p14:creationId xmlns:p14="http://schemas.microsoft.com/office/powerpoint/2010/main" val="2690379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sequence number space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16669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131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32440" cy="69001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Example: sender: error detection by timeout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313796" name="Picture 4" descr="l2-upd-1up_Seite_5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80928"/>
            <a:ext cx="5868987" cy="21764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5400000">
            <a:off x="7644000" y="3188632"/>
            <a:ext cx="2698175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/>
                <a:cs typeface="Eurostile"/>
              </a:rPr>
              <a:t>© Ralf Steinmetz, </a:t>
            </a:r>
            <a:r>
              <a:rPr lang="en-US" sz="900" dirty="0" err="1">
                <a:latin typeface="Eurostile"/>
                <a:cs typeface="Eurostile"/>
              </a:rPr>
              <a:t>Technische</a:t>
            </a:r>
            <a:r>
              <a:rPr lang="en-US" sz="900" dirty="0">
                <a:latin typeface="Eurostile"/>
                <a:cs typeface="Eurostile"/>
              </a:rPr>
              <a:t> </a:t>
            </a:r>
            <a:r>
              <a:rPr lang="en-US" sz="900" dirty="0" err="1">
                <a:latin typeface="Eurostile"/>
                <a:cs typeface="Eurostile"/>
              </a:rPr>
              <a:t>Universität</a:t>
            </a:r>
            <a:r>
              <a:rPr lang="en-US" sz="900" dirty="0">
                <a:latin typeface="Eurostile"/>
                <a:cs typeface="Eurostile"/>
              </a:rPr>
              <a:t> Darmstadt</a:t>
            </a:r>
          </a:p>
        </p:txBody>
      </p:sp>
    </p:spTree>
    <p:extLst>
      <p:ext uri="{BB962C8B-B14F-4D97-AF65-F5344CB8AC3E}">
        <p14:creationId xmlns:p14="http://schemas.microsoft.com/office/powerpoint/2010/main" val="80083222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13148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2852936"/>
            <a:ext cx="8637588" cy="1296144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incorrect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all ACKs lost</a:t>
            </a:r>
          </a:p>
        </p:txBody>
      </p:sp>
      <p:pic>
        <p:nvPicPr>
          <p:cNvPr id="1314822" name="Picture 6" descr="l2-upd-1up_Seite_5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5656" y="4299669"/>
            <a:ext cx="6194425" cy="222567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1520" y="908721"/>
            <a:ext cx="863758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number of possible sequence numbers</a:t>
            </a:r>
          </a:p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>
                <a:sym typeface="Wingdings" pitchFamily="2" charset="2"/>
              </a:rPr>
              <a:t> </a:t>
            </a:r>
            <a:r>
              <a:rPr lang="en-US" sz="1800" dirty="0"/>
              <a:t>at least </a:t>
            </a:r>
            <a:r>
              <a:rPr lang="en-US" sz="1800" i="1" dirty="0"/>
              <a:t>max. window size </a:t>
            </a:r>
            <a:r>
              <a:rPr lang="en-US" sz="1800" b="1" i="1" dirty="0"/>
              <a:t>strictly less than</a:t>
            </a:r>
            <a:r>
              <a:rPr lang="en-US" sz="1800" i="1" dirty="0"/>
              <a:t> range of sequence numbers</a:t>
            </a:r>
          </a:p>
        </p:txBody>
      </p:sp>
    </p:spTree>
    <p:extLst>
      <p:ext uri="{BB962C8B-B14F-4D97-AF65-F5344CB8AC3E}">
        <p14:creationId xmlns:p14="http://schemas.microsoft.com/office/powerpoint/2010/main" val="68128468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1520" y="908720"/>
            <a:ext cx="4051539" cy="420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number of possible sequence numbers</a:t>
            </a:r>
          </a:p>
          <a:p>
            <a:pPr>
              <a:buFont typeface="Wingdings" pitchFamily="2" charset="2"/>
              <a:buChar char="à"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at least </a:t>
            </a:r>
            <a:r>
              <a:rPr lang="en-US" sz="1800" i="1" dirty="0"/>
              <a:t>max. window size </a:t>
            </a:r>
            <a:r>
              <a:rPr lang="en-US" sz="1800" b="1" i="1" dirty="0"/>
              <a:t>strictly less than</a:t>
            </a:r>
            <a:r>
              <a:rPr lang="en-US" sz="1800" i="1" dirty="0"/>
              <a:t>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buNone/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2000" dirty="0"/>
              <a:t>Example for correct window size: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amount of sequence numbers	8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window size				7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all ACKs lost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F6B125-2ECD-924C-807C-3FC57EF3EEE4}"/>
              </a:ext>
            </a:extLst>
          </p:cNvPr>
          <p:cNvGrpSpPr/>
          <p:nvPr/>
        </p:nvGrpSpPr>
        <p:grpSpPr>
          <a:xfrm>
            <a:off x="5022402" y="1756725"/>
            <a:ext cx="2389204" cy="4461195"/>
            <a:chOff x="5370188" y="1756725"/>
            <a:chExt cx="2389204" cy="334653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809F48-D1BF-5F46-8B6C-38B67DB7259C}"/>
                </a:ext>
              </a:extLst>
            </p:cNvPr>
            <p:cNvSpPr/>
            <p:nvPr/>
          </p:nvSpPr>
          <p:spPr bwMode="auto">
            <a:xfrm>
              <a:off x="5376020" y="1776685"/>
              <a:ext cx="2383160" cy="32947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223BE6F-505A-A24B-89A0-5614D71C0B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0188" y="1756725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148CB8D-6279-8F4F-BBD7-35F210E73D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59392" y="1788560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139788-78E1-BC4E-8011-701AE083507E}"/>
              </a:ext>
            </a:extLst>
          </p:cNvPr>
          <p:cNvSpPr txBox="1"/>
          <p:nvPr/>
        </p:nvSpPr>
        <p:spPr>
          <a:xfrm>
            <a:off x="4596644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95EC2C-641E-3346-99F5-8F468F2ECB85}"/>
              </a:ext>
            </a:extLst>
          </p:cNvPr>
          <p:cNvSpPr txBox="1"/>
          <p:nvPr/>
        </p:nvSpPr>
        <p:spPr>
          <a:xfrm>
            <a:off x="6930544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01D420-1ABD-884C-A47B-90FE945F7C44}"/>
              </a:ext>
            </a:extLst>
          </p:cNvPr>
          <p:cNvGrpSpPr/>
          <p:nvPr/>
        </p:nvGrpSpPr>
        <p:grpSpPr>
          <a:xfrm>
            <a:off x="8149379" y="1169577"/>
            <a:ext cx="872890" cy="307777"/>
            <a:chOff x="6479087" y="411290"/>
            <a:chExt cx="872890" cy="30777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ADFFAB-31B0-B64A-99F4-4D1583826A2B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55282A-1900-9D4C-902D-D6B69E9A9BFE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UB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BF8B2F-CD7E-A844-954E-3C8D70DD1A6B}"/>
              </a:ext>
            </a:extLst>
          </p:cNvPr>
          <p:cNvGrpSpPr/>
          <p:nvPr/>
        </p:nvGrpSpPr>
        <p:grpSpPr>
          <a:xfrm>
            <a:off x="8149379" y="1801479"/>
            <a:ext cx="872890" cy="215444"/>
            <a:chOff x="6479087" y="411290"/>
            <a:chExt cx="872890" cy="21544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D41161-627A-D743-8C34-1AA9FE5C0B60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647615F-CF9E-C14E-BCC3-09B2F6D87E14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CB24988-749B-DF4B-B21D-03035A8CC237}"/>
              </a:ext>
            </a:extLst>
          </p:cNvPr>
          <p:cNvGrpSpPr/>
          <p:nvPr/>
        </p:nvGrpSpPr>
        <p:grpSpPr>
          <a:xfrm>
            <a:off x="4308085" y="1755041"/>
            <a:ext cx="4714184" cy="2571965"/>
            <a:chOff x="4308085" y="1755041"/>
            <a:chExt cx="4714184" cy="25719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744C9ED-23C7-2B4F-A97C-38588C93046B}"/>
                </a:ext>
              </a:extLst>
            </p:cNvPr>
            <p:cNvGrpSpPr/>
            <p:nvPr/>
          </p:nvGrpSpPr>
          <p:grpSpPr>
            <a:xfrm>
              <a:off x="4308085" y="1755041"/>
              <a:ext cx="3890857" cy="1193447"/>
              <a:chOff x="4664836" y="1755041"/>
              <a:chExt cx="3890857" cy="119344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E408D46-F1EC-764F-B204-FDC92116FBC0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1E76595E-7E20-D04B-A7E9-69A8011CF2E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AA19936-E780-3C49-A5DA-9465527F1A8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0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EDFF60-EB5F-8345-9D0B-FA669CF36C7F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AA04D34-D9EA-F549-91BF-1CE1415CFD3D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0</a:t>
                  </a:r>
                </a:p>
              </p:txBody>
            </p: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96ABB907-83EF-A742-AB7F-B68EB734EE1F}"/>
                    </a:ext>
                  </a:extLst>
                </p:cNvPr>
                <p:cNvCxnSpPr>
                  <a:cxnSpLocks/>
                  <a:endCxn id="2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F8C32D2F-4891-124D-BAA5-FCB291A352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13AF889-D999-7248-AFEF-82A6834C9036}"/>
                </a:ext>
              </a:extLst>
            </p:cNvPr>
            <p:cNvGrpSpPr/>
            <p:nvPr/>
          </p:nvGrpSpPr>
          <p:grpSpPr>
            <a:xfrm>
              <a:off x="4308085" y="1984794"/>
              <a:ext cx="3890857" cy="1193447"/>
              <a:chOff x="4664836" y="1755041"/>
              <a:chExt cx="3890857" cy="1193447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6BA2E02-4805-BE40-8E3D-A91C6CA4614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8CBB61D1-8F36-374E-A26A-033F1F08903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E3F119C-7271-7541-9F0C-D635F6EFBD65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1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1BDCCD0-8E8C-184B-BD60-2AC83FA0C46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54C8B1D-CB2A-9D46-B93B-0E7923A0AD44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1</a:t>
                  </a:r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F2741D15-13AF-DE44-BFFB-BDB2FBBF84DE}"/>
                    </a:ext>
                  </a:extLst>
                </p:cNvPr>
                <p:cNvCxnSpPr>
                  <a:cxnSpLocks/>
                  <a:endCxn id="3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B49C15C5-C83F-124C-868B-4FC8CFAAFA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C249914-8253-714A-AFA3-22A4381B8861}"/>
                </a:ext>
              </a:extLst>
            </p:cNvPr>
            <p:cNvGrpSpPr/>
            <p:nvPr/>
          </p:nvGrpSpPr>
          <p:grpSpPr>
            <a:xfrm>
              <a:off x="4318843" y="2214547"/>
              <a:ext cx="3890857" cy="1193447"/>
              <a:chOff x="4664836" y="1755041"/>
              <a:chExt cx="3890857" cy="1193447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E760857-75A1-6246-955F-DE6D4660BFB7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852C177F-05F1-DB4A-B15D-E6B70E37F39A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7169399-F37C-3C46-9A5F-79793579C562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2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44756F2-07DB-484D-B087-2D6EEE88E57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3F46F81-F42A-6843-A566-84C4776DCD8E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2</a:t>
                  </a:r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8BAE14A5-01EB-8040-97CD-19FC07EBB5F0}"/>
                    </a:ext>
                  </a:extLst>
                </p:cNvPr>
                <p:cNvCxnSpPr>
                  <a:cxnSpLocks/>
                  <a:endCxn id="4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035FE8D-A801-C849-B4F7-B9B235A46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6E63853-CE62-6047-AB7E-AFB2ED6F4FA0}"/>
                </a:ext>
              </a:extLst>
            </p:cNvPr>
            <p:cNvGrpSpPr/>
            <p:nvPr/>
          </p:nvGrpSpPr>
          <p:grpSpPr>
            <a:xfrm>
              <a:off x="4308085" y="2444300"/>
              <a:ext cx="3890857" cy="1193447"/>
              <a:chOff x="4664836" y="1755041"/>
              <a:chExt cx="3890857" cy="119344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C4C1CF1-79BA-7C44-8844-F4628FA7D82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1E773D49-6699-674C-90C9-00C97DBEF9F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96C3C4B-F91A-C846-8314-5398BCF5B6BA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3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10D6DF4-5202-9A40-9479-C4AF6A0193D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2E29F14-4511-874E-A094-65205CBD71F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3</a:t>
                  </a:r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1F53A1A4-13C3-3A4E-B5A8-6F1A4539E8D6}"/>
                    </a:ext>
                  </a:extLst>
                </p:cNvPr>
                <p:cNvCxnSpPr>
                  <a:cxnSpLocks/>
                  <a:endCxn id="51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44A934D8-8DCC-B645-9EA2-DE49513245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5019183-EE5D-5A41-8698-3E90ADD49DF9}"/>
                </a:ext>
              </a:extLst>
            </p:cNvPr>
            <p:cNvGrpSpPr/>
            <p:nvPr/>
          </p:nvGrpSpPr>
          <p:grpSpPr>
            <a:xfrm>
              <a:off x="4308085" y="2674053"/>
              <a:ext cx="3890857" cy="1193447"/>
              <a:chOff x="4664836" y="1755041"/>
              <a:chExt cx="3890857" cy="119344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19B33DA-8012-A54B-8D44-E180C63E81F1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D50100C9-A291-C748-8A7C-1EB4F0E0F8E7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39759A7-9C30-4641-908B-801758A17488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4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5BE09F1-31AD-B345-9A68-2FFE59CE3FAD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8B9D0461-BBBD-E447-9F97-D4BB76256859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4</a:t>
                  </a:r>
                </a:p>
              </p:txBody>
            </p: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C2A5F523-A5B6-9041-B8F9-D6372BFD884C}"/>
                    </a:ext>
                  </a:extLst>
                </p:cNvPr>
                <p:cNvCxnSpPr>
                  <a:cxnSpLocks/>
                  <a:endCxn id="59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C3DA8C07-74EB-164F-931D-0C20A029D50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339D20F-1D61-9A42-A8DB-668B4265A588}"/>
                </a:ext>
              </a:extLst>
            </p:cNvPr>
            <p:cNvGrpSpPr/>
            <p:nvPr/>
          </p:nvGrpSpPr>
          <p:grpSpPr>
            <a:xfrm>
              <a:off x="4308085" y="2903806"/>
              <a:ext cx="3890857" cy="1193447"/>
              <a:chOff x="4664836" y="1755041"/>
              <a:chExt cx="3890857" cy="1193447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21FA015B-C330-4444-8496-807CC255EC29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5430D587-7004-CE4D-92E5-714B17C17F1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9704E28-F47B-A84E-9B13-34E24AF72EEF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5</a:t>
                  </a: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F12603F1-7E86-684D-BE71-B9250807FD0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06DC6C9-C470-CB4C-9A64-4F314FC1171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5</a:t>
                  </a:r>
                </a:p>
              </p:txBody>
            </p: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F4358724-3999-7A41-9E18-1690276EAE9D}"/>
                    </a:ext>
                  </a:extLst>
                </p:cNvPr>
                <p:cNvCxnSpPr>
                  <a:cxnSpLocks/>
                  <a:endCxn id="67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52FABB40-1E3B-8B44-9006-DC2314B294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C140778-FF76-0549-85E8-FDEAE0ACB7DD}"/>
                </a:ext>
              </a:extLst>
            </p:cNvPr>
            <p:cNvGrpSpPr/>
            <p:nvPr/>
          </p:nvGrpSpPr>
          <p:grpSpPr>
            <a:xfrm>
              <a:off x="4308085" y="3133559"/>
              <a:ext cx="3890857" cy="1193447"/>
              <a:chOff x="4664836" y="1755041"/>
              <a:chExt cx="3890857" cy="1193447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613FD5C7-1CC2-B64F-A13F-66B4F29E796E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AB70A485-7982-E441-9645-629806DCF6C0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D4E77C2-A493-864F-9C68-CFD02393ED5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6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B2DDEF83-DA99-EC4E-93C5-1B05F362E4C7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D2B4C92-0605-C94E-9D21-AB7BAD5324F0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6</a:t>
                  </a:r>
                </a:p>
              </p:txBody>
            </p:sp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87D3038B-7407-564E-9A76-302C84080286}"/>
                    </a:ext>
                  </a:extLst>
                </p:cNvPr>
                <p:cNvCxnSpPr>
                  <a:cxnSpLocks/>
                  <a:endCxn id="7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4AC9BDE2-C9CE-D44C-B7E4-5E070DFCC3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D93CEEB-55FB-E746-8B4B-CA1D61F24414}"/>
                </a:ext>
              </a:extLst>
            </p:cNvPr>
            <p:cNvSpPr txBox="1"/>
            <p:nvPr/>
          </p:nvSpPr>
          <p:spPr>
            <a:xfrm>
              <a:off x="8149379" y="243762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12E48-ACB1-A842-ABA8-FD0A13BE2D2E}"/>
                </a:ext>
              </a:extLst>
            </p:cNvPr>
            <p:cNvSpPr txBox="1"/>
            <p:nvPr/>
          </p:nvSpPr>
          <p:spPr>
            <a:xfrm>
              <a:off x="8590269" y="2571441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D4FA21F-AE72-FC41-9AF2-1E1FD9A4815B}"/>
                </a:ext>
              </a:extLst>
            </p:cNvPr>
            <p:cNvSpPr txBox="1"/>
            <p:nvPr/>
          </p:nvSpPr>
          <p:spPr>
            <a:xfrm>
              <a:off x="8149379" y="267233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F83F5FD-2286-974B-94EA-4138E37D4424}"/>
                </a:ext>
              </a:extLst>
            </p:cNvPr>
            <p:cNvSpPr txBox="1"/>
            <p:nvPr/>
          </p:nvSpPr>
          <p:spPr>
            <a:xfrm>
              <a:off x="8590269" y="280614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2ACC056-E123-7342-A9F3-2B88D78CC4D1}"/>
                </a:ext>
              </a:extLst>
            </p:cNvPr>
            <p:cNvSpPr txBox="1"/>
            <p:nvPr/>
          </p:nvSpPr>
          <p:spPr>
            <a:xfrm>
              <a:off x="8149379" y="2907043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4CBD991-C730-C34C-B0A0-500FE9DA359C}"/>
                </a:ext>
              </a:extLst>
            </p:cNvPr>
            <p:cNvSpPr txBox="1"/>
            <p:nvPr/>
          </p:nvSpPr>
          <p:spPr>
            <a:xfrm>
              <a:off x="8590269" y="3040855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EB10235-372C-B64A-B730-B16E140455B9}"/>
                </a:ext>
              </a:extLst>
            </p:cNvPr>
            <p:cNvSpPr txBox="1"/>
            <p:nvPr/>
          </p:nvSpPr>
          <p:spPr>
            <a:xfrm>
              <a:off x="8149379" y="314175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F8B76A7-D811-7D49-A102-4D23895EC0D6}"/>
                </a:ext>
              </a:extLst>
            </p:cNvPr>
            <p:cNvSpPr txBox="1"/>
            <p:nvPr/>
          </p:nvSpPr>
          <p:spPr>
            <a:xfrm>
              <a:off x="8590269" y="3275562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4F10033-41B9-914C-8C85-1BF541A50383}"/>
                </a:ext>
              </a:extLst>
            </p:cNvPr>
            <p:cNvSpPr txBox="1"/>
            <p:nvPr/>
          </p:nvSpPr>
          <p:spPr>
            <a:xfrm>
              <a:off x="8149379" y="3376457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27FB85F-F42E-D34C-A250-39F79D8D0229}"/>
                </a:ext>
              </a:extLst>
            </p:cNvPr>
            <p:cNvSpPr txBox="1"/>
            <p:nvPr/>
          </p:nvSpPr>
          <p:spPr>
            <a:xfrm>
              <a:off x="8590269" y="351026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21D5B5A-7368-B846-845D-342E827D4513}"/>
                </a:ext>
              </a:extLst>
            </p:cNvPr>
            <p:cNvSpPr txBox="1"/>
            <p:nvPr/>
          </p:nvSpPr>
          <p:spPr>
            <a:xfrm>
              <a:off x="8149379" y="3611164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86A1631-C30A-3649-A90B-BF2A532B72F5}"/>
                </a:ext>
              </a:extLst>
            </p:cNvPr>
            <p:cNvSpPr txBox="1"/>
            <p:nvPr/>
          </p:nvSpPr>
          <p:spPr>
            <a:xfrm>
              <a:off x="8590269" y="374497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68F8774-BEAA-8C49-B479-4BF02A22C7CD}"/>
                </a:ext>
              </a:extLst>
            </p:cNvPr>
            <p:cNvSpPr txBox="1"/>
            <p:nvPr/>
          </p:nvSpPr>
          <p:spPr>
            <a:xfrm>
              <a:off x="8149379" y="384586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7E0E88-27D9-5741-B9F9-DFEDEA7B0881}"/>
                </a:ext>
              </a:extLst>
            </p:cNvPr>
            <p:cNvSpPr txBox="1"/>
            <p:nvPr/>
          </p:nvSpPr>
          <p:spPr>
            <a:xfrm>
              <a:off x="8590269" y="397968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582B06C-F1F8-B243-B40D-3B3EDF10EC9B}"/>
              </a:ext>
            </a:extLst>
          </p:cNvPr>
          <p:cNvGrpSpPr/>
          <p:nvPr/>
        </p:nvGrpSpPr>
        <p:grpSpPr>
          <a:xfrm>
            <a:off x="4326671" y="4427617"/>
            <a:ext cx="3063112" cy="779684"/>
            <a:chOff x="1438612" y="2865216"/>
            <a:chExt cx="5444788" cy="779684"/>
          </a:xfrm>
        </p:grpSpPr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0E90049B-8694-0A4C-8613-D59A469FB02B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EFC1139-DCED-5144-BCD2-042413B3988A}"/>
                </a:ext>
              </a:extLst>
            </p:cNvPr>
            <p:cNvSpPr txBox="1"/>
            <p:nvPr/>
          </p:nvSpPr>
          <p:spPr>
            <a:xfrm>
              <a:off x="1438612" y="2865216"/>
              <a:ext cx="1288496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seq 0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58EA2A9-8AD7-4649-BFC9-8C5203B2F70B}"/>
              </a:ext>
            </a:extLst>
          </p:cNvPr>
          <p:cNvGrpSpPr/>
          <p:nvPr/>
        </p:nvGrpSpPr>
        <p:grpSpPr>
          <a:xfrm>
            <a:off x="5018049" y="5038173"/>
            <a:ext cx="3199479" cy="871973"/>
            <a:chOff x="5356214" y="2365597"/>
            <a:chExt cx="3199479" cy="87197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EB7CBFE-9687-AE4D-897F-0355587959CC}"/>
                </a:ext>
              </a:extLst>
            </p:cNvPr>
            <p:cNvSpPr txBox="1"/>
            <p:nvPr/>
          </p:nvSpPr>
          <p:spPr>
            <a:xfrm>
              <a:off x="7753870" y="2365597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399CDBAC-89A2-7B49-BB61-B0B41729A0F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6214" y="2595050"/>
              <a:ext cx="2381413" cy="64252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D3D9C3B-08DC-014D-BAF2-F3493F0ACFE8}"/>
              </a:ext>
            </a:extLst>
          </p:cNvPr>
          <p:cNvSpPr txBox="1"/>
          <p:nvPr/>
        </p:nvSpPr>
        <p:spPr>
          <a:xfrm>
            <a:off x="8149379" y="5143659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F97C40F-807B-A649-9E86-FAB27BD9FF88}"/>
              </a:ext>
            </a:extLst>
          </p:cNvPr>
          <p:cNvSpPr txBox="1"/>
          <p:nvPr/>
        </p:nvSpPr>
        <p:spPr>
          <a:xfrm>
            <a:off x="8590269" y="5277471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6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88D469F-196A-2642-9789-8B23844469F5}"/>
              </a:ext>
            </a:extLst>
          </p:cNvPr>
          <p:cNvSpPr/>
          <p:nvPr/>
        </p:nvSpPr>
        <p:spPr bwMode="auto">
          <a:xfrm>
            <a:off x="6523463" y="5542156"/>
            <a:ext cx="2486722" cy="914400"/>
          </a:xfrm>
          <a:prstGeom prst="rect">
            <a:avLst/>
          </a:prstGeom>
          <a:solidFill>
            <a:srgbClr val="FFD5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receiver discards packet 0 and resends ACK </a:t>
            </a:r>
            <a:r>
              <a:rPr lang="en-US" sz="1600" dirty="0">
                <a:latin typeface="Eurostile" panose="020B0504020202050204" pitchFamily="34" charset="77"/>
                <a:cs typeface="Eurostile"/>
              </a:rPr>
              <a:t>0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Eurostile" panose="020B0504020202050204" pitchFamily="34" charset="77"/>
                <a:cs typeface="Eurostile"/>
              </a:rPr>
              <a:t>everything OK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EF73AF8-3552-AA4F-9625-FCC955404F1D}"/>
              </a:ext>
            </a:extLst>
          </p:cNvPr>
          <p:cNvSpPr txBox="1"/>
          <p:nvPr/>
        </p:nvSpPr>
        <p:spPr>
          <a:xfrm>
            <a:off x="4311802" y="4089363"/>
            <a:ext cx="962123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Timeout</a:t>
            </a:r>
          </a:p>
        </p:txBody>
      </p:sp>
    </p:spTree>
    <p:extLst>
      <p:ext uri="{BB962C8B-B14F-4D97-AF65-F5344CB8AC3E}">
        <p14:creationId xmlns:p14="http://schemas.microsoft.com/office/powerpoint/2010/main" val="7099927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92" grpId="0" animBg="1"/>
      <p:bldP spid="1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1520" y="908720"/>
            <a:ext cx="4051539" cy="420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number of possible sequence numbers</a:t>
            </a:r>
          </a:p>
          <a:p>
            <a:pPr>
              <a:buFont typeface="Wingdings" pitchFamily="2" charset="2"/>
              <a:buChar char="à"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at least </a:t>
            </a:r>
            <a:r>
              <a:rPr lang="en-US" sz="1800" i="1" dirty="0"/>
              <a:t>max. window size </a:t>
            </a:r>
            <a:r>
              <a:rPr lang="en-US" sz="1800" b="1" i="1" dirty="0"/>
              <a:t>strictly less than</a:t>
            </a:r>
            <a:r>
              <a:rPr lang="en-US" sz="1800" i="1" dirty="0"/>
              <a:t>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buNone/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2000" dirty="0"/>
              <a:t>Example for incorrect window size: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amount of sequence numbers	8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window size				8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all ACKs lost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F6B125-2ECD-924C-807C-3FC57EF3EEE4}"/>
              </a:ext>
            </a:extLst>
          </p:cNvPr>
          <p:cNvGrpSpPr/>
          <p:nvPr/>
        </p:nvGrpSpPr>
        <p:grpSpPr>
          <a:xfrm>
            <a:off x="5022402" y="1756725"/>
            <a:ext cx="2389204" cy="4461195"/>
            <a:chOff x="5370188" y="1756725"/>
            <a:chExt cx="2389204" cy="334653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809F48-D1BF-5F46-8B6C-38B67DB7259C}"/>
                </a:ext>
              </a:extLst>
            </p:cNvPr>
            <p:cNvSpPr/>
            <p:nvPr/>
          </p:nvSpPr>
          <p:spPr bwMode="auto">
            <a:xfrm>
              <a:off x="5376020" y="1776685"/>
              <a:ext cx="2383160" cy="32947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223BE6F-505A-A24B-89A0-5614D71C0B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0188" y="1756725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148CB8D-6279-8F4F-BBD7-35F210E73D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59392" y="1788560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139788-78E1-BC4E-8011-701AE083507E}"/>
              </a:ext>
            </a:extLst>
          </p:cNvPr>
          <p:cNvSpPr txBox="1"/>
          <p:nvPr/>
        </p:nvSpPr>
        <p:spPr>
          <a:xfrm>
            <a:off x="4596644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95EC2C-641E-3346-99F5-8F468F2ECB85}"/>
              </a:ext>
            </a:extLst>
          </p:cNvPr>
          <p:cNvSpPr txBox="1"/>
          <p:nvPr/>
        </p:nvSpPr>
        <p:spPr>
          <a:xfrm>
            <a:off x="6930544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86C606B-3D9E-0241-8D6D-7B8C0B2A8FB6}"/>
              </a:ext>
            </a:extLst>
          </p:cNvPr>
          <p:cNvGrpSpPr/>
          <p:nvPr/>
        </p:nvGrpSpPr>
        <p:grpSpPr>
          <a:xfrm>
            <a:off x="4308085" y="3363314"/>
            <a:ext cx="3890857" cy="1193447"/>
            <a:chOff x="4664836" y="1755041"/>
            <a:chExt cx="3890857" cy="1193447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328F556C-7369-D149-BA40-5E1A9C8E8106}"/>
                </a:ext>
              </a:extLst>
            </p:cNvPr>
            <p:cNvGrpSpPr/>
            <p:nvPr/>
          </p:nvGrpSpPr>
          <p:grpSpPr>
            <a:xfrm>
              <a:off x="4664836" y="1755041"/>
              <a:ext cx="3063112" cy="779684"/>
              <a:chOff x="1438612" y="2865216"/>
              <a:chExt cx="5444788" cy="779684"/>
            </a:xfrm>
          </p:grpSpPr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9EBB7935-959C-0942-87ED-2E72F17A1E3F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6A72C48-05E5-3C4A-A11F-68DADEDF922A}"/>
                  </a:ext>
                </a:extLst>
              </p:cNvPr>
              <p:cNvSpPr txBox="1"/>
              <p:nvPr/>
            </p:nvSpPr>
            <p:spPr>
              <a:xfrm>
                <a:off x="1438612" y="2865216"/>
                <a:ext cx="1288496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seq 7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905FA41F-1E96-114A-B1CD-956EA46DA92A}"/>
                </a:ext>
              </a:extLst>
            </p:cNvPr>
            <p:cNvGrpSpPr/>
            <p:nvPr/>
          </p:nvGrpSpPr>
          <p:grpSpPr>
            <a:xfrm>
              <a:off x="6503313" y="2365597"/>
              <a:ext cx="2052380" cy="582891"/>
              <a:chOff x="6503313" y="2365597"/>
              <a:chExt cx="2052380" cy="582891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B412D4D-3D5C-4943-A16A-55841873F5CE}"/>
                  </a:ext>
                </a:extLst>
              </p:cNvPr>
              <p:cNvSpPr txBox="1"/>
              <p:nvPr/>
            </p:nvSpPr>
            <p:spPr>
              <a:xfrm>
                <a:off x="7753870" y="2365597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7</a:t>
                </a:r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68396564-F279-4E44-9878-F32B0B59B941}"/>
                  </a:ext>
                </a:extLst>
              </p:cNvPr>
              <p:cNvCxnSpPr>
                <a:cxnSpLocks/>
                <a:endCxn id="83" idx="6"/>
              </p:cNvCxnSpPr>
              <p:nvPr/>
            </p:nvCxnSpPr>
            <p:spPr bwMode="auto">
              <a:xfrm flipH="1">
                <a:off x="6575313" y="2595050"/>
                <a:ext cx="1162314" cy="31743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9ABED76-2E9B-2644-AB2A-EFBB20927D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03313" y="287648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01D420-1ABD-884C-A47B-90FE945F7C44}"/>
              </a:ext>
            </a:extLst>
          </p:cNvPr>
          <p:cNvGrpSpPr/>
          <p:nvPr/>
        </p:nvGrpSpPr>
        <p:grpSpPr>
          <a:xfrm>
            <a:off x="8149379" y="1169577"/>
            <a:ext cx="872890" cy="307777"/>
            <a:chOff x="6479087" y="411290"/>
            <a:chExt cx="872890" cy="30777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ADFFAB-31B0-B64A-99F4-4D1583826A2B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55282A-1900-9D4C-902D-D6B69E9A9BFE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UB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BF8B2F-CD7E-A844-954E-3C8D70DD1A6B}"/>
              </a:ext>
            </a:extLst>
          </p:cNvPr>
          <p:cNvGrpSpPr/>
          <p:nvPr/>
        </p:nvGrpSpPr>
        <p:grpSpPr>
          <a:xfrm>
            <a:off x="8149379" y="1801479"/>
            <a:ext cx="872890" cy="215444"/>
            <a:chOff x="6479087" y="411290"/>
            <a:chExt cx="872890" cy="21544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D41161-627A-D743-8C34-1AA9FE5C0B60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647615F-CF9E-C14E-BCC3-09B2F6D87E14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FB31F4-8BA8-A046-8199-D0F7E80F4BF3}"/>
              </a:ext>
            </a:extLst>
          </p:cNvPr>
          <p:cNvGrpSpPr/>
          <p:nvPr/>
        </p:nvGrpSpPr>
        <p:grpSpPr>
          <a:xfrm>
            <a:off x="4308085" y="1755041"/>
            <a:ext cx="4714184" cy="2670541"/>
            <a:chOff x="4308085" y="1755041"/>
            <a:chExt cx="4714184" cy="267054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744C9ED-23C7-2B4F-A97C-38588C93046B}"/>
                </a:ext>
              </a:extLst>
            </p:cNvPr>
            <p:cNvGrpSpPr/>
            <p:nvPr/>
          </p:nvGrpSpPr>
          <p:grpSpPr>
            <a:xfrm>
              <a:off x="4308085" y="1755041"/>
              <a:ext cx="3890857" cy="1193447"/>
              <a:chOff x="4664836" y="1755041"/>
              <a:chExt cx="3890857" cy="119344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E408D46-F1EC-764F-B204-FDC92116FBC0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1E76595E-7E20-D04B-A7E9-69A8011CF2E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AA19936-E780-3C49-A5DA-9465527F1A8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0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EDFF60-EB5F-8345-9D0B-FA669CF36C7F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AA04D34-D9EA-F549-91BF-1CE1415CFD3D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0</a:t>
                  </a:r>
                </a:p>
              </p:txBody>
            </p: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96ABB907-83EF-A742-AB7F-B68EB734EE1F}"/>
                    </a:ext>
                  </a:extLst>
                </p:cNvPr>
                <p:cNvCxnSpPr>
                  <a:cxnSpLocks/>
                  <a:endCxn id="2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F8C32D2F-4891-124D-BAA5-FCB291A352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13AF889-D999-7248-AFEF-82A6834C9036}"/>
                </a:ext>
              </a:extLst>
            </p:cNvPr>
            <p:cNvGrpSpPr/>
            <p:nvPr/>
          </p:nvGrpSpPr>
          <p:grpSpPr>
            <a:xfrm>
              <a:off x="4308085" y="1984794"/>
              <a:ext cx="3890857" cy="1193447"/>
              <a:chOff x="4664836" y="1755041"/>
              <a:chExt cx="3890857" cy="1193447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6BA2E02-4805-BE40-8E3D-A91C6CA4614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8CBB61D1-8F36-374E-A26A-033F1F08903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E3F119C-7271-7541-9F0C-D635F6EFBD65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1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1BDCCD0-8E8C-184B-BD60-2AC83FA0C46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54C8B1D-CB2A-9D46-B93B-0E7923A0AD44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1</a:t>
                  </a:r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F2741D15-13AF-DE44-BFFB-BDB2FBBF84DE}"/>
                    </a:ext>
                  </a:extLst>
                </p:cNvPr>
                <p:cNvCxnSpPr>
                  <a:cxnSpLocks/>
                  <a:endCxn id="3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B49C15C5-C83F-124C-868B-4FC8CFAAFA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C249914-8253-714A-AFA3-22A4381B8861}"/>
                </a:ext>
              </a:extLst>
            </p:cNvPr>
            <p:cNvGrpSpPr/>
            <p:nvPr/>
          </p:nvGrpSpPr>
          <p:grpSpPr>
            <a:xfrm>
              <a:off x="4318843" y="2214547"/>
              <a:ext cx="3890857" cy="1193447"/>
              <a:chOff x="4664836" y="1755041"/>
              <a:chExt cx="3890857" cy="1193447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E760857-75A1-6246-955F-DE6D4660BFB7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852C177F-05F1-DB4A-B15D-E6B70E37F39A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7169399-F37C-3C46-9A5F-79793579C562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2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44756F2-07DB-484D-B087-2D6EEE88E57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3F46F81-F42A-6843-A566-84C4776DCD8E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2</a:t>
                  </a:r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8BAE14A5-01EB-8040-97CD-19FC07EBB5F0}"/>
                    </a:ext>
                  </a:extLst>
                </p:cNvPr>
                <p:cNvCxnSpPr>
                  <a:cxnSpLocks/>
                  <a:endCxn id="4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035FE8D-A801-C849-B4F7-B9B235A46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6E63853-CE62-6047-AB7E-AFB2ED6F4FA0}"/>
                </a:ext>
              </a:extLst>
            </p:cNvPr>
            <p:cNvGrpSpPr/>
            <p:nvPr/>
          </p:nvGrpSpPr>
          <p:grpSpPr>
            <a:xfrm>
              <a:off x="4308085" y="2444300"/>
              <a:ext cx="3890857" cy="1193447"/>
              <a:chOff x="4664836" y="1755041"/>
              <a:chExt cx="3890857" cy="119344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C4C1CF1-79BA-7C44-8844-F4628FA7D82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1E773D49-6699-674C-90C9-00C97DBEF9F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96C3C4B-F91A-C846-8314-5398BCF5B6BA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3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10D6DF4-5202-9A40-9479-C4AF6A0193D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2E29F14-4511-874E-A094-65205CBD71F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3</a:t>
                  </a:r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1F53A1A4-13C3-3A4E-B5A8-6F1A4539E8D6}"/>
                    </a:ext>
                  </a:extLst>
                </p:cNvPr>
                <p:cNvCxnSpPr>
                  <a:cxnSpLocks/>
                  <a:endCxn id="51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44A934D8-8DCC-B645-9EA2-DE49513245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5019183-EE5D-5A41-8698-3E90ADD49DF9}"/>
                </a:ext>
              </a:extLst>
            </p:cNvPr>
            <p:cNvGrpSpPr/>
            <p:nvPr/>
          </p:nvGrpSpPr>
          <p:grpSpPr>
            <a:xfrm>
              <a:off x="4308085" y="2674053"/>
              <a:ext cx="3890857" cy="1193447"/>
              <a:chOff x="4664836" y="1755041"/>
              <a:chExt cx="3890857" cy="119344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19B33DA-8012-A54B-8D44-E180C63E81F1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D50100C9-A291-C748-8A7C-1EB4F0E0F8E7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39759A7-9C30-4641-908B-801758A17488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4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5BE09F1-31AD-B345-9A68-2FFE59CE3FAD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8B9D0461-BBBD-E447-9F97-D4BB76256859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4</a:t>
                  </a:r>
                </a:p>
              </p:txBody>
            </p: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C2A5F523-A5B6-9041-B8F9-D6372BFD884C}"/>
                    </a:ext>
                  </a:extLst>
                </p:cNvPr>
                <p:cNvCxnSpPr>
                  <a:cxnSpLocks/>
                  <a:endCxn id="59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C3DA8C07-74EB-164F-931D-0C20A029D50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339D20F-1D61-9A42-A8DB-668B4265A588}"/>
                </a:ext>
              </a:extLst>
            </p:cNvPr>
            <p:cNvGrpSpPr/>
            <p:nvPr/>
          </p:nvGrpSpPr>
          <p:grpSpPr>
            <a:xfrm>
              <a:off x="4308085" y="2903806"/>
              <a:ext cx="3890857" cy="1193447"/>
              <a:chOff x="4664836" y="1755041"/>
              <a:chExt cx="3890857" cy="1193447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21FA015B-C330-4444-8496-807CC255EC29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5430D587-7004-CE4D-92E5-714B17C17F1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9704E28-F47B-A84E-9B13-34E24AF72EEF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5</a:t>
                  </a: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F12603F1-7E86-684D-BE71-B9250807FD0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06DC6C9-C470-CB4C-9A64-4F314FC1171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5</a:t>
                  </a:r>
                </a:p>
              </p:txBody>
            </p: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F4358724-3999-7A41-9E18-1690276EAE9D}"/>
                    </a:ext>
                  </a:extLst>
                </p:cNvPr>
                <p:cNvCxnSpPr>
                  <a:cxnSpLocks/>
                  <a:endCxn id="67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52FABB40-1E3B-8B44-9006-DC2314B294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C140778-FF76-0549-85E8-FDEAE0ACB7DD}"/>
                </a:ext>
              </a:extLst>
            </p:cNvPr>
            <p:cNvGrpSpPr/>
            <p:nvPr/>
          </p:nvGrpSpPr>
          <p:grpSpPr>
            <a:xfrm>
              <a:off x="4308085" y="3133559"/>
              <a:ext cx="3890857" cy="1193447"/>
              <a:chOff x="4664836" y="1755041"/>
              <a:chExt cx="3890857" cy="1193447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613FD5C7-1CC2-B64F-A13F-66B4F29E796E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AB70A485-7982-E441-9645-629806DCF6C0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D4E77C2-A493-864F-9C68-CFD02393ED5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6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B2DDEF83-DA99-EC4E-93C5-1B05F362E4C7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D2B4C92-0605-C94E-9D21-AB7BAD5324F0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6</a:t>
                  </a:r>
                </a:p>
              </p:txBody>
            </p:sp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87D3038B-7407-564E-9A76-302C84080286}"/>
                    </a:ext>
                  </a:extLst>
                </p:cNvPr>
                <p:cNvCxnSpPr>
                  <a:cxnSpLocks/>
                  <a:endCxn id="7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4AC9BDE2-C9CE-D44C-B7E4-5E070DFCC3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D93CEEB-55FB-E746-8B4B-CA1D61F24414}"/>
                </a:ext>
              </a:extLst>
            </p:cNvPr>
            <p:cNvSpPr txBox="1"/>
            <p:nvPr/>
          </p:nvSpPr>
          <p:spPr>
            <a:xfrm>
              <a:off x="8149379" y="243762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12E48-ACB1-A842-ABA8-FD0A13BE2D2E}"/>
                </a:ext>
              </a:extLst>
            </p:cNvPr>
            <p:cNvSpPr txBox="1"/>
            <p:nvPr/>
          </p:nvSpPr>
          <p:spPr>
            <a:xfrm>
              <a:off x="8590269" y="2571441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D4FA21F-AE72-FC41-9AF2-1E1FD9A4815B}"/>
                </a:ext>
              </a:extLst>
            </p:cNvPr>
            <p:cNvSpPr txBox="1"/>
            <p:nvPr/>
          </p:nvSpPr>
          <p:spPr>
            <a:xfrm>
              <a:off x="8149379" y="267233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F83F5FD-2286-974B-94EA-4138E37D4424}"/>
                </a:ext>
              </a:extLst>
            </p:cNvPr>
            <p:cNvSpPr txBox="1"/>
            <p:nvPr/>
          </p:nvSpPr>
          <p:spPr>
            <a:xfrm>
              <a:off x="8590269" y="280614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2ACC056-E123-7342-A9F3-2B88D78CC4D1}"/>
                </a:ext>
              </a:extLst>
            </p:cNvPr>
            <p:cNvSpPr txBox="1"/>
            <p:nvPr/>
          </p:nvSpPr>
          <p:spPr>
            <a:xfrm>
              <a:off x="8149379" y="2907043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4CBD991-C730-C34C-B0A0-500FE9DA359C}"/>
                </a:ext>
              </a:extLst>
            </p:cNvPr>
            <p:cNvSpPr txBox="1"/>
            <p:nvPr/>
          </p:nvSpPr>
          <p:spPr>
            <a:xfrm>
              <a:off x="8590269" y="3040855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EB10235-372C-B64A-B730-B16E140455B9}"/>
                </a:ext>
              </a:extLst>
            </p:cNvPr>
            <p:cNvSpPr txBox="1"/>
            <p:nvPr/>
          </p:nvSpPr>
          <p:spPr>
            <a:xfrm>
              <a:off x="8149379" y="314175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F8B76A7-D811-7D49-A102-4D23895EC0D6}"/>
                </a:ext>
              </a:extLst>
            </p:cNvPr>
            <p:cNvSpPr txBox="1"/>
            <p:nvPr/>
          </p:nvSpPr>
          <p:spPr>
            <a:xfrm>
              <a:off x="8590269" y="3275562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4F10033-41B9-914C-8C85-1BF541A50383}"/>
                </a:ext>
              </a:extLst>
            </p:cNvPr>
            <p:cNvSpPr txBox="1"/>
            <p:nvPr/>
          </p:nvSpPr>
          <p:spPr>
            <a:xfrm>
              <a:off x="8149379" y="3376457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27FB85F-F42E-D34C-A250-39F79D8D0229}"/>
                </a:ext>
              </a:extLst>
            </p:cNvPr>
            <p:cNvSpPr txBox="1"/>
            <p:nvPr/>
          </p:nvSpPr>
          <p:spPr>
            <a:xfrm>
              <a:off x="8590269" y="351026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21D5B5A-7368-B846-845D-342E827D4513}"/>
                </a:ext>
              </a:extLst>
            </p:cNvPr>
            <p:cNvSpPr txBox="1"/>
            <p:nvPr/>
          </p:nvSpPr>
          <p:spPr>
            <a:xfrm>
              <a:off x="8149379" y="3611164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86A1631-C30A-3649-A90B-BF2A532B72F5}"/>
                </a:ext>
              </a:extLst>
            </p:cNvPr>
            <p:cNvSpPr txBox="1"/>
            <p:nvPr/>
          </p:nvSpPr>
          <p:spPr>
            <a:xfrm>
              <a:off x="8590269" y="374497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68F8774-BEAA-8C49-B479-4BF02A22C7CD}"/>
                </a:ext>
              </a:extLst>
            </p:cNvPr>
            <p:cNvSpPr txBox="1"/>
            <p:nvPr/>
          </p:nvSpPr>
          <p:spPr>
            <a:xfrm>
              <a:off x="8149379" y="384586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7E0E88-27D9-5741-B9F9-DFEDEA7B0881}"/>
                </a:ext>
              </a:extLst>
            </p:cNvPr>
            <p:cNvSpPr txBox="1"/>
            <p:nvPr/>
          </p:nvSpPr>
          <p:spPr>
            <a:xfrm>
              <a:off x="8590269" y="397968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4BB5C09-62F8-7A45-82AE-86B238476A28}"/>
                </a:ext>
              </a:extLst>
            </p:cNvPr>
            <p:cNvSpPr txBox="1"/>
            <p:nvPr/>
          </p:nvSpPr>
          <p:spPr>
            <a:xfrm>
              <a:off x="8149379" y="407632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C05C89B-9C51-764A-9B27-14C6B648FE23}"/>
                </a:ext>
              </a:extLst>
            </p:cNvPr>
            <p:cNvSpPr txBox="1"/>
            <p:nvPr/>
          </p:nvSpPr>
          <p:spPr>
            <a:xfrm>
              <a:off x="8590269" y="421013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582B06C-F1F8-B243-B40D-3B3EDF10EC9B}"/>
              </a:ext>
            </a:extLst>
          </p:cNvPr>
          <p:cNvGrpSpPr/>
          <p:nvPr/>
        </p:nvGrpSpPr>
        <p:grpSpPr>
          <a:xfrm>
            <a:off x="4326671" y="4427617"/>
            <a:ext cx="3063112" cy="779684"/>
            <a:chOff x="1438612" y="2865216"/>
            <a:chExt cx="5444788" cy="779684"/>
          </a:xfrm>
        </p:grpSpPr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0E90049B-8694-0A4C-8613-D59A469FB02B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EFC1139-DCED-5144-BCD2-042413B3988A}"/>
                </a:ext>
              </a:extLst>
            </p:cNvPr>
            <p:cNvSpPr txBox="1"/>
            <p:nvPr/>
          </p:nvSpPr>
          <p:spPr>
            <a:xfrm>
              <a:off x="1438612" y="2865216"/>
              <a:ext cx="1288496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seq 0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58EA2A9-8AD7-4649-BFC9-8C5203B2F70B}"/>
              </a:ext>
            </a:extLst>
          </p:cNvPr>
          <p:cNvGrpSpPr/>
          <p:nvPr/>
        </p:nvGrpSpPr>
        <p:grpSpPr>
          <a:xfrm>
            <a:off x="5018049" y="5038173"/>
            <a:ext cx="3199479" cy="871973"/>
            <a:chOff x="5356214" y="2365597"/>
            <a:chExt cx="3199479" cy="87197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EB7CBFE-9687-AE4D-897F-0355587959CC}"/>
                </a:ext>
              </a:extLst>
            </p:cNvPr>
            <p:cNvSpPr txBox="1"/>
            <p:nvPr/>
          </p:nvSpPr>
          <p:spPr>
            <a:xfrm>
              <a:off x="7753870" y="2365597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399CDBAC-89A2-7B49-BB61-B0B41729A0F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6214" y="2595050"/>
              <a:ext cx="2381413" cy="64252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D3D9C3B-08DC-014D-BAF2-F3493F0ACFE8}"/>
              </a:ext>
            </a:extLst>
          </p:cNvPr>
          <p:cNvSpPr txBox="1"/>
          <p:nvPr/>
        </p:nvSpPr>
        <p:spPr>
          <a:xfrm>
            <a:off x="8149379" y="5143659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F97C40F-807B-A649-9E86-FAB27BD9FF88}"/>
              </a:ext>
            </a:extLst>
          </p:cNvPr>
          <p:cNvSpPr txBox="1"/>
          <p:nvPr/>
        </p:nvSpPr>
        <p:spPr>
          <a:xfrm>
            <a:off x="8590269" y="5277471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1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9BEBD4C-1094-8F46-94C1-1AEC365E08C5}"/>
              </a:ext>
            </a:extLst>
          </p:cNvPr>
          <p:cNvSpPr/>
          <p:nvPr/>
        </p:nvSpPr>
        <p:spPr bwMode="auto">
          <a:xfrm>
            <a:off x="5887844" y="5564458"/>
            <a:ext cx="3122341" cy="914400"/>
          </a:xfrm>
          <a:prstGeom prst="rect">
            <a:avLst/>
          </a:prstGeom>
          <a:solidFill>
            <a:srgbClr val="FFD5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receiver accepts new packet 0, sends ACK </a:t>
            </a:r>
            <a:r>
              <a:rPr lang="en-US" sz="1600" dirty="0">
                <a:latin typeface="Eurostile" panose="020B0504020202050204" pitchFamily="34" charset="77"/>
                <a:cs typeface="Eurostile"/>
              </a:rPr>
              <a:t>0 for a ”new” packet with sequence number 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A2C4835-EC37-D04D-A4BF-1486D3CD5F12}"/>
              </a:ext>
            </a:extLst>
          </p:cNvPr>
          <p:cNvSpPr txBox="1"/>
          <p:nvPr/>
        </p:nvSpPr>
        <p:spPr>
          <a:xfrm>
            <a:off x="4311802" y="4089363"/>
            <a:ext cx="962123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Timeout</a:t>
            </a:r>
          </a:p>
        </p:txBody>
      </p:sp>
    </p:spTree>
    <p:extLst>
      <p:ext uri="{BB962C8B-B14F-4D97-AF65-F5344CB8AC3E}">
        <p14:creationId xmlns:p14="http://schemas.microsoft.com/office/powerpoint/2010/main" val="1811665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06" grpId="0" animBg="1"/>
      <p:bldP spid="10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1583299" y="2449153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528169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1937848" y="2444151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37548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9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27478" y="1752656"/>
            <a:ext cx="2452434" cy="749697"/>
            <a:chOff x="611560" y="1743199"/>
            <a:chExt cx="2452434" cy="749697"/>
          </a:xfrm>
        </p:grpSpPr>
        <p:grpSp>
          <p:nvGrpSpPr>
            <p:cNvPr id="55" name="Group 5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6" name="TextBox 5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2301667" y="2449153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434396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0.03907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9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27478" y="1752656"/>
            <a:ext cx="2452434" cy="749697"/>
            <a:chOff x="611560" y="1743199"/>
            <a:chExt cx="2452434" cy="749697"/>
          </a:xfrm>
        </p:grpSpPr>
        <p:grpSp>
          <p:nvGrpSpPr>
            <p:cNvPr id="55" name="Group 5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6" name="TextBox 5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87518" y="1752656"/>
            <a:ext cx="2452434" cy="749697"/>
            <a:chOff x="611560" y="1743199"/>
            <a:chExt cx="2452434" cy="749697"/>
          </a:xfrm>
        </p:grpSpPr>
        <p:grpSp>
          <p:nvGrpSpPr>
            <p:cNvPr id="60" name="Group 5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62" name="Straight Arrow Connector 6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3" name="Straight Arrow Connector 6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61" name="TextBox 6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2663788" y="2449153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619646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22222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9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27478" y="1752656"/>
            <a:ext cx="2452434" cy="749697"/>
            <a:chOff x="611560" y="1743199"/>
            <a:chExt cx="2452434" cy="749697"/>
          </a:xfrm>
        </p:grpSpPr>
        <p:grpSp>
          <p:nvGrpSpPr>
            <p:cNvPr id="55" name="Group 5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6" name="TextBox 5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87518" y="1752656"/>
            <a:ext cx="2452434" cy="749697"/>
            <a:chOff x="611560" y="1743199"/>
            <a:chExt cx="2452434" cy="749697"/>
          </a:xfrm>
        </p:grpSpPr>
        <p:grpSp>
          <p:nvGrpSpPr>
            <p:cNvPr id="60" name="Group 5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62" name="Straight Arrow Connector 6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3" name="Straight Arrow Connector 6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61" name="TextBox 6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047558" y="1752656"/>
            <a:ext cx="2452434" cy="749697"/>
            <a:chOff x="611560" y="1743199"/>
            <a:chExt cx="2452434" cy="749697"/>
          </a:xfrm>
        </p:grpSpPr>
        <p:grpSp>
          <p:nvGrpSpPr>
            <p:cNvPr id="65" name="Group 6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67" name="Straight Arrow Connector 6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8" name="Straight Arrow Connector 6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66" name="TextBox 6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4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3025909" y="2456409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7590AB-742A-F04C-93D0-5AAB34D84B02}"/>
              </a:ext>
            </a:extLst>
          </p:cNvPr>
          <p:cNvSpPr/>
          <p:nvPr/>
        </p:nvSpPr>
        <p:spPr bwMode="auto">
          <a:xfrm>
            <a:off x="5517714" y="1318247"/>
            <a:ext cx="2870710" cy="1227558"/>
          </a:xfrm>
          <a:prstGeom prst="rect">
            <a:avLst/>
          </a:prstGeom>
          <a:solidFill>
            <a:srgbClr val="FF9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no ACKs arrived at the  sender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Eurostile"/>
                <a:cs typeface="Eurostile"/>
              </a:rPr>
              <a:t>must wait for timeout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8015348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3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4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445771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415627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3388769" y="2456409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71EA538-7482-3440-889D-A7935C0FA1B3}"/>
              </a:ext>
            </a:extLst>
          </p:cNvPr>
          <p:cNvGrpSpPr/>
          <p:nvPr/>
        </p:nvGrpSpPr>
        <p:grpSpPr>
          <a:xfrm>
            <a:off x="4661795" y="1214807"/>
            <a:ext cx="3744416" cy="338554"/>
            <a:chOff x="611560" y="1218238"/>
            <a:chExt cx="3744416" cy="33855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9AE65D-7698-D74A-A4D6-15ADB3CC2978}"/>
                </a:ext>
              </a:extLst>
            </p:cNvPr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2D82B3-6C5D-2E49-B2CE-800E4E2C95B7}"/>
                </a:ext>
              </a:extLst>
            </p:cNvPr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4907159-80A4-064C-86C3-D9B6E706037D}"/>
              </a:ext>
            </a:extLst>
          </p:cNvPr>
          <p:cNvGrpSpPr/>
          <p:nvPr/>
        </p:nvGrpSpPr>
        <p:grpSpPr>
          <a:xfrm>
            <a:off x="4589787" y="1978730"/>
            <a:ext cx="1222055" cy="504056"/>
            <a:chOff x="1693761" y="1988840"/>
            <a:chExt cx="1222055" cy="504056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A38DB7C-A264-0B4F-BC59-5BA72D69E6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0C72BE3-DEE8-6342-B70F-10235706B647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7D125F91-4DD2-2F4A-82C9-5ED921E36134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768E342-A6B7-5C43-BB4C-B8CDB2485B2F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A2B5DE-9B81-BD4D-BCAA-87941009E500}"/>
              </a:ext>
            </a:extLst>
          </p:cNvPr>
          <p:cNvGrpSpPr/>
          <p:nvPr/>
        </p:nvGrpSpPr>
        <p:grpSpPr>
          <a:xfrm>
            <a:off x="4951908" y="1978730"/>
            <a:ext cx="1222055" cy="504056"/>
            <a:chOff x="1693761" y="1988840"/>
            <a:chExt cx="1222055" cy="504056"/>
          </a:xfrm>
        </p:grpSpPr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4A340EA9-DD04-E74D-A6A3-A45A792F7E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B097C6B3-991F-6949-A2FF-265AA17F29E0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33492201-78E1-8746-8B99-B00001BEF9AB}"/>
              </a:ext>
            </a:extLst>
          </p:cNvPr>
          <p:cNvSpPr/>
          <p:nvPr/>
        </p:nvSpPr>
        <p:spPr bwMode="auto">
          <a:xfrm flipH="1">
            <a:off x="4538068" y="271841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Lightning Bolt 93">
            <a:extLst>
              <a:ext uri="{FF2B5EF4-FFF2-40B4-BE49-F238E27FC236}">
                <a16:creationId xmlns:a16="http://schemas.microsoft.com/office/drawing/2014/main" id="{29F4220D-3CCF-D346-BEE8-01246A8EE342}"/>
              </a:ext>
            </a:extLst>
          </p:cNvPr>
          <p:cNvSpPr/>
          <p:nvPr/>
        </p:nvSpPr>
        <p:spPr bwMode="auto">
          <a:xfrm flipH="1">
            <a:off x="4864933" y="270625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979E02F-84A0-814C-96D6-8577EA115EB9}"/>
              </a:ext>
            </a:extLst>
          </p:cNvPr>
          <p:cNvGrpSpPr/>
          <p:nvPr/>
        </p:nvGrpSpPr>
        <p:grpSpPr>
          <a:xfrm>
            <a:off x="4968059" y="1214807"/>
            <a:ext cx="3744416" cy="338554"/>
            <a:chOff x="611560" y="1218238"/>
            <a:chExt cx="3744416" cy="338554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2389E52-2CA5-D140-B728-9DAEDF129989}"/>
                </a:ext>
              </a:extLst>
            </p:cNvPr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6218BDE-0974-044B-9E98-97447A0095B1}"/>
                </a:ext>
              </a:extLst>
            </p:cNvPr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8BBD729-01A7-8641-887F-E917D364A503}"/>
              </a:ext>
            </a:extLst>
          </p:cNvPr>
          <p:cNvGrpSpPr/>
          <p:nvPr/>
        </p:nvGrpSpPr>
        <p:grpSpPr>
          <a:xfrm>
            <a:off x="312738" y="794002"/>
            <a:ext cx="8742159" cy="3175573"/>
            <a:chOff x="312738" y="794002"/>
            <a:chExt cx="8742159" cy="3175573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116A63B-D50B-5D43-8DF6-652A501C8055}"/>
                </a:ext>
              </a:extLst>
            </p:cNvPr>
            <p:cNvGrpSpPr/>
            <p:nvPr/>
          </p:nvGrpSpPr>
          <p:grpSpPr>
            <a:xfrm>
              <a:off x="4857203" y="2607834"/>
              <a:ext cx="4197694" cy="1361741"/>
              <a:chOff x="4857203" y="2607834"/>
              <a:chExt cx="4197694" cy="1361741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9DF58B6D-F78C-6444-97FD-9EB0E944C64B}"/>
                  </a:ext>
                </a:extLst>
              </p:cNvPr>
              <p:cNvSpPr/>
              <p:nvPr/>
            </p:nvSpPr>
            <p:spPr bwMode="auto">
              <a:xfrm>
                <a:off x="6184187" y="2607834"/>
                <a:ext cx="2870710" cy="1361741"/>
              </a:xfrm>
              <a:prstGeom prst="rect">
                <a:avLst/>
              </a:prstGeom>
              <a:solidFill>
                <a:srgbClr val="FF9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latin typeface="Eurostile"/>
                    <a:cs typeface="Eurostile"/>
                  </a:rPr>
                  <a:t>window has slid 5 steps, so new values 0 and 1 fit into the tail although old values 0 and 1 were never successfully </a:t>
                </a:r>
                <a:r>
                  <a:rPr lang="en-US" dirty="0" err="1">
                    <a:latin typeface="Eurostile"/>
                    <a:cs typeface="Eurostile"/>
                  </a:rPr>
                  <a:t>ACKed</a:t>
                </a:r>
                <a:endPara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6B308E52-2FCF-A54F-BEE7-AFBC599261B3}"/>
                  </a:ext>
                </a:extLst>
              </p:cNvPr>
              <p:cNvCxnSpPr/>
              <p:nvPr/>
            </p:nvCxnSpPr>
            <p:spPr bwMode="auto">
              <a:xfrm flipH="1" flipV="1">
                <a:off x="4857203" y="2849129"/>
                <a:ext cx="1316760" cy="4395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18F34FE6-54F9-C64A-AB95-322C3FCDB9B5}"/>
                </a:ext>
              </a:extLst>
            </p:cNvPr>
            <p:cNvGrpSpPr/>
            <p:nvPr/>
          </p:nvGrpSpPr>
          <p:grpSpPr>
            <a:xfrm>
              <a:off x="312738" y="794002"/>
              <a:ext cx="4009307" cy="1048682"/>
              <a:chOff x="312738" y="794002"/>
              <a:chExt cx="4009307" cy="1048682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A784EFDB-F446-1244-81C4-56DBD6B4B0FB}"/>
                  </a:ext>
                </a:extLst>
              </p:cNvPr>
              <p:cNvSpPr/>
              <p:nvPr/>
            </p:nvSpPr>
            <p:spPr bwMode="auto">
              <a:xfrm>
                <a:off x="312738" y="794002"/>
                <a:ext cx="2870710" cy="1048682"/>
              </a:xfrm>
              <a:prstGeom prst="rect">
                <a:avLst/>
              </a:prstGeom>
              <a:solidFill>
                <a:srgbClr val="FF9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latin typeface="Eurostile"/>
                    <a:cs typeface="Eurostile"/>
                  </a:rPr>
                  <a:t>no values have been </a:t>
                </a:r>
                <a:r>
                  <a:rPr lang="en-US" dirty="0" err="1">
                    <a:latin typeface="Eurostile"/>
                    <a:cs typeface="Eurostile"/>
                  </a:rPr>
                  <a:t>ACKed</a:t>
                </a:r>
                <a:r>
                  <a:rPr lang="en-US" dirty="0">
                    <a:latin typeface="Eurostile"/>
                    <a:cs typeface="Eurostile"/>
                  </a:rPr>
                  <a:t>, so they  are all retransmitted</a:t>
                </a:r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7E73C497-2B2E-7441-B20E-9E76F11D6714}"/>
                  </a:ext>
                </a:extLst>
              </p:cNvPr>
              <p:cNvCxnSpPr>
                <a:cxnSpLocks/>
                <a:endCxn id="101" idx="3"/>
              </p:cNvCxnSpPr>
              <p:nvPr/>
            </p:nvCxnSpPr>
            <p:spPr bwMode="auto">
              <a:xfrm flipH="1" flipV="1">
                <a:off x="3183448" y="1318343"/>
                <a:ext cx="1138597" cy="38990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0294953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889 0.0006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89 0.00069 L 0.07847 0.0002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-2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2" grpId="0" animBg="1"/>
      <p:bldP spid="83" grpId="0" animBg="1"/>
      <p:bldP spid="7" grpId="0" animBg="1"/>
      <p:bldP spid="9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4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4445771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5128144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3388769" y="2456409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71EA538-7482-3440-889D-A7935C0FA1B3}"/>
              </a:ext>
            </a:extLst>
          </p:cNvPr>
          <p:cNvGrpSpPr/>
          <p:nvPr/>
        </p:nvGrpSpPr>
        <p:grpSpPr>
          <a:xfrm>
            <a:off x="5328545" y="1214807"/>
            <a:ext cx="3744416" cy="338554"/>
            <a:chOff x="611560" y="1218238"/>
            <a:chExt cx="3744416" cy="33855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9AE65D-7698-D74A-A4D6-15ADB3CC2978}"/>
                </a:ext>
              </a:extLst>
            </p:cNvPr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2D82B3-6C5D-2E49-B2CE-800E4E2C95B7}"/>
                </a:ext>
              </a:extLst>
            </p:cNvPr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4907159-80A4-064C-86C3-D9B6E706037D}"/>
              </a:ext>
            </a:extLst>
          </p:cNvPr>
          <p:cNvGrpSpPr/>
          <p:nvPr/>
        </p:nvGrpSpPr>
        <p:grpSpPr>
          <a:xfrm>
            <a:off x="4589787" y="1978730"/>
            <a:ext cx="1222055" cy="504056"/>
            <a:chOff x="1693761" y="1988840"/>
            <a:chExt cx="1222055" cy="504056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A38DB7C-A264-0B4F-BC59-5BA72D69E6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0C72BE3-DEE8-6342-B70F-10235706B647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7D125F91-4DD2-2F4A-82C9-5ED921E36134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768E342-A6B7-5C43-BB4C-B8CDB2485B2F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A2B5DE-9B81-BD4D-BCAA-87941009E500}"/>
              </a:ext>
            </a:extLst>
          </p:cNvPr>
          <p:cNvGrpSpPr/>
          <p:nvPr/>
        </p:nvGrpSpPr>
        <p:grpSpPr>
          <a:xfrm>
            <a:off x="4951908" y="1978730"/>
            <a:ext cx="1222055" cy="504056"/>
            <a:chOff x="1693761" y="1988840"/>
            <a:chExt cx="1222055" cy="504056"/>
          </a:xfrm>
        </p:grpSpPr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4A340EA9-DD04-E74D-A6A3-A45A792F7E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B097C6B3-991F-6949-A2FF-265AA17F29E0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33492201-78E1-8746-8B99-B00001BEF9AB}"/>
              </a:ext>
            </a:extLst>
          </p:cNvPr>
          <p:cNvSpPr/>
          <p:nvPr/>
        </p:nvSpPr>
        <p:spPr bwMode="auto">
          <a:xfrm flipH="1">
            <a:off x="4538068" y="271841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Lightning Bolt 93">
            <a:extLst>
              <a:ext uri="{FF2B5EF4-FFF2-40B4-BE49-F238E27FC236}">
                <a16:creationId xmlns:a16="http://schemas.microsoft.com/office/drawing/2014/main" id="{29F4220D-3CCF-D346-BEE8-01246A8EE342}"/>
              </a:ext>
            </a:extLst>
          </p:cNvPr>
          <p:cNvSpPr/>
          <p:nvPr/>
        </p:nvSpPr>
        <p:spPr bwMode="auto">
          <a:xfrm flipH="1">
            <a:off x="4864933" y="270625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D32437E-78E7-5D4D-8F1A-E0BC4C02A4B9}"/>
              </a:ext>
            </a:extLst>
          </p:cNvPr>
          <p:cNvCxnSpPr>
            <a:cxnSpLocks/>
          </p:cNvCxnSpPr>
          <p:nvPr/>
        </p:nvCxnSpPr>
        <p:spPr bwMode="auto">
          <a:xfrm>
            <a:off x="5307786" y="1984455"/>
            <a:ext cx="69927" cy="48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572C9CA-C9D1-1942-BF2F-D5D219EEE8F3}"/>
              </a:ext>
            </a:extLst>
          </p:cNvPr>
          <p:cNvCxnSpPr>
            <a:cxnSpLocks/>
          </p:cNvCxnSpPr>
          <p:nvPr/>
        </p:nvCxnSpPr>
        <p:spPr bwMode="auto">
          <a:xfrm>
            <a:off x="5663832" y="1984455"/>
            <a:ext cx="69927" cy="48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3D2C2EF-64A0-6940-B547-1884575F8EF0}"/>
              </a:ext>
            </a:extLst>
          </p:cNvPr>
          <p:cNvCxnSpPr>
            <a:cxnSpLocks/>
          </p:cNvCxnSpPr>
          <p:nvPr/>
        </p:nvCxnSpPr>
        <p:spPr bwMode="auto">
          <a:xfrm>
            <a:off x="6019878" y="1984455"/>
            <a:ext cx="69927" cy="48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E19D0A2-834B-954F-9341-0081382C2115}"/>
              </a:ext>
            </a:extLst>
          </p:cNvPr>
          <p:cNvSpPr txBox="1"/>
          <p:nvPr/>
        </p:nvSpPr>
        <p:spPr>
          <a:xfrm>
            <a:off x="5191618" y="2363688"/>
            <a:ext cx="36420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X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C8DFAC-0272-6748-8DA7-41EF0B3B7637}"/>
              </a:ext>
            </a:extLst>
          </p:cNvPr>
          <p:cNvSpPr txBox="1"/>
          <p:nvPr/>
        </p:nvSpPr>
        <p:spPr>
          <a:xfrm>
            <a:off x="5543502" y="2356368"/>
            <a:ext cx="36420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X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58ED596-72D7-8943-BFD8-2F77F31A4B0A}"/>
              </a:ext>
            </a:extLst>
          </p:cNvPr>
          <p:cNvSpPr txBox="1"/>
          <p:nvPr/>
        </p:nvSpPr>
        <p:spPr>
          <a:xfrm>
            <a:off x="5907704" y="2349194"/>
            <a:ext cx="36420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X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EE6ED15-1587-974E-8A09-FD2E6B0E03D6}"/>
              </a:ext>
            </a:extLst>
          </p:cNvPr>
          <p:cNvCxnSpPr>
            <a:cxnSpLocks/>
            <a:stCxn id="128" idx="2"/>
            <a:endCxn id="84" idx="0"/>
          </p:cNvCxnSpPr>
          <p:nvPr/>
        </p:nvCxnSpPr>
        <p:spPr bwMode="auto">
          <a:xfrm flipH="1">
            <a:off x="3563888" y="1988840"/>
            <a:ext cx="2826099" cy="5087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16AFE99-5D33-4940-8B54-9C63BE8DEC78}"/>
              </a:ext>
            </a:extLst>
          </p:cNvPr>
          <p:cNvCxnSpPr>
            <a:cxnSpLocks/>
          </p:cNvCxnSpPr>
          <p:nvPr/>
        </p:nvCxnSpPr>
        <p:spPr bwMode="auto">
          <a:xfrm flipV="1">
            <a:off x="3595730" y="2012584"/>
            <a:ext cx="394322" cy="474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065A7D71-C347-674E-886A-950A77767B5D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5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083B66D-9ED6-184B-86DF-833A823763D4}"/>
              </a:ext>
            </a:extLst>
          </p:cNvPr>
          <p:cNvCxnSpPr>
            <a:cxnSpLocks/>
          </p:cNvCxnSpPr>
          <p:nvPr/>
        </p:nvCxnSpPr>
        <p:spPr bwMode="auto">
          <a:xfrm flipH="1">
            <a:off x="3925838" y="1988840"/>
            <a:ext cx="2826099" cy="5087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06C5883-273A-DC48-A3C9-45EBB2A083D7}"/>
              </a:ext>
            </a:extLst>
          </p:cNvPr>
          <p:cNvCxnSpPr>
            <a:cxnSpLocks/>
          </p:cNvCxnSpPr>
          <p:nvPr/>
        </p:nvCxnSpPr>
        <p:spPr bwMode="auto">
          <a:xfrm flipV="1">
            <a:off x="3957680" y="2012584"/>
            <a:ext cx="394322" cy="474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8FF5B65B-40A9-CD45-94B5-1A971DA9EB0E}"/>
              </a:ext>
            </a:extLst>
          </p:cNvPr>
          <p:cNvSpPr/>
          <p:nvPr/>
        </p:nvSpPr>
        <p:spPr bwMode="auto">
          <a:xfrm>
            <a:off x="378182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6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4748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60" grpId="0" animBg="1"/>
      <p:bldP spid="6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" y="866776"/>
            <a:ext cx="4283968" cy="2634232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numCol="1"/>
          <a:lstStyle/>
          <a:p>
            <a:r>
              <a:rPr lang="en-US" dirty="0"/>
              <a:t>Burst errors are rare</a:t>
            </a:r>
          </a:p>
          <a:p>
            <a:pPr lvl="1"/>
            <a:r>
              <a:rPr lang="en-US" dirty="0"/>
              <a:t>Selective Repeat repeats exactly the missing/bad packet</a:t>
            </a:r>
          </a:p>
          <a:p>
            <a:pPr lvl="1"/>
            <a:r>
              <a:rPr lang="en-US" dirty="0"/>
              <a:t>Go-back-N discards lots of safely arrived packets</a:t>
            </a:r>
          </a:p>
        </p:txBody>
      </p:sp>
      <p:sp>
        <p:nvSpPr>
          <p:cNvPr id="130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Go-back-N </a:t>
            </a:r>
            <a:r>
              <a:rPr lang="en-US" sz="3200" dirty="0" err="1"/>
              <a:t>vs</a:t>
            </a:r>
            <a:r>
              <a:rPr lang="en-US" sz="3200" dirty="0"/>
              <a:t> Selective Repeat </a:t>
            </a:r>
            <a:r>
              <a:rPr lang="mr-IN" sz="3200" dirty="0"/>
              <a:t>–</a:t>
            </a:r>
            <a:r>
              <a:rPr lang="en-US" sz="3200" dirty="0"/>
              <a:t> a clear choice?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087724" y="3573016"/>
            <a:ext cx="4968552" cy="295232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Error-free transmission</a:t>
            </a:r>
          </a:p>
          <a:p>
            <a:pPr lvl="1"/>
            <a:r>
              <a:rPr lang="en-US" dirty="0"/>
              <a:t>Selective Repeat senders must wait after sending ½ sequence number space packets</a:t>
            </a:r>
          </a:p>
          <a:p>
            <a:pPr lvl="1"/>
            <a:r>
              <a:rPr lang="en-US" dirty="0"/>
              <a:t>Go-back-N senders must wait after sending sequence number space-1 packets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572000" y="866777"/>
            <a:ext cx="4392488" cy="26342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Burst errors are frequent</a:t>
            </a:r>
          </a:p>
          <a:p>
            <a:pPr lvl="1"/>
            <a:r>
              <a:rPr lang="en-US" dirty="0"/>
              <a:t>Selective Repeat waits for a timeout for every packet separately</a:t>
            </a:r>
          </a:p>
          <a:p>
            <a:pPr lvl="1"/>
            <a:r>
              <a:rPr lang="en-US" dirty="0"/>
              <a:t>Go-back-N recovers quickly after the first timeouts</a:t>
            </a:r>
          </a:p>
        </p:txBody>
      </p:sp>
    </p:spTree>
    <p:extLst>
      <p:ext uri="{BB962C8B-B14F-4D97-AF65-F5344CB8AC3E}">
        <p14:creationId xmlns:p14="http://schemas.microsoft.com/office/powerpoint/2010/main" val="285043659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credit mechanism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665399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Credit Mechanism</a:t>
            </a:r>
            <a:endParaRPr lang="en-US" sz="320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Flow control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Credit mechanism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Buffer reservation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Receiver allocates buffers dynamically for the connections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Allocation depends on the actual situation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Principle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Sender requests required buffer amount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Receiver reserves as many buffers as the actual situation permits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Receiver returns ACKs and buffer-credits separately</a:t>
            </a:r>
          </a:p>
          <a:p>
            <a:pPr lvl="2" eaLnBrk="1" hangingPunct="1">
              <a:lnSpc>
                <a:spcPct val="80000"/>
              </a:lnSpc>
              <a:buSzPct val="60000"/>
            </a:pPr>
            <a:r>
              <a:rPr lang="en-US" sz="1800" dirty="0"/>
              <a:t>ACK: confirmation only (does not imply buffer release)</a:t>
            </a:r>
          </a:p>
          <a:p>
            <a:pPr lvl="2" eaLnBrk="1" hangingPunct="1">
              <a:lnSpc>
                <a:spcPct val="80000"/>
              </a:lnSpc>
              <a:buSzPct val="60000"/>
            </a:pPr>
            <a:r>
              <a:rPr lang="en-US" sz="1800" dirty="0"/>
              <a:t>CREDIT: buffer allocation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Sender is blocked when all credits are used up</a:t>
            </a:r>
          </a:p>
        </p:txBody>
      </p:sp>
    </p:spTree>
    <p:extLst>
      <p:ext uri="{BB962C8B-B14F-4D97-AF65-F5344CB8AC3E}">
        <p14:creationId xmlns:p14="http://schemas.microsoft.com/office/powerpoint/2010/main" val="1281957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Credit Mechanism</a:t>
            </a:r>
            <a:endParaRPr lang="en-US" sz="320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Dynamic adjustment to</a:t>
            </a:r>
          </a:p>
          <a:p>
            <a:pPr lvl="1" eaLnBrk="1" hangingPunct="1">
              <a:buSzPct val="60000"/>
            </a:pPr>
            <a:r>
              <a:rPr lang="en-US" sz="2000"/>
              <a:t>Buffer situation</a:t>
            </a:r>
          </a:p>
          <a:p>
            <a:pPr lvl="1" eaLnBrk="1" hangingPunct="1">
              <a:buSzPct val="60000"/>
            </a:pPr>
            <a:r>
              <a:rPr lang="en-US" sz="2000"/>
              <a:t>Number of open connections</a:t>
            </a:r>
          </a:p>
          <a:p>
            <a:pPr lvl="1" eaLnBrk="1" hangingPunct="1">
              <a:buSzPct val="60000"/>
            </a:pPr>
            <a:r>
              <a:rPr lang="en-US" sz="2000"/>
              <a:t>Type of connections</a:t>
            </a:r>
          </a:p>
          <a:p>
            <a:pPr lvl="2" eaLnBrk="1" hangingPunct="1">
              <a:buSzPct val="60000"/>
            </a:pPr>
            <a:r>
              <a:rPr lang="en-US" sz="1800"/>
              <a:t>high throughput: many buffers</a:t>
            </a:r>
          </a:p>
          <a:p>
            <a:pPr lvl="2" eaLnBrk="1" hangingPunct="1">
              <a:buSzPct val="60000"/>
            </a:pPr>
            <a:r>
              <a:rPr lang="en-US" sz="1800"/>
              <a:t>low throughput: few buffers</a:t>
            </a:r>
          </a:p>
        </p:txBody>
      </p:sp>
    </p:spTree>
    <p:extLst>
      <p:ext uri="{BB962C8B-B14F-4D97-AF65-F5344CB8AC3E}">
        <p14:creationId xmlns:p14="http://schemas.microsoft.com/office/powerpoint/2010/main" val="462601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3744C468-6459-6443-B7A8-48147EE91BDC}"/>
              </a:ext>
            </a:extLst>
          </p:cNvPr>
          <p:cNvSpPr/>
          <p:nvPr/>
        </p:nvSpPr>
        <p:spPr bwMode="auto">
          <a:xfrm>
            <a:off x="3209924" y="1628775"/>
            <a:ext cx="3078153" cy="41767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Credit Mechanism</a:t>
            </a:r>
          </a:p>
        </p:txBody>
      </p:sp>
      <p:sp>
        <p:nvSpPr>
          <p:cNvPr id="921603" name="Line 3"/>
          <p:cNvSpPr>
            <a:spLocks noChangeShapeType="1"/>
          </p:cNvSpPr>
          <p:nvPr/>
        </p:nvSpPr>
        <p:spPr bwMode="auto">
          <a:xfrm>
            <a:off x="2627313" y="1700213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2856774" y="1341438"/>
            <a:ext cx="72616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Eurostile" panose="020B0504020202050204" pitchFamily="34" charset="77"/>
              </a:rPr>
              <a:t>Sender: A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5870854" y="1341438"/>
            <a:ext cx="8367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Eurostile" panose="020B0504020202050204" pitchFamily="34" charset="77"/>
              </a:rPr>
              <a:t>Receiver: B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3214688" y="5805488"/>
            <a:ext cx="28212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Eurostile" panose="020B0504020202050204" pitchFamily="34" charset="77"/>
              </a:rPr>
              <a:t>time</a:t>
            </a:r>
            <a:endParaRPr lang="en-US" sz="1600">
              <a:latin typeface="Eurostile" panose="020B0504020202050204" pitchFamily="34" charset="77"/>
            </a:endParaRP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6129338" y="5805488"/>
            <a:ext cx="28212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Eurostile" panose="020B0504020202050204" pitchFamily="34" charset="77"/>
              </a:rPr>
              <a:t>time</a:t>
            </a:r>
            <a:endParaRPr lang="en-US" sz="1600">
              <a:latin typeface="Eurostile" panose="020B0504020202050204" pitchFamily="34" charset="77"/>
            </a:endParaRPr>
          </a:p>
        </p:txBody>
      </p:sp>
      <p:sp>
        <p:nvSpPr>
          <p:cNvPr id="108552" name="Line 8"/>
          <p:cNvSpPr>
            <a:spLocks noChangeShapeType="1"/>
          </p:cNvSpPr>
          <p:nvPr/>
        </p:nvSpPr>
        <p:spPr bwMode="auto">
          <a:xfrm>
            <a:off x="3203575" y="1628775"/>
            <a:ext cx="0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108553" name="Line 9"/>
          <p:cNvSpPr>
            <a:spLocks noChangeShapeType="1"/>
          </p:cNvSpPr>
          <p:nvPr/>
        </p:nvSpPr>
        <p:spPr bwMode="auto">
          <a:xfrm>
            <a:off x="6288088" y="1628775"/>
            <a:ext cx="0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0" name="Line 10"/>
          <p:cNvSpPr>
            <a:spLocks noChangeShapeType="1"/>
          </p:cNvSpPr>
          <p:nvPr/>
        </p:nvSpPr>
        <p:spPr bwMode="auto">
          <a:xfrm>
            <a:off x="3203575" y="1916113"/>
            <a:ext cx="3060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1" name="Line 11"/>
          <p:cNvSpPr>
            <a:spLocks noChangeShapeType="1"/>
          </p:cNvSpPr>
          <p:nvPr/>
        </p:nvSpPr>
        <p:spPr bwMode="auto">
          <a:xfrm flipH="1">
            <a:off x="3203575" y="2132013"/>
            <a:ext cx="3060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2" name="Line 12"/>
          <p:cNvSpPr>
            <a:spLocks noChangeShapeType="1"/>
          </p:cNvSpPr>
          <p:nvPr/>
        </p:nvSpPr>
        <p:spPr bwMode="auto">
          <a:xfrm>
            <a:off x="3203575" y="23495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3" name="Line 13"/>
          <p:cNvSpPr>
            <a:spLocks noChangeShapeType="1"/>
          </p:cNvSpPr>
          <p:nvPr/>
        </p:nvSpPr>
        <p:spPr bwMode="auto">
          <a:xfrm flipH="1">
            <a:off x="3203575" y="29972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4" name="Line 14"/>
          <p:cNvSpPr>
            <a:spLocks noChangeShapeType="1"/>
          </p:cNvSpPr>
          <p:nvPr/>
        </p:nvSpPr>
        <p:spPr bwMode="auto">
          <a:xfrm>
            <a:off x="3203575" y="25654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5" name="Line 15"/>
          <p:cNvSpPr>
            <a:spLocks noChangeShapeType="1"/>
          </p:cNvSpPr>
          <p:nvPr/>
        </p:nvSpPr>
        <p:spPr bwMode="auto">
          <a:xfrm>
            <a:off x="3203575" y="2781300"/>
            <a:ext cx="171767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6" name="Line 16"/>
          <p:cNvSpPr>
            <a:spLocks noChangeShapeType="1"/>
          </p:cNvSpPr>
          <p:nvPr/>
        </p:nvSpPr>
        <p:spPr bwMode="auto">
          <a:xfrm>
            <a:off x="3203575" y="32131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7" name="Line 17"/>
          <p:cNvSpPr>
            <a:spLocks noChangeShapeType="1"/>
          </p:cNvSpPr>
          <p:nvPr/>
        </p:nvSpPr>
        <p:spPr bwMode="auto">
          <a:xfrm>
            <a:off x="3203575" y="34290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8" name="Line 18"/>
          <p:cNvSpPr>
            <a:spLocks noChangeShapeType="1"/>
          </p:cNvSpPr>
          <p:nvPr/>
        </p:nvSpPr>
        <p:spPr bwMode="auto">
          <a:xfrm>
            <a:off x="3203575" y="38608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9" name="Line 19"/>
          <p:cNvSpPr>
            <a:spLocks noChangeShapeType="1"/>
          </p:cNvSpPr>
          <p:nvPr/>
        </p:nvSpPr>
        <p:spPr bwMode="auto">
          <a:xfrm flipH="1">
            <a:off x="3203575" y="40767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0" name="Line 20"/>
          <p:cNvSpPr>
            <a:spLocks noChangeShapeType="1"/>
          </p:cNvSpPr>
          <p:nvPr/>
        </p:nvSpPr>
        <p:spPr bwMode="auto">
          <a:xfrm flipH="1">
            <a:off x="3203575" y="42926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1" name="Line 21"/>
          <p:cNvSpPr>
            <a:spLocks noChangeShapeType="1"/>
          </p:cNvSpPr>
          <p:nvPr/>
        </p:nvSpPr>
        <p:spPr bwMode="auto">
          <a:xfrm flipH="1">
            <a:off x="3203575" y="45085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2" name="Line 22"/>
          <p:cNvSpPr>
            <a:spLocks noChangeShapeType="1"/>
          </p:cNvSpPr>
          <p:nvPr/>
        </p:nvSpPr>
        <p:spPr bwMode="auto">
          <a:xfrm>
            <a:off x="3203575" y="47244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3" name="Line 23"/>
          <p:cNvSpPr>
            <a:spLocks noChangeShapeType="1"/>
          </p:cNvSpPr>
          <p:nvPr/>
        </p:nvSpPr>
        <p:spPr bwMode="auto">
          <a:xfrm>
            <a:off x="3203575" y="49403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4" name="Line 24"/>
          <p:cNvSpPr>
            <a:spLocks noChangeShapeType="1"/>
          </p:cNvSpPr>
          <p:nvPr/>
        </p:nvSpPr>
        <p:spPr bwMode="auto">
          <a:xfrm flipH="1">
            <a:off x="3203575" y="51562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5" name="Line 25"/>
          <p:cNvSpPr>
            <a:spLocks noChangeShapeType="1"/>
          </p:cNvSpPr>
          <p:nvPr/>
        </p:nvSpPr>
        <p:spPr bwMode="auto">
          <a:xfrm flipH="1">
            <a:off x="3203575" y="5373688"/>
            <a:ext cx="3060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6" name="Text Box 26"/>
          <p:cNvSpPr txBox="1">
            <a:spLocks noChangeArrowheads="1"/>
          </p:cNvSpPr>
          <p:nvPr/>
        </p:nvSpPr>
        <p:spPr bwMode="auto">
          <a:xfrm>
            <a:off x="3461333" y="1916113"/>
            <a:ext cx="995785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&lt;req 8 buffers&gt;</a:t>
            </a:r>
          </a:p>
        </p:txBody>
      </p:sp>
      <p:sp>
        <p:nvSpPr>
          <p:cNvPr id="921627" name="Text Box 27"/>
          <p:cNvSpPr txBox="1">
            <a:spLocks noChangeArrowheads="1"/>
          </p:cNvSpPr>
          <p:nvPr/>
        </p:nvSpPr>
        <p:spPr bwMode="auto">
          <a:xfrm>
            <a:off x="5250299" y="2132013"/>
            <a:ext cx="697627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&lt;cred=4&gt;</a:t>
            </a:r>
          </a:p>
        </p:txBody>
      </p:sp>
      <p:sp>
        <p:nvSpPr>
          <p:cNvPr id="921628" name="Text Box 28"/>
          <p:cNvSpPr txBox="1">
            <a:spLocks noChangeArrowheads="1"/>
          </p:cNvSpPr>
          <p:nvPr/>
        </p:nvSpPr>
        <p:spPr bwMode="auto">
          <a:xfrm>
            <a:off x="3398412" y="23495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&lt;seq=0, data=m0&gt;</a:t>
            </a:r>
          </a:p>
        </p:txBody>
      </p:sp>
      <p:sp>
        <p:nvSpPr>
          <p:cNvPr id="921629" name="Text Box 29"/>
          <p:cNvSpPr txBox="1">
            <a:spLocks noChangeArrowheads="1"/>
          </p:cNvSpPr>
          <p:nvPr/>
        </p:nvSpPr>
        <p:spPr bwMode="auto">
          <a:xfrm>
            <a:off x="3398412" y="25654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&lt;seq=1, data=m1&gt;</a:t>
            </a:r>
          </a:p>
        </p:txBody>
      </p:sp>
      <p:sp>
        <p:nvSpPr>
          <p:cNvPr id="921630" name="Text Box 30"/>
          <p:cNvSpPr txBox="1">
            <a:spLocks noChangeArrowheads="1"/>
          </p:cNvSpPr>
          <p:nvPr/>
        </p:nvSpPr>
        <p:spPr bwMode="auto">
          <a:xfrm>
            <a:off x="3398412" y="27813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&lt;seq=2, data=m2&gt;</a:t>
            </a:r>
          </a:p>
        </p:txBody>
      </p:sp>
      <p:sp>
        <p:nvSpPr>
          <p:cNvPr id="921631" name="Text Box 31"/>
          <p:cNvSpPr txBox="1">
            <a:spLocks noChangeArrowheads="1"/>
          </p:cNvSpPr>
          <p:nvPr/>
        </p:nvSpPr>
        <p:spPr bwMode="auto">
          <a:xfrm>
            <a:off x="4834039" y="29972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&lt;ack=1, cred=3&gt;</a:t>
            </a:r>
          </a:p>
        </p:txBody>
      </p:sp>
      <p:sp>
        <p:nvSpPr>
          <p:cNvPr id="921632" name="Text Box 32"/>
          <p:cNvSpPr txBox="1">
            <a:spLocks noChangeArrowheads="1"/>
          </p:cNvSpPr>
          <p:nvPr/>
        </p:nvSpPr>
        <p:spPr bwMode="auto">
          <a:xfrm>
            <a:off x="3398412" y="32131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&lt;seq=3, data=m3&gt;</a:t>
            </a:r>
          </a:p>
        </p:txBody>
      </p:sp>
      <p:sp>
        <p:nvSpPr>
          <p:cNvPr id="921633" name="Text Box 33"/>
          <p:cNvSpPr txBox="1">
            <a:spLocks noChangeArrowheads="1"/>
          </p:cNvSpPr>
          <p:nvPr/>
        </p:nvSpPr>
        <p:spPr bwMode="auto">
          <a:xfrm>
            <a:off x="3398412" y="34290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&lt;seq=4, data=m4&gt;</a:t>
            </a:r>
          </a:p>
        </p:txBody>
      </p:sp>
      <p:sp>
        <p:nvSpPr>
          <p:cNvPr id="921634" name="Text Box 34"/>
          <p:cNvSpPr txBox="1">
            <a:spLocks noChangeArrowheads="1"/>
          </p:cNvSpPr>
          <p:nvPr/>
        </p:nvSpPr>
        <p:spPr bwMode="auto">
          <a:xfrm>
            <a:off x="3398412" y="38608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&lt;seq=2, data=m2&gt;</a:t>
            </a:r>
          </a:p>
        </p:txBody>
      </p:sp>
      <p:sp>
        <p:nvSpPr>
          <p:cNvPr id="921635" name="Text Box 35"/>
          <p:cNvSpPr txBox="1">
            <a:spLocks noChangeArrowheads="1"/>
          </p:cNvSpPr>
          <p:nvPr/>
        </p:nvSpPr>
        <p:spPr bwMode="auto">
          <a:xfrm>
            <a:off x="4905476" y="40767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&lt;ack=4, cred=0&gt;</a:t>
            </a:r>
          </a:p>
        </p:txBody>
      </p:sp>
      <p:sp>
        <p:nvSpPr>
          <p:cNvPr id="921636" name="Text Box 36"/>
          <p:cNvSpPr txBox="1">
            <a:spLocks noChangeArrowheads="1"/>
          </p:cNvSpPr>
          <p:nvPr/>
        </p:nvSpPr>
        <p:spPr bwMode="auto">
          <a:xfrm>
            <a:off x="4905476" y="42926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&lt;ack=4, cred=1&gt;</a:t>
            </a:r>
          </a:p>
        </p:txBody>
      </p:sp>
      <p:sp>
        <p:nvSpPr>
          <p:cNvPr id="921637" name="Text Box 37"/>
          <p:cNvSpPr txBox="1">
            <a:spLocks noChangeArrowheads="1"/>
          </p:cNvSpPr>
          <p:nvPr/>
        </p:nvSpPr>
        <p:spPr bwMode="auto">
          <a:xfrm>
            <a:off x="4905476" y="45085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&lt;ack=4, cred=2&gt;</a:t>
            </a:r>
          </a:p>
        </p:txBody>
      </p:sp>
      <p:sp>
        <p:nvSpPr>
          <p:cNvPr id="921638" name="Text Box 38"/>
          <p:cNvSpPr txBox="1">
            <a:spLocks noChangeArrowheads="1"/>
          </p:cNvSpPr>
          <p:nvPr/>
        </p:nvSpPr>
        <p:spPr bwMode="auto">
          <a:xfrm>
            <a:off x="3398412" y="47244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&lt;seq=5, data=m5&gt;</a:t>
            </a:r>
          </a:p>
        </p:txBody>
      </p:sp>
      <p:sp>
        <p:nvSpPr>
          <p:cNvPr id="921639" name="Text Box 39"/>
          <p:cNvSpPr txBox="1">
            <a:spLocks noChangeArrowheads="1"/>
          </p:cNvSpPr>
          <p:nvPr/>
        </p:nvSpPr>
        <p:spPr bwMode="auto">
          <a:xfrm>
            <a:off x="3398412" y="49403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&lt;seq=6, data=m6&gt;</a:t>
            </a:r>
          </a:p>
        </p:txBody>
      </p:sp>
      <p:sp>
        <p:nvSpPr>
          <p:cNvPr id="921640" name="Text Box 40"/>
          <p:cNvSpPr txBox="1">
            <a:spLocks noChangeArrowheads="1"/>
          </p:cNvSpPr>
          <p:nvPr/>
        </p:nvSpPr>
        <p:spPr bwMode="auto">
          <a:xfrm>
            <a:off x="4978501" y="51562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&lt;ack=6, cred=0&gt;</a:t>
            </a:r>
          </a:p>
        </p:txBody>
      </p:sp>
      <p:sp>
        <p:nvSpPr>
          <p:cNvPr id="921641" name="Text Box 41"/>
          <p:cNvSpPr txBox="1">
            <a:spLocks noChangeArrowheads="1"/>
          </p:cNvSpPr>
          <p:nvPr/>
        </p:nvSpPr>
        <p:spPr bwMode="auto">
          <a:xfrm>
            <a:off x="4978501" y="5373688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&lt;ack=6, cred=4&gt;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4848225" y="2708275"/>
            <a:ext cx="215900" cy="288925"/>
            <a:chOff x="3175" y="1638"/>
            <a:chExt cx="136" cy="182"/>
          </a:xfrm>
        </p:grpSpPr>
        <p:sp>
          <p:nvSpPr>
            <p:cNvPr id="108626" name="Line 43"/>
            <p:cNvSpPr>
              <a:spLocks noChangeShapeType="1"/>
            </p:cNvSpPr>
            <p:nvPr/>
          </p:nvSpPr>
          <p:spPr bwMode="auto">
            <a:xfrm>
              <a:off x="3175" y="1638"/>
              <a:ext cx="136" cy="1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108627" name="Line 44"/>
            <p:cNvSpPr>
              <a:spLocks noChangeShapeType="1"/>
            </p:cNvSpPr>
            <p:nvPr/>
          </p:nvSpPr>
          <p:spPr bwMode="auto">
            <a:xfrm flipH="1">
              <a:off x="3175" y="1638"/>
              <a:ext cx="136" cy="1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  <p:sp>
        <p:nvSpPr>
          <p:cNvPr id="921645" name="Text Box 45"/>
          <p:cNvSpPr txBox="1">
            <a:spLocks noChangeArrowheads="1"/>
          </p:cNvSpPr>
          <p:nvPr/>
        </p:nvSpPr>
        <p:spPr bwMode="auto">
          <a:xfrm>
            <a:off x="1352550" y="1557338"/>
            <a:ext cx="13684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wants 8 buffers</a:t>
            </a:r>
          </a:p>
        </p:txBody>
      </p:sp>
      <p:sp>
        <p:nvSpPr>
          <p:cNvPr id="921646" name="Text Box 46"/>
          <p:cNvSpPr txBox="1">
            <a:spLocks noChangeArrowheads="1"/>
          </p:cNvSpPr>
          <p:nvPr/>
        </p:nvSpPr>
        <p:spPr bwMode="auto">
          <a:xfrm>
            <a:off x="1365699" y="2016125"/>
            <a:ext cx="13981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3 buffers left</a:t>
            </a:r>
          </a:p>
        </p:txBody>
      </p:sp>
      <p:sp>
        <p:nvSpPr>
          <p:cNvPr id="921647" name="Text Box 47"/>
          <p:cNvSpPr txBox="1">
            <a:spLocks noChangeArrowheads="1"/>
          </p:cNvSpPr>
          <p:nvPr/>
        </p:nvSpPr>
        <p:spPr bwMode="auto">
          <a:xfrm>
            <a:off x="1365699" y="2384425"/>
            <a:ext cx="13981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2 buffers left</a:t>
            </a:r>
          </a:p>
        </p:txBody>
      </p:sp>
      <p:sp>
        <p:nvSpPr>
          <p:cNvPr id="921648" name="Text Box 48"/>
          <p:cNvSpPr txBox="1">
            <a:spLocks noChangeArrowheads="1"/>
          </p:cNvSpPr>
          <p:nvPr/>
        </p:nvSpPr>
        <p:spPr bwMode="auto">
          <a:xfrm>
            <a:off x="182683" y="2751138"/>
            <a:ext cx="25811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Message lost but A thinks it has 1 left</a:t>
            </a:r>
          </a:p>
        </p:txBody>
      </p:sp>
      <p:sp>
        <p:nvSpPr>
          <p:cNvPr id="921649" name="Text Box 49"/>
          <p:cNvSpPr txBox="1">
            <a:spLocks noChangeArrowheads="1"/>
          </p:cNvSpPr>
          <p:nvPr/>
        </p:nvSpPr>
        <p:spPr bwMode="auto">
          <a:xfrm>
            <a:off x="1437834" y="3211513"/>
            <a:ext cx="13260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1 buffer left</a:t>
            </a:r>
          </a:p>
        </p:txBody>
      </p:sp>
      <p:sp>
        <p:nvSpPr>
          <p:cNvPr id="921650" name="Text Box 50"/>
          <p:cNvSpPr txBox="1">
            <a:spLocks noChangeArrowheads="1"/>
          </p:cNvSpPr>
          <p:nvPr/>
        </p:nvSpPr>
        <p:spPr bwMode="auto">
          <a:xfrm>
            <a:off x="707034" y="3579813"/>
            <a:ext cx="20393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0 buffer left, must stop</a:t>
            </a:r>
          </a:p>
        </p:txBody>
      </p:sp>
      <p:sp>
        <p:nvSpPr>
          <p:cNvPr id="921651" name="Text Box 51"/>
          <p:cNvSpPr txBox="1">
            <a:spLocks noChangeArrowheads="1"/>
          </p:cNvSpPr>
          <p:nvPr/>
        </p:nvSpPr>
        <p:spPr bwMode="auto">
          <a:xfrm>
            <a:off x="695325" y="3946525"/>
            <a:ext cx="2051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times out and retransmits</a:t>
            </a:r>
          </a:p>
        </p:txBody>
      </p:sp>
      <p:sp>
        <p:nvSpPr>
          <p:cNvPr id="921652" name="Text Box 52"/>
          <p:cNvSpPr txBox="1">
            <a:spLocks noChangeArrowheads="1"/>
          </p:cNvSpPr>
          <p:nvPr/>
        </p:nvSpPr>
        <p:spPr bwMode="auto">
          <a:xfrm>
            <a:off x="1700896" y="4313238"/>
            <a:ext cx="10454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still blocked</a:t>
            </a:r>
          </a:p>
        </p:txBody>
      </p:sp>
      <p:sp>
        <p:nvSpPr>
          <p:cNvPr id="921653" name="Text Box 53"/>
          <p:cNvSpPr txBox="1">
            <a:spLocks noChangeArrowheads="1"/>
          </p:cNvSpPr>
          <p:nvPr/>
        </p:nvSpPr>
        <p:spPr bwMode="auto">
          <a:xfrm>
            <a:off x="883195" y="4681538"/>
            <a:ext cx="18806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may now send next msg.</a:t>
            </a:r>
          </a:p>
        </p:txBody>
      </p:sp>
      <p:sp>
        <p:nvSpPr>
          <p:cNvPr id="921654" name="Text Box 54"/>
          <p:cNvSpPr txBox="1">
            <a:spLocks noChangeArrowheads="1"/>
          </p:cNvSpPr>
          <p:nvPr/>
        </p:nvSpPr>
        <p:spPr bwMode="auto">
          <a:xfrm>
            <a:off x="1437834" y="5048250"/>
            <a:ext cx="13260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1 buffer left</a:t>
            </a:r>
          </a:p>
        </p:txBody>
      </p:sp>
      <p:sp>
        <p:nvSpPr>
          <p:cNvPr id="921655" name="Text Box 55"/>
          <p:cNvSpPr txBox="1">
            <a:spLocks noChangeArrowheads="1"/>
          </p:cNvSpPr>
          <p:nvPr/>
        </p:nvSpPr>
        <p:spPr bwMode="auto">
          <a:xfrm>
            <a:off x="1125418" y="5416550"/>
            <a:ext cx="16209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is now blocked again</a:t>
            </a:r>
          </a:p>
        </p:txBody>
      </p:sp>
      <p:sp>
        <p:nvSpPr>
          <p:cNvPr id="921656" name="Text Box 56"/>
          <p:cNvSpPr txBox="1">
            <a:spLocks noChangeArrowheads="1"/>
          </p:cNvSpPr>
          <p:nvPr/>
        </p:nvSpPr>
        <p:spPr bwMode="auto">
          <a:xfrm>
            <a:off x="1681846" y="5876925"/>
            <a:ext cx="10454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still blocked</a:t>
            </a:r>
          </a:p>
        </p:txBody>
      </p:sp>
      <p:sp>
        <p:nvSpPr>
          <p:cNvPr id="921657" name="Line 57"/>
          <p:cNvSpPr>
            <a:spLocks noChangeShapeType="1"/>
          </p:cNvSpPr>
          <p:nvPr/>
        </p:nvSpPr>
        <p:spPr bwMode="auto">
          <a:xfrm>
            <a:off x="2700338" y="2205038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58" name="Line 58"/>
          <p:cNvSpPr>
            <a:spLocks noChangeShapeType="1"/>
          </p:cNvSpPr>
          <p:nvPr/>
        </p:nvSpPr>
        <p:spPr bwMode="auto">
          <a:xfrm>
            <a:off x="2700338" y="2492375"/>
            <a:ext cx="503237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59" name="Line 59"/>
          <p:cNvSpPr>
            <a:spLocks noChangeShapeType="1"/>
          </p:cNvSpPr>
          <p:nvPr/>
        </p:nvSpPr>
        <p:spPr bwMode="auto">
          <a:xfrm>
            <a:off x="2727325" y="2905125"/>
            <a:ext cx="476250" cy="19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0" name="Line 60"/>
          <p:cNvSpPr>
            <a:spLocks noChangeShapeType="1"/>
          </p:cNvSpPr>
          <p:nvPr/>
        </p:nvSpPr>
        <p:spPr bwMode="auto">
          <a:xfrm>
            <a:off x="2700338" y="3357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1" name="Line 61"/>
          <p:cNvSpPr>
            <a:spLocks noChangeShapeType="1"/>
          </p:cNvSpPr>
          <p:nvPr/>
        </p:nvSpPr>
        <p:spPr bwMode="auto">
          <a:xfrm flipV="1">
            <a:off x="2700338" y="3573463"/>
            <a:ext cx="50323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2" name="Line 62"/>
          <p:cNvSpPr>
            <a:spLocks noChangeShapeType="1"/>
          </p:cNvSpPr>
          <p:nvPr/>
        </p:nvSpPr>
        <p:spPr bwMode="auto">
          <a:xfrm flipV="1">
            <a:off x="2700338" y="3860800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3" name="Line 63"/>
          <p:cNvSpPr>
            <a:spLocks noChangeShapeType="1"/>
          </p:cNvSpPr>
          <p:nvPr/>
        </p:nvSpPr>
        <p:spPr bwMode="auto">
          <a:xfrm flipV="1">
            <a:off x="2700338" y="4221163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4" name="Line 64"/>
          <p:cNvSpPr>
            <a:spLocks noChangeShapeType="1"/>
          </p:cNvSpPr>
          <p:nvPr/>
        </p:nvSpPr>
        <p:spPr bwMode="auto">
          <a:xfrm flipV="1">
            <a:off x="2700338" y="4508500"/>
            <a:ext cx="503237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5" name="Line 65"/>
          <p:cNvSpPr>
            <a:spLocks noChangeShapeType="1"/>
          </p:cNvSpPr>
          <p:nvPr/>
        </p:nvSpPr>
        <p:spPr bwMode="auto">
          <a:xfrm flipV="1">
            <a:off x="2700338" y="4797425"/>
            <a:ext cx="503237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6" name="Line 66"/>
          <p:cNvSpPr>
            <a:spLocks noChangeShapeType="1"/>
          </p:cNvSpPr>
          <p:nvPr/>
        </p:nvSpPr>
        <p:spPr bwMode="auto">
          <a:xfrm flipV="1">
            <a:off x="2700338" y="5013325"/>
            <a:ext cx="503237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7" name="Line 67"/>
          <p:cNvSpPr>
            <a:spLocks noChangeShapeType="1"/>
          </p:cNvSpPr>
          <p:nvPr/>
        </p:nvSpPr>
        <p:spPr bwMode="auto">
          <a:xfrm flipV="1">
            <a:off x="2700338" y="5373688"/>
            <a:ext cx="503237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8" name="Text Box 68"/>
          <p:cNvSpPr txBox="1">
            <a:spLocks noChangeArrowheads="1"/>
          </p:cNvSpPr>
          <p:nvPr/>
        </p:nvSpPr>
        <p:spPr bwMode="auto">
          <a:xfrm>
            <a:off x="6877050" y="1916113"/>
            <a:ext cx="2044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B grants messages 0-3 only</a:t>
            </a:r>
          </a:p>
        </p:txBody>
      </p:sp>
      <p:sp>
        <p:nvSpPr>
          <p:cNvPr id="921669" name="Text Box 69"/>
          <p:cNvSpPr txBox="1">
            <a:spLocks noChangeArrowheads="1"/>
          </p:cNvSpPr>
          <p:nvPr/>
        </p:nvSpPr>
        <p:spPr bwMode="auto">
          <a:xfrm>
            <a:off x="6877050" y="2320925"/>
            <a:ext cx="10461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Message lost</a:t>
            </a:r>
          </a:p>
        </p:txBody>
      </p:sp>
      <p:sp>
        <p:nvSpPr>
          <p:cNvPr id="921670" name="Text Box 70"/>
          <p:cNvSpPr txBox="1">
            <a:spLocks noChangeArrowheads="1"/>
          </p:cNvSpPr>
          <p:nvPr/>
        </p:nvSpPr>
        <p:spPr bwMode="auto">
          <a:xfrm>
            <a:off x="6877050" y="2725738"/>
            <a:ext cx="181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B acknowledges 0 and 1</a:t>
            </a:r>
          </a:p>
          <a:p>
            <a:r>
              <a:rPr lang="en-US" sz="1200">
                <a:latin typeface="Eurostile" panose="020B0504020202050204" pitchFamily="34" charset="77"/>
              </a:rPr>
              <a:t>permits 2-4</a:t>
            </a:r>
          </a:p>
        </p:txBody>
      </p:sp>
      <p:sp>
        <p:nvSpPr>
          <p:cNvPr id="921671" name="Text Box 71"/>
          <p:cNvSpPr txBox="1">
            <a:spLocks noChangeArrowheads="1"/>
          </p:cNvSpPr>
          <p:nvPr/>
        </p:nvSpPr>
        <p:spPr bwMode="auto">
          <a:xfrm>
            <a:off x="6877050" y="3313113"/>
            <a:ext cx="17748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Everything acknowledged</a:t>
            </a:r>
          </a:p>
          <a:p>
            <a:r>
              <a:rPr lang="en-US" sz="1200">
                <a:latin typeface="Eurostile" panose="020B0504020202050204" pitchFamily="34" charset="77"/>
              </a:rPr>
              <a:t>but no free buffers</a:t>
            </a:r>
          </a:p>
        </p:txBody>
      </p:sp>
      <p:sp>
        <p:nvSpPr>
          <p:cNvPr id="921672" name="Text Box 72"/>
          <p:cNvSpPr txBox="1">
            <a:spLocks noChangeArrowheads="1"/>
          </p:cNvSpPr>
          <p:nvPr/>
        </p:nvSpPr>
        <p:spPr bwMode="auto">
          <a:xfrm>
            <a:off x="6877050" y="3902075"/>
            <a:ext cx="15023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B found a new buffer</a:t>
            </a:r>
          </a:p>
          <a:p>
            <a:r>
              <a:rPr lang="en-US" sz="1200">
                <a:latin typeface="Eurostile" panose="020B0504020202050204" pitchFamily="34" charset="77"/>
              </a:rPr>
              <a:t>somewhere</a:t>
            </a:r>
          </a:p>
        </p:txBody>
      </p:sp>
      <p:sp>
        <p:nvSpPr>
          <p:cNvPr id="921674" name="Text Box 74"/>
          <p:cNvSpPr txBox="1">
            <a:spLocks noChangeArrowheads="1"/>
          </p:cNvSpPr>
          <p:nvPr/>
        </p:nvSpPr>
        <p:spPr bwMode="auto">
          <a:xfrm>
            <a:off x="6877050" y="4929888"/>
            <a:ext cx="18133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latin typeface="Eurostile" panose="020B0504020202050204" pitchFamily="34" charset="77"/>
              </a:rPr>
              <a:t>B acks everything but has</a:t>
            </a:r>
          </a:p>
          <a:p>
            <a:r>
              <a:rPr lang="en-US" sz="1200" dirty="0">
                <a:latin typeface="Eurostile" panose="020B0504020202050204" pitchFamily="34" charset="77"/>
              </a:rPr>
              <a:t>no buffer</a:t>
            </a:r>
          </a:p>
        </p:txBody>
      </p:sp>
      <p:sp>
        <p:nvSpPr>
          <p:cNvPr id="921675" name="Line 75"/>
          <p:cNvSpPr>
            <a:spLocks noChangeShapeType="1"/>
          </p:cNvSpPr>
          <p:nvPr/>
        </p:nvSpPr>
        <p:spPr bwMode="auto">
          <a:xfrm flipH="1">
            <a:off x="5076825" y="2492375"/>
            <a:ext cx="18002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6" name="Line 76"/>
          <p:cNvSpPr>
            <a:spLocks noChangeShapeType="1"/>
          </p:cNvSpPr>
          <p:nvPr/>
        </p:nvSpPr>
        <p:spPr bwMode="auto">
          <a:xfrm flipH="1">
            <a:off x="6300788" y="2060575"/>
            <a:ext cx="576262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7" name="Line 77"/>
          <p:cNvSpPr>
            <a:spLocks noChangeShapeType="1"/>
          </p:cNvSpPr>
          <p:nvPr/>
        </p:nvSpPr>
        <p:spPr bwMode="auto">
          <a:xfrm flipH="1">
            <a:off x="6300788" y="2924175"/>
            <a:ext cx="576262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8" name="Line 78"/>
          <p:cNvSpPr>
            <a:spLocks noChangeShapeType="1"/>
          </p:cNvSpPr>
          <p:nvPr/>
        </p:nvSpPr>
        <p:spPr bwMode="auto">
          <a:xfrm flipH="1">
            <a:off x="6300788" y="3500438"/>
            <a:ext cx="5762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9" name="Line 79"/>
          <p:cNvSpPr>
            <a:spLocks noChangeShapeType="1"/>
          </p:cNvSpPr>
          <p:nvPr/>
        </p:nvSpPr>
        <p:spPr bwMode="auto">
          <a:xfrm flipH="1">
            <a:off x="6300788" y="4149725"/>
            <a:ext cx="576262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81" name="Line 81"/>
          <p:cNvSpPr>
            <a:spLocks noChangeShapeType="1"/>
          </p:cNvSpPr>
          <p:nvPr/>
        </p:nvSpPr>
        <p:spPr bwMode="auto">
          <a:xfrm flipH="1">
            <a:off x="6300788" y="5050538"/>
            <a:ext cx="576262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82" name="Line 82"/>
          <p:cNvSpPr>
            <a:spLocks noChangeShapeType="1"/>
          </p:cNvSpPr>
          <p:nvPr/>
        </p:nvSpPr>
        <p:spPr bwMode="auto">
          <a:xfrm flipH="1">
            <a:off x="6300788" y="4149725"/>
            <a:ext cx="576262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83" name="Line 83"/>
          <p:cNvSpPr>
            <a:spLocks noChangeShapeType="1"/>
          </p:cNvSpPr>
          <p:nvPr/>
        </p:nvSpPr>
        <p:spPr bwMode="auto">
          <a:xfrm>
            <a:off x="3203575" y="5589588"/>
            <a:ext cx="1800225" cy="714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4760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2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2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1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21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2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21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92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92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92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92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92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92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92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500"/>
                            </p:stCondLst>
                            <p:childTnLst>
                              <p:par>
                                <p:cTn id="1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0" dur="500"/>
                                        <p:tgtEl>
                                          <p:spTgt spid="92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3" dur="500"/>
                                        <p:tgtEl>
                                          <p:spTgt spid="92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92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03" grpId="0" animBg="1"/>
      <p:bldP spid="921610" grpId="0" animBg="1"/>
      <p:bldP spid="921611" grpId="0" animBg="1"/>
      <p:bldP spid="921612" grpId="0" animBg="1"/>
      <p:bldP spid="921613" grpId="0" animBg="1"/>
      <p:bldP spid="921614" grpId="0" animBg="1"/>
      <p:bldP spid="921615" grpId="0" animBg="1"/>
      <p:bldP spid="921616" grpId="0" animBg="1"/>
      <p:bldP spid="921617" grpId="0" animBg="1"/>
      <p:bldP spid="921618" grpId="0" animBg="1"/>
      <p:bldP spid="921619" grpId="0" animBg="1"/>
      <p:bldP spid="921620" grpId="0" animBg="1"/>
      <p:bldP spid="921621" grpId="0" animBg="1"/>
      <p:bldP spid="921622" grpId="0" animBg="1"/>
      <p:bldP spid="921623" grpId="0" animBg="1"/>
      <p:bldP spid="921624" grpId="0" animBg="1"/>
      <p:bldP spid="921625" grpId="0" animBg="1"/>
      <p:bldP spid="921626" grpId="0" animBg="1"/>
      <p:bldP spid="921627" grpId="0" animBg="1"/>
      <p:bldP spid="921628" grpId="0" animBg="1"/>
      <p:bldP spid="921629" grpId="0" animBg="1"/>
      <p:bldP spid="921630" grpId="0" animBg="1"/>
      <p:bldP spid="921631" grpId="0" animBg="1"/>
      <p:bldP spid="921632" grpId="0" animBg="1"/>
      <p:bldP spid="921633" grpId="0" animBg="1"/>
      <p:bldP spid="921634" grpId="0" animBg="1"/>
      <p:bldP spid="921635" grpId="0" animBg="1"/>
      <p:bldP spid="921636" grpId="0" animBg="1"/>
      <p:bldP spid="921637" grpId="0" animBg="1"/>
      <p:bldP spid="921638" grpId="0" animBg="1"/>
      <p:bldP spid="921639" grpId="0" animBg="1"/>
      <p:bldP spid="921640" grpId="0" animBg="1"/>
      <p:bldP spid="921641" grpId="0" animBg="1"/>
      <p:bldP spid="921645" grpId="0"/>
      <p:bldP spid="921646" grpId="0"/>
      <p:bldP spid="921647" grpId="0"/>
      <p:bldP spid="921648" grpId="0"/>
      <p:bldP spid="921649" grpId="0"/>
      <p:bldP spid="921650" grpId="0"/>
      <p:bldP spid="921651" grpId="0"/>
      <p:bldP spid="921652" grpId="0"/>
      <p:bldP spid="921653" grpId="0"/>
      <p:bldP spid="921654" grpId="0"/>
      <p:bldP spid="921655" grpId="0"/>
      <p:bldP spid="921656" grpId="0"/>
      <p:bldP spid="921657" grpId="0" animBg="1"/>
      <p:bldP spid="921658" grpId="0" animBg="1"/>
      <p:bldP spid="921659" grpId="0" animBg="1"/>
      <p:bldP spid="921660" grpId="0" animBg="1"/>
      <p:bldP spid="921661" grpId="0" animBg="1"/>
      <p:bldP spid="921662" grpId="0" animBg="1"/>
      <p:bldP spid="921663" grpId="0" animBg="1"/>
      <p:bldP spid="921664" grpId="0" animBg="1"/>
      <p:bldP spid="921665" grpId="0" animBg="1"/>
      <p:bldP spid="921666" grpId="0" animBg="1"/>
      <p:bldP spid="921667" grpId="0" animBg="1"/>
      <p:bldP spid="921668" grpId="0"/>
      <p:bldP spid="921669" grpId="0"/>
      <p:bldP spid="921670" grpId="0"/>
      <p:bldP spid="921671" grpId="0"/>
      <p:bldP spid="921672" grpId="0"/>
      <p:bldP spid="921674" grpId="0"/>
      <p:bldP spid="921675" grpId="0" animBg="1"/>
      <p:bldP spid="921676" grpId="0" animBg="1"/>
      <p:bldP spid="921677" grpId="0" animBg="1"/>
      <p:bldP spid="921678" grpId="0" animBg="1"/>
      <p:bldP spid="921679" grpId="0" animBg="1"/>
      <p:bldP spid="921681" grpId="0" animBg="1"/>
      <p:bldP spid="921682" grpId="0" animBg="1"/>
      <p:bldP spid="92168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TCP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405219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1189038" y="4368800"/>
            <a:ext cx="4608512" cy="180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Flow Control</a:t>
            </a:r>
            <a:endParaRPr lang="en-US" sz="320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Variable window sizes (credit mechanism)</a:t>
            </a:r>
          </a:p>
          <a:p>
            <a:pPr lvl="1" eaLnBrk="1" hangingPunct="1">
              <a:lnSpc>
                <a:spcPct val="90000"/>
              </a:lnSpc>
              <a:buSzPct val="60000"/>
            </a:pPr>
            <a:r>
              <a:rPr lang="en-US" sz="2000" dirty="0"/>
              <a:t>Implementation</a:t>
            </a:r>
          </a:p>
          <a:p>
            <a:pPr lvl="2" eaLnBrk="1" hangingPunct="1">
              <a:lnSpc>
                <a:spcPct val="90000"/>
              </a:lnSpc>
              <a:buSzPct val="60000"/>
            </a:pPr>
            <a:r>
              <a:rPr lang="en-US" sz="1800" dirty="0"/>
              <a:t>The actual window size is also transmitted with each acknowledgement</a:t>
            </a:r>
          </a:p>
          <a:p>
            <a:pPr lvl="2" eaLnBrk="1" hangingPunct="1">
              <a:lnSpc>
                <a:spcPct val="90000"/>
              </a:lnSpc>
              <a:buSzPct val="60000"/>
            </a:pPr>
            <a:r>
              <a:rPr lang="en-US" sz="1800" dirty="0"/>
              <a:t>Permits dynamic adjustment to existing buffer</a:t>
            </a:r>
          </a:p>
        </p:txBody>
      </p:sp>
      <p:grpSp>
        <p:nvGrpSpPr>
          <p:cNvPr id="112645" name="Group 5"/>
          <p:cNvGrpSpPr>
            <a:grpSpLocks/>
          </p:cNvGrpSpPr>
          <p:nvPr/>
        </p:nvGrpSpPr>
        <p:grpSpPr bwMode="auto">
          <a:xfrm>
            <a:off x="1189038" y="2855913"/>
            <a:ext cx="4608512" cy="144462"/>
            <a:chOff x="1066" y="2931"/>
            <a:chExt cx="2903" cy="91"/>
          </a:xfrm>
        </p:grpSpPr>
        <p:sp>
          <p:nvSpPr>
            <p:cNvPr id="112702" name="Line 6"/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3" name="Line 7"/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4" name="Line 8"/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5" name="Line 9"/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6" name="Line 10"/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7" name="Line 11"/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8" name="Line 12"/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9" name="Line 13"/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0" name="Line 14"/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1" name="Line 15"/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2" name="Line 16"/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3" name="Line 17"/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4" name="Line 18"/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5" name="Line 19"/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6" name="Line 20"/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7" name="Line 21"/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8" name="Line 22"/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9" name="Line 23"/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0" name="Line 24"/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1" name="Line 25"/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2" name="Line 26"/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3" name="Line 27"/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4" name="Line 28"/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5" name="Line 29"/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6" name="Line 30"/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7" name="Line 31"/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8" name="Line 32"/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9" name="Line 33"/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0" name="Line 34"/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1" name="Line 35"/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2" name="Line 36"/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3" name="Line 37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4" name="Line 38"/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5" name="Line 39"/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2646" name="Rectangle 40"/>
          <p:cNvSpPr>
            <a:spLocks noChangeArrowheads="1"/>
          </p:cNvSpPr>
          <p:nvPr/>
        </p:nvSpPr>
        <p:spPr bwMode="auto">
          <a:xfrm>
            <a:off x="1189038" y="3935413"/>
            <a:ext cx="4608512" cy="2174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Address</a:t>
            </a:r>
          </a:p>
        </p:txBody>
      </p:sp>
      <p:sp>
        <p:nvSpPr>
          <p:cNvPr id="112647" name="Rectangle 41"/>
          <p:cNvSpPr>
            <a:spLocks noChangeArrowheads="1"/>
          </p:cNvSpPr>
          <p:nvPr/>
        </p:nvSpPr>
        <p:spPr bwMode="auto">
          <a:xfrm>
            <a:off x="1189038" y="3719513"/>
            <a:ext cx="460851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address</a:t>
            </a:r>
          </a:p>
        </p:txBody>
      </p:sp>
      <p:sp>
        <p:nvSpPr>
          <p:cNvPr id="112648" name="Rectangle 42"/>
          <p:cNvSpPr>
            <a:spLocks noChangeArrowheads="1"/>
          </p:cNvSpPr>
          <p:nvPr/>
        </p:nvSpPr>
        <p:spPr bwMode="auto">
          <a:xfrm>
            <a:off x="1189038" y="3503613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Time to live</a:t>
            </a:r>
          </a:p>
        </p:txBody>
      </p:sp>
      <p:sp>
        <p:nvSpPr>
          <p:cNvPr id="112649" name="Rectangle 43"/>
          <p:cNvSpPr>
            <a:spLocks noChangeArrowheads="1"/>
          </p:cNvSpPr>
          <p:nvPr/>
        </p:nvSpPr>
        <p:spPr bwMode="auto">
          <a:xfrm>
            <a:off x="2341563" y="3503613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Protocol</a:t>
            </a:r>
          </a:p>
        </p:txBody>
      </p:sp>
      <p:sp>
        <p:nvSpPr>
          <p:cNvPr id="112650" name="Rectangle 44"/>
          <p:cNvSpPr>
            <a:spLocks noChangeArrowheads="1"/>
          </p:cNvSpPr>
          <p:nvPr/>
        </p:nvSpPr>
        <p:spPr bwMode="auto">
          <a:xfrm>
            <a:off x="3492500" y="3503613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Header checksum</a:t>
            </a:r>
          </a:p>
        </p:txBody>
      </p:sp>
      <p:sp>
        <p:nvSpPr>
          <p:cNvPr id="112651" name="Rectangle 45"/>
          <p:cNvSpPr>
            <a:spLocks noChangeArrowheads="1"/>
          </p:cNvSpPr>
          <p:nvPr/>
        </p:nvSpPr>
        <p:spPr bwMode="auto">
          <a:xfrm>
            <a:off x="1189038" y="3287713"/>
            <a:ext cx="2303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Identification</a:t>
            </a:r>
          </a:p>
        </p:txBody>
      </p:sp>
      <p:sp>
        <p:nvSpPr>
          <p:cNvPr id="112652" name="Rectangle 46"/>
          <p:cNvSpPr>
            <a:spLocks noChangeArrowheads="1"/>
          </p:cNvSpPr>
          <p:nvPr/>
        </p:nvSpPr>
        <p:spPr bwMode="auto">
          <a:xfrm>
            <a:off x="3492500" y="3287713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200"/>
          </a:p>
        </p:txBody>
      </p:sp>
      <p:sp>
        <p:nvSpPr>
          <p:cNvPr id="112653" name="Rectangle 47"/>
          <p:cNvSpPr>
            <a:spLocks noChangeArrowheads="1"/>
          </p:cNvSpPr>
          <p:nvPr/>
        </p:nvSpPr>
        <p:spPr bwMode="auto">
          <a:xfrm>
            <a:off x="3636963" y="3287713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</a:t>
            </a:r>
          </a:p>
        </p:txBody>
      </p:sp>
      <p:sp>
        <p:nvSpPr>
          <p:cNvPr id="112654" name="Rectangle 48"/>
          <p:cNvSpPr>
            <a:spLocks noChangeArrowheads="1"/>
          </p:cNvSpPr>
          <p:nvPr/>
        </p:nvSpPr>
        <p:spPr bwMode="auto">
          <a:xfrm>
            <a:off x="3781425" y="3287713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M</a:t>
            </a:r>
          </a:p>
        </p:txBody>
      </p:sp>
      <p:sp>
        <p:nvSpPr>
          <p:cNvPr id="112655" name="Rectangle 49"/>
          <p:cNvSpPr>
            <a:spLocks noChangeArrowheads="1"/>
          </p:cNvSpPr>
          <p:nvPr/>
        </p:nvSpPr>
        <p:spPr bwMode="auto">
          <a:xfrm>
            <a:off x="3925888" y="3287713"/>
            <a:ext cx="18716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Fragment offset</a:t>
            </a:r>
          </a:p>
        </p:txBody>
      </p:sp>
      <p:sp>
        <p:nvSpPr>
          <p:cNvPr id="112656" name="Rectangle 50"/>
          <p:cNvSpPr>
            <a:spLocks noChangeArrowheads="1"/>
          </p:cNvSpPr>
          <p:nvPr/>
        </p:nvSpPr>
        <p:spPr bwMode="auto">
          <a:xfrm>
            <a:off x="1189038" y="3071813"/>
            <a:ext cx="5762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Version</a:t>
            </a:r>
          </a:p>
        </p:txBody>
      </p:sp>
      <p:sp>
        <p:nvSpPr>
          <p:cNvPr id="112657" name="Rectangle 51"/>
          <p:cNvSpPr>
            <a:spLocks noChangeArrowheads="1"/>
          </p:cNvSpPr>
          <p:nvPr/>
        </p:nvSpPr>
        <p:spPr bwMode="auto">
          <a:xfrm>
            <a:off x="1765300" y="3071813"/>
            <a:ext cx="5762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IHL</a:t>
            </a:r>
          </a:p>
        </p:txBody>
      </p:sp>
      <p:sp>
        <p:nvSpPr>
          <p:cNvPr id="112658" name="Rectangle 52"/>
          <p:cNvSpPr>
            <a:spLocks noChangeArrowheads="1"/>
          </p:cNvSpPr>
          <p:nvPr/>
        </p:nvSpPr>
        <p:spPr bwMode="auto">
          <a:xfrm>
            <a:off x="2341563" y="3071813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Type of service</a:t>
            </a:r>
          </a:p>
        </p:txBody>
      </p:sp>
      <p:sp>
        <p:nvSpPr>
          <p:cNvPr id="112659" name="Rectangle 53"/>
          <p:cNvSpPr>
            <a:spLocks noChangeArrowheads="1"/>
          </p:cNvSpPr>
          <p:nvPr/>
        </p:nvSpPr>
        <p:spPr bwMode="auto">
          <a:xfrm>
            <a:off x="3492500" y="3071813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Total length</a:t>
            </a:r>
          </a:p>
        </p:txBody>
      </p:sp>
      <p:sp>
        <p:nvSpPr>
          <p:cNvPr id="112660" name="Rectangle 54"/>
          <p:cNvSpPr>
            <a:spLocks noChangeArrowheads="1"/>
          </p:cNvSpPr>
          <p:nvPr/>
        </p:nvSpPr>
        <p:spPr bwMode="auto">
          <a:xfrm>
            <a:off x="2341563" y="3071813"/>
            <a:ext cx="43180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PRE</a:t>
            </a:r>
          </a:p>
        </p:txBody>
      </p:sp>
      <p:sp>
        <p:nvSpPr>
          <p:cNvPr id="112661" name="Rectangle 55"/>
          <p:cNvSpPr>
            <a:spLocks noChangeArrowheads="1"/>
          </p:cNvSpPr>
          <p:nvPr/>
        </p:nvSpPr>
        <p:spPr bwMode="auto">
          <a:xfrm>
            <a:off x="2773363" y="3071813"/>
            <a:ext cx="7207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ToS</a:t>
            </a:r>
          </a:p>
        </p:txBody>
      </p:sp>
      <p:grpSp>
        <p:nvGrpSpPr>
          <p:cNvPr id="112662" name="Group 56"/>
          <p:cNvGrpSpPr>
            <a:grpSpLocks/>
          </p:cNvGrpSpPr>
          <p:nvPr/>
        </p:nvGrpSpPr>
        <p:grpSpPr bwMode="auto">
          <a:xfrm>
            <a:off x="1117600" y="5664200"/>
            <a:ext cx="4751388" cy="504825"/>
            <a:chOff x="476" y="1797"/>
            <a:chExt cx="2993" cy="318"/>
          </a:xfrm>
        </p:grpSpPr>
        <p:sp>
          <p:nvSpPr>
            <p:cNvPr id="112691" name="Rectangle 57"/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</a:t>
              </a:r>
            </a:p>
          </p:txBody>
        </p:sp>
        <p:grpSp>
          <p:nvGrpSpPr>
            <p:cNvPr id="112692" name="Group 58"/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</p:grpSpPr>
          <p:sp>
            <p:nvSpPr>
              <p:cNvPr id="112699" name="Line 59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00" name="Line 60"/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01" name="Line 61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2693" name="Group 62"/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</p:grpSpPr>
          <p:sp>
            <p:nvSpPr>
              <p:cNvPr id="112696" name="Line 63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97" name="Line 64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98" name="Line 65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2694" name="AutoShape 66"/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5" name="AutoShape 67"/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2663" name="Rectangle 68"/>
          <p:cNvSpPr>
            <a:spLocks noChangeArrowheads="1"/>
          </p:cNvSpPr>
          <p:nvPr/>
        </p:nvSpPr>
        <p:spPr bwMode="auto">
          <a:xfrm>
            <a:off x="1189038" y="4151313"/>
            <a:ext cx="4608512" cy="2174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</a:t>
            </a:r>
          </a:p>
        </p:txBody>
      </p:sp>
      <p:sp>
        <p:nvSpPr>
          <p:cNvPr id="112664" name="Rectangle 69"/>
          <p:cNvSpPr>
            <a:spLocks noChangeArrowheads="1"/>
          </p:cNvSpPr>
          <p:nvPr/>
        </p:nvSpPr>
        <p:spPr bwMode="auto">
          <a:xfrm>
            <a:off x="1189038" y="4367213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port</a:t>
            </a:r>
          </a:p>
        </p:txBody>
      </p:sp>
      <p:sp>
        <p:nvSpPr>
          <p:cNvPr id="112665" name="Rectangle 70"/>
          <p:cNvSpPr>
            <a:spLocks noChangeArrowheads="1"/>
          </p:cNvSpPr>
          <p:nvPr/>
        </p:nvSpPr>
        <p:spPr bwMode="auto">
          <a:xfrm>
            <a:off x="3494088" y="4367213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port</a:t>
            </a:r>
          </a:p>
        </p:txBody>
      </p:sp>
      <p:sp>
        <p:nvSpPr>
          <p:cNvPr id="112666" name="Rectangle 71"/>
          <p:cNvSpPr>
            <a:spLocks noChangeArrowheads="1"/>
          </p:cNvSpPr>
          <p:nvPr/>
        </p:nvSpPr>
        <p:spPr bwMode="auto">
          <a:xfrm>
            <a:off x="1189038" y="4583113"/>
            <a:ext cx="4608512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Sequence number</a:t>
            </a:r>
          </a:p>
        </p:txBody>
      </p:sp>
      <p:sp>
        <p:nvSpPr>
          <p:cNvPr id="112667" name="Rectangle 72"/>
          <p:cNvSpPr>
            <a:spLocks noChangeArrowheads="1"/>
          </p:cNvSpPr>
          <p:nvPr/>
        </p:nvSpPr>
        <p:spPr bwMode="auto">
          <a:xfrm>
            <a:off x="1189038" y="4799013"/>
            <a:ext cx="4608512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Piggyback acknowledgement</a:t>
            </a:r>
          </a:p>
        </p:txBody>
      </p:sp>
      <p:sp>
        <p:nvSpPr>
          <p:cNvPr id="112668" name="Rectangle 73"/>
          <p:cNvSpPr>
            <a:spLocks noChangeArrowheads="1"/>
          </p:cNvSpPr>
          <p:nvPr/>
        </p:nvSpPr>
        <p:spPr bwMode="auto">
          <a:xfrm>
            <a:off x="1189038" y="5014913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THL</a:t>
            </a:r>
          </a:p>
        </p:txBody>
      </p:sp>
      <p:sp>
        <p:nvSpPr>
          <p:cNvPr id="112669" name="Text Box 74"/>
          <p:cNvSpPr txBox="1">
            <a:spLocks noChangeArrowheads="1"/>
          </p:cNvSpPr>
          <p:nvPr/>
        </p:nvSpPr>
        <p:spPr bwMode="auto">
          <a:xfrm>
            <a:off x="6372225" y="4656138"/>
            <a:ext cx="23526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THL – TCP header length</a:t>
            </a:r>
          </a:p>
          <a:p>
            <a:r>
              <a:rPr lang="en-US" sz="1400"/>
              <a:t>U: URG – urgent</a:t>
            </a:r>
          </a:p>
          <a:p>
            <a:r>
              <a:rPr lang="en-US" sz="1400"/>
              <a:t>A: ACK – acknowledgement</a:t>
            </a:r>
          </a:p>
          <a:p>
            <a:r>
              <a:rPr lang="en-US" sz="1400"/>
              <a:t>P: PSH – push</a:t>
            </a:r>
          </a:p>
          <a:p>
            <a:r>
              <a:rPr lang="en-US" sz="1400"/>
              <a:t>R: RST – reset</a:t>
            </a:r>
          </a:p>
          <a:p>
            <a:r>
              <a:rPr lang="en-US" sz="1400"/>
              <a:t>S: SYN – sync</a:t>
            </a:r>
          </a:p>
          <a:p>
            <a:r>
              <a:rPr lang="en-US" sz="1400"/>
              <a:t>F: FIN – finalize</a:t>
            </a:r>
          </a:p>
        </p:txBody>
      </p:sp>
      <p:sp>
        <p:nvSpPr>
          <p:cNvPr id="112670" name="Rectangle 75"/>
          <p:cNvSpPr>
            <a:spLocks noChangeArrowheads="1"/>
          </p:cNvSpPr>
          <p:nvPr/>
        </p:nvSpPr>
        <p:spPr bwMode="auto">
          <a:xfrm>
            <a:off x="3349625" y="5014913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</a:t>
            </a:r>
          </a:p>
        </p:txBody>
      </p:sp>
      <p:sp>
        <p:nvSpPr>
          <p:cNvPr id="112671" name="Rectangle 76"/>
          <p:cNvSpPr>
            <a:spLocks noChangeArrowheads="1"/>
          </p:cNvSpPr>
          <p:nvPr/>
        </p:nvSpPr>
        <p:spPr bwMode="auto">
          <a:xfrm>
            <a:off x="3492500" y="50165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Window</a:t>
            </a:r>
          </a:p>
        </p:txBody>
      </p:sp>
      <p:sp>
        <p:nvSpPr>
          <p:cNvPr id="112672" name="Rectangle 77"/>
          <p:cNvSpPr>
            <a:spLocks noChangeArrowheads="1"/>
          </p:cNvSpPr>
          <p:nvPr/>
        </p:nvSpPr>
        <p:spPr bwMode="auto">
          <a:xfrm>
            <a:off x="3205163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</a:t>
            </a:r>
          </a:p>
        </p:txBody>
      </p:sp>
      <p:sp>
        <p:nvSpPr>
          <p:cNvPr id="112673" name="Rectangle 78"/>
          <p:cNvSpPr>
            <a:spLocks noChangeArrowheads="1"/>
          </p:cNvSpPr>
          <p:nvPr/>
        </p:nvSpPr>
        <p:spPr bwMode="auto">
          <a:xfrm>
            <a:off x="3062288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</a:t>
            </a:r>
          </a:p>
        </p:txBody>
      </p:sp>
      <p:sp>
        <p:nvSpPr>
          <p:cNvPr id="112674" name="Rectangle 79"/>
          <p:cNvSpPr>
            <a:spLocks noChangeArrowheads="1"/>
          </p:cNvSpPr>
          <p:nvPr/>
        </p:nvSpPr>
        <p:spPr bwMode="auto">
          <a:xfrm>
            <a:off x="2917825" y="5014913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</a:t>
            </a:r>
          </a:p>
        </p:txBody>
      </p:sp>
      <p:sp>
        <p:nvSpPr>
          <p:cNvPr id="112675" name="Rectangle 80"/>
          <p:cNvSpPr>
            <a:spLocks noChangeArrowheads="1"/>
          </p:cNvSpPr>
          <p:nvPr/>
        </p:nvSpPr>
        <p:spPr bwMode="auto">
          <a:xfrm>
            <a:off x="2773363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</a:t>
            </a:r>
          </a:p>
        </p:txBody>
      </p:sp>
      <p:sp>
        <p:nvSpPr>
          <p:cNvPr id="112676" name="Rectangle 81"/>
          <p:cNvSpPr>
            <a:spLocks noChangeArrowheads="1"/>
          </p:cNvSpPr>
          <p:nvPr/>
        </p:nvSpPr>
        <p:spPr bwMode="auto">
          <a:xfrm>
            <a:off x="2630488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</a:t>
            </a:r>
          </a:p>
        </p:txBody>
      </p:sp>
      <p:sp>
        <p:nvSpPr>
          <p:cNvPr id="112677" name="Rectangle 82"/>
          <p:cNvSpPr>
            <a:spLocks noChangeArrowheads="1"/>
          </p:cNvSpPr>
          <p:nvPr/>
        </p:nvSpPr>
        <p:spPr bwMode="auto">
          <a:xfrm>
            <a:off x="1765300" y="5014913"/>
            <a:ext cx="865188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unused</a:t>
            </a:r>
          </a:p>
        </p:txBody>
      </p:sp>
      <p:sp>
        <p:nvSpPr>
          <p:cNvPr id="112678" name="Rectangle 83"/>
          <p:cNvSpPr>
            <a:spLocks noChangeArrowheads="1"/>
          </p:cNvSpPr>
          <p:nvPr/>
        </p:nvSpPr>
        <p:spPr bwMode="auto">
          <a:xfrm>
            <a:off x="1189038" y="5232400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Checksum</a:t>
            </a:r>
          </a:p>
        </p:txBody>
      </p:sp>
      <p:sp>
        <p:nvSpPr>
          <p:cNvPr id="112679" name="Rectangle 84"/>
          <p:cNvSpPr>
            <a:spLocks noChangeArrowheads="1"/>
          </p:cNvSpPr>
          <p:nvPr/>
        </p:nvSpPr>
        <p:spPr bwMode="auto">
          <a:xfrm>
            <a:off x="3494088" y="5232400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Urgent pointer</a:t>
            </a:r>
          </a:p>
        </p:txBody>
      </p:sp>
      <p:sp>
        <p:nvSpPr>
          <p:cNvPr id="112680" name="Rectangle 85"/>
          <p:cNvSpPr>
            <a:spLocks noChangeArrowheads="1"/>
          </p:cNvSpPr>
          <p:nvPr/>
        </p:nvSpPr>
        <p:spPr bwMode="auto">
          <a:xfrm>
            <a:off x="1189038" y="5448300"/>
            <a:ext cx="4608512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 (0 or more 32 bit words)</a:t>
            </a:r>
          </a:p>
        </p:txBody>
      </p:sp>
      <p:sp>
        <p:nvSpPr>
          <p:cNvPr id="923734" name="Oval 86"/>
          <p:cNvSpPr>
            <a:spLocks noChangeArrowheads="1"/>
          </p:cNvSpPr>
          <p:nvPr/>
        </p:nvSpPr>
        <p:spPr bwMode="auto">
          <a:xfrm>
            <a:off x="3492500" y="5016500"/>
            <a:ext cx="2303463" cy="2159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5" name="Oval 87"/>
          <p:cNvSpPr>
            <a:spLocks noChangeArrowheads="1"/>
          </p:cNvSpPr>
          <p:nvPr/>
        </p:nvSpPr>
        <p:spPr bwMode="auto">
          <a:xfrm>
            <a:off x="1187450" y="4800600"/>
            <a:ext cx="4608513" cy="2159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6" name="Oval 88"/>
          <p:cNvSpPr>
            <a:spLocks noChangeArrowheads="1"/>
          </p:cNvSpPr>
          <p:nvPr/>
        </p:nvSpPr>
        <p:spPr bwMode="auto">
          <a:xfrm>
            <a:off x="2700338" y="4945063"/>
            <a:ext cx="287337" cy="358775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7" name="Oval 89"/>
          <p:cNvSpPr>
            <a:spLocks noChangeArrowheads="1"/>
          </p:cNvSpPr>
          <p:nvPr/>
        </p:nvSpPr>
        <p:spPr bwMode="auto">
          <a:xfrm>
            <a:off x="1187450" y="4584700"/>
            <a:ext cx="4608513" cy="2159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8" name="Line 90"/>
          <p:cNvSpPr>
            <a:spLocks noChangeShapeType="1"/>
          </p:cNvSpPr>
          <p:nvPr/>
        </p:nvSpPr>
        <p:spPr bwMode="auto">
          <a:xfrm flipV="1">
            <a:off x="4787900" y="3432175"/>
            <a:ext cx="1871663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9" name="Line 91"/>
          <p:cNvSpPr>
            <a:spLocks noChangeShapeType="1"/>
          </p:cNvSpPr>
          <p:nvPr/>
        </p:nvSpPr>
        <p:spPr bwMode="auto">
          <a:xfrm flipV="1">
            <a:off x="5076825" y="3432175"/>
            <a:ext cx="1582738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40" name="Line 92"/>
          <p:cNvSpPr>
            <a:spLocks noChangeShapeType="1"/>
          </p:cNvSpPr>
          <p:nvPr/>
        </p:nvSpPr>
        <p:spPr bwMode="auto">
          <a:xfrm flipV="1">
            <a:off x="2916238" y="3432175"/>
            <a:ext cx="3743325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41" name="Text Box 93"/>
          <p:cNvSpPr txBox="1">
            <a:spLocks noChangeArrowheads="1"/>
          </p:cNvSpPr>
          <p:nvPr/>
        </p:nvSpPr>
        <p:spPr bwMode="auto">
          <a:xfrm>
            <a:off x="6659563" y="3000375"/>
            <a:ext cx="1947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Sequence number and</a:t>
            </a:r>
          </a:p>
          <a:p>
            <a:r>
              <a:rPr lang="en-US" sz="1400"/>
              <a:t>acknowledgements</a:t>
            </a:r>
          </a:p>
        </p:txBody>
      </p:sp>
      <p:sp>
        <p:nvSpPr>
          <p:cNvPr id="923742" name="Line 94"/>
          <p:cNvSpPr>
            <a:spLocks noChangeShapeType="1"/>
          </p:cNvSpPr>
          <p:nvPr/>
        </p:nvSpPr>
        <p:spPr bwMode="auto">
          <a:xfrm flipV="1">
            <a:off x="5435600" y="4079875"/>
            <a:ext cx="15843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43" name="Text Box 95"/>
          <p:cNvSpPr txBox="1">
            <a:spLocks noChangeArrowheads="1"/>
          </p:cNvSpPr>
          <p:nvPr/>
        </p:nvSpPr>
        <p:spPr bwMode="auto">
          <a:xfrm>
            <a:off x="7019925" y="3863975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Credit</a:t>
            </a:r>
          </a:p>
        </p:txBody>
      </p:sp>
    </p:spTree>
    <p:extLst>
      <p:ext uri="{BB962C8B-B14F-4D97-AF65-F5344CB8AC3E}">
        <p14:creationId xmlns:p14="http://schemas.microsoft.com/office/powerpoint/2010/main" val="26968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734" grpId="0" animBg="1"/>
      <p:bldP spid="923735" grpId="0" animBg="1"/>
      <p:bldP spid="923736" grpId="0" animBg="1"/>
      <p:bldP spid="923737" grpId="0" animBg="1"/>
      <p:bldP spid="923738" grpId="0" animBg="1"/>
      <p:bldP spid="923739" grpId="0" animBg="1"/>
      <p:bldP spid="923740" grpId="0" animBg="1"/>
      <p:bldP spid="923741" grpId="0"/>
      <p:bldP spid="923742" grpId="0" animBg="1"/>
      <p:bldP spid="9237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Flow Control</a:t>
            </a:r>
            <a:endParaRPr lang="en-US" sz="320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“Sliding window” mechanism</a:t>
            </a:r>
          </a:p>
          <a:p>
            <a:pPr>
              <a:lnSpc>
                <a:spcPct val="90000"/>
              </a:lnSpc>
              <a:buSzPct val="60000"/>
            </a:pPr>
            <a:r>
              <a:rPr lang="en-US" sz="2400" dirty="0"/>
              <a:t>Sequence number space is limited</a:t>
            </a:r>
          </a:p>
          <a:p>
            <a:pPr>
              <a:lnSpc>
                <a:spcPct val="90000"/>
              </a:lnSpc>
              <a:buSzPct val="60000"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sequence number</a:t>
            </a:r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 </a:t>
            </a:r>
            <a:r>
              <a:rPr lang="en-US" sz="2400" dirty="0"/>
              <a:t>up to 2</a:t>
            </a:r>
            <a:r>
              <a:rPr lang="en-US" sz="2400" baseline="30000" dirty="0"/>
              <a:t>32</a:t>
            </a:r>
            <a:r>
              <a:rPr lang="en-US" sz="2400" dirty="0"/>
              <a:t> </a:t>
            </a:r>
            <a:r>
              <a:rPr lang="en-US" sz="2400" i="1" dirty="0"/>
              <a:t>bytes</a:t>
            </a:r>
            <a:endParaRPr lang="en-US" sz="2400" dirty="0"/>
          </a:p>
          <a:p>
            <a:pPr>
              <a:lnSpc>
                <a:spcPct val="90000"/>
              </a:lnSpc>
              <a:buSzPct val="60000"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en-US" sz="2400" dirty="0"/>
              <a:t> up to 2</a:t>
            </a:r>
            <a:r>
              <a:rPr lang="en-US" sz="2400" baseline="30000" dirty="0"/>
              <a:t>16</a:t>
            </a:r>
            <a:r>
              <a:rPr lang="en-US" sz="2400" dirty="0"/>
              <a:t> </a:t>
            </a:r>
            <a:r>
              <a:rPr lang="en-US" sz="2400" i="1" dirty="0"/>
              <a:t>units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i="1" dirty="0"/>
              <a:t>originally:</a:t>
            </a:r>
            <a:r>
              <a:rPr lang="en-US" sz="2000" dirty="0"/>
              <a:t> units = bytes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i="1" dirty="0"/>
              <a:t>today: </a:t>
            </a:r>
            <a:r>
              <a:rPr lang="en-US" sz="2000" dirty="0"/>
              <a:t>Window Scale Option, multiply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en-US" sz="2000" dirty="0"/>
              <a:t> with scale factor 2</a:t>
            </a:r>
            <a:r>
              <a:rPr lang="nb-NO" sz="2000" baseline="30000" dirty="0"/>
              <a:t>N</a:t>
            </a:r>
            <a:r>
              <a:rPr lang="nb-NO" sz="2000" dirty="0"/>
              <a:t> bytes, </a:t>
            </a:r>
            <a:r>
              <a:rPr lang="nb-NO" sz="2000" dirty="0" err="1"/>
              <a:t>with</a:t>
            </a:r>
            <a:r>
              <a:rPr lang="nb-NO" sz="2000" dirty="0"/>
              <a:t> 0 ≤ N ≤ 14</a:t>
            </a:r>
            <a:endParaRPr lang="en-US" sz="2000" dirty="0"/>
          </a:p>
          <a:p>
            <a:pPr>
              <a:lnSpc>
                <a:spcPct val="90000"/>
              </a:lnSpc>
              <a:buSzPct val="60000"/>
            </a:pPr>
            <a:endParaRPr lang="en-US" sz="2400" dirty="0"/>
          </a:p>
          <a:p>
            <a:pPr>
              <a:lnSpc>
                <a:spcPct val="90000"/>
              </a:lnSpc>
              <a:buSzPct val="60000"/>
            </a:pPr>
            <a:r>
              <a:rPr lang="en-US" sz="2400" dirty="0"/>
              <a:t>Acknowledgement and sequence number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200" dirty="0"/>
              <a:t>Acknowledgments refer to </a:t>
            </a:r>
            <a:r>
              <a:rPr lang="en-US" sz="2200" i="1" dirty="0"/>
              <a:t>byte</a:t>
            </a:r>
            <a:r>
              <a:rPr lang="en-US" sz="2200" dirty="0"/>
              <a:t> positions</a:t>
            </a:r>
            <a:endParaRPr lang="en-US" sz="2100" dirty="0"/>
          </a:p>
          <a:p>
            <a:pPr lvl="1">
              <a:lnSpc>
                <a:spcPct val="90000"/>
              </a:lnSpc>
              <a:buSzPct val="60000"/>
            </a:pPr>
            <a:r>
              <a:rPr lang="en-US" sz="2200" dirty="0"/>
              <a:t>Sequence numbers refer to the </a:t>
            </a:r>
            <a:r>
              <a:rPr lang="en-US" sz="2200" i="1" dirty="0"/>
              <a:t>byte</a:t>
            </a:r>
            <a:r>
              <a:rPr lang="en-US" sz="2200" dirty="0"/>
              <a:t> position of a TCP connection</a:t>
            </a:r>
          </a:p>
          <a:p>
            <a:pPr>
              <a:lnSpc>
                <a:spcPct val="90000"/>
              </a:lnSpc>
              <a:buSzPct val="60000"/>
            </a:pPr>
            <a:r>
              <a:rPr lang="en-US" sz="2400" dirty="0"/>
              <a:t>Positive acknowledgement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200" i="1" dirty="0"/>
              <a:t>Cumulative acknowledgements</a:t>
            </a:r>
          </a:p>
          <a:p>
            <a:pPr lvl="2">
              <a:lnSpc>
                <a:spcPct val="90000"/>
              </a:lnSpc>
              <a:buSzPct val="60000"/>
            </a:pPr>
            <a:r>
              <a:rPr lang="en-US" sz="1800" dirty="0"/>
              <a:t>Byte position in the data stream up to which all data has been received correctly</a:t>
            </a:r>
          </a:p>
          <a:p>
            <a:pPr lvl="2">
              <a:lnSpc>
                <a:spcPct val="90000"/>
              </a:lnSpc>
              <a:buSzPct val="60000"/>
            </a:pPr>
            <a:r>
              <a:rPr lang="en-US" sz="1800" dirty="0"/>
              <a:t>Reduces overhead and adds tolerance to ACK loss</a:t>
            </a:r>
          </a:p>
        </p:txBody>
      </p:sp>
    </p:spTree>
    <p:extLst>
      <p:ext uri="{BB962C8B-B14F-4D97-AF65-F5344CB8AC3E}">
        <p14:creationId xmlns:p14="http://schemas.microsoft.com/office/powerpoint/2010/main" val="2233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Flow Control</a:t>
            </a: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2555875" y="1341438"/>
            <a:ext cx="5730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</a:rPr>
              <a:t>Sender</a:t>
            </a:r>
            <a:endParaRPr lang="en-US"/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6227763" y="1341438"/>
            <a:ext cx="701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</a:rPr>
              <a:t>Receiver</a:t>
            </a:r>
            <a:endParaRPr lang="en-US"/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2627313" y="5805488"/>
            <a:ext cx="2873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time</a:t>
            </a:r>
            <a:endParaRPr lang="en-US" sz="1600"/>
          </a:p>
        </p:txBody>
      </p:sp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6588125" y="5805488"/>
            <a:ext cx="2873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time</a:t>
            </a:r>
            <a:endParaRPr lang="en-US" sz="1600"/>
          </a:p>
        </p:txBody>
      </p:sp>
      <p:sp>
        <p:nvSpPr>
          <p:cNvPr id="118791" name="Line 7"/>
          <p:cNvSpPr>
            <a:spLocks noChangeShapeType="1"/>
          </p:cNvSpPr>
          <p:nvPr/>
        </p:nvSpPr>
        <p:spPr bwMode="auto">
          <a:xfrm>
            <a:off x="2644775" y="1628775"/>
            <a:ext cx="0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792" name="Line 8"/>
          <p:cNvSpPr>
            <a:spLocks noChangeShapeType="1"/>
          </p:cNvSpPr>
          <p:nvPr/>
        </p:nvSpPr>
        <p:spPr bwMode="auto">
          <a:xfrm>
            <a:off x="6840538" y="1628775"/>
            <a:ext cx="0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44775" y="1916113"/>
            <a:ext cx="4232275" cy="504825"/>
            <a:chOff x="1666" y="1207"/>
            <a:chExt cx="2666" cy="318"/>
          </a:xfrm>
        </p:grpSpPr>
        <p:sp>
          <p:nvSpPr>
            <p:cNvPr id="118835" name="Rectangle 10"/>
            <p:cNvSpPr>
              <a:spLocks noChangeArrowheads="1"/>
            </p:cNvSpPr>
            <p:nvPr/>
          </p:nvSpPr>
          <p:spPr bwMode="auto">
            <a:xfrm rot="409176">
              <a:off x="2638" y="1207"/>
              <a:ext cx="59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2K / SEQ=0</a:t>
              </a:r>
              <a:endParaRPr lang="en-US"/>
            </a:p>
          </p:txBody>
        </p:sp>
        <p:sp>
          <p:nvSpPr>
            <p:cNvPr id="118836" name="Line 11"/>
            <p:cNvSpPr>
              <a:spLocks noChangeShapeType="1"/>
            </p:cNvSpPr>
            <p:nvPr/>
          </p:nvSpPr>
          <p:spPr bwMode="auto">
            <a:xfrm>
              <a:off x="1666" y="1207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627313" y="2636838"/>
            <a:ext cx="4232275" cy="504825"/>
            <a:chOff x="1655" y="1661"/>
            <a:chExt cx="2666" cy="318"/>
          </a:xfrm>
        </p:grpSpPr>
        <p:sp>
          <p:nvSpPr>
            <p:cNvPr id="118833" name="Rectangle 13"/>
            <p:cNvSpPr>
              <a:spLocks noChangeArrowheads="1"/>
            </p:cNvSpPr>
            <p:nvPr/>
          </p:nvSpPr>
          <p:spPr bwMode="auto">
            <a:xfrm rot="-395517">
              <a:off x="2380" y="1661"/>
              <a:ext cx="110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ACK=2048 WIN=2048</a:t>
              </a:r>
              <a:endParaRPr lang="en-US"/>
            </a:p>
          </p:txBody>
        </p:sp>
        <p:sp>
          <p:nvSpPr>
            <p:cNvPr id="118834" name="Line 14"/>
            <p:cNvSpPr>
              <a:spLocks noChangeShapeType="1"/>
            </p:cNvSpPr>
            <p:nvPr/>
          </p:nvSpPr>
          <p:spPr bwMode="auto">
            <a:xfrm flipH="1">
              <a:off x="1655" y="1661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627313" y="3141663"/>
            <a:ext cx="4232275" cy="504825"/>
            <a:chOff x="1655" y="1979"/>
            <a:chExt cx="2666" cy="318"/>
          </a:xfrm>
        </p:grpSpPr>
        <p:sp>
          <p:nvSpPr>
            <p:cNvPr id="118831" name="Line 16"/>
            <p:cNvSpPr>
              <a:spLocks noChangeShapeType="1"/>
            </p:cNvSpPr>
            <p:nvPr/>
          </p:nvSpPr>
          <p:spPr bwMode="auto">
            <a:xfrm>
              <a:off x="1655" y="1979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32" name="Rectangle 17"/>
            <p:cNvSpPr>
              <a:spLocks noChangeArrowheads="1"/>
            </p:cNvSpPr>
            <p:nvPr/>
          </p:nvSpPr>
          <p:spPr bwMode="auto">
            <a:xfrm rot="409176">
              <a:off x="2553" y="1979"/>
              <a:ext cx="7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2K / SEQ=2048</a:t>
              </a:r>
              <a:endParaRPr lang="en-US"/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2627313" y="3860800"/>
            <a:ext cx="4232275" cy="504825"/>
            <a:chOff x="1655" y="2432"/>
            <a:chExt cx="2666" cy="318"/>
          </a:xfrm>
        </p:grpSpPr>
        <p:sp>
          <p:nvSpPr>
            <p:cNvPr id="118829" name="Line 19"/>
            <p:cNvSpPr>
              <a:spLocks noChangeShapeType="1"/>
            </p:cNvSpPr>
            <p:nvPr/>
          </p:nvSpPr>
          <p:spPr bwMode="auto">
            <a:xfrm flipH="1">
              <a:off x="1655" y="2432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30" name="Rectangle 20"/>
            <p:cNvSpPr>
              <a:spLocks noChangeArrowheads="1"/>
            </p:cNvSpPr>
            <p:nvPr/>
          </p:nvSpPr>
          <p:spPr bwMode="auto">
            <a:xfrm rot="-395517">
              <a:off x="2474" y="2432"/>
              <a:ext cx="92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ACK=4096 WIN=0</a:t>
              </a:r>
              <a:endParaRPr lang="en-US"/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2627313" y="4292600"/>
            <a:ext cx="4232275" cy="504825"/>
            <a:chOff x="1655" y="2704"/>
            <a:chExt cx="2666" cy="318"/>
          </a:xfrm>
        </p:grpSpPr>
        <p:sp>
          <p:nvSpPr>
            <p:cNvPr id="118827" name="Line 22"/>
            <p:cNvSpPr>
              <a:spLocks noChangeShapeType="1"/>
            </p:cNvSpPr>
            <p:nvPr/>
          </p:nvSpPr>
          <p:spPr bwMode="auto">
            <a:xfrm flipH="1">
              <a:off x="1655" y="2704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28" name="Rectangle 23"/>
            <p:cNvSpPr>
              <a:spLocks noChangeArrowheads="1"/>
            </p:cNvSpPr>
            <p:nvPr/>
          </p:nvSpPr>
          <p:spPr bwMode="auto">
            <a:xfrm rot="-395517">
              <a:off x="2380" y="2704"/>
              <a:ext cx="110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ACK=4096 WIN=2048</a:t>
              </a:r>
              <a:endParaRPr lang="en-US"/>
            </a:p>
          </p:txBody>
        </p: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2627313" y="5157788"/>
            <a:ext cx="4232275" cy="504825"/>
            <a:chOff x="1655" y="3249"/>
            <a:chExt cx="2666" cy="318"/>
          </a:xfrm>
        </p:grpSpPr>
        <p:sp>
          <p:nvSpPr>
            <p:cNvPr id="118825" name="Line 25"/>
            <p:cNvSpPr>
              <a:spLocks noChangeShapeType="1"/>
            </p:cNvSpPr>
            <p:nvPr/>
          </p:nvSpPr>
          <p:spPr bwMode="auto">
            <a:xfrm>
              <a:off x="1655" y="3249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26" name="Rectangle 26"/>
            <p:cNvSpPr>
              <a:spLocks noChangeArrowheads="1"/>
            </p:cNvSpPr>
            <p:nvPr/>
          </p:nvSpPr>
          <p:spPr bwMode="auto">
            <a:xfrm rot="409176">
              <a:off x="2545" y="3249"/>
              <a:ext cx="7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1K / SEQ=4096</a:t>
              </a:r>
              <a:endParaRPr lang="en-US"/>
            </a:p>
          </p:txBody>
        </p:sp>
      </p:grpSp>
      <p:sp>
        <p:nvSpPr>
          <p:cNvPr id="926747" name="Text Box 27"/>
          <p:cNvSpPr txBox="1">
            <a:spLocks noChangeArrowheads="1"/>
          </p:cNvSpPr>
          <p:nvPr/>
        </p:nvSpPr>
        <p:spPr bwMode="auto">
          <a:xfrm>
            <a:off x="711200" y="1628775"/>
            <a:ext cx="1463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Application does</a:t>
            </a:r>
          </a:p>
          <a:p>
            <a:pPr algn="r"/>
            <a:r>
              <a:rPr lang="en-US" sz="1400"/>
              <a:t>a 2K write</a:t>
            </a:r>
          </a:p>
        </p:txBody>
      </p:sp>
      <p:sp>
        <p:nvSpPr>
          <p:cNvPr id="926748" name="Line 28"/>
          <p:cNvSpPr>
            <a:spLocks noChangeShapeType="1"/>
          </p:cNvSpPr>
          <p:nvPr/>
        </p:nvSpPr>
        <p:spPr bwMode="auto">
          <a:xfrm>
            <a:off x="2195513" y="19161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49" name="Text Box 29"/>
          <p:cNvSpPr txBox="1">
            <a:spLocks noChangeArrowheads="1"/>
          </p:cNvSpPr>
          <p:nvPr/>
        </p:nvSpPr>
        <p:spPr bwMode="auto">
          <a:xfrm>
            <a:off x="711200" y="2781300"/>
            <a:ext cx="1463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Application does</a:t>
            </a:r>
          </a:p>
          <a:p>
            <a:pPr algn="r"/>
            <a:r>
              <a:rPr lang="en-US" sz="1400"/>
              <a:t>a 2K write</a:t>
            </a:r>
          </a:p>
        </p:txBody>
      </p:sp>
      <p:sp>
        <p:nvSpPr>
          <p:cNvPr id="926750" name="Line 30"/>
          <p:cNvSpPr>
            <a:spLocks noChangeShapeType="1"/>
          </p:cNvSpPr>
          <p:nvPr/>
        </p:nvSpPr>
        <p:spPr bwMode="auto">
          <a:xfrm>
            <a:off x="2195513" y="28527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1" name="Text Box 31"/>
          <p:cNvSpPr txBox="1">
            <a:spLocks noChangeArrowheads="1"/>
          </p:cNvSpPr>
          <p:nvPr/>
        </p:nvSpPr>
        <p:spPr bwMode="auto">
          <a:xfrm>
            <a:off x="274638" y="4868863"/>
            <a:ext cx="188753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Sender could send 2K</a:t>
            </a:r>
          </a:p>
          <a:p>
            <a:pPr algn="r"/>
            <a:r>
              <a:rPr lang="en-US" sz="1400"/>
              <a:t>but application does</a:t>
            </a:r>
          </a:p>
          <a:p>
            <a:pPr algn="r"/>
            <a:r>
              <a:rPr lang="en-US" sz="1400"/>
              <a:t> only a 1K write</a:t>
            </a:r>
          </a:p>
        </p:txBody>
      </p:sp>
      <p:sp>
        <p:nvSpPr>
          <p:cNvPr id="926752" name="Line 32"/>
          <p:cNvSpPr>
            <a:spLocks noChangeShapeType="1"/>
          </p:cNvSpPr>
          <p:nvPr/>
        </p:nvSpPr>
        <p:spPr bwMode="auto">
          <a:xfrm>
            <a:off x="2195513" y="51577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3" name="AutoShape 33"/>
          <p:cNvSpPr>
            <a:spLocks/>
          </p:cNvSpPr>
          <p:nvPr/>
        </p:nvSpPr>
        <p:spPr bwMode="auto">
          <a:xfrm>
            <a:off x="2339975" y="1916113"/>
            <a:ext cx="215900" cy="1225550"/>
          </a:xfrm>
          <a:prstGeom prst="leftBrace">
            <a:avLst>
              <a:gd name="adj1" fmla="val 4730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4" name="AutoShape 34"/>
          <p:cNvSpPr>
            <a:spLocks/>
          </p:cNvSpPr>
          <p:nvPr/>
        </p:nvSpPr>
        <p:spPr bwMode="auto">
          <a:xfrm>
            <a:off x="2339975" y="3141663"/>
            <a:ext cx="215900" cy="1655762"/>
          </a:xfrm>
          <a:prstGeom prst="leftBrace">
            <a:avLst>
              <a:gd name="adj1" fmla="val 639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5" name="Text Box 35"/>
          <p:cNvSpPr txBox="1">
            <a:spLocks noChangeArrowheads="1"/>
          </p:cNvSpPr>
          <p:nvPr/>
        </p:nvSpPr>
        <p:spPr bwMode="auto">
          <a:xfrm>
            <a:off x="731838" y="2349500"/>
            <a:ext cx="156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Sender is blocked</a:t>
            </a:r>
          </a:p>
        </p:txBody>
      </p:sp>
      <p:sp>
        <p:nvSpPr>
          <p:cNvPr id="926756" name="Text Box 36"/>
          <p:cNvSpPr txBox="1">
            <a:spLocks noChangeArrowheads="1"/>
          </p:cNvSpPr>
          <p:nvPr/>
        </p:nvSpPr>
        <p:spPr bwMode="auto">
          <a:xfrm>
            <a:off x="757238" y="3789363"/>
            <a:ext cx="156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Sender is blocked</a:t>
            </a:r>
          </a:p>
        </p:txBody>
      </p:sp>
      <p:sp>
        <p:nvSpPr>
          <p:cNvPr id="118809" name="Rectangle 37"/>
          <p:cNvSpPr>
            <a:spLocks noChangeArrowheads="1"/>
          </p:cNvSpPr>
          <p:nvPr/>
        </p:nvSpPr>
        <p:spPr bwMode="auto">
          <a:xfrm>
            <a:off x="7019925" y="1773238"/>
            <a:ext cx="1152525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4K buffer</a:t>
            </a:r>
          </a:p>
        </p:txBody>
      </p:sp>
      <p:sp>
        <p:nvSpPr>
          <p:cNvPr id="926758" name="Rectangle 38"/>
          <p:cNvSpPr>
            <a:spLocks noChangeArrowheads="1"/>
          </p:cNvSpPr>
          <p:nvPr/>
        </p:nvSpPr>
        <p:spPr bwMode="auto">
          <a:xfrm>
            <a:off x="7019925" y="2420938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59" name="Rectangle 39"/>
          <p:cNvSpPr>
            <a:spLocks noChangeArrowheads="1"/>
          </p:cNvSpPr>
          <p:nvPr/>
        </p:nvSpPr>
        <p:spPr bwMode="auto">
          <a:xfrm>
            <a:off x="7019925" y="2636838"/>
            <a:ext cx="576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2K</a:t>
            </a:r>
          </a:p>
        </p:txBody>
      </p:sp>
      <p:sp>
        <p:nvSpPr>
          <p:cNvPr id="926760" name="Rectangle 40"/>
          <p:cNvSpPr>
            <a:spLocks noChangeArrowheads="1"/>
          </p:cNvSpPr>
          <p:nvPr/>
        </p:nvSpPr>
        <p:spPr bwMode="auto">
          <a:xfrm>
            <a:off x="7019925" y="3573463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1" name="Rectangle 41"/>
          <p:cNvSpPr>
            <a:spLocks noChangeArrowheads="1"/>
          </p:cNvSpPr>
          <p:nvPr/>
        </p:nvSpPr>
        <p:spPr bwMode="auto">
          <a:xfrm>
            <a:off x="7596188" y="3573463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2" name="Rectangle 42"/>
          <p:cNvSpPr>
            <a:spLocks noChangeArrowheads="1"/>
          </p:cNvSpPr>
          <p:nvPr/>
        </p:nvSpPr>
        <p:spPr bwMode="auto">
          <a:xfrm>
            <a:off x="7596188" y="4149725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3" name="Text Box 43"/>
          <p:cNvSpPr txBox="1">
            <a:spLocks noChangeArrowheads="1"/>
          </p:cNvSpPr>
          <p:nvPr/>
        </p:nvSpPr>
        <p:spPr bwMode="auto">
          <a:xfrm>
            <a:off x="7032625" y="3860800"/>
            <a:ext cx="1781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Application reads 2K</a:t>
            </a:r>
          </a:p>
        </p:txBody>
      </p:sp>
      <p:sp>
        <p:nvSpPr>
          <p:cNvPr id="926764" name="Rectangle 44"/>
          <p:cNvSpPr>
            <a:spLocks noChangeArrowheads="1"/>
          </p:cNvSpPr>
          <p:nvPr/>
        </p:nvSpPr>
        <p:spPr bwMode="auto">
          <a:xfrm>
            <a:off x="7596188" y="5589588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5" name="Rectangle 45"/>
          <p:cNvSpPr>
            <a:spLocks noChangeArrowheads="1"/>
          </p:cNvSpPr>
          <p:nvPr/>
        </p:nvSpPr>
        <p:spPr bwMode="auto">
          <a:xfrm>
            <a:off x="7019925" y="5589588"/>
            <a:ext cx="288925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6" name="Rectangle 46"/>
          <p:cNvSpPr>
            <a:spLocks noChangeArrowheads="1"/>
          </p:cNvSpPr>
          <p:nvPr/>
        </p:nvSpPr>
        <p:spPr bwMode="auto">
          <a:xfrm>
            <a:off x="7596188" y="5805488"/>
            <a:ext cx="5762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2K</a:t>
            </a:r>
          </a:p>
        </p:txBody>
      </p:sp>
      <p:sp>
        <p:nvSpPr>
          <p:cNvPr id="926767" name="Rectangle 47"/>
          <p:cNvSpPr>
            <a:spLocks noChangeArrowheads="1"/>
          </p:cNvSpPr>
          <p:nvPr/>
        </p:nvSpPr>
        <p:spPr bwMode="auto">
          <a:xfrm>
            <a:off x="7019925" y="5805488"/>
            <a:ext cx="288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1K</a:t>
            </a:r>
          </a:p>
        </p:txBody>
      </p:sp>
      <p:sp>
        <p:nvSpPr>
          <p:cNvPr id="926768" name="Rectangle 48"/>
          <p:cNvSpPr>
            <a:spLocks noChangeArrowheads="1"/>
          </p:cNvSpPr>
          <p:nvPr/>
        </p:nvSpPr>
        <p:spPr bwMode="auto">
          <a:xfrm>
            <a:off x="7596188" y="4365625"/>
            <a:ext cx="5762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2K</a:t>
            </a:r>
          </a:p>
        </p:txBody>
      </p:sp>
      <p:sp>
        <p:nvSpPr>
          <p:cNvPr id="926769" name="Rectangle 49"/>
          <p:cNvSpPr>
            <a:spLocks noChangeArrowheads="1"/>
          </p:cNvSpPr>
          <p:nvPr/>
        </p:nvSpPr>
        <p:spPr bwMode="auto">
          <a:xfrm>
            <a:off x="7019925" y="2420938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70" name="Rectangle 50"/>
          <p:cNvSpPr>
            <a:spLocks noChangeArrowheads="1"/>
          </p:cNvSpPr>
          <p:nvPr/>
        </p:nvSpPr>
        <p:spPr bwMode="auto">
          <a:xfrm>
            <a:off x="7019925" y="3573463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71" name="Rectangle 51"/>
          <p:cNvSpPr>
            <a:spLocks noChangeArrowheads="1"/>
          </p:cNvSpPr>
          <p:nvPr/>
        </p:nvSpPr>
        <p:spPr bwMode="auto">
          <a:xfrm>
            <a:off x="7019925" y="4149725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72" name="Rectangle 52"/>
          <p:cNvSpPr>
            <a:spLocks noChangeArrowheads="1"/>
          </p:cNvSpPr>
          <p:nvPr/>
        </p:nvSpPr>
        <p:spPr bwMode="auto">
          <a:xfrm>
            <a:off x="7019925" y="5589588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8079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6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2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47" grpId="0"/>
      <p:bldP spid="926748" grpId="0" animBg="1"/>
      <p:bldP spid="926749" grpId="0"/>
      <p:bldP spid="926750" grpId="0" animBg="1"/>
      <p:bldP spid="926751" grpId="0"/>
      <p:bldP spid="926752" grpId="0" animBg="1"/>
      <p:bldP spid="926753" grpId="0" animBg="1"/>
      <p:bldP spid="926754" grpId="0" animBg="1"/>
      <p:bldP spid="926755" grpId="0"/>
      <p:bldP spid="926756" grpId="0"/>
      <p:bldP spid="926758" grpId="0" animBg="1"/>
      <p:bldP spid="926759" grpId="0"/>
      <p:bldP spid="926760" grpId="0" animBg="1"/>
      <p:bldP spid="926761" grpId="0" animBg="1"/>
      <p:bldP spid="926762" grpId="0" animBg="1"/>
      <p:bldP spid="926763" grpId="0"/>
      <p:bldP spid="926764" grpId="0" animBg="1"/>
      <p:bldP spid="926765" grpId="0" animBg="1"/>
      <p:bldP spid="926766" grpId="0" animBg="1"/>
      <p:bldP spid="926767" grpId="0"/>
      <p:bldP spid="926768" grpId="0" animBg="1"/>
      <p:bldP spid="926769" grpId="0" animBg="1"/>
      <p:bldP spid="926770" grpId="0" animBg="1"/>
      <p:bldP spid="926771" grpId="0" animBg="1"/>
      <p:bldP spid="926772" grpId="0" animBg="1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9922</TotalTime>
  <Words>1817</Words>
  <Application>Microsoft Macintosh PowerPoint</Application>
  <PresentationFormat>On-screen Show (4:3)</PresentationFormat>
  <Paragraphs>526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Comic Sans MS</vt:lpstr>
      <vt:lpstr>Courier New</vt:lpstr>
      <vt:lpstr>Eurostile</vt:lpstr>
      <vt:lpstr>Tahoma</vt:lpstr>
      <vt:lpstr>Times New Roman</vt:lpstr>
      <vt:lpstr>Wingdings</vt:lpstr>
      <vt:lpstr>1_paalh</vt:lpstr>
      <vt:lpstr>Transport layer</vt:lpstr>
      <vt:lpstr>Flow Control on Transport Layer</vt:lpstr>
      <vt:lpstr>Transport layer</vt:lpstr>
      <vt:lpstr>Sliding Window: Go-Back-N</vt:lpstr>
      <vt:lpstr>Sliding Window: Go-Back-N</vt:lpstr>
      <vt:lpstr>Sliding Window: Go-Back-N</vt:lpstr>
      <vt:lpstr>Sliding Window: Go-Back-N</vt:lpstr>
      <vt:lpstr>Sliding Window: Selective Repeat</vt:lpstr>
      <vt:lpstr>Sliding Window: Selective Repeat</vt:lpstr>
      <vt:lpstr>Sliding Window: Selective Repeat</vt:lpstr>
      <vt:lpstr>Sliding Window: Selective Repeat</vt:lpstr>
      <vt:lpstr>Sliding Window: Selective Repeat</vt:lpstr>
      <vt:lpstr>Sliding Window: Selective Repeat</vt:lpstr>
      <vt:lpstr>Sliding Window: Selective Repeat</vt:lpstr>
      <vt:lpstr>Go-back-N vs Selective Repeat – a clear choice?</vt:lpstr>
      <vt:lpstr>Transport layer</vt:lpstr>
      <vt:lpstr>Credit Mechanism</vt:lpstr>
      <vt:lpstr>Credit Mechanism</vt:lpstr>
      <vt:lpstr>Credit Mechanism</vt:lpstr>
      <vt:lpstr>Transport layer</vt:lpstr>
      <vt:lpstr>TCP Flow Control</vt:lpstr>
      <vt:lpstr>TCP Flow Control</vt:lpstr>
      <vt:lpstr>TCP Flow Control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1866</cp:revision>
  <cp:lastPrinted>2020-04-20T06:07:30Z</cp:lastPrinted>
  <dcterms:created xsi:type="dcterms:W3CDTF">2003-03-06T08:24:12Z</dcterms:created>
  <dcterms:modified xsi:type="dcterms:W3CDTF">2020-04-20T06:07:31Z</dcterms:modified>
  <cp:category/>
</cp:coreProperties>
</file>