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0"/>
  </p:notesMasterIdLst>
  <p:handoutMasterIdLst>
    <p:handoutMasterId r:id="rId31"/>
  </p:handoutMasterIdLst>
  <p:sldIdLst>
    <p:sldId id="777" r:id="rId2"/>
    <p:sldId id="615" r:id="rId3"/>
    <p:sldId id="780" r:id="rId4"/>
    <p:sldId id="805" r:id="rId5"/>
    <p:sldId id="785" r:id="rId6"/>
    <p:sldId id="786" r:id="rId7"/>
    <p:sldId id="787" r:id="rId8"/>
    <p:sldId id="788" r:id="rId9"/>
    <p:sldId id="789" r:id="rId10"/>
    <p:sldId id="631" r:id="rId11"/>
    <p:sldId id="806" r:id="rId12"/>
    <p:sldId id="791" r:id="rId13"/>
    <p:sldId id="637" r:id="rId14"/>
    <p:sldId id="738" r:id="rId15"/>
    <p:sldId id="793" r:id="rId16"/>
    <p:sldId id="794" r:id="rId17"/>
    <p:sldId id="795" r:id="rId18"/>
    <p:sldId id="796" r:id="rId19"/>
    <p:sldId id="807" r:id="rId20"/>
    <p:sldId id="797" r:id="rId21"/>
    <p:sldId id="800" r:id="rId22"/>
    <p:sldId id="801" r:id="rId23"/>
    <p:sldId id="799" r:id="rId24"/>
    <p:sldId id="643" r:id="rId25"/>
    <p:sldId id="808" r:id="rId26"/>
    <p:sldId id="802" r:id="rId27"/>
    <p:sldId id="803" r:id="rId28"/>
    <p:sldId id="804" r:id="rId2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  <p14:sldId id="615"/>
            <p14:sldId id="780"/>
          </p14:sldIdLst>
        </p14:section>
        <p14:section name="Stop-and-wait" id="{C1591369-0CDB-AE46-8A91-85945DF59915}">
          <p14:sldIdLst>
            <p14:sldId id="805"/>
            <p14:sldId id="785"/>
            <p14:sldId id="786"/>
            <p14:sldId id="787"/>
            <p14:sldId id="788"/>
            <p14:sldId id="789"/>
            <p14:sldId id="631"/>
          </p14:sldIdLst>
        </p14:section>
        <p14:section name="Sliding window concept" id="{31DB367D-12D6-4D4D-ADF7-28EBAA8275E4}">
          <p14:sldIdLst>
            <p14:sldId id="806"/>
            <p14:sldId id="791"/>
            <p14:sldId id="637"/>
            <p14:sldId id="738"/>
            <p14:sldId id="793"/>
            <p14:sldId id="794"/>
            <p14:sldId id="795"/>
            <p14:sldId id="796"/>
          </p14:sldIdLst>
        </p14:section>
        <p14:section name="Sliding window: cumulative ACK" id="{B17350A2-16EE-7D48-A22A-9B3AFA155009}">
          <p14:sldIdLst>
            <p14:sldId id="807"/>
            <p14:sldId id="797"/>
            <p14:sldId id="800"/>
            <p14:sldId id="801"/>
            <p14:sldId id="799"/>
            <p14:sldId id="643"/>
          </p14:sldIdLst>
        </p14:section>
        <p14:section name="Sliding window: retransmission" id="{99052932-BB98-EE47-B272-9D5679860DB0}">
          <p14:sldIdLst>
            <p14:sldId id="808"/>
            <p14:sldId id="802"/>
            <p14:sldId id="803"/>
            <p14:sldId id="8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300"/>
    <a:srgbClr val="0432FF"/>
    <a:srgbClr val="FFD579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7"/>
    <p:restoredTop sz="85553" autoAdjust="0"/>
  </p:normalViewPr>
  <p:slideViewPr>
    <p:cSldViewPr snapToGrid="0">
      <p:cViewPr varScale="1">
        <p:scale>
          <a:sx n="107" d="100"/>
          <a:sy n="107" d="100"/>
        </p:scale>
        <p:origin x="228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2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2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29187-06ED-448E-95F3-8DA20DB5D517}" type="slidenum">
              <a:rPr lang="en-US"/>
              <a:pPr/>
              <a:t>3</a:t>
            </a:fld>
            <a:endParaRPr lang="en-US"/>
          </a:p>
        </p:txBody>
      </p:sp>
      <p:sp>
        <p:nvSpPr>
          <p:cNvPr id="144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1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709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5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0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6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57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7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37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8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1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9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651A0-97CE-4328-9807-0AE71E25085C}" type="slidenum">
              <a:rPr lang="en-US"/>
              <a:pPr/>
              <a:t>10</a:t>
            </a:fld>
            <a:endParaRPr lang="en-US"/>
          </a:p>
        </p:txBody>
      </p:sp>
      <p:sp>
        <p:nvSpPr>
          <p:cNvPr id="145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95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4921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194E4-E237-4C65-8879-1DD5194F1F37}" type="slidenum">
              <a:rPr lang="en-US"/>
              <a:pPr/>
              <a:t>12</a:t>
            </a:fld>
            <a:endParaRPr lang="en-US"/>
          </a:p>
        </p:txBody>
      </p:sp>
      <p:sp>
        <p:nvSpPr>
          <p:cNvPr id="146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31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CFEC00-447A-4548-AB7B-4B7128BCA7B1}" type="slidenum">
              <a:rPr lang="en-US"/>
              <a:pPr/>
              <a:t>13</a:t>
            </a:fld>
            <a:endParaRPr lang="en-US"/>
          </a:p>
        </p:txBody>
      </p:sp>
      <p:sp>
        <p:nvSpPr>
          <p:cNvPr id="146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flood</a:t>
            </a:r>
            <a:r>
              <a:rPr lang="en-US" baseline="0" dirty="0"/>
              <a:t> : </a:t>
            </a:r>
            <a:r>
              <a:rPr lang="en-US" baseline="0" dirty="0" err="1"/>
              <a:t>overflomme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96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14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95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15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5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16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14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17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81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18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98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41551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20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14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21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6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22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3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23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40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415E8-FDF2-4F8E-B343-B59466182376}" type="slidenum">
              <a:rPr lang="en-US"/>
              <a:pPr/>
              <a:t>24</a:t>
            </a:fld>
            <a:endParaRPr lang="en-US"/>
          </a:p>
        </p:txBody>
      </p:sp>
      <p:sp>
        <p:nvSpPr>
          <p:cNvPr id="146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20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1419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090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606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28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5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8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0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3" r:id="rId9"/>
    <p:sldLayoutId id="2147483704" r:id="rId10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32505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349328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uiExpand="1" build="p" animBg="1"/>
      <p:bldP spid="916573" grpId="0" animBg="1"/>
      <p:bldP spid="916698" grpId="0" animBg="1"/>
      <p:bldP spid="916699" grpId="0" animBg="1"/>
      <p:bldP spid="916700" grpId="0" animBg="1"/>
      <p:bldP spid="916701" grpId="0" animBg="1"/>
      <p:bldP spid="916704" grpId="0" animBg="1"/>
      <p:bldP spid="91670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8" name="Rectangle 10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Problem</a:t>
            </a:r>
          </a:p>
          <a:p>
            <a:r>
              <a:rPr lang="en-US" sz="2000" dirty="0"/>
              <a:t>sender can send faster than receiver can receive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Without flow control</a:t>
            </a:r>
          </a:p>
          <a:p>
            <a:r>
              <a:rPr lang="en-US" sz="2000" dirty="0"/>
              <a:t>receiver loses packets despite error-free transmission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 flow control</a:t>
            </a:r>
          </a:p>
          <a:p>
            <a:r>
              <a:rPr lang="en-US" sz="2000" dirty="0"/>
              <a:t>sender can adapt to receiver’s abilities by feedback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Comment</a:t>
            </a:r>
          </a:p>
          <a:p>
            <a:r>
              <a:rPr lang="en-US" sz="2000" dirty="0"/>
              <a:t>error control and flow control are usually interlinked</a:t>
            </a:r>
          </a:p>
          <a:p>
            <a:r>
              <a:rPr lang="en-US" sz="2000" dirty="0"/>
              <a:t>rate control</a:t>
            </a:r>
          </a:p>
          <a:p>
            <a:pPr lvl="1"/>
            <a:r>
              <a:rPr lang="en-US" sz="1600" dirty="0"/>
              <a:t>controls sending speed as well</a:t>
            </a:r>
          </a:p>
          <a:p>
            <a:pPr lvl="1"/>
            <a:r>
              <a:rPr lang="en-US" sz="1600" dirty="0"/>
              <a:t>but defines sequencing of send operations</a:t>
            </a:r>
          </a:p>
          <a:p>
            <a:pPr lvl="1"/>
            <a:r>
              <a:rPr lang="en-US" sz="1600" dirty="0"/>
              <a:t>whereas flow control defines conditions for next send operation</a:t>
            </a:r>
          </a:p>
        </p:txBody>
      </p:sp>
      <p:sp>
        <p:nvSpPr>
          <p:cNvPr id="12871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 and error treatment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97507055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stop-and-wait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16804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5ED01F3-9278-674B-95BB-0DEFB4371CCE}"/>
              </a:ext>
            </a:extLst>
          </p:cNvPr>
          <p:cNvSpPr/>
          <p:nvPr/>
        </p:nvSpPr>
        <p:spPr bwMode="auto">
          <a:xfrm>
            <a:off x="1771342" y="2729179"/>
            <a:ext cx="4172857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765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5956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339542" y="2247900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469196" y="2247900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7ECCD3-B0D2-A746-BD22-63F579050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3949" y="902732"/>
            <a:ext cx="1282700" cy="12065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765300" y="2909292"/>
            <a:ext cx="419100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A29D362-3A59-5A48-AD08-E9D3D3C2B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759257" y="3595152"/>
            <a:ext cx="419100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B91AB3-D946-AF45-8F46-219B3C550C9D}"/>
              </a:ext>
            </a:extLst>
          </p:cNvPr>
          <p:cNvGrpSpPr/>
          <p:nvPr/>
        </p:nvGrpSpPr>
        <p:grpSpPr>
          <a:xfrm>
            <a:off x="1777387" y="4239657"/>
            <a:ext cx="4191000" cy="678378"/>
            <a:chOff x="2704487" y="4303157"/>
            <a:chExt cx="4191000" cy="678378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797A56-905D-F949-8850-D51FF97052CC}"/>
                </a:ext>
              </a:extLst>
            </p:cNvPr>
            <p:cNvCxnSpPr/>
            <p:nvPr/>
          </p:nvCxnSpPr>
          <p:spPr bwMode="auto">
            <a:xfrm>
              <a:off x="2704487" y="4384635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EBF0F7-1DB4-D64E-B4EF-CD140BA040D0}"/>
                </a:ext>
              </a:extLst>
            </p:cNvPr>
            <p:cNvSpPr txBox="1"/>
            <p:nvPr/>
          </p:nvSpPr>
          <p:spPr>
            <a:xfrm>
              <a:off x="4383414" y="4303157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BF8F408-6E41-274E-9F5D-7E1812478271}"/>
              </a:ext>
            </a:extLst>
          </p:cNvPr>
          <p:cNvGrpSpPr/>
          <p:nvPr/>
        </p:nvGrpSpPr>
        <p:grpSpPr>
          <a:xfrm>
            <a:off x="1771344" y="4925517"/>
            <a:ext cx="4191000" cy="650775"/>
            <a:chOff x="2698444" y="4989017"/>
            <a:chExt cx="4191000" cy="650775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0D8078-0DD9-094D-9F3E-2B1E849873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98444" y="5042892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9A468B-470C-9048-9227-51F171D0A962}"/>
                </a:ext>
              </a:extLst>
            </p:cNvPr>
            <p:cNvSpPr txBox="1"/>
            <p:nvPr/>
          </p:nvSpPr>
          <p:spPr>
            <a:xfrm>
              <a:off x="4161470" y="4989017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72DB479-662E-F941-A155-ECDE15EE8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9994" y="902732"/>
            <a:ext cx="1282700" cy="12065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B8C73C1-96B9-F042-BFFE-226324C1B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6481434" y="3278624"/>
            <a:ext cx="235776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Needed:</a:t>
            </a:r>
          </a:p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(A) </a:t>
            </a:r>
            <a:r>
              <a:rPr lang="en-US" sz="2000" b="1" dirty="0">
                <a:latin typeface="Eurostile" panose="020B0504020202050204" pitchFamily="34" charset="77"/>
              </a:rPr>
              <a:t>a </a:t>
            </a:r>
            <a:r>
              <a:rPr lang="en-US" b="1" dirty="0">
                <a:latin typeface="Eurostile" panose="020B0504020202050204" pitchFamily="34" charset="77"/>
              </a:rPr>
              <a:t>receiving buffer</a:t>
            </a:r>
          </a:p>
          <a:p>
            <a:pPr marL="363538" indent="-363538">
              <a:buNone/>
            </a:pPr>
            <a:r>
              <a:rPr lang="en-US" dirty="0">
                <a:latin typeface="Eurostile" panose="020B0504020202050204" pitchFamily="34" charset="77"/>
              </a:rPr>
              <a:t>(B) </a:t>
            </a:r>
            <a:r>
              <a:rPr lang="en-US" b="1" dirty="0">
                <a:latin typeface="Eurostile" panose="020B0504020202050204" pitchFamily="34" charset="77"/>
              </a:rPr>
              <a:t>bi-directional communication</a:t>
            </a:r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1566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069 L 0.45763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45833 4.0740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0254 L 0.45764 0.0025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185 L -0.45833 0.0018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AD32E4F9-BC2D-6544-AAA1-6C177D51B8CC}"/>
              </a:ext>
            </a:extLst>
          </p:cNvPr>
          <p:cNvSpPr/>
          <p:nvPr/>
        </p:nvSpPr>
        <p:spPr bwMode="auto">
          <a:xfrm>
            <a:off x="5376020" y="17766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B8F077D-DB77-9A48-8B2A-D0F44A5BB1DA}"/>
              </a:ext>
            </a:extLst>
          </p:cNvPr>
          <p:cNvSpPr/>
          <p:nvPr/>
        </p:nvSpPr>
        <p:spPr bwMode="auto">
          <a:xfrm>
            <a:off x="1530044" y="17291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524000" y="17092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913204" y="17291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098242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432142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524000" y="1862617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517957" y="2548477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844801" y="359739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530044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Packets can get lost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370188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759392" y="17885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44430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278330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70188" y="1862617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64147" y="2912488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6194011" y="2548477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6AECE8-9310-834F-9203-5D22E3EA73DE}"/>
              </a:ext>
            </a:extLst>
          </p:cNvPr>
          <p:cNvCxnSpPr/>
          <p:nvPr/>
        </p:nvCxnSpPr>
        <p:spPr bwMode="auto">
          <a:xfrm>
            <a:off x="5382275" y="3274460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C7E9088-F3A3-D847-A02B-1962A1ECF873}"/>
              </a:ext>
            </a:extLst>
          </p:cNvPr>
          <p:cNvCxnSpPr>
            <a:cxnSpLocks/>
          </p:cNvCxnSpPr>
          <p:nvPr/>
        </p:nvCxnSpPr>
        <p:spPr bwMode="auto">
          <a:xfrm flipH="1">
            <a:off x="5376232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480613" y="3192982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517957" y="327446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575313" y="2595050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772801" y="356139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03313" y="2876488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7C2CBF6-A3AF-3347-A336-DF8F8DC30D57}"/>
              </a:ext>
            </a:extLst>
          </p:cNvPr>
          <p:cNvSpPr/>
          <p:nvPr/>
        </p:nvSpPr>
        <p:spPr>
          <a:xfrm>
            <a:off x="2052412" y="5359400"/>
            <a:ext cx="50391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</a:rPr>
              <a:t>Features required by Stop-and-Wait: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fix the loss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distinguish packet loss and ACK loss</a:t>
            </a:r>
          </a:p>
        </p:txBody>
      </p:sp>
    </p:spTree>
    <p:extLst>
      <p:ext uri="{BB962C8B-B14F-4D97-AF65-F5344CB8AC3E}">
        <p14:creationId xmlns:p14="http://schemas.microsoft.com/office/powerpoint/2010/main" val="976484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30" grpId="0"/>
      <p:bldP spid="30" grpId="1"/>
      <p:bldP spid="12" grpId="0" animBg="1"/>
      <p:bldP spid="12" grpId="1" animBg="1"/>
      <p:bldP spid="12" grpId="2" animBg="1"/>
      <p:bldP spid="55" grpId="0" animBg="1"/>
      <p:bldP spid="55" grpId="1" animBg="1"/>
      <p:bldP spid="55" grpId="2" animBg="1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F894B6C-3178-5540-B7E1-8598C25524D9}"/>
              </a:ext>
            </a:extLst>
          </p:cNvPr>
          <p:cNvSpPr/>
          <p:nvPr/>
        </p:nvSpPr>
        <p:spPr bwMode="auto">
          <a:xfrm>
            <a:off x="3759081" y="176531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3758323" y="1745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6134827" y="176531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332565" y="11779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666465" y="11769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3767092" y="3524080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3767092" y="4207489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5084411" y="2304280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3769654" y="2639598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(a) fix the loss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4720223" y="1937963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3757567" y="1981341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5012411" y="2268280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38E63F-095D-0745-845E-697879F90319}"/>
              </a:ext>
            </a:extLst>
          </p:cNvPr>
          <p:cNvCxnSpPr/>
          <p:nvPr/>
        </p:nvCxnSpPr>
        <p:spPr bwMode="auto">
          <a:xfrm>
            <a:off x="3555123" y="1973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05457-755F-544F-B31A-CC8016D422FA}"/>
              </a:ext>
            </a:extLst>
          </p:cNvPr>
          <p:cNvGrpSpPr/>
          <p:nvPr/>
        </p:nvGrpSpPr>
        <p:grpSpPr>
          <a:xfrm>
            <a:off x="3463048" y="3597524"/>
            <a:ext cx="0" cy="1623574"/>
            <a:chOff x="1412875" y="3668274"/>
            <a:chExt cx="0" cy="162357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BCC14F-A24C-784C-8DF6-14F1470655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3668274"/>
              <a:ext cx="0" cy="12544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9B66369-565F-6449-8673-4BA2EB3B79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4922744"/>
              <a:ext cx="0" cy="3691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diamond" w="med" len="med"/>
            </a:ln>
            <a:effectLst/>
          </p:spPr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41F35D06-0C90-DC4F-B1E0-B94785D2D809}"/>
              </a:ext>
            </a:extLst>
          </p:cNvPr>
          <p:cNvSpPr/>
          <p:nvPr/>
        </p:nvSpPr>
        <p:spPr>
          <a:xfrm>
            <a:off x="909258" y="1664892"/>
            <a:ext cx="14013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a timer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72CBB1-2F5E-984B-A173-F0E0805A4A3A}"/>
              </a:ext>
            </a:extLst>
          </p:cNvPr>
          <p:cNvSpPr/>
          <p:nvPr/>
        </p:nvSpPr>
        <p:spPr>
          <a:xfrm>
            <a:off x="401042" y="2987344"/>
            <a:ext cx="190956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timer expired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send packet again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new timer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D33767-C764-1F4A-8E8B-4FD645960F69}"/>
              </a:ext>
            </a:extLst>
          </p:cNvPr>
          <p:cNvSpPr/>
          <p:nvPr/>
        </p:nvSpPr>
        <p:spPr>
          <a:xfrm>
            <a:off x="933303" y="4512787"/>
            <a:ext cx="13773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ACK arrived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cancel timer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465B2D3-E514-354D-9C8E-59F1DEC30BD9}"/>
              </a:ext>
            </a:extLst>
          </p:cNvPr>
          <p:cNvCxnSpPr>
            <a:cxnSpLocks/>
            <a:stCxn id="51" idx="3"/>
          </p:cNvCxnSpPr>
          <p:nvPr/>
        </p:nvCxnSpPr>
        <p:spPr bwMode="auto">
          <a:xfrm>
            <a:off x="2310603" y="1849558"/>
            <a:ext cx="1122335" cy="12439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9148DD5-74C0-A94E-84CD-E0C8E4C88EC4}"/>
              </a:ext>
            </a:extLst>
          </p:cNvPr>
          <p:cNvCxnSpPr>
            <a:cxnSpLocks/>
            <a:stCxn id="54" idx="3"/>
          </p:cNvCxnSpPr>
          <p:nvPr/>
        </p:nvCxnSpPr>
        <p:spPr bwMode="auto">
          <a:xfrm>
            <a:off x="2310603" y="3449009"/>
            <a:ext cx="1036068" cy="1485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D1E2768-2E06-B54F-8F36-0FF8718D3B9F}"/>
              </a:ext>
            </a:extLst>
          </p:cNvPr>
          <p:cNvCxnSpPr>
            <a:cxnSpLocks/>
            <a:stCxn id="56" idx="3"/>
          </p:cNvCxnSpPr>
          <p:nvPr/>
        </p:nvCxnSpPr>
        <p:spPr bwMode="auto">
          <a:xfrm>
            <a:off x="2310603" y="4835953"/>
            <a:ext cx="1086613" cy="160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9E037BB8-FD9E-0F46-920D-222D047B1B08}"/>
              </a:ext>
            </a:extLst>
          </p:cNvPr>
          <p:cNvSpPr/>
          <p:nvPr/>
        </p:nvSpPr>
        <p:spPr>
          <a:xfrm>
            <a:off x="6319557" y="5295487"/>
            <a:ext cx="2603621" cy="110184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dirty="0">
                <a:latin typeface="Eurostile" panose="020B0504020202050204" pitchFamily="34" charset="77"/>
              </a:rPr>
              <a:t>Timeout interval: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short: unnecessary sending of packets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long: unnecessary long wait in case of error</a:t>
            </a:r>
          </a:p>
        </p:txBody>
      </p:sp>
    </p:spTree>
    <p:extLst>
      <p:ext uri="{BB962C8B-B14F-4D97-AF65-F5344CB8AC3E}">
        <p14:creationId xmlns:p14="http://schemas.microsoft.com/office/powerpoint/2010/main" val="116344260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C48A25C6-8D6F-6647-9313-F1C631294016}"/>
              </a:ext>
            </a:extLst>
          </p:cNvPr>
          <p:cNvSpPr/>
          <p:nvPr/>
        </p:nvSpPr>
        <p:spPr bwMode="auto">
          <a:xfrm>
            <a:off x="5086606" y="17816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5A708DC-EACB-1E48-93B9-E1F48292F636}"/>
              </a:ext>
            </a:extLst>
          </p:cNvPr>
          <p:cNvSpPr/>
          <p:nvPr/>
        </p:nvSpPr>
        <p:spPr bwMode="auto">
          <a:xfrm>
            <a:off x="801427" y="17073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801091" y="1697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190295" y="17410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75333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2709233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133977" y="224888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819220" y="258420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1931505" y="720000"/>
            <a:ext cx="528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(b) distinguish packet loss and ACK loss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074955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464159" y="17766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649197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6983097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074955" y="1850742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3" y="2972792"/>
              <a:ext cx="1812785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068914" y="2900613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98778" y="2536602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1769789" y="1844472"/>
            <a:ext cx="101983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807133" y="192595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280080" y="2583175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061977" y="221288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208080" y="28646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685914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4961690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795048" y="3246363"/>
            <a:ext cx="2363803" cy="1560344"/>
            <a:chOff x="1517957" y="3365113"/>
            <a:chExt cx="2363803" cy="156034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365113"/>
              <a:ext cx="2357760" cy="902087"/>
              <a:chOff x="2692400" y="2742813"/>
              <a:chExt cx="4191000" cy="902087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401249" y="2742813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083524" y="3247087"/>
            <a:ext cx="2363803" cy="1559620"/>
            <a:chOff x="5378757" y="3365837"/>
            <a:chExt cx="2363803" cy="15596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365837"/>
              <a:ext cx="2357760" cy="901363"/>
              <a:chOff x="2692400" y="2743537"/>
              <a:chExt cx="4191000" cy="901363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549449" y="2743537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6AF53D-9D63-D844-91A6-CD3FE1AF9B72}"/>
              </a:ext>
            </a:extLst>
          </p:cNvPr>
          <p:cNvGrpSpPr/>
          <p:nvPr/>
        </p:nvGrpSpPr>
        <p:grpSpPr>
          <a:xfrm>
            <a:off x="7589655" y="1776685"/>
            <a:ext cx="1428410" cy="3314700"/>
            <a:chOff x="7589655" y="1776685"/>
            <a:chExt cx="1428410" cy="33147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211EB9-E6DC-E241-B7E0-CBB8396F5BDA}"/>
                </a:ext>
              </a:extLst>
            </p:cNvPr>
            <p:cNvSpPr txBox="1"/>
            <p:nvPr/>
          </p:nvSpPr>
          <p:spPr>
            <a:xfrm>
              <a:off x="7897591" y="3474087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  <p:sp>
          <p:nvSpPr>
            <p:cNvPr id="69" name="Right Brace 68">
              <a:extLst>
                <a:ext uri="{FF2B5EF4-FFF2-40B4-BE49-F238E27FC236}">
                  <a16:creationId xmlns:a16="http://schemas.microsoft.com/office/drawing/2014/main" id="{8CFEEEDE-EA4F-6B41-8801-D358E6B91BE9}"/>
                </a:ext>
              </a:extLst>
            </p:cNvPr>
            <p:cNvSpPr/>
            <p:nvPr/>
          </p:nvSpPr>
          <p:spPr bwMode="auto">
            <a:xfrm>
              <a:off x="7589655" y="1776685"/>
              <a:ext cx="248622" cy="75991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1" name="Right Brace 70">
              <a:extLst>
                <a:ext uri="{FF2B5EF4-FFF2-40B4-BE49-F238E27FC236}">
                  <a16:creationId xmlns:a16="http://schemas.microsoft.com/office/drawing/2014/main" id="{B2AF5F90-3A76-4547-9A97-36508862B1A7}"/>
                </a:ext>
              </a:extLst>
            </p:cNvPr>
            <p:cNvSpPr/>
            <p:nvPr/>
          </p:nvSpPr>
          <p:spPr bwMode="auto">
            <a:xfrm>
              <a:off x="7605220" y="2583175"/>
              <a:ext cx="248622" cy="250821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482276-5BE2-5B4F-A8D4-0AD99E1E3B02}"/>
                </a:ext>
              </a:extLst>
            </p:cNvPr>
            <p:cNvSpPr txBox="1"/>
            <p:nvPr/>
          </p:nvSpPr>
          <p:spPr>
            <a:xfrm>
              <a:off x="7879733" y="1829628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DA8AC1-5E9A-EF4E-BE89-15FE58758A1A}"/>
              </a:ext>
            </a:extLst>
          </p:cNvPr>
          <p:cNvGrpSpPr/>
          <p:nvPr/>
        </p:nvGrpSpPr>
        <p:grpSpPr>
          <a:xfrm>
            <a:off x="3313977" y="1756725"/>
            <a:ext cx="1381746" cy="3308774"/>
            <a:chOff x="3313977" y="1756725"/>
            <a:chExt cx="1381746" cy="330877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4FBB12-3B13-124C-9587-91852962F1CF}"/>
                </a:ext>
              </a:extLst>
            </p:cNvPr>
            <p:cNvSpPr txBox="1"/>
            <p:nvPr/>
          </p:nvSpPr>
          <p:spPr>
            <a:xfrm>
              <a:off x="3557391" y="2613447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A050E81A-75B4-464A-99C1-26D196B2DF94}"/>
                </a:ext>
              </a:extLst>
            </p:cNvPr>
            <p:cNvSpPr/>
            <p:nvPr/>
          </p:nvSpPr>
          <p:spPr bwMode="auto">
            <a:xfrm>
              <a:off x="3313977" y="1756725"/>
              <a:ext cx="248622" cy="240547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0" name="Right Brace 69">
              <a:extLst>
                <a:ext uri="{FF2B5EF4-FFF2-40B4-BE49-F238E27FC236}">
                  <a16:creationId xmlns:a16="http://schemas.microsoft.com/office/drawing/2014/main" id="{9A7A7C27-F556-F64E-97B6-7F120EB1993C}"/>
                </a:ext>
              </a:extLst>
            </p:cNvPr>
            <p:cNvSpPr/>
            <p:nvPr/>
          </p:nvSpPr>
          <p:spPr bwMode="auto">
            <a:xfrm>
              <a:off x="3313977" y="4209807"/>
              <a:ext cx="248622" cy="855692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1E870B-979C-4340-8D99-69E8F02DDBE5}"/>
                </a:ext>
              </a:extLst>
            </p:cNvPr>
            <p:cNvSpPr txBox="1"/>
            <p:nvPr/>
          </p:nvSpPr>
          <p:spPr>
            <a:xfrm>
              <a:off x="3568640" y="4300409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412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66C270F0-1605-3C43-A22F-AD757214DF33}"/>
              </a:ext>
            </a:extLst>
          </p:cNvPr>
          <p:cNvSpPr/>
          <p:nvPr/>
        </p:nvSpPr>
        <p:spPr bwMode="auto">
          <a:xfrm>
            <a:off x="1179901" y="1676229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3BF9BE-62C5-E242-AB8D-F407D6401A53}"/>
              </a:ext>
            </a:extLst>
          </p:cNvPr>
          <p:cNvSpPr/>
          <p:nvPr/>
        </p:nvSpPr>
        <p:spPr bwMode="auto">
          <a:xfrm>
            <a:off x="5395587" y="1746162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755342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089242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513986" y="2237013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199229" y="2572331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59380" y="720000"/>
            <a:ext cx="9025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Distinguish cases by sequence number: single bit with value 0 and 1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915AE8-ECAD-CD4E-AFDC-A2FB8C4E3262}"/>
              </a:ext>
            </a:extLst>
          </p:cNvPr>
          <p:cNvGrpSpPr/>
          <p:nvPr/>
        </p:nvGrpSpPr>
        <p:grpSpPr>
          <a:xfrm>
            <a:off x="1181100" y="1697348"/>
            <a:ext cx="6603692" cy="4917207"/>
            <a:chOff x="1181100" y="1824257"/>
            <a:chExt cx="6603692" cy="3377721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116069-9B02-4246-AE63-0CED548EBB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100" y="1824257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E13E228-2F0F-4744-869F-F336BDC641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0304" y="1846493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EAD2AE2-B308-1D4C-8584-F474F0A379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95588" y="1865042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77C8761-3A71-9447-8BF9-95D35B85E0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84792" y="1887278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69830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303730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89547" y="2888737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187142" y="1914074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600713" y="2571299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441986" y="22010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28713" y="2852737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10659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52823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54FBB12-3B13-124C-9587-91852962F1CF}"/>
              </a:ext>
            </a:extLst>
          </p:cNvPr>
          <p:cNvSpPr txBox="1"/>
          <p:nvPr/>
        </p:nvSpPr>
        <p:spPr>
          <a:xfrm>
            <a:off x="3599040" y="1538896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7211EB9-E6DC-E241-B7E0-CBB8396F5BDA}"/>
              </a:ext>
            </a:extLst>
          </p:cNvPr>
          <p:cNvSpPr txBox="1"/>
          <p:nvPr/>
        </p:nvSpPr>
        <p:spPr>
          <a:xfrm>
            <a:off x="7834331" y="1504264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0B7AF6-B912-B740-A557-AD07CE5CDD64}"/>
              </a:ext>
            </a:extLst>
          </p:cNvPr>
          <p:cNvSpPr txBox="1"/>
          <p:nvPr/>
        </p:nvSpPr>
        <p:spPr>
          <a:xfrm>
            <a:off x="3599040" y="3996382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396CD54-0153-AA47-A388-E33979ACD91B}"/>
              </a:ext>
            </a:extLst>
          </p:cNvPr>
          <p:cNvSpPr txBox="1"/>
          <p:nvPr/>
        </p:nvSpPr>
        <p:spPr>
          <a:xfrm>
            <a:off x="7834331" y="220288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0EE0642-23FF-4B4E-8D72-153E12359170}"/>
              </a:ext>
            </a:extLst>
          </p:cNvPr>
          <p:cNvSpPr txBox="1"/>
          <p:nvPr/>
        </p:nvSpPr>
        <p:spPr>
          <a:xfrm>
            <a:off x="3599040" y="533898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181828-9053-D04D-8F3E-6A6DE5FAB335}"/>
              </a:ext>
            </a:extLst>
          </p:cNvPr>
          <p:cNvSpPr txBox="1"/>
          <p:nvPr/>
        </p:nvSpPr>
        <p:spPr>
          <a:xfrm>
            <a:off x="7834331" y="534787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A349E7-3F63-9E45-B707-CB1089676B08}"/>
              </a:ext>
            </a:extLst>
          </p:cNvPr>
          <p:cNvGrpSpPr/>
          <p:nvPr/>
        </p:nvGrpSpPr>
        <p:grpSpPr>
          <a:xfrm>
            <a:off x="2054030" y="1838866"/>
            <a:ext cx="1090232" cy="4078925"/>
            <a:chOff x="2054030" y="1838866"/>
            <a:chExt cx="1090232" cy="40789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8FC33C-E67B-DD41-97BD-B33758CC9B17}"/>
                </a:ext>
              </a:extLst>
            </p:cNvPr>
            <p:cNvSpPr/>
            <p:nvPr/>
          </p:nvSpPr>
          <p:spPr bwMode="auto">
            <a:xfrm>
              <a:off x="2818532" y="1838866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26629A6-933D-A842-80FE-823C860E863A}"/>
                </a:ext>
              </a:extLst>
            </p:cNvPr>
            <p:cNvSpPr/>
            <p:nvPr/>
          </p:nvSpPr>
          <p:spPr bwMode="auto">
            <a:xfrm>
              <a:off x="2794378" y="3457439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1E16A66-8068-1D4D-9003-5D5CF8F71656}"/>
                </a:ext>
              </a:extLst>
            </p:cNvPr>
            <p:cNvSpPr/>
            <p:nvPr/>
          </p:nvSpPr>
          <p:spPr bwMode="auto">
            <a:xfrm>
              <a:off x="2807991" y="4843261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1191945-E6E0-E14D-93EC-AB5892285DCD}"/>
                </a:ext>
              </a:extLst>
            </p:cNvPr>
            <p:cNvSpPr/>
            <p:nvPr/>
          </p:nvSpPr>
          <p:spPr bwMode="auto">
            <a:xfrm>
              <a:off x="2054030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B55B30D-7BA6-2641-A703-BBC26D2DB453}"/>
                </a:ext>
              </a:extLst>
            </p:cNvPr>
            <p:cNvSpPr/>
            <p:nvPr/>
          </p:nvSpPr>
          <p:spPr bwMode="auto">
            <a:xfrm>
              <a:off x="2067643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1175057" y="3444303"/>
            <a:ext cx="2363803" cy="1350528"/>
            <a:chOff x="1517957" y="3574929"/>
            <a:chExt cx="2363803" cy="135052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C7F4A3-7DA1-FE46-B46F-56D6A21E3748}"/>
              </a:ext>
            </a:extLst>
          </p:cNvPr>
          <p:cNvGrpSpPr/>
          <p:nvPr/>
        </p:nvGrpSpPr>
        <p:grpSpPr>
          <a:xfrm>
            <a:off x="1184536" y="4829916"/>
            <a:ext cx="2363803" cy="1350528"/>
            <a:chOff x="1517957" y="3574929"/>
            <a:chExt cx="2363803" cy="135052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E285AEC-29FF-9D40-8EAF-75E7974C89C3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783D4746-0151-AF41-8977-C3AA14C18FFA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ABBB9E8-420A-A84D-96FF-AADEBBCE1728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BB5A864-8935-424F-822F-DB233AA2E00E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C822096E-324E-FE45-AEF5-63308CCFFF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EFB0084-699E-E24A-BC55-A1E4F25C43CB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2F4BCB-6413-FA42-B6BE-E0236689EAF9}"/>
              </a:ext>
            </a:extLst>
          </p:cNvPr>
          <p:cNvGrpSpPr/>
          <p:nvPr/>
        </p:nvGrpSpPr>
        <p:grpSpPr>
          <a:xfrm>
            <a:off x="6267021" y="1867681"/>
            <a:ext cx="1065637" cy="4050110"/>
            <a:chOff x="6267021" y="1867681"/>
            <a:chExt cx="1065637" cy="405011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D4E008B-7212-A94D-AE88-46D263DD4993}"/>
                </a:ext>
              </a:extLst>
            </p:cNvPr>
            <p:cNvSpPr/>
            <p:nvPr/>
          </p:nvSpPr>
          <p:spPr bwMode="auto">
            <a:xfrm>
              <a:off x="7006928" y="1867681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ADB6BBD-D087-A743-B441-F7AB811A2181}"/>
                </a:ext>
              </a:extLst>
            </p:cNvPr>
            <p:cNvSpPr/>
            <p:nvPr/>
          </p:nvSpPr>
          <p:spPr bwMode="auto">
            <a:xfrm>
              <a:off x="6982774" y="3486254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D96012B-7482-1541-A73A-2A7F9A7B00DE}"/>
                </a:ext>
              </a:extLst>
            </p:cNvPr>
            <p:cNvSpPr/>
            <p:nvPr/>
          </p:nvSpPr>
          <p:spPr bwMode="auto">
            <a:xfrm>
              <a:off x="6996387" y="4872076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18FB192-4D46-EB43-B33C-FA7140A3B60C}"/>
                </a:ext>
              </a:extLst>
            </p:cNvPr>
            <p:cNvSpPr/>
            <p:nvPr/>
          </p:nvSpPr>
          <p:spPr bwMode="auto">
            <a:xfrm>
              <a:off x="6267021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6A8B7D3-35EE-E847-B08F-0DE67F1D0BAB}"/>
                </a:ext>
              </a:extLst>
            </p:cNvPr>
            <p:cNvSpPr/>
            <p:nvPr/>
          </p:nvSpPr>
          <p:spPr bwMode="auto">
            <a:xfrm>
              <a:off x="6280634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37B2242-1DAE-CB4E-8F8F-DAF73DA534FF}"/>
                </a:ext>
              </a:extLst>
            </p:cNvPr>
            <p:cNvSpPr/>
            <p:nvPr/>
          </p:nvSpPr>
          <p:spPr bwMode="auto">
            <a:xfrm>
              <a:off x="6267021" y="2497628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15652" y="2500976"/>
            <a:ext cx="603050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149798" y="1832596"/>
            <a:ext cx="82105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95588" y="1862616"/>
            <a:ext cx="2357760" cy="648358"/>
            <a:chOff x="2692400" y="2996542"/>
            <a:chExt cx="4191000" cy="64835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62305" y="2996542"/>
              <a:ext cx="145946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B9B02C4-6FDD-2547-9ACC-76BC943DC30B}"/>
              </a:ext>
            </a:extLst>
          </p:cNvPr>
          <p:cNvGrpSpPr/>
          <p:nvPr/>
        </p:nvGrpSpPr>
        <p:grpSpPr>
          <a:xfrm>
            <a:off x="5398114" y="4866186"/>
            <a:ext cx="2363803" cy="1326778"/>
            <a:chOff x="1517957" y="3598679"/>
            <a:chExt cx="2363803" cy="132677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3E0B308-7FD7-4F46-A3E7-743FB4817898}"/>
                </a:ext>
              </a:extLst>
            </p:cNvPr>
            <p:cNvGrpSpPr/>
            <p:nvPr/>
          </p:nvGrpSpPr>
          <p:grpSpPr>
            <a:xfrm>
              <a:off x="1524000" y="3598679"/>
              <a:ext cx="2357760" cy="668521"/>
              <a:chOff x="2692400" y="2976379"/>
              <a:chExt cx="4191000" cy="668521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C51D034F-BEC4-DB48-BAC2-EE1BD3212572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FC6A62F-E734-284F-A1A0-B6C5C14B3422}"/>
                  </a:ext>
                </a:extLst>
              </p:cNvPr>
              <p:cNvSpPr txBox="1"/>
              <p:nvPr/>
            </p:nvSpPr>
            <p:spPr>
              <a:xfrm>
                <a:off x="4349480" y="297637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CDA9E00-C0E7-0149-9232-EBF130873B32}"/>
                </a:ext>
              </a:extLst>
            </p:cNvPr>
            <p:cNvGrpSpPr/>
            <p:nvPr/>
          </p:nvGrpSpPr>
          <p:grpSpPr>
            <a:xfrm>
              <a:off x="1517957" y="4269238"/>
              <a:ext cx="2357760" cy="656219"/>
              <a:chOff x="2686357" y="3646938"/>
              <a:chExt cx="4191000" cy="656219"/>
            </a:xfrm>
          </p:grpSpPr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0C7583C1-F0AD-724D-9623-B8DEDBE440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CF227F-B845-AA46-B3E0-0F51D9DB5DB7}"/>
                  </a:ext>
                </a:extLst>
              </p:cNvPr>
              <p:cNvSpPr txBox="1"/>
              <p:nvPr/>
            </p:nvSpPr>
            <p:spPr>
              <a:xfrm>
                <a:off x="3417862" y="364693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404157" y="3475483"/>
            <a:ext cx="2363803" cy="1319348"/>
            <a:chOff x="5378757" y="3606109"/>
            <a:chExt cx="2363803" cy="131934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606109"/>
              <a:ext cx="2357760" cy="661091"/>
              <a:chOff x="2692400" y="2983809"/>
              <a:chExt cx="4191000" cy="661091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311899" y="298380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94298"/>
              <a:ext cx="2357760" cy="631159"/>
              <a:chOff x="2686357" y="3671998"/>
              <a:chExt cx="4191000" cy="631159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3401216" y="367199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DEF70990-02CE-3E4F-8416-EAE81EEADA21}"/>
              </a:ext>
            </a:extLst>
          </p:cNvPr>
          <p:cNvSpPr txBox="1"/>
          <p:nvPr/>
        </p:nvSpPr>
        <p:spPr>
          <a:xfrm>
            <a:off x="3596670" y="385920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2B01FC0-209F-D342-9913-03F81419DE38}"/>
              </a:ext>
            </a:extLst>
          </p:cNvPr>
          <p:cNvSpPr txBox="1"/>
          <p:nvPr/>
        </p:nvSpPr>
        <p:spPr>
          <a:xfrm>
            <a:off x="3596672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D49D95C-BA5B-E145-AEB5-ECAA693186D6}"/>
              </a:ext>
            </a:extLst>
          </p:cNvPr>
          <p:cNvSpPr txBox="1"/>
          <p:nvPr/>
        </p:nvSpPr>
        <p:spPr>
          <a:xfrm>
            <a:off x="7834331" y="23458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9F90C72-3D36-C14F-B054-1670D6B46553}"/>
              </a:ext>
            </a:extLst>
          </p:cNvPr>
          <p:cNvSpPr txBox="1"/>
          <p:nvPr/>
        </p:nvSpPr>
        <p:spPr>
          <a:xfrm>
            <a:off x="7834331" y="39772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discard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3F839F4-AF3D-2C42-A42D-C460ED621696}"/>
              </a:ext>
            </a:extLst>
          </p:cNvPr>
          <p:cNvSpPr txBox="1"/>
          <p:nvPr/>
        </p:nvSpPr>
        <p:spPr>
          <a:xfrm>
            <a:off x="7832624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754E414-722E-2945-A775-4A1A44615A5C}"/>
              </a:ext>
            </a:extLst>
          </p:cNvPr>
          <p:cNvSpPr txBox="1"/>
          <p:nvPr/>
        </p:nvSpPr>
        <p:spPr>
          <a:xfrm>
            <a:off x="7832624" y="3827973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</p:spTree>
    <p:extLst>
      <p:ext uri="{BB962C8B-B14F-4D97-AF65-F5344CB8AC3E}">
        <p14:creationId xmlns:p14="http://schemas.microsoft.com/office/powerpoint/2010/main" val="1571686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04 0.33171 " pathEditMode="relative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2.77778E-7 0.199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087 0.1456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2.22222E-6 0.1085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2.22222E-6 0.2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4.16667E-6 0.2039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4.16667E-6 0.1474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3" grpId="1"/>
      <p:bldP spid="63" grpId="2"/>
      <p:bldP spid="65" grpId="0"/>
      <p:bldP spid="65" grpId="1"/>
      <p:bldP spid="65" grpId="2"/>
      <p:bldP spid="47" grpId="0"/>
      <p:bldP spid="47" grpId="1"/>
      <p:bldP spid="77" grpId="0"/>
      <p:bldP spid="77" grpId="1"/>
      <p:bldP spid="77" grpId="2"/>
      <p:bldP spid="78" grpId="0"/>
      <p:bldP spid="78" grpId="1"/>
      <p:bldP spid="79" grpId="0"/>
      <p:bldP spid="79" grpId="1"/>
      <p:bldP spid="92" grpId="0"/>
      <p:bldP spid="92" grpId="1"/>
      <p:bldP spid="92" grpId="2"/>
      <p:bldP spid="93" grpId="0"/>
      <p:bldP spid="93" grpId="1"/>
      <p:bldP spid="93" grpId="2"/>
      <p:bldP spid="94" grpId="0"/>
      <p:bldP spid="94" grpId="1"/>
      <p:bldP spid="95" grpId="0"/>
      <p:bldP spid="95" grpId="1"/>
      <p:bldP spid="96" grpId="0"/>
      <p:bldP spid="96" grpId="1"/>
      <p:bldP spid="96" grpId="2"/>
      <p:bldP spid="97" grpId="0"/>
      <p:bldP spid="97" grpId="1"/>
      <p:bldP spid="97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7419" name="Rectangle 11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Stop-and-Wait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can never send new packet before</a:t>
                </a:r>
                <a:br>
                  <a:rPr lang="en-US" sz="2000" dirty="0"/>
                </a:br>
                <a:r>
                  <a:rPr lang="en-US" sz="2000" dirty="0"/>
                  <a:t>ACK or timeout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connection is idle most of the time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poor </a:t>
                </a:r>
                <a:r>
                  <a:rPr lang="en-US" sz="2000" b="1" dirty="0"/>
                  <a:t>throughput</a:t>
                </a:r>
                <a:endParaRPr lang="en-US" sz="2000" dirty="0"/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Gigabit Ethernet channel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transmission rate:  	1 Gbps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roundtrip delay  	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(2*0.1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packet size:		8000 bit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in comparison</a:t>
                </a:r>
                <a:br>
                  <a:rPr lang="en-US" sz="2000" dirty="0"/>
                </a:br>
                <a:r>
                  <a:rPr lang="en-US" sz="2000" dirty="0">
                    <a:sym typeface="Wingdings" pitchFamily="2" charset="2"/>
                  </a:rPr>
                  <a:t> </a:t>
                </a:r>
                <a:r>
                  <a:rPr lang="en-US" sz="2000" dirty="0" err="1"/>
                  <a:t>ACK</a:t>
                </a:r>
                <a:r>
                  <a:rPr lang="en-US" sz="2000" dirty="0"/>
                  <a:t> is short and negligible</a:t>
                </a:r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this means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sending takes 8000 bit / 1.000.000.000 bps = 8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is blocked for 192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of 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>
                    <a:sym typeface="Wingdings" pitchFamily="2" charset="2"/>
                  </a:rPr>
                  <a:t></a:t>
                </a:r>
                <a:r>
                  <a:rPr lang="en-US" sz="2000" dirty="0"/>
                  <a:t> Channel utilization 4%</a:t>
                </a:r>
              </a:p>
            </p:txBody>
          </p:sp>
        </mc:Choice>
        <mc:Fallback xmlns="">
          <p:sp>
            <p:nvSpPr>
              <p:cNvPr id="1297419" name="Rectangle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  <a:blipFill>
                <a:blip r:embed="rId3"/>
                <a:stretch>
                  <a:fillRect l="-1161" t="-891" b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2E82F0FD-16C7-4440-A18B-4F31B76011C7}"/>
              </a:ext>
            </a:extLst>
          </p:cNvPr>
          <p:cNvGrpSpPr/>
          <p:nvPr/>
        </p:nvGrpSpPr>
        <p:grpSpPr>
          <a:xfrm>
            <a:off x="5197667" y="1191711"/>
            <a:ext cx="3924254" cy="3480773"/>
            <a:chOff x="4896218" y="1191711"/>
            <a:chExt cx="3924254" cy="34807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4984D9-FD02-264D-8C9D-BC9B2F508A7A}"/>
                </a:ext>
              </a:extLst>
            </p:cNvPr>
            <p:cNvSpPr/>
            <p:nvPr/>
          </p:nvSpPr>
          <p:spPr bwMode="auto">
            <a:xfrm>
              <a:off x="6070202" y="1597688"/>
              <a:ext cx="2383160" cy="30747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C6AA22B-D8EE-5945-B5E0-450BF74DD0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68688" y="1582880"/>
              <a:ext cx="0" cy="30896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374B25-AC38-4F47-85F2-5590F10CD929}"/>
                </a:ext>
              </a:extLst>
            </p:cNvPr>
            <p:cNvSpPr txBox="1"/>
            <p:nvPr/>
          </p:nvSpPr>
          <p:spPr>
            <a:xfrm>
              <a:off x="7858349" y="1191711"/>
              <a:ext cx="96212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receiver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7F2105A-4CA8-6E46-B145-B21AE08AD7DC}"/>
                </a:ext>
              </a:extLst>
            </p:cNvPr>
            <p:cNvGrpSpPr/>
            <p:nvPr/>
          </p:nvGrpSpPr>
          <p:grpSpPr>
            <a:xfrm>
              <a:off x="6071762" y="3295916"/>
              <a:ext cx="2369400" cy="813273"/>
              <a:chOff x="2665667" y="3970705"/>
              <a:chExt cx="4211690" cy="813273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C21AEF7-9AA7-CC46-A805-6CEDF8B6CB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65667" y="3970705"/>
                <a:ext cx="4211690" cy="81327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674AD5-9C0F-AB47-9D40-B25AD56F649E}"/>
                  </a:ext>
                </a:extLst>
              </p:cNvPr>
              <p:cNvSpPr txBox="1"/>
              <p:nvPr/>
            </p:nvSpPr>
            <p:spPr>
              <a:xfrm rot="20490653">
                <a:off x="4235541" y="4063395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32A96D-059F-6346-8979-B06B4DBEAB08}"/>
                </a:ext>
              </a:extLst>
            </p:cNvPr>
            <p:cNvSpPr txBox="1"/>
            <p:nvPr/>
          </p:nvSpPr>
          <p:spPr>
            <a:xfrm rot="1161807">
              <a:off x="6972360" y="2192470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CD6D16F-E0E2-6F45-A831-F24774837B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36576" y="1597688"/>
              <a:ext cx="0" cy="30747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3236D4B-FD04-0B48-84DB-9657445F84F9}"/>
                </a:ext>
              </a:extLst>
            </p:cNvPr>
            <p:cNvSpPr/>
            <p:nvPr/>
          </p:nvSpPr>
          <p:spPr bwMode="auto">
            <a:xfrm>
              <a:off x="6070600" y="2057400"/>
              <a:ext cx="2371725" cy="1165225"/>
            </a:xfrm>
            <a:custGeom>
              <a:avLst/>
              <a:gdLst>
                <a:gd name="connsiteX0" fmla="*/ 3175 w 2371725"/>
                <a:gd name="connsiteY0" fmla="*/ 0 h 1165225"/>
                <a:gd name="connsiteX1" fmla="*/ 2371725 w 2371725"/>
                <a:gd name="connsiteY1" fmla="*/ 825500 h 1165225"/>
                <a:gd name="connsiteX2" fmla="*/ 2365375 w 2371725"/>
                <a:gd name="connsiteY2" fmla="*/ 1165225 h 1165225"/>
                <a:gd name="connsiteX3" fmla="*/ 0 w 2371725"/>
                <a:gd name="connsiteY3" fmla="*/ 358775 h 1165225"/>
                <a:gd name="connsiteX4" fmla="*/ 3175 w 2371725"/>
                <a:gd name="connsiteY4" fmla="*/ 0 h 116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5" h="1165225">
                  <a:moveTo>
                    <a:pt x="3175" y="0"/>
                  </a:moveTo>
                  <a:lnTo>
                    <a:pt x="2371725" y="825500"/>
                  </a:lnTo>
                  <a:lnTo>
                    <a:pt x="2365375" y="1165225"/>
                  </a:lnTo>
                  <a:lnTo>
                    <a:pt x="0" y="358775"/>
                  </a:lnTo>
                  <a:cubicBezTo>
                    <a:pt x="1058" y="239183"/>
                    <a:pt x="2117" y="119592"/>
                    <a:pt x="3175" y="0"/>
                  </a:cubicBezTo>
                  <a:close/>
                </a:path>
              </a:pathLst>
            </a:custGeom>
            <a:solidFill>
              <a:srgbClr val="FF9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F064242A-5D08-8548-9DB4-3A81FC71F1FC}"/>
                </a:ext>
              </a:extLst>
            </p:cNvPr>
            <p:cNvSpPr/>
            <p:nvPr/>
          </p:nvSpPr>
          <p:spPr bwMode="auto">
            <a:xfrm>
              <a:off x="5556740" y="2066800"/>
              <a:ext cx="495164" cy="341794"/>
            </a:xfrm>
            <a:prstGeom prst="leftBrace">
              <a:avLst>
                <a:gd name="adj1" fmla="val 10191"/>
                <a:gd name="adj2" fmla="val 52011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340198CD-6B63-E74B-8A23-C6594260CA53}"/>
                </a:ext>
              </a:extLst>
            </p:cNvPr>
            <p:cNvSpPr/>
            <p:nvPr/>
          </p:nvSpPr>
          <p:spPr bwMode="auto">
            <a:xfrm>
              <a:off x="5764510" y="2066800"/>
              <a:ext cx="207095" cy="202963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E213C6-E281-D743-8B4C-9BF8851CCEB5}"/>
                </a:ext>
              </a:extLst>
            </p:cNvPr>
            <p:cNvSpPr txBox="1"/>
            <p:nvPr/>
          </p:nvSpPr>
          <p:spPr>
            <a:xfrm>
              <a:off x="5642930" y="1194460"/>
              <a:ext cx="85151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sender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/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8 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6667" r="-6250" b="-20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/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cs typeface="Eurostile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00 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3333" r="-4348" b="-2333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88538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sliding window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67060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control: Sliding Window</a:t>
            </a:r>
          </a:p>
        </p:txBody>
      </p:sp>
      <p:sp>
        <p:nvSpPr>
          <p:cNvPr id="130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20000"/>
            <a:ext cx="8637588" cy="96594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Improve utilization: pipelining</a:t>
            </a:r>
          </a:p>
          <a:p>
            <a:pPr marL="0" indent="0">
              <a:buNone/>
            </a:pPr>
            <a:r>
              <a:rPr lang="en-US" sz="2400" dirty="0"/>
              <a:t>Flow control: </a:t>
            </a:r>
            <a:r>
              <a:rPr lang="en-US" sz="2400" b="1" dirty="0"/>
              <a:t>sliding window </a:t>
            </a:r>
            <a:r>
              <a:rPr lang="en-US" sz="2400" dirty="0"/>
              <a:t>mechanism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123520-BC8B-3945-AEDA-277948652E4E}"/>
              </a:ext>
            </a:extLst>
          </p:cNvPr>
          <p:cNvGrpSpPr/>
          <p:nvPr/>
        </p:nvGrpSpPr>
        <p:grpSpPr>
          <a:xfrm>
            <a:off x="2179130" y="2042202"/>
            <a:ext cx="3984627" cy="4577870"/>
            <a:chOff x="2101178" y="2320812"/>
            <a:chExt cx="3984627" cy="38477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BC0959-B938-2641-B560-50537D1BA295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9CB576D-B4CC-A649-A6CD-5F2D7A1AF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B4F727D-2E3D-844B-97CB-CEB267E477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934618-8AB4-1B40-9D6C-DF30E4EDDBBB}"/>
              </a:ext>
            </a:extLst>
          </p:cNvPr>
          <p:cNvSpPr txBox="1"/>
          <p:nvPr/>
        </p:nvSpPr>
        <p:spPr>
          <a:xfrm>
            <a:off x="1753372" y="1594527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1A07D-CE79-C647-BDD7-508BD2737BE3}"/>
              </a:ext>
            </a:extLst>
          </p:cNvPr>
          <p:cNvSpPr txBox="1"/>
          <p:nvPr/>
        </p:nvSpPr>
        <p:spPr>
          <a:xfrm>
            <a:off x="5692237" y="1594527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C653F37-F999-2E47-9D44-CA6B08F880C2}"/>
              </a:ext>
            </a:extLst>
          </p:cNvPr>
          <p:cNvGrpSpPr/>
          <p:nvPr/>
        </p:nvGrpSpPr>
        <p:grpSpPr>
          <a:xfrm>
            <a:off x="2178569" y="2460202"/>
            <a:ext cx="3956451" cy="5168188"/>
            <a:chOff x="2178569" y="2691311"/>
            <a:chExt cx="3956451" cy="516818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7A09920-FE3E-A640-ABB1-77DB2EA17354}"/>
                </a:ext>
              </a:extLst>
            </p:cNvPr>
            <p:cNvGrpSpPr/>
            <p:nvPr/>
          </p:nvGrpSpPr>
          <p:grpSpPr>
            <a:xfrm>
              <a:off x="2180164" y="5301693"/>
              <a:ext cx="3950101" cy="2557806"/>
              <a:chOff x="2101722" y="3844169"/>
              <a:chExt cx="3950101" cy="2557806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268726B-7E4F-D545-89FC-0E7F23BBAB2D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6DFEFB4B-B87B-1E46-8A6D-E14C1B6BFA2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51B0703A-1963-6D47-9714-28ED95D1B2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E1D09CC0-4A2B-D048-AE8E-2542357DD249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7" name="Straight Arrow Connector 86">
                  <a:extLst>
                    <a:ext uri="{FF2B5EF4-FFF2-40B4-BE49-F238E27FC236}">
                      <a16:creationId xmlns:a16="http://schemas.microsoft.com/office/drawing/2014/main" id="{84A5BC05-BF91-C64C-B5CE-9E81B69124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AC8DA442-8F37-D746-A595-00B31B96CD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74F3DA6-6D87-BE4B-AF3B-8533F4584B17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5" name="Straight Arrow Connector 84">
                  <a:extLst>
                    <a:ext uri="{FF2B5EF4-FFF2-40B4-BE49-F238E27FC236}">
                      <a16:creationId xmlns:a16="http://schemas.microsoft.com/office/drawing/2014/main" id="{9117E7FB-7A00-F54B-9E8F-DE2853E4FDB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F198F4A7-6547-EE46-9B04-A862AC5BDD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4918A21-180F-3F4B-939B-D2B4F347CAF7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E542876F-E50B-964E-A378-FDBDC7D14A00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7B760487-ED1C-5B4A-9324-A94F069562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7FD5BA1-FF04-1F4E-8AAC-146FD1140322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14D6EA92-7738-DD48-A802-8392BD923C52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3AEE8853-C405-484B-AC05-AABD04C1DB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0450E9C-8936-F948-ADA2-DF95479F4B61}"/>
                </a:ext>
              </a:extLst>
            </p:cNvPr>
            <p:cNvGrpSpPr/>
            <p:nvPr/>
          </p:nvGrpSpPr>
          <p:grpSpPr>
            <a:xfrm>
              <a:off x="2179674" y="3559164"/>
              <a:ext cx="3950101" cy="2557806"/>
              <a:chOff x="2101722" y="3844169"/>
              <a:chExt cx="3950101" cy="255780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DE449E1-8FD4-6542-961D-E3C8F1B846E5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34F3D79F-88A4-9147-8CBD-9760E7D305E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F368B02B-BD20-5C40-85F7-EDB4E15BF4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F850787-54F8-1548-9B03-56F5A5A17F80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67E09B88-0CE4-2F40-8AAE-C1618529A7ED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3603DEF7-D238-8148-8F19-C7B9440F68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434AB74-25AB-0D4E-B97B-F62843F3DF99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C2CD0FB0-EA38-C644-955F-65EB7D1F54F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C77BC21A-B827-2946-954B-E330C6FDA2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DFFAC8B-EB09-624C-A2BE-32C041F228AD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54F796BE-4958-ED4E-9A35-5562D2AD0D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6D292842-FB79-274B-AAA3-46514916BB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EBEFCD8-EBC2-2547-BE6E-FBED3EA81E44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3FAABC46-4881-2843-842F-74EB4891419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1ED4A320-D93B-334D-A3CC-E46013D8C6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DAD765-9A97-FE40-A78C-B4855A72D1E7}"/>
                </a:ext>
              </a:extLst>
            </p:cNvPr>
            <p:cNvGrpSpPr/>
            <p:nvPr/>
          </p:nvGrpSpPr>
          <p:grpSpPr>
            <a:xfrm>
              <a:off x="2187067" y="2691311"/>
              <a:ext cx="3941603" cy="691378"/>
              <a:chOff x="2122970" y="2976316"/>
              <a:chExt cx="3941603" cy="69137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D0221-08DB-6D49-B98C-96CC97266F4E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0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D2AFAED-614E-3A47-9423-B79000E595E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2B56BB-AF16-7840-9242-844955D38FE7}"/>
                </a:ext>
              </a:extLst>
            </p:cNvPr>
            <p:cNvGrpSpPr/>
            <p:nvPr/>
          </p:nvGrpSpPr>
          <p:grpSpPr>
            <a:xfrm>
              <a:off x="2178569" y="3440139"/>
              <a:ext cx="3941603" cy="691378"/>
              <a:chOff x="2091076" y="5468449"/>
              <a:chExt cx="3941603" cy="691378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1307FE2-D53B-FC4A-BFDF-646E82FB77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6481AB-6659-C542-BA52-91585662BCF4}"/>
                  </a:ext>
                </a:extLst>
              </p:cNvPr>
              <p:cNvSpPr txBox="1"/>
              <p:nvPr/>
            </p:nvSpPr>
            <p:spPr>
              <a:xfrm rot="-6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8E6F49F-FF67-1D4E-9E91-D7FD09D198E0}"/>
                </a:ext>
              </a:extLst>
            </p:cNvPr>
            <p:cNvGrpSpPr/>
            <p:nvPr/>
          </p:nvGrpSpPr>
          <p:grpSpPr>
            <a:xfrm>
              <a:off x="2187067" y="2974100"/>
              <a:ext cx="3941603" cy="691378"/>
              <a:chOff x="2122970" y="2976316"/>
              <a:chExt cx="3941603" cy="69137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BEFA332-1D35-7749-866F-3D7D4025257A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1</a:t>
                </a: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A7597EC-7EF3-2142-8B3A-F9252E8B68D5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531DAC2-57BE-FE43-9C76-8EF82C56C0DA}"/>
                </a:ext>
              </a:extLst>
            </p:cNvPr>
            <p:cNvGrpSpPr/>
            <p:nvPr/>
          </p:nvGrpSpPr>
          <p:grpSpPr>
            <a:xfrm>
              <a:off x="2187067" y="3256889"/>
              <a:ext cx="3941603" cy="691378"/>
              <a:chOff x="2122970" y="2976316"/>
              <a:chExt cx="3941603" cy="691378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93DB376-7140-EC4F-B842-63AA57D6F336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2</a:t>
                </a: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1A6425E-C713-2342-85CB-EC25FCD769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D48DD28-83F9-D64C-96F8-DF79CD927625}"/>
                </a:ext>
              </a:extLst>
            </p:cNvPr>
            <p:cNvGrpSpPr/>
            <p:nvPr/>
          </p:nvGrpSpPr>
          <p:grpSpPr>
            <a:xfrm>
              <a:off x="2178569" y="3724014"/>
              <a:ext cx="3941603" cy="691378"/>
              <a:chOff x="2091076" y="5468449"/>
              <a:chExt cx="3941603" cy="691378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3A25725-0267-A745-AAD6-7E61646C58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3757D9-252C-FD4F-9E87-44752B00E0D6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1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D261A35-6FF0-954C-994B-678DE4434ADE}"/>
                </a:ext>
              </a:extLst>
            </p:cNvPr>
            <p:cNvGrpSpPr/>
            <p:nvPr/>
          </p:nvGrpSpPr>
          <p:grpSpPr>
            <a:xfrm>
              <a:off x="2178569" y="4007889"/>
              <a:ext cx="3941603" cy="691378"/>
              <a:chOff x="2091076" y="5468449"/>
              <a:chExt cx="3941603" cy="691378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94CAF32-141E-BA47-815F-60DC925269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29A0364-3245-E54B-9D91-6E2528DCA611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2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11E9610-65CC-334E-BB82-FBEAB033E7B4}"/>
                </a:ext>
              </a:extLst>
            </p:cNvPr>
            <p:cNvGrpSpPr/>
            <p:nvPr/>
          </p:nvGrpSpPr>
          <p:grpSpPr>
            <a:xfrm>
              <a:off x="2193417" y="5002711"/>
              <a:ext cx="3941603" cy="691378"/>
              <a:chOff x="2122970" y="2976316"/>
              <a:chExt cx="3941603" cy="691378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A5F321D-B3BF-FE4A-B2FD-600742188F17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8</a:t>
                </a:r>
              </a:p>
            </p:txBody>
          </p: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D36C32A7-1ADF-8A44-A59C-4C7E10031C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42619DA-27B5-E544-A71B-FA757C92B765}"/>
                </a:ext>
              </a:extLst>
            </p:cNvPr>
            <p:cNvGrpSpPr/>
            <p:nvPr/>
          </p:nvGrpSpPr>
          <p:grpSpPr>
            <a:xfrm>
              <a:off x="2184919" y="5751539"/>
              <a:ext cx="3941603" cy="691378"/>
              <a:chOff x="2091076" y="5468449"/>
              <a:chExt cx="3941603" cy="691378"/>
            </a:xfrm>
          </p:grpSpPr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B0595EF3-3637-6146-AA15-AF4855BFE6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B9FE581-0E0E-ED46-8DD5-C25781BDAD9E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254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64" name="Rectangle 12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335431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goal of link flow control: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i="1" dirty="0"/>
              <a:t>receiver buffer must not overflow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Assumptions: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each buffer can contain one packet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Two windows per communication relationship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Sender Window (or Send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were sent but not yet acknowledged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Receiver Window (or Receive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can be accepted</a:t>
            </a:r>
          </a:p>
        </p:txBody>
      </p:sp>
      <p:sp>
        <p:nvSpPr>
          <p:cNvPr id="1303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pic>
        <p:nvPicPr>
          <p:cNvPr id="1303557" name="Picture 5" descr="l2-upd-1up_Seite_4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08720"/>
            <a:ext cx="4416425" cy="81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80802" y="4577294"/>
            <a:ext cx="8639670" cy="323165"/>
            <a:chOff x="180802" y="4545995"/>
            <a:chExt cx="8639670" cy="323165"/>
          </a:xfrm>
        </p:grpSpPr>
        <p:sp>
          <p:nvSpPr>
            <p:cNvPr id="2" name="TextBox 1"/>
            <p:cNvSpPr txBox="1"/>
            <p:nvPr/>
          </p:nvSpPr>
          <p:spPr>
            <a:xfrm>
              <a:off x="89959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2832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5705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8578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1452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325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7198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0071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2944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85818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8691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564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4437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7310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184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3057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5930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8803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1676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4550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742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0296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3169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4604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p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0802" y="4545995"/>
              <a:ext cx="646782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send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235015" y="4900459"/>
            <a:ext cx="936104" cy="144016"/>
            <a:chOff x="899592" y="4869160"/>
            <a:chExt cx="936104" cy="144016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" name="Group 67"/>
          <p:cNvGrpSpPr/>
          <p:nvPr/>
        </p:nvGrpSpPr>
        <p:grpSpPr>
          <a:xfrm>
            <a:off x="198974" y="5764555"/>
            <a:ext cx="8621498" cy="323165"/>
            <a:chOff x="198974" y="5733256"/>
            <a:chExt cx="8621498" cy="323165"/>
          </a:xfrm>
        </p:grpSpPr>
        <p:sp>
          <p:nvSpPr>
            <p:cNvPr id="32" name="TextBox 31"/>
            <p:cNvSpPr txBox="1"/>
            <p:nvPr/>
          </p:nvSpPr>
          <p:spPr>
            <a:xfrm>
              <a:off x="89959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2832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5705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8578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21452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325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198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20071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2944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5818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8691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1564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4437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7310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0184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83057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15930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8803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81676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4550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742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80296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13169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4604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8974" y="5733256"/>
              <a:ext cx="607859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err="1">
                  <a:latin typeface="Eurostile"/>
                  <a:cs typeface="Eurostile"/>
                </a:rPr>
                <a:t>recv</a:t>
              </a:r>
              <a:endParaRPr lang="en-US" dirty="0">
                <a:latin typeface="Eurostile"/>
                <a:cs typeface="Eurostile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365132" y="4900459"/>
            <a:ext cx="5664206" cy="76636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buffers that fit into the current send window can be</a:t>
            </a:r>
            <a:br>
              <a:rPr lang="en-US" dirty="0">
                <a:latin typeface="Eurostile"/>
                <a:cs typeface="Eurostile"/>
              </a:rPr>
            </a:br>
            <a:r>
              <a:rPr lang="en-US" i="1" dirty="0">
                <a:latin typeface="Eurostile"/>
                <a:cs typeface="Eurostile"/>
              </a:rPr>
              <a:t>in flight</a:t>
            </a:r>
            <a:r>
              <a:rPr lang="en-US" dirty="0">
                <a:latin typeface="Eurostile"/>
                <a:cs typeface="Eurostile"/>
              </a:rPr>
              <a:t> at the same time</a:t>
            </a:r>
          </a:p>
          <a:p>
            <a:pPr algn="r"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		(“in flight”: sent but not acknowledged)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2339752" y="5116483"/>
            <a:ext cx="976804" cy="612068"/>
            <a:chOff x="2339752" y="4904293"/>
            <a:chExt cx="976804" cy="612068"/>
          </a:xfrm>
        </p:grpSpPr>
        <p:grpSp>
          <p:nvGrpSpPr>
            <p:cNvPr id="64" name="Group 63"/>
            <p:cNvGrpSpPr/>
            <p:nvPr/>
          </p:nvGrpSpPr>
          <p:grpSpPr>
            <a:xfrm>
              <a:off x="2385574" y="4940297"/>
              <a:ext cx="667715" cy="576064"/>
              <a:chOff x="1076337" y="5121188"/>
              <a:chExt cx="667715" cy="576064"/>
            </a:xfrm>
          </p:grpSpPr>
          <p:cxnSp>
            <p:nvCxnSpPr>
              <p:cNvPr id="63" name="Straight Arrow Connector 62"/>
              <p:cNvCxnSpPr/>
              <p:nvPr/>
            </p:nvCxnSpPr>
            <p:spPr bwMode="auto">
              <a:xfrm>
                <a:off x="1076337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410195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>
                <a:off x="1744052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74" name="TextBox 73"/>
            <p:cNvSpPr txBox="1"/>
            <p:nvPr/>
          </p:nvSpPr>
          <p:spPr>
            <a:xfrm>
              <a:off x="2627784" y="5048309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956516" y="4904293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339752" y="5192325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35015" y="6124595"/>
            <a:ext cx="936104" cy="144016"/>
            <a:chOff x="899592" y="4869160"/>
            <a:chExt cx="936104" cy="144016"/>
          </a:xfrm>
        </p:grpSpPr>
        <p:cxnSp>
          <p:nvCxnSpPr>
            <p:cNvPr id="78" name="Straight Connector 77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3337550" y="6052587"/>
            <a:ext cx="5209103" cy="5447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packets that fit into the current receive window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are considered valid and are acknowledged on arrival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292080" y="2708920"/>
            <a:ext cx="2796871" cy="1440160"/>
            <a:chOff x="5292080" y="2708920"/>
            <a:chExt cx="2796871" cy="1440160"/>
          </a:xfrm>
        </p:grpSpPr>
        <p:sp>
          <p:nvSpPr>
            <p:cNvPr id="72" name="Right Brace 71"/>
            <p:cNvSpPr/>
            <p:nvPr/>
          </p:nvSpPr>
          <p:spPr bwMode="auto">
            <a:xfrm>
              <a:off x="5292080" y="2708920"/>
              <a:ext cx="432048" cy="144016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96136" y="3140968"/>
              <a:ext cx="2292815" cy="54476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packets are identified</a:t>
              </a:r>
              <a:br>
                <a:rPr lang="en-US" dirty="0">
                  <a:latin typeface="Eurostile"/>
                  <a:cs typeface="Eurostile"/>
                </a:rPr>
              </a:br>
              <a:r>
                <a:rPr lang="en-US" dirty="0">
                  <a:latin typeface="Eurostile"/>
                  <a:cs typeface="Eurostile"/>
                </a:rPr>
                <a:t>by sequence numbers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909563" y="3667864"/>
            <a:ext cx="3342957" cy="841256"/>
          </a:xfrm>
          <a:prstGeom prst="rect">
            <a:avLst/>
          </a:prstGeom>
          <a:solidFill>
            <a:srgbClr val="FFF5CC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but the packets keep coming</a:t>
            </a:r>
          </a:p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and these numbers will</a:t>
            </a:r>
            <a:br>
              <a:rPr lang="en-US" sz="2000" i="1" dirty="0">
                <a:latin typeface="Eurostile"/>
                <a:cs typeface="Eurostile"/>
              </a:rPr>
            </a:br>
            <a:r>
              <a:rPr lang="en-US" sz="2000" i="1" dirty="0">
                <a:latin typeface="Eurostile"/>
                <a:cs typeface="Eurostile"/>
              </a:rPr>
              <a:t>wrap eventually</a:t>
            </a:r>
          </a:p>
        </p:txBody>
      </p:sp>
    </p:spTree>
    <p:extLst>
      <p:ext uri="{BB962C8B-B14F-4D97-AF65-F5344CB8AC3E}">
        <p14:creationId xmlns:p14="http://schemas.microsoft.com/office/powerpoint/2010/main" val="464296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81" grpId="0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39552" y="5293428"/>
            <a:ext cx="3888432" cy="108012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advancing sender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(modulo 8)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when ACK is received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8914C3-DD5A-5740-8EC7-AAF7A3E69F45}"/>
              </a:ext>
            </a:extLst>
          </p:cNvPr>
          <p:cNvSpPr txBox="1"/>
          <p:nvPr/>
        </p:nvSpPr>
        <p:spPr>
          <a:xfrm>
            <a:off x="3642986" y="1651233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E919D2-16E8-0E44-85AA-22B3D525C006}"/>
              </a:ext>
            </a:extLst>
          </p:cNvPr>
          <p:cNvSpPr txBox="1"/>
          <p:nvPr/>
        </p:nvSpPr>
        <p:spPr>
          <a:xfrm>
            <a:off x="3644816" y="1216168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D7A77-C553-3F4B-953B-1309E05CB8ED}"/>
              </a:ext>
            </a:extLst>
          </p:cNvPr>
          <p:cNvCxnSpPr>
            <a:stCxn id="94" idx="3"/>
            <a:endCxn id="13" idx="0"/>
          </p:cNvCxnSpPr>
          <p:nvPr/>
        </p:nvCxnSpPr>
        <p:spPr bwMode="auto">
          <a:xfrm>
            <a:off x="4130984" y="1400834"/>
            <a:ext cx="2871286" cy="59377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6AEDD6E-F941-CD4F-BC3D-ABA690A991E8}"/>
              </a:ext>
            </a:extLst>
          </p:cNvPr>
          <p:cNvCxnSpPr>
            <a:stCxn id="93" idx="3"/>
            <a:endCxn id="13" idx="0"/>
          </p:cNvCxnSpPr>
          <p:nvPr/>
        </p:nvCxnSpPr>
        <p:spPr bwMode="auto">
          <a:xfrm>
            <a:off x="4129154" y="1835899"/>
            <a:ext cx="2873116" cy="15871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6F47134-6233-6546-AC7E-ED0EEA35028E}"/>
              </a:ext>
            </a:extLst>
          </p:cNvPr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0A5C39-223A-6647-B15F-6491EA2A65A7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E143D6-33E3-264F-8B9F-85F711DCC56E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39" name="Straight Arrow Connector 7">
              <a:extLst>
                <a:ext uri="{FF2B5EF4-FFF2-40B4-BE49-F238E27FC236}">
                  <a16:creationId xmlns:a16="http://schemas.microsoft.com/office/drawing/2014/main" id="{23CAE2BE-702B-F147-9068-8BD6E12F32C4}"/>
                </a:ext>
              </a:extLst>
            </p:cNvPr>
            <p:cNvCxnSpPr>
              <a:stCxn id="38" idx="3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F8233B-D0F0-ED46-8F29-25434F76E381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A9E12E-850D-9943-808A-D710B64DEA6B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42" name="Straight Arrow Connector 18">
              <a:extLst>
                <a:ext uri="{FF2B5EF4-FFF2-40B4-BE49-F238E27FC236}">
                  <a16:creationId xmlns:a16="http://schemas.microsoft.com/office/drawing/2014/main" id="{4909B23F-8EA1-A943-AE9E-1A3E302E2315}"/>
                </a:ext>
              </a:extLst>
            </p:cNvPr>
            <p:cNvCxnSpPr>
              <a:stCxn id="41" idx="3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51498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525B8E9-56A8-1C4D-AEE9-AF544A1DFDFB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A8914C3-DD5A-5740-8EC7-AAF7A3E69F45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AEDD6E-F941-CD4F-BC3D-ABA690A991E8}"/>
                </a:ext>
              </a:extLst>
            </p:cNvPr>
            <p:cNvCxnSpPr>
              <a:stCxn id="93" idx="3"/>
              <a:endCxn id="13" idx="0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B8B16A-D75A-3C46-87B8-A36A5AF38207}"/>
              </a:ext>
            </a:extLst>
          </p:cNvPr>
          <p:cNvGrpSpPr/>
          <p:nvPr/>
        </p:nvGrpSpPr>
        <p:grpSpPr>
          <a:xfrm>
            <a:off x="3642987" y="1652487"/>
            <a:ext cx="3716591" cy="1012844"/>
            <a:chOff x="3642987" y="1652483"/>
            <a:chExt cx="3716591" cy="10128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24130D-9A65-8140-9CBA-A1EAA488B57B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40" name="Straight Arrow Connector 18">
              <a:extLst>
                <a:ext uri="{FF2B5EF4-FFF2-40B4-BE49-F238E27FC236}">
                  <a16:creationId xmlns:a16="http://schemas.microsoft.com/office/drawing/2014/main" id="{30079F63-FC6D-534C-80A5-736C1B78D3EC}"/>
                </a:ext>
              </a:extLst>
            </p:cNvPr>
            <p:cNvCxnSpPr>
              <a:cxnSpLocks/>
              <a:stCxn id="39" idx="3"/>
              <a:endCxn id="22" idx="1"/>
            </p:cNvCxnSpPr>
            <p:nvPr/>
          </p:nvCxnSpPr>
          <p:spPr bwMode="auto">
            <a:xfrm>
              <a:off x="4129155" y="1837149"/>
              <a:ext cx="3230423" cy="82817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172789-53A5-2346-B32A-A69A575579A5}"/>
              </a:ext>
            </a:extLst>
          </p:cNvPr>
          <p:cNvGrpSpPr/>
          <p:nvPr/>
        </p:nvGrpSpPr>
        <p:grpSpPr>
          <a:xfrm>
            <a:off x="3643314" y="1652816"/>
            <a:ext cx="3716264" cy="1768599"/>
            <a:chOff x="3642987" y="1652483"/>
            <a:chExt cx="3716264" cy="17685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E354971-CA8A-6A4C-BFA8-3356C473344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47" name="Straight Arrow Connector 18">
              <a:extLst>
                <a:ext uri="{FF2B5EF4-FFF2-40B4-BE49-F238E27FC236}">
                  <a16:creationId xmlns:a16="http://schemas.microsoft.com/office/drawing/2014/main" id="{AC0E38B4-187B-A149-BB9F-4E9C0ED7F432}"/>
                </a:ext>
              </a:extLst>
            </p:cNvPr>
            <p:cNvCxnSpPr>
              <a:cxnSpLocks/>
              <a:stCxn id="46" idx="3"/>
              <a:endCxn id="23" idx="1"/>
            </p:cNvCxnSpPr>
            <p:nvPr/>
          </p:nvCxnSpPr>
          <p:spPr bwMode="auto">
            <a:xfrm>
              <a:off x="4129155" y="1837149"/>
              <a:ext cx="3230096" cy="158393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7264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1" animBg="1"/>
      <p:bldP spid="53" grpId="0" animBg="1"/>
      <p:bldP spid="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FE35D39-4353-824F-875A-0F89936E417E}"/>
              </a:ext>
            </a:extLst>
          </p:cNvPr>
          <p:cNvSpPr txBox="1"/>
          <p:nvPr/>
        </p:nvSpPr>
        <p:spPr>
          <a:xfrm>
            <a:off x="232151" y="5376737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packet(3) WS=3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D23722-8971-7547-B24A-7FC271CABF49}"/>
              </a:ext>
            </a:extLst>
          </p:cNvPr>
          <p:cNvGrpSpPr/>
          <p:nvPr/>
        </p:nvGrpSpPr>
        <p:grpSpPr>
          <a:xfrm>
            <a:off x="3644816" y="1644391"/>
            <a:ext cx="2508628" cy="2263078"/>
            <a:chOff x="3642987" y="1652483"/>
            <a:chExt cx="2508628" cy="217496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550C6C1-BBFA-A446-A381-FE801CCD010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84E5199B-18FF-074F-91DB-9ACB8FF7F05A}"/>
                </a:ext>
              </a:extLst>
            </p:cNvPr>
            <p:cNvCxnSpPr>
              <a:cxnSpLocks/>
              <a:stCxn id="56" idx="3"/>
              <a:endCxn id="25" idx="1"/>
            </p:cNvCxnSpPr>
            <p:nvPr/>
          </p:nvCxnSpPr>
          <p:spPr bwMode="auto">
            <a:xfrm>
              <a:off x="4129155" y="1837150"/>
              <a:ext cx="2022460" cy="199029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8541386-E0CC-6A42-A813-1CA9288CFDCA}"/>
              </a:ext>
            </a:extLst>
          </p:cNvPr>
          <p:cNvSpPr txBox="1"/>
          <p:nvPr/>
        </p:nvSpPr>
        <p:spPr>
          <a:xfrm>
            <a:off x="5041565" y="5386379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ACK(1), ACK(2), ACK(3) WS=0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774D1E-958E-6848-BF77-20F833CFACC2}"/>
              </a:ext>
            </a:extLst>
          </p:cNvPr>
          <p:cNvGrpSpPr/>
          <p:nvPr/>
        </p:nvGrpSpPr>
        <p:grpSpPr>
          <a:xfrm>
            <a:off x="3643419" y="1218774"/>
            <a:ext cx="3880909" cy="2017975"/>
            <a:chOff x="3396913" y="1036053"/>
            <a:chExt cx="3880909" cy="201797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F9456F-EE18-3A4D-8B42-624A77E47F21}"/>
                </a:ext>
              </a:extLst>
            </p:cNvPr>
            <p:cNvSpPr txBox="1"/>
            <p:nvPr/>
          </p:nvSpPr>
          <p:spPr>
            <a:xfrm>
              <a:off x="3396913" y="103605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1" name="Straight Arrow Connector 7">
              <a:extLst>
                <a:ext uri="{FF2B5EF4-FFF2-40B4-BE49-F238E27FC236}">
                  <a16:creationId xmlns:a16="http://schemas.microsoft.com/office/drawing/2014/main" id="{DD6D069C-DF82-E44D-8E2B-8F3F9A587432}"/>
                </a:ext>
              </a:extLst>
            </p:cNvPr>
            <p:cNvCxnSpPr>
              <a:cxnSpLocks/>
              <a:stCxn id="70" idx="3"/>
              <a:endCxn id="23" idx="0"/>
            </p:cNvCxnSpPr>
            <p:nvPr/>
          </p:nvCxnSpPr>
          <p:spPr bwMode="auto">
            <a:xfrm>
              <a:off x="3883081" y="1220719"/>
              <a:ext cx="3394741" cy="183330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6E8838-3CC8-0640-B968-8F88FBE99FE7}"/>
              </a:ext>
            </a:extLst>
          </p:cNvPr>
          <p:cNvGrpSpPr/>
          <p:nvPr/>
        </p:nvGrpSpPr>
        <p:grpSpPr>
          <a:xfrm>
            <a:off x="3642986" y="1218878"/>
            <a:ext cx="3359284" cy="2503925"/>
            <a:chOff x="3244080" y="883757"/>
            <a:chExt cx="3359284" cy="250392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DD298EF-08A6-7144-A814-399873442B63}"/>
                </a:ext>
              </a:extLst>
            </p:cNvPr>
            <p:cNvSpPr txBox="1"/>
            <p:nvPr/>
          </p:nvSpPr>
          <p:spPr>
            <a:xfrm>
              <a:off x="3244080" y="88375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74" name="Straight Arrow Connector 7">
              <a:extLst>
                <a:ext uri="{FF2B5EF4-FFF2-40B4-BE49-F238E27FC236}">
                  <a16:creationId xmlns:a16="http://schemas.microsoft.com/office/drawing/2014/main" id="{A8A93CBB-1E0C-3845-8B40-99370865AA73}"/>
                </a:ext>
              </a:extLst>
            </p:cNvPr>
            <p:cNvCxnSpPr>
              <a:cxnSpLocks/>
              <a:stCxn id="73" idx="3"/>
              <a:endCxn id="24" idx="0"/>
            </p:cNvCxnSpPr>
            <p:nvPr/>
          </p:nvCxnSpPr>
          <p:spPr bwMode="auto">
            <a:xfrm>
              <a:off x="3730248" y="1068423"/>
              <a:ext cx="2873116" cy="231925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EDFC69-8F92-B446-8CF6-2EB1F11A7675}"/>
              </a:ext>
            </a:extLst>
          </p:cNvPr>
          <p:cNvGrpSpPr/>
          <p:nvPr/>
        </p:nvGrpSpPr>
        <p:grpSpPr>
          <a:xfrm>
            <a:off x="3646704" y="1218892"/>
            <a:ext cx="2671490" cy="2503911"/>
            <a:chOff x="3095398" y="731371"/>
            <a:chExt cx="2671490" cy="250391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04F5B5-CE24-3B48-B7D5-7CA56BE063B0}"/>
                </a:ext>
              </a:extLst>
            </p:cNvPr>
            <p:cNvSpPr txBox="1"/>
            <p:nvPr/>
          </p:nvSpPr>
          <p:spPr>
            <a:xfrm>
              <a:off x="3095398" y="731371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605CC6A-9E67-FD4F-84CD-AF7FE9D1513A}"/>
                </a:ext>
              </a:extLst>
            </p:cNvPr>
            <p:cNvCxnSpPr>
              <a:cxnSpLocks/>
              <a:stCxn id="76" idx="3"/>
              <a:endCxn id="25" idx="0"/>
            </p:cNvCxnSpPr>
            <p:nvPr/>
          </p:nvCxnSpPr>
          <p:spPr bwMode="auto">
            <a:xfrm>
              <a:off x="3581566" y="916037"/>
              <a:ext cx="2185322" cy="2319245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C902D24-053F-3441-A58F-2454C036AFC8}"/>
              </a:ext>
            </a:extLst>
          </p:cNvPr>
          <p:cNvSpPr txBox="1"/>
          <p:nvPr/>
        </p:nvSpPr>
        <p:spPr>
          <a:xfrm>
            <a:off x="232151" y="5879899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packet(4) packet(5) packet(6) WS=3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EADE90C-2C0F-1141-AEC8-D96D2A242244}"/>
              </a:ext>
            </a:extLst>
          </p:cNvPr>
          <p:cNvGrpSpPr/>
          <p:nvPr/>
        </p:nvGrpSpPr>
        <p:grpSpPr>
          <a:xfrm>
            <a:off x="3647066" y="1644391"/>
            <a:ext cx="1984320" cy="1777024"/>
            <a:chOff x="3642987" y="1652483"/>
            <a:chExt cx="1984320" cy="17078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CFB1FAA-3827-A344-BEF9-49705EB84FF4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81" name="Straight Arrow Connector 18">
              <a:extLst>
                <a:ext uri="{FF2B5EF4-FFF2-40B4-BE49-F238E27FC236}">
                  <a16:creationId xmlns:a16="http://schemas.microsoft.com/office/drawing/2014/main" id="{07CAC6F6-469D-D14B-8064-3770DCEFD5ED}"/>
                </a:ext>
              </a:extLst>
            </p:cNvPr>
            <p:cNvCxnSpPr>
              <a:cxnSpLocks/>
              <a:stCxn id="80" idx="3"/>
              <a:endCxn id="26" idx="1"/>
            </p:cNvCxnSpPr>
            <p:nvPr/>
          </p:nvCxnSpPr>
          <p:spPr bwMode="auto">
            <a:xfrm>
              <a:off x="4129155" y="1837150"/>
              <a:ext cx="1498152" cy="152316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02AD6FF-2406-CA4A-B009-F53933A6E23C}"/>
              </a:ext>
            </a:extLst>
          </p:cNvPr>
          <p:cNvGrpSpPr/>
          <p:nvPr/>
        </p:nvGrpSpPr>
        <p:grpSpPr>
          <a:xfrm>
            <a:off x="3643643" y="1652298"/>
            <a:ext cx="1987743" cy="1013034"/>
            <a:chOff x="3642987" y="1652483"/>
            <a:chExt cx="1987743" cy="97359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A17D284-079E-7B49-A248-86611AC34CB1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84" name="Straight Arrow Connector 18">
              <a:extLst>
                <a:ext uri="{FF2B5EF4-FFF2-40B4-BE49-F238E27FC236}">
                  <a16:creationId xmlns:a16="http://schemas.microsoft.com/office/drawing/2014/main" id="{4A87A802-4DAD-4941-9DB3-1F05C56B9381}"/>
                </a:ext>
              </a:extLst>
            </p:cNvPr>
            <p:cNvCxnSpPr>
              <a:cxnSpLocks/>
              <a:stCxn id="83" idx="3"/>
              <a:endCxn id="27" idx="1"/>
            </p:cNvCxnSpPr>
            <p:nvPr/>
          </p:nvCxnSpPr>
          <p:spPr bwMode="auto">
            <a:xfrm>
              <a:off x="4129155" y="1837149"/>
              <a:ext cx="1501575" cy="78892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D1D3BD5-971E-244C-89DC-87BD9AA30BC9}"/>
              </a:ext>
            </a:extLst>
          </p:cNvPr>
          <p:cNvGrpSpPr/>
          <p:nvPr/>
        </p:nvGrpSpPr>
        <p:grpSpPr>
          <a:xfrm>
            <a:off x="3648514" y="1647633"/>
            <a:ext cx="2504930" cy="531644"/>
            <a:chOff x="4184269" y="-861212"/>
            <a:chExt cx="2504930" cy="51094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A3088D8-CF9A-B04F-A0C7-F26B78FFDDB0}"/>
                </a:ext>
              </a:extLst>
            </p:cNvPr>
            <p:cNvSpPr txBox="1"/>
            <p:nvPr/>
          </p:nvSpPr>
          <p:spPr>
            <a:xfrm>
              <a:off x="4184269" y="-861212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87" name="Straight Arrow Connector 18">
              <a:extLst>
                <a:ext uri="{FF2B5EF4-FFF2-40B4-BE49-F238E27FC236}">
                  <a16:creationId xmlns:a16="http://schemas.microsoft.com/office/drawing/2014/main" id="{C6AF31EF-80F0-DC45-961C-11E3D5FD04FC}"/>
                </a:ext>
              </a:extLst>
            </p:cNvPr>
            <p:cNvCxnSpPr>
              <a:cxnSpLocks/>
              <a:stCxn id="86" idx="3"/>
              <a:endCxn id="28" idx="1"/>
            </p:cNvCxnSpPr>
            <p:nvPr/>
          </p:nvCxnSpPr>
          <p:spPr bwMode="auto">
            <a:xfrm>
              <a:off x="4670437" y="-676545"/>
              <a:ext cx="2018762" cy="32627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34965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6"/>
            <a:chOff x="3642987" y="1652483"/>
            <a:chExt cx="3192704" cy="217587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16004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4618" grpId="0" animBg="1"/>
      <p:bldP spid="96" grpId="0" animBg="1"/>
      <p:bldP spid="36" grpId="0" animBg="1"/>
      <p:bldP spid="53" grpId="0" animBg="1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E33FA09-14C1-B54D-8AD0-1353283102CF}"/>
              </a:ext>
            </a:extLst>
          </p:cNvPr>
          <p:cNvSpPr txBox="1"/>
          <p:nvPr/>
        </p:nvSpPr>
        <p:spPr>
          <a:xfrm>
            <a:off x="232249" y="5485905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 fontScale="92500"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packet(1) packet(2) packet(3) WS=0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881EC1-1940-2848-92A8-4C5A05D7ECA5}"/>
              </a:ext>
            </a:extLst>
          </p:cNvPr>
          <p:cNvGrpSpPr/>
          <p:nvPr/>
        </p:nvGrpSpPr>
        <p:grpSpPr>
          <a:xfrm>
            <a:off x="3648514" y="1646865"/>
            <a:ext cx="1982872" cy="1774550"/>
            <a:chOff x="3471607" y="538443"/>
            <a:chExt cx="1982872" cy="170545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B4BC15-8AC4-D042-BFC3-17D0B329F2B1}"/>
                </a:ext>
              </a:extLst>
            </p:cNvPr>
            <p:cNvSpPr txBox="1"/>
            <p:nvPr/>
          </p:nvSpPr>
          <p:spPr>
            <a:xfrm>
              <a:off x="3471607" y="53844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226FE429-84C2-D54A-8413-FB2CE848AEF6}"/>
                </a:ext>
              </a:extLst>
            </p:cNvPr>
            <p:cNvCxnSpPr>
              <a:cxnSpLocks/>
              <a:stCxn id="52" idx="3"/>
              <a:endCxn id="26" idx="1"/>
            </p:cNvCxnSpPr>
            <p:nvPr/>
          </p:nvCxnSpPr>
          <p:spPr bwMode="auto">
            <a:xfrm>
              <a:off x="3957775" y="723110"/>
              <a:ext cx="1496704" cy="15207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CCAD6FC-066C-B84E-8EFB-ADB0F871692E}"/>
              </a:ext>
            </a:extLst>
          </p:cNvPr>
          <p:cNvGrpSpPr/>
          <p:nvPr/>
        </p:nvGrpSpPr>
        <p:grpSpPr>
          <a:xfrm>
            <a:off x="3644816" y="1641675"/>
            <a:ext cx="1986570" cy="1023656"/>
            <a:chOff x="3583643" y="1204809"/>
            <a:chExt cx="1986570" cy="98379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BBDAC86-F426-1E4C-AEDB-22ADB3B9D0C1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61" name="Straight Arrow Connector 18">
              <a:extLst>
                <a:ext uri="{FF2B5EF4-FFF2-40B4-BE49-F238E27FC236}">
                  <a16:creationId xmlns:a16="http://schemas.microsoft.com/office/drawing/2014/main" id="{06BFCA29-690D-434E-AE33-B763ED496662}"/>
                </a:ext>
              </a:extLst>
            </p:cNvPr>
            <p:cNvCxnSpPr>
              <a:cxnSpLocks/>
              <a:stCxn id="60" idx="3"/>
              <a:endCxn id="27" idx="1"/>
            </p:cNvCxnSpPr>
            <p:nvPr/>
          </p:nvCxnSpPr>
          <p:spPr bwMode="auto">
            <a:xfrm>
              <a:off x="4069811" y="1389476"/>
              <a:ext cx="1500402" cy="79913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D9991A-DB6A-7442-9A63-7B5721BE3324}"/>
              </a:ext>
            </a:extLst>
          </p:cNvPr>
          <p:cNvGrpSpPr/>
          <p:nvPr/>
        </p:nvGrpSpPr>
        <p:grpSpPr>
          <a:xfrm>
            <a:off x="3652374" y="1641674"/>
            <a:ext cx="2501070" cy="537603"/>
            <a:chOff x="3681701" y="2189538"/>
            <a:chExt cx="2501070" cy="51667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D26A2EF-1038-D340-BBBF-579A59D31D11}"/>
                </a:ext>
              </a:extLst>
            </p:cNvPr>
            <p:cNvSpPr txBox="1"/>
            <p:nvPr/>
          </p:nvSpPr>
          <p:spPr>
            <a:xfrm>
              <a:off x="3681701" y="218953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74" name="Straight Arrow Connector 18">
              <a:extLst>
                <a:ext uri="{FF2B5EF4-FFF2-40B4-BE49-F238E27FC236}">
                  <a16:creationId xmlns:a16="http://schemas.microsoft.com/office/drawing/2014/main" id="{2FAC1B01-38EB-584F-9BA2-269C1D9BE10C}"/>
                </a:ext>
              </a:extLst>
            </p:cNvPr>
            <p:cNvCxnSpPr>
              <a:cxnSpLocks/>
              <a:stCxn id="73" idx="3"/>
              <a:endCxn id="28" idx="1"/>
            </p:cNvCxnSpPr>
            <p:nvPr/>
          </p:nvCxnSpPr>
          <p:spPr bwMode="auto">
            <a:xfrm>
              <a:off x="4167869" y="2374205"/>
              <a:ext cx="2014902" cy="33200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D67CBE-0CB0-864E-93FF-0A74B29EAA5F}"/>
              </a:ext>
            </a:extLst>
          </p:cNvPr>
          <p:cNvGrpSpPr/>
          <p:nvPr/>
        </p:nvGrpSpPr>
        <p:grpSpPr>
          <a:xfrm>
            <a:off x="3650424" y="1217585"/>
            <a:ext cx="3873904" cy="2019164"/>
            <a:chOff x="3492416" y="1063768"/>
            <a:chExt cx="3873904" cy="201916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75A0D7C-7161-E846-899A-50101C657BC7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2EFAEBC-1044-704E-84E1-28F9723FD114}"/>
                </a:ext>
              </a:extLst>
            </p:cNvPr>
            <p:cNvCxnSpPr>
              <a:cxnSpLocks/>
              <a:stCxn id="76" idx="3"/>
              <a:endCxn id="23" idx="0"/>
            </p:cNvCxnSpPr>
            <p:nvPr/>
          </p:nvCxnSpPr>
          <p:spPr bwMode="auto">
            <a:xfrm>
              <a:off x="3978584" y="1248434"/>
              <a:ext cx="3387736" cy="18344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958EAA1-D919-AA4B-85DE-199B4854FEF5}"/>
              </a:ext>
            </a:extLst>
          </p:cNvPr>
          <p:cNvGrpSpPr/>
          <p:nvPr/>
        </p:nvGrpSpPr>
        <p:grpSpPr>
          <a:xfrm>
            <a:off x="3646604" y="1215403"/>
            <a:ext cx="3355666" cy="2507400"/>
            <a:chOff x="3492416" y="1063768"/>
            <a:chExt cx="3355666" cy="250740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F3C9558-0E19-C941-AC16-F65FAC64934E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80" name="Straight Arrow Connector 7">
              <a:extLst>
                <a:ext uri="{FF2B5EF4-FFF2-40B4-BE49-F238E27FC236}">
                  <a16:creationId xmlns:a16="http://schemas.microsoft.com/office/drawing/2014/main" id="{6CDFFCDD-43E1-3243-9DED-F4F0082FD6DC}"/>
                </a:ext>
              </a:extLst>
            </p:cNvPr>
            <p:cNvCxnSpPr>
              <a:cxnSpLocks/>
              <a:stCxn id="79" idx="3"/>
              <a:endCxn id="24" idx="0"/>
            </p:cNvCxnSpPr>
            <p:nvPr/>
          </p:nvCxnSpPr>
          <p:spPr bwMode="auto">
            <a:xfrm>
              <a:off x="3978584" y="1248434"/>
              <a:ext cx="2869498" cy="2322734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E5F8DD0-876B-9B48-8498-B4AB4547228E}"/>
              </a:ext>
            </a:extLst>
          </p:cNvPr>
          <p:cNvGrpSpPr/>
          <p:nvPr/>
        </p:nvGrpSpPr>
        <p:grpSpPr>
          <a:xfrm>
            <a:off x="3654864" y="1220239"/>
            <a:ext cx="2663330" cy="2502564"/>
            <a:chOff x="3492416" y="1063768"/>
            <a:chExt cx="2663330" cy="250256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66C57C0-6C50-2D4C-9771-B6B810893DBD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83" name="Straight Arrow Connector 7">
              <a:extLst>
                <a:ext uri="{FF2B5EF4-FFF2-40B4-BE49-F238E27FC236}">
                  <a16:creationId xmlns:a16="http://schemas.microsoft.com/office/drawing/2014/main" id="{56036B39-EEE7-E04B-AD77-30DCE701BA11}"/>
                </a:ext>
              </a:extLst>
            </p:cNvPr>
            <p:cNvCxnSpPr>
              <a:cxnSpLocks/>
              <a:stCxn id="82" idx="3"/>
              <a:endCxn id="25" idx="0"/>
            </p:cNvCxnSpPr>
            <p:nvPr/>
          </p:nvCxnSpPr>
          <p:spPr bwMode="auto">
            <a:xfrm>
              <a:off x="3978584" y="1248434"/>
              <a:ext cx="2177162" cy="23178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9FFC3DA-46DA-D941-B4B3-C04EEF5964C3}"/>
              </a:ext>
            </a:extLst>
          </p:cNvPr>
          <p:cNvSpPr txBox="1"/>
          <p:nvPr/>
        </p:nvSpPr>
        <p:spPr>
          <a:xfrm>
            <a:off x="4573085" y="5474798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ACK(1) ACK(2) ACK(3) WS=3	</a:t>
            </a:r>
          </a:p>
        </p:txBody>
      </p:sp>
    </p:spTree>
    <p:extLst>
      <p:ext uri="{BB962C8B-B14F-4D97-AF65-F5344CB8AC3E}">
        <p14:creationId xmlns:p14="http://schemas.microsoft.com/office/powerpoint/2010/main" val="3889633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cumulative ACK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36907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D2D7480-FB6A-244C-B12D-3D11D85C1E3D}"/>
              </a:ext>
            </a:extLst>
          </p:cNvPr>
          <p:cNvGrpSpPr/>
          <p:nvPr/>
        </p:nvGrpSpPr>
        <p:grpSpPr>
          <a:xfrm>
            <a:off x="2494380" y="2209382"/>
            <a:ext cx="3941603" cy="956984"/>
            <a:chOff x="2494380" y="2209382"/>
            <a:chExt cx="3941603" cy="95698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ED30463-88CB-B845-9395-078FA24FDB55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CDED6B20-4C0E-F64A-9524-56EFD7E2AAD4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DFEAA4C-2B9C-3D46-9F41-2369BAFD1B72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D5B7A72-2065-9840-ABDD-C596B5A6DE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2624580" cy="440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19E6BFA-EC1F-0A47-9F61-D157E3B09CD2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22EF5589-32A9-0746-B1D4-AA387874F7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774960"/>
              <a:ext cx="1642550" cy="280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4F4DC41B-C7FC-174F-82EE-BC68E7E112BA}"/>
              </a:ext>
            </a:extLst>
          </p:cNvPr>
          <p:cNvSpPr txBox="1"/>
          <p:nvPr/>
        </p:nvSpPr>
        <p:spPr>
          <a:xfrm>
            <a:off x="1237216" y="2674348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1AAB6C4-4361-EB4F-9F3A-656A948CAA39}"/>
              </a:ext>
            </a:extLst>
          </p:cNvPr>
          <p:cNvSpPr txBox="1"/>
          <p:nvPr/>
        </p:nvSpPr>
        <p:spPr>
          <a:xfrm>
            <a:off x="7831358" y="2225563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1D11921A-2BFF-3F4B-8523-5FCDE84BDE4A}"/>
              </a:ext>
            </a:extLst>
          </p:cNvPr>
          <p:cNvSpPr txBox="1"/>
          <p:nvPr/>
        </p:nvSpPr>
        <p:spPr>
          <a:xfrm>
            <a:off x="7831358" y="2671351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7712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9" grpId="0" animBg="1"/>
      <p:bldP spid="1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24213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09024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2986E77-4162-5541-820A-CA261525DADA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614A86B-3EE2-7A4C-A10F-9CB9A4C47F94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F79FD0C-4D56-1746-8088-519619619096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01BB16-6F6A-7240-B1FB-25914A0388D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59DAE1-D643-214B-BA26-A4AB895D9300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9FB60B4-4B18-154C-A475-0D00BC538CC1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359737E4-994C-C04D-9EC1-30EB1E0ED22A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18915" y="2220455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41021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7E3ACA9-416F-F14D-AF0D-286DAA24C119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2493408" y="5030132"/>
            <a:ext cx="3941603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858019" y="599988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5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EF34678-3277-C343-B0D1-7256D0CAA161}"/>
              </a:ext>
            </a:extLst>
          </p:cNvPr>
          <p:cNvGrpSpPr/>
          <p:nvPr/>
        </p:nvGrpSpPr>
        <p:grpSpPr>
          <a:xfrm>
            <a:off x="2493409" y="4461269"/>
            <a:ext cx="3941603" cy="691378"/>
            <a:chOff x="2581176" y="3396041"/>
            <a:chExt cx="3941603" cy="691378"/>
          </a:xfrm>
        </p:grpSpPr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430D6A1B-23A5-464B-ACC9-233EC1A76C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D5875AC-2264-BC4D-8E89-08A6BB6308AB}"/>
                </a:ext>
              </a:extLst>
            </p:cNvPr>
            <p:cNvSpPr txBox="1"/>
            <p:nvPr/>
          </p:nvSpPr>
          <p:spPr>
            <a:xfrm rot="21000000">
              <a:off x="2945785" y="365206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64433FB-A6B7-6A4B-8222-EABB6F8778FD}"/>
              </a:ext>
            </a:extLst>
          </p:cNvPr>
          <p:cNvGrpSpPr/>
          <p:nvPr/>
        </p:nvGrpSpPr>
        <p:grpSpPr>
          <a:xfrm>
            <a:off x="5104599" y="4584856"/>
            <a:ext cx="1309470" cy="383112"/>
            <a:chOff x="5213310" y="3226014"/>
            <a:chExt cx="1309470" cy="383112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7527A16B-EF44-4B40-9086-939F3E070B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C178160-C4AE-4E47-8E89-8C083910A388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4</a:t>
              </a: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32F81479-B561-2247-8BF2-050E5B4A5090}"/>
              </a:ext>
            </a:extLst>
          </p:cNvPr>
          <p:cNvSpPr txBox="1"/>
          <p:nvPr/>
        </p:nvSpPr>
        <p:spPr>
          <a:xfrm>
            <a:off x="1240109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7174559-4E3F-7645-9CBD-B712FEA6E112}"/>
              </a:ext>
            </a:extLst>
          </p:cNvPr>
          <p:cNvSpPr txBox="1"/>
          <p:nvPr/>
        </p:nvSpPr>
        <p:spPr>
          <a:xfrm>
            <a:off x="7818915" y="2673864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920B8D-3E20-664F-962C-625199998293}"/>
              </a:ext>
            </a:extLst>
          </p:cNvPr>
          <p:cNvSpPr txBox="1"/>
          <p:nvPr/>
        </p:nvSpPr>
        <p:spPr>
          <a:xfrm>
            <a:off x="7822613" y="267332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5C1000E-C7F7-AA4A-A6C1-E9052BB9A2A7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35E0B0C-08F3-344C-AF00-B7C7B64C416D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5" name="Line Callout 1 4">
            <a:extLst>
              <a:ext uri="{FF2B5EF4-FFF2-40B4-BE49-F238E27FC236}">
                <a16:creationId xmlns:a16="http://schemas.microsoft.com/office/drawing/2014/main" id="{82BB0FC4-1B07-FF47-AC5E-3D781CCC5C56}"/>
              </a:ext>
            </a:extLst>
          </p:cNvPr>
          <p:cNvSpPr/>
          <p:nvPr/>
        </p:nvSpPr>
        <p:spPr bwMode="auto">
          <a:xfrm>
            <a:off x="5616837" y="5862177"/>
            <a:ext cx="3295854" cy="612648"/>
          </a:xfrm>
          <a:prstGeom prst="borderCallout1">
            <a:avLst>
              <a:gd name="adj1" fmla="val -7492"/>
              <a:gd name="adj2" fmla="val 5691"/>
              <a:gd name="adj3" fmla="val -133522"/>
              <a:gd name="adj4" fmla="val -12468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Without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timeout &amp; retransmission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Line Callout 1 130">
            <a:extLst>
              <a:ext uri="{FF2B5EF4-FFF2-40B4-BE49-F238E27FC236}">
                <a16:creationId xmlns:a16="http://schemas.microsoft.com/office/drawing/2014/main" id="{E81625BF-4B15-2544-865F-9EF36DB39197}"/>
              </a:ext>
            </a:extLst>
          </p:cNvPr>
          <p:cNvSpPr/>
          <p:nvPr/>
        </p:nvSpPr>
        <p:spPr bwMode="auto">
          <a:xfrm>
            <a:off x="2594106" y="1193561"/>
            <a:ext cx="3955787" cy="612648"/>
          </a:xfrm>
          <a:prstGeom prst="borderCallout1">
            <a:avLst>
              <a:gd name="adj1" fmla="val 77796"/>
              <a:gd name="adj2" fmla="val -1727"/>
              <a:gd name="adj3" fmla="val 191228"/>
              <a:gd name="adj4" fmla="val -25169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ACK 5 confirms everything up to 5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610583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B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9" grpId="0" animBg="1"/>
      <p:bldP spid="130" grpId="0" animBg="1"/>
      <p:bldP spid="130" grpId="2" animBg="1"/>
      <p:bldP spid="130" grpId="3" animBg="1"/>
      <p:bldP spid="5" grpId="0" animBg="1"/>
      <p:bldP spid="1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130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90364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Stored packets at the sender</a:t>
            </a:r>
          </a:p>
          <a:p>
            <a:r>
              <a:rPr lang="en" sz="2000" dirty="0"/>
              <a:t>the sender must store all unacknowledged packets and be able to retransmit</a:t>
            </a:r>
          </a:p>
          <a:p>
            <a:r>
              <a:rPr lang="en-US" sz="2000" dirty="0"/>
              <a:t>maximum number defined by sender’s window size (here 3)</a:t>
            </a:r>
          </a:p>
          <a:p>
            <a:r>
              <a:rPr lang="en-US" sz="2000" dirty="0"/>
              <a:t>the packets not yet acknowledged by the receiver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Stored packets at the receiver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necessary</a:t>
            </a:r>
            <a:r>
              <a:rPr lang="en-US" sz="2000" dirty="0"/>
              <a:t> to store any packets</a:t>
            </a:r>
          </a:p>
          <a:p>
            <a:pPr lvl="1"/>
            <a:r>
              <a:rPr lang="en-US" sz="1600" dirty="0"/>
              <a:t>receive buffer must hold at least one packet, but can be passed to next layer right away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useful</a:t>
            </a:r>
            <a:r>
              <a:rPr lang="en-US" sz="2000" dirty="0"/>
              <a:t> to store more than one receiver window size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ACK sent by receiver only if the packet</a:t>
            </a:r>
          </a:p>
          <a:p>
            <a:r>
              <a:rPr lang="en-US" sz="2000" b="1" dirty="0"/>
              <a:t>has been </a:t>
            </a:r>
            <a:r>
              <a:rPr lang="en-US" sz="2000" dirty="0"/>
              <a:t>identified as being correct</a:t>
            </a:r>
          </a:p>
          <a:p>
            <a:r>
              <a:rPr lang="en-US" sz="2000" b="1" dirty="0"/>
              <a:t>can be </a:t>
            </a:r>
            <a:r>
              <a:rPr lang="en-US" sz="2000" dirty="0"/>
              <a:t>transmitted correctly to the application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“in the right order”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usually: free from detected bit errors</a:t>
            </a:r>
          </a:p>
        </p:txBody>
      </p:sp>
    </p:spTree>
    <p:extLst>
      <p:ext uri="{BB962C8B-B14F-4D97-AF65-F5344CB8AC3E}">
        <p14:creationId xmlns:p14="http://schemas.microsoft.com/office/powerpoint/2010/main" val="6305575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retransmission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28793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55AC7A76-50FB-3B43-89AB-6311A8CA4DB5}"/>
              </a:ext>
            </a:extLst>
          </p:cNvPr>
          <p:cNvSpPr txBox="1"/>
          <p:nvPr/>
        </p:nvSpPr>
        <p:spPr>
          <a:xfrm>
            <a:off x="3964738" y="3046856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2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BEE9FE6-4FB5-DE43-A917-6722B06C6C11}"/>
              </a:ext>
            </a:extLst>
          </p:cNvPr>
          <p:cNvSpPr txBox="1"/>
          <p:nvPr/>
        </p:nvSpPr>
        <p:spPr>
          <a:xfrm>
            <a:off x="3973206" y="3973324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E30991-96E3-DA42-AFEF-F6C364746E3B}"/>
              </a:ext>
            </a:extLst>
          </p:cNvPr>
          <p:cNvGrpSpPr/>
          <p:nvPr/>
        </p:nvGrpSpPr>
        <p:grpSpPr>
          <a:xfrm>
            <a:off x="3111811" y="2001555"/>
            <a:ext cx="5256080" cy="4182053"/>
            <a:chOff x="3111811" y="2001555"/>
            <a:chExt cx="5256080" cy="418205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FBFED2-703C-4D4B-AE09-C93C4A9C3D23}"/>
                </a:ext>
              </a:extLst>
            </p:cNvPr>
            <p:cNvSpPr/>
            <p:nvPr/>
          </p:nvSpPr>
          <p:spPr bwMode="auto">
            <a:xfrm>
              <a:off x="5072037" y="2001555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Go-Back-N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accepts packets only in order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receiver needs only buffer for 1 packet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looses &gt;1 packets in a row, this fixes the problem quickly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78A85E-9FED-D94D-ADEA-C32E828FA89B}"/>
                </a:ext>
              </a:extLst>
            </p:cNvPr>
            <p:cNvCxnSpPr>
              <a:cxnSpLocks/>
              <a:stCxn id="31" idx="1"/>
            </p:cNvCxnSpPr>
            <p:nvPr/>
          </p:nvCxnSpPr>
          <p:spPr bwMode="auto">
            <a:xfrm flipH="1">
              <a:off x="3111811" y="4092582"/>
              <a:ext cx="1960226" cy="73470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0422E6-EAEE-4841-B7B6-A98ADAFAA156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7E2619CD-F557-164B-AD10-E78E08533D6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CCE9AC57-F53C-E946-A1EF-8623A7071F36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2F5461E-F219-2149-B8A1-71531BD5ECBD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14BA2604-13D6-B647-86E3-F31371FBF2C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A1DBF0FD-259D-7A41-881D-E07B0D5F743F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15113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  <p:bldP spid="20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EEC52DD-0BD1-C54B-8A87-3870280DD741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BB29B96E-EAA0-8543-AEB5-D686295C061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3F60EE7-5EAE-794D-881A-421C820E118F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CF6B6859-6A46-414F-8433-DFD2AEC75939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E4926A6E-50EA-EC4D-BA3C-6FA801F5C8D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5473C249-D9C0-8E4E-B394-7E8C0A86F681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42B5B520-666B-E640-B6E3-C81346F54066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8F00CA0-D43E-A94B-ADCD-A3AB72EF95BB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878868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1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396ADA1-D6A7-C64A-B268-2ACB321F04BC}"/>
              </a:ext>
            </a:extLst>
          </p:cNvPr>
          <p:cNvGrpSpPr/>
          <p:nvPr/>
        </p:nvGrpSpPr>
        <p:grpSpPr>
          <a:xfrm>
            <a:off x="822037" y="1826667"/>
            <a:ext cx="5596986" cy="4182053"/>
            <a:chOff x="822037" y="1826667"/>
            <a:chExt cx="5596986" cy="418205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59717D1-2939-7842-98D6-0C6306F32025}"/>
                </a:ext>
              </a:extLst>
            </p:cNvPr>
            <p:cNvSpPr/>
            <p:nvPr/>
          </p:nvSpPr>
          <p:spPr bwMode="auto">
            <a:xfrm>
              <a:off x="822037" y="1826667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Selective Repeat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buffers packets that arrive out of order but in window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less traffic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looses only 1 packet in a row, this uses bandwidth better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F17098B7-4F18-8F4D-990B-1B28B1F3E896}"/>
                </a:ext>
              </a:extLst>
            </p:cNvPr>
            <p:cNvCxnSpPr>
              <a:cxnSpLocks/>
              <a:stCxn id="118" idx="3"/>
            </p:cNvCxnSpPr>
            <p:nvPr/>
          </p:nvCxnSpPr>
          <p:spPr bwMode="auto">
            <a:xfrm>
              <a:off x="4117891" y="3917694"/>
              <a:ext cx="2301132" cy="13110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2638E474-E541-E047-92B1-F7FABB5004B1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8192E4-6627-E144-9B97-3496B5A9F354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406483445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9895</TotalTime>
  <Words>2011</Words>
  <Application>Microsoft Macintosh PowerPoint</Application>
  <PresentationFormat>On-screen Show (4:3)</PresentationFormat>
  <Paragraphs>731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Cambria Math</vt:lpstr>
      <vt:lpstr>Comic Sans MS</vt:lpstr>
      <vt:lpstr>Eurostile</vt:lpstr>
      <vt:lpstr>Tahoma</vt:lpstr>
      <vt:lpstr>Times New Roman</vt:lpstr>
      <vt:lpstr>Wingdings</vt:lpstr>
      <vt:lpstr>1_paalh</vt:lpstr>
      <vt:lpstr>Transport layer</vt:lpstr>
      <vt:lpstr>Flow Control on Transport Layer</vt:lpstr>
      <vt:lpstr>Flow control and error treatment</vt:lpstr>
      <vt:lpstr>Transport layer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Transport layer</vt:lpstr>
      <vt:lpstr>Flow control: Sliding Window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Transport layer</vt:lpstr>
      <vt:lpstr>Sliding Window: Concept</vt:lpstr>
      <vt:lpstr>Sliding Window: Concept</vt:lpstr>
      <vt:lpstr>Sliding Window: Concept</vt:lpstr>
      <vt:lpstr>Sliding Window: Concept</vt:lpstr>
      <vt:lpstr>Sliding Window</vt:lpstr>
      <vt:lpstr>Transport layer</vt:lpstr>
      <vt:lpstr>Sliding Window</vt:lpstr>
      <vt:lpstr>Sliding Window</vt:lpstr>
      <vt:lpstr>Sliding Window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1834</cp:revision>
  <cp:lastPrinted>2020-04-19T17:16:05Z</cp:lastPrinted>
  <dcterms:created xsi:type="dcterms:W3CDTF">2003-03-06T08:24:12Z</dcterms:created>
  <dcterms:modified xsi:type="dcterms:W3CDTF">2020-04-19T18:53:35Z</dcterms:modified>
  <cp:category/>
</cp:coreProperties>
</file>