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11"/>
  </p:notesMasterIdLst>
  <p:handoutMasterIdLst>
    <p:handoutMasterId r:id="rId12"/>
  </p:handoutMasterIdLst>
  <p:sldIdLst>
    <p:sldId id="782" r:id="rId2"/>
    <p:sldId id="277" r:id="rId3"/>
    <p:sldId id="278" r:id="rId4"/>
    <p:sldId id="279" r:id="rId5"/>
    <p:sldId id="777" r:id="rId6"/>
    <p:sldId id="718" r:id="rId7"/>
    <p:sldId id="781" r:id="rId8"/>
    <p:sldId id="717" r:id="rId9"/>
    <p:sldId id="778" r:id="rId10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TCP Terminology" id="{BA113818-8080-124A-801A-6F5F2270FE9A}">
          <p14:sldIdLst>
            <p14:sldId id="782"/>
            <p14:sldId id="277"/>
            <p14:sldId id="278"/>
            <p14:sldId id="279"/>
          </p14:sldIdLst>
        </p14:section>
        <p14:section name="TCP Reliability" id="{8AD8F650-9D98-324C-9430-74AD8BFD9AC5}">
          <p14:sldIdLst>
            <p14:sldId id="777"/>
            <p14:sldId id="718"/>
            <p14:sldId id="781"/>
            <p14:sldId id="717"/>
            <p14:sldId id="77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432FF"/>
    <a:srgbClr val="FF9300"/>
    <a:srgbClr val="00FDFF"/>
    <a:srgbClr val="FFD579"/>
    <a:srgbClr val="7A81FF"/>
    <a:srgbClr val="FF7E79"/>
    <a:srgbClr val="0096FF"/>
    <a:srgbClr val="FF2600"/>
    <a:srgbClr val="1600FF"/>
    <a:srgbClr val="06AB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52"/>
    <p:restoredTop sz="81824" autoAdjust="0"/>
  </p:normalViewPr>
  <p:slideViewPr>
    <p:cSldViewPr snapToGrid="0">
      <p:cViewPr varScale="1">
        <p:scale>
          <a:sx n="101" d="100"/>
          <a:sy n="101" d="100"/>
        </p:scale>
        <p:origin x="2712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144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45D9A20B-537F-284C-B866-9242820ABC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522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DD29E037-B1DD-4743-9384-70CA6E41B7C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1469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973639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Nominell – tilgjengelig – flaskehals</a:t>
            </a:r>
          </a:p>
          <a:p>
            <a:r>
              <a:rPr lang="nb-NO" dirty="0"/>
              <a:t>Flytkontroll - </a:t>
            </a:r>
            <a:r>
              <a:rPr lang="nb-NO" dirty="0" err="1"/>
              <a:t>metningkontroll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774890-FD30-F34D-9AA7-DCA0C7C45C0B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26054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de-AT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70103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5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175144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120F87-BFDD-1C4D-97E5-A23397509173}" type="slidenum">
              <a:rPr lang="en-GB"/>
              <a:pPr/>
              <a:t>6</a:t>
            </a:fld>
            <a:endParaRPr lang="en-GB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7123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120F87-BFDD-1C4D-97E5-A23397509173}" type="slidenum">
              <a:rPr lang="en-GB"/>
              <a:pPr/>
              <a:t>7</a:t>
            </a:fld>
            <a:endParaRPr lang="en-GB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93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Spurious = </a:t>
            </a:r>
            <a:r>
              <a:rPr lang="en-US" dirty="0" err="1"/>
              <a:t>uberettiget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774890-FD30-F34D-9AA7-DCA0C7C45C0B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6552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576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15098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5097" name="Picture 25" descr="ppt7" hidden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" y="2155825"/>
            <a:ext cx="13970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5099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1" name="Rectangle 19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1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0" name="Rectangle 28" hidden="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rgbClr val="1C1C1C"/>
                    </a:gs>
                    <a:gs pos="100000">
                      <a:srgbClr val="C0C0C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2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3" name="Rectangle 2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4" name="Line 3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3" name="Rectangle 31" hidden="1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rgbClr val="808080"/>
                    </a:gs>
                    <a:gs pos="100000">
                      <a:srgbClr val="1C1C1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nb-NO"/>
          </a:p>
        </p:txBody>
      </p:sp>
      <p:sp>
        <p:nvSpPr>
          <p:cNvPr id="515105" name="Line 3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4" name="Rectangle 22"/>
          <p:cNvSpPr>
            <a:spLocks noChangeArrowheads="1"/>
          </p:cNvSpPr>
          <p:nvPr/>
        </p:nvSpPr>
        <p:spPr bwMode="auto">
          <a:xfrm rot="-54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6" name="Line 34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8632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4B0F3-87A8-A043-9AC3-42D9CA424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E8CCB-B1CF-F948-94F6-CF4C9FC7695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826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E1E18B-3F34-CB45-B6A8-5E616DDF8672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3255B9-2EF2-A749-B5A5-8A35A1F573C4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2925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988A9-FBBA-D54E-993C-7F6FC4AC3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2DBA3-E383-E24B-AAC3-C2DAACBA5A7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ACAB7A-70F7-3044-9C4A-75051914C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0036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E46C1-ED80-D148-B9A2-7FDDE4918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70CC5-F0C3-DD46-A101-77296B5A5F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3AB430-04BC-2942-8996-F7CD9836DAB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36182A-C189-1E4C-98FF-34537C799FF5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9862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BA62-0403-604D-B3B8-E975FE172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00C3D4-54B2-D24F-87E6-4691CE29A97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700A9-EFC4-2D47-8168-31481F2C66C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0AF2AC-EA36-DA4B-BABE-ACC38CA756AF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2216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580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  <a:endParaRPr lang="en-US" dirty="0"/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504" y="866775"/>
            <a:ext cx="8928992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en-US" dirty="0"/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</a:rPr>
              <a:t>IN2140 – Introduction to operating systems and data communication</a:t>
            </a:r>
          </a:p>
        </p:txBody>
      </p:sp>
      <p:pic>
        <p:nvPicPr>
          <p:cNvPr id="514079" name="Picture 3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14086" name="Picture 38" descr="Picture2"/>
          <p:cNvPicPr>
            <a:picLocks noChangeAspect="1" noChangeArrowheads="1"/>
          </p:cNvPicPr>
          <p:nvPr/>
        </p:nvPicPr>
        <p:blipFill>
          <a:blip r:embed="rId10"/>
          <a:srcRect r="67514"/>
          <a:stretch>
            <a:fillRect/>
          </a:stretch>
        </p:blipFill>
        <p:spPr bwMode="auto">
          <a:xfrm>
            <a:off x="15875" y="6572250"/>
            <a:ext cx="29473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>
                <a:solidFill>
                  <a:srgbClr val="000000"/>
                </a:solidFill>
              </a:rPr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93" r:id="rId2"/>
    <p:sldLayoutId id="2147483694" r:id="rId3"/>
    <p:sldLayoutId id="2147483695" r:id="rId4"/>
    <p:sldLayoutId id="2147483698" r:id="rId5"/>
    <p:sldLayoutId id="2147483699" r:id="rId6"/>
    <p:sldLayoutId id="2147483700" r:id="rId7"/>
  </p:sldLayoutIdLst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/>
          <a:ea typeface="+mj-ea"/>
          <a:cs typeface="Eurostile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2"/>
        <a:buChar char="§"/>
        <a:defRPr sz="2800">
          <a:solidFill>
            <a:schemeClr val="tx1"/>
          </a:solidFill>
          <a:latin typeface="Eurostile"/>
          <a:ea typeface="+mn-ea"/>
          <a:cs typeface="Eurostile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/>
          <a:ea typeface="ＭＳ Ｐゴシック" charset="-128"/>
          <a:cs typeface="Eurostile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/>
          <a:ea typeface="ＭＳ Ｐゴシック" charset="-128"/>
          <a:cs typeface="Eurostile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Wingdings" charset="2"/>
        <a:buChar char="§"/>
        <a:defRPr sz="1900">
          <a:solidFill>
            <a:schemeClr val="tx1"/>
          </a:solidFill>
          <a:latin typeface="Eurostile"/>
          <a:ea typeface="ＭＳ Ｐゴシック" charset="-128"/>
          <a:cs typeface="Eurostile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Eurostile"/>
          <a:ea typeface="ＭＳ Ｐゴシック" charset="-128"/>
          <a:cs typeface="Eurostile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Terminology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3028672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</a:rPr>
              <a:t>Terminology: bandwidth (1/2)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152400" y="1196751"/>
            <a:ext cx="8839200" cy="5240561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e-DE" sz="2000" dirty="0" err="1">
                <a:latin typeface="Calibri" charset="0"/>
              </a:rPr>
              <a:t>Mirriam</a:t>
            </a:r>
            <a:r>
              <a:rPr lang="de-DE" sz="2000" dirty="0">
                <a:latin typeface="Calibri" charset="0"/>
              </a:rPr>
              <a:t>-Webster online ( </a:t>
            </a:r>
            <a:r>
              <a:rPr lang="de-DE" sz="2000" u="sng" dirty="0">
                <a:solidFill>
                  <a:schemeClr val="accent2"/>
                </a:solidFill>
                <a:latin typeface="Calibri" charset="0"/>
              </a:rPr>
              <a:t>http://</a:t>
            </a:r>
            <a:r>
              <a:rPr lang="de-DE" sz="2000" u="sng" dirty="0" err="1">
                <a:solidFill>
                  <a:schemeClr val="accent2"/>
                </a:solidFill>
                <a:latin typeface="Calibri" charset="0"/>
              </a:rPr>
              <a:t>www.m-w.com</a:t>
            </a:r>
            <a:r>
              <a:rPr lang="de-DE" sz="2000" dirty="0">
                <a:solidFill>
                  <a:schemeClr val="accent2"/>
                </a:solidFill>
                <a:latin typeface="Calibri" charset="0"/>
              </a:rPr>
              <a:t> </a:t>
            </a:r>
            <a:r>
              <a:rPr lang="de-DE" sz="2000" dirty="0">
                <a:latin typeface="Calibri" charset="0"/>
              </a:rPr>
              <a:t>):</a:t>
            </a:r>
          </a:p>
          <a:p>
            <a:pPr eaLnBrk="1" hangingPunct="1"/>
            <a:r>
              <a:rPr lang="de-AT" sz="2000" dirty="0">
                <a:latin typeface="Calibri" charset="0"/>
              </a:rPr>
              <a:t>Main Entry: band*</a:t>
            </a:r>
            <a:r>
              <a:rPr lang="de-AT" sz="2000" dirty="0" err="1">
                <a:latin typeface="Calibri" charset="0"/>
              </a:rPr>
              <a:t>width</a:t>
            </a:r>
            <a:r>
              <a:rPr lang="de-DE" sz="2000" dirty="0">
                <a:latin typeface="Calibri" charset="0"/>
              </a:rPr>
              <a:t>, </a:t>
            </a:r>
            <a:r>
              <a:rPr lang="de-AT" sz="2000" dirty="0" err="1">
                <a:latin typeface="Calibri" charset="0"/>
              </a:rPr>
              <a:t>Pronunciation</a:t>
            </a:r>
            <a:r>
              <a:rPr lang="de-AT" sz="2000" dirty="0">
                <a:latin typeface="Calibri" charset="0"/>
              </a:rPr>
              <a:t>: 'band-"</a:t>
            </a:r>
            <a:r>
              <a:rPr lang="de-AT" sz="2000" dirty="0" err="1">
                <a:latin typeface="Calibri" charset="0"/>
              </a:rPr>
              <a:t>width</a:t>
            </a:r>
            <a:br>
              <a:rPr lang="de-AT" sz="2000" dirty="0">
                <a:latin typeface="Calibri" charset="0"/>
              </a:rPr>
            </a:br>
            <a:r>
              <a:rPr lang="de-AT" sz="2000" dirty="0" err="1">
                <a:latin typeface="Calibri" charset="0"/>
              </a:rPr>
              <a:t>Function</a:t>
            </a:r>
            <a:r>
              <a:rPr lang="de-AT" sz="2000" dirty="0">
                <a:latin typeface="Calibri" charset="0"/>
              </a:rPr>
              <a:t>: </a:t>
            </a:r>
            <a:r>
              <a:rPr lang="de-AT" sz="2000" dirty="0" err="1">
                <a:latin typeface="Calibri" charset="0"/>
              </a:rPr>
              <a:t>noun</a:t>
            </a:r>
            <a:r>
              <a:rPr lang="de-DE" sz="2000" dirty="0">
                <a:latin typeface="Calibri" charset="0"/>
              </a:rPr>
              <a:t>, </a:t>
            </a:r>
            <a:r>
              <a:rPr lang="de-AT" sz="2000" dirty="0">
                <a:latin typeface="Calibri" charset="0"/>
              </a:rPr>
              <a:t>Date: circa 1937</a:t>
            </a:r>
          </a:p>
          <a:p>
            <a:pPr lvl="1" eaLnBrk="1" hangingPunct="1"/>
            <a:r>
              <a:rPr lang="de-AT" sz="1600" dirty="0">
                <a:latin typeface="Calibri" charset="0"/>
                <a:ea typeface="ＭＳ Ｐゴシック" charset="0"/>
              </a:rPr>
              <a:t>1 : a </a:t>
            </a:r>
            <a:r>
              <a:rPr lang="de-AT" sz="1600" dirty="0" err="1">
                <a:latin typeface="Calibri" charset="0"/>
                <a:ea typeface="ＭＳ Ｐゴシック" charset="0"/>
              </a:rPr>
              <a:t>range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within</a:t>
            </a:r>
            <a:r>
              <a:rPr lang="de-AT" sz="1600" dirty="0">
                <a:latin typeface="Calibri" charset="0"/>
                <a:ea typeface="ＭＳ Ｐゴシック" charset="0"/>
              </a:rPr>
              <a:t> a band </a:t>
            </a:r>
            <a:r>
              <a:rPr lang="de-AT" sz="1600" dirty="0" err="1">
                <a:latin typeface="Calibri" charset="0"/>
                <a:ea typeface="ＭＳ Ｐゴシック" charset="0"/>
              </a:rPr>
              <a:t>of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wavelengths</a:t>
            </a:r>
            <a:r>
              <a:rPr lang="de-AT" sz="1600" dirty="0">
                <a:latin typeface="Calibri" charset="0"/>
                <a:ea typeface="ＭＳ Ｐゴシック" charset="0"/>
              </a:rPr>
              <a:t>, </a:t>
            </a:r>
            <a:r>
              <a:rPr lang="de-AT" sz="1600" dirty="0" err="1">
                <a:latin typeface="Calibri" charset="0"/>
                <a:ea typeface="ＭＳ Ｐゴシック" charset="0"/>
              </a:rPr>
              <a:t>frequencies</a:t>
            </a:r>
            <a:r>
              <a:rPr lang="de-AT" sz="1600" dirty="0">
                <a:latin typeface="Calibri" charset="0"/>
                <a:ea typeface="ＭＳ Ｐゴシック" charset="0"/>
              </a:rPr>
              <a:t>, </a:t>
            </a:r>
            <a:r>
              <a:rPr lang="de-AT" sz="1600" dirty="0" err="1">
                <a:latin typeface="Calibri" charset="0"/>
                <a:ea typeface="ＭＳ Ｐゴシック" charset="0"/>
              </a:rPr>
              <a:t>or</a:t>
            </a:r>
            <a:r>
              <a:rPr lang="de-DE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energies</a:t>
            </a:r>
            <a:r>
              <a:rPr lang="de-AT" sz="1600" dirty="0">
                <a:latin typeface="Calibri" charset="0"/>
                <a:ea typeface="ＭＳ Ｐゴシック" charset="0"/>
              </a:rPr>
              <a:t>; </a:t>
            </a:r>
            <a:r>
              <a:rPr lang="de-AT" sz="1600" dirty="0" err="1">
                <a:latin typeface="Calibri" charset="0"/>
                <a:ea typeface="ＭＳ Ｐゴシック" charset="0"/>
              </a:rPr>
              <a:t>especially</a:t>
            </a:r>
            <a:r>
              <a:rPr lang="de-AT" sz="1600" dirty="0">
                <a:latin typeface="Calibri" charset="0"/>
                <a:ea typeface="ＭＳ Ｐゴシック" charset="0"/>
              </a:rPr>
              <a:t> : a </a:t>
            </a:r>
            <a:r>
              <a:rPr lang="de-AT" sz="1600" dirty="0" err="1">
                <a:latin typeface="Calibri" charset="0"/>
                <a:ea typeface="ＭＳ Ｐゴシック" charset="0"/>
              </a:rPr>
              <a:t>range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of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radio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frequencies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which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is</a:t>
            </a:r>
            <a:r>
              <a:rPr lang="de-DE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occupied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by</a:t>
            </a:r>
            <a:r>
              <a:rPr lang="de-AT" sz="1600" dirty="0">
                <a:latin typeface="Calibri" charset="0"/>
                <a:ea typeface="ＭＳ Ｐゴシック" charset="0"/>
              </a:rPr>
              <a:t> a </a:t>
            </a:r>
            <a:r>
              <a:rPr lang="de-AT" sz="1600" dirty="0" err="1">
                <a:latin typeface="Calibri" charset="0"/>
                <a:ea typeface="ＭＳ Ｐゴシック" charset="0"/>
              </a:rPr>
              <a:t>modulated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carrier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wave</a:t>
            </a:r>
            <a:r>
              <a:rPr lang="de-AT" sz="1600" dirty="0">
                <a:latin typeface="Calibri" charset="0"/>
                <a:ea typeface="ＭＳ Ｐゴシック" charset="0"/>
              </a:rPr>
              <a:t>, </a:t>
            </a:r>
            <a:r>
              <a:rPr lang="de-AT" sz="1600" dirty="0" err="1">
                <a:latin typeface="Calibri" charset="0"/>
                <a:ea typeface="ＭＳ Ｐゴシック" charset="0"/>
              </a:rPr>
              <a:t>which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is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assigned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to</a:t>
            </a:r>
            <a:r>
              <a:rPr lang="de-AT" sz="1600" dirty="0">
                <a:latin typeface="Calibri" charset="0"/>
                <a:ea typeface="ＭＳ Ｐゴシック" charset="0"/>
              </a:rPr>
              <a:t> a</a:t>
            </a:r>
            <a:r>
              <a:rPr lang="de-DE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service</a:t>
            </a:r>
            <a:r>
              <a:rPr lang="de-AT" sz="1600" dirty="0">
                <a:latin typeface="Calibri" charset="0"/>
                <a:ea typeface="ＭＳ Ｐゴシック" charset="0"/>
              </a:rPr>
              <a:t>, </a:t>
            </a:r>
            <a:r>
              <a:rPr lang="de-AT" sz="1600" dirty="0" err="1">
                <a:latin typeface="Calibri" charset="0"/>
                <a:ea typeface="ＭＳ Ｐゴシック" charset="0"/>
              </a:rPr>
              <a:t>or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over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which</a:t>
            </a:r>
            <a:r>
              <a:rPr lang="de-AT" sz="1600" dirty="0">
                <a:latin typeface="Calibri" charset="0"/>
                <a:ea typeface="ＭＳ Ｐゴシック" charset="0"/>
              </a:rPr>
              <a:t> a </a:t>
            </a:r>
            <a:r>
              <a:rPr lang="de-AT" sz="1600" dirty="0" err="1">
                <a:latin typeface="Calibri" charset="0"/>
                <a:ea typeface="ＭＳ Ｐゴシック" charset="0"/>
              </a:rPr>
              <a:t>device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can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operate</a:t>
            </a:r>
            <a:endParaRPr lang="de-DE" sz="1600" dirty="0">
              <a:latin typeface="Calibri" charset="0"/>
              <a:ea typeface="ＭＳ Ｐゴシック" charset="0"/>
            </a:endParaRPr>
          </a:p>
          <a:p>
            <a:pPr lvl="1" eaLnBrk="1" hangingPunct="1"/>
            <a:r>
              <a:rPr lang="de-AT" sz="1600" dirty="0">
                <a:latin typeface="Calibri" charset="0"/>
                <a:ea typeface="ＭＳ Ｐゴシック" charset="0"/>
              </a:rPr>
              <a:t>2 : </a:t>
            </a:r>
            <a:r>
              <a:rPr lang="de-AT" sz="1600" dirty="0" err="1">
                <a:latin typeface="Calibri" charset="0"/>
                <a:ea typeface="ＭＳ Ｐゴシック" charset="0"/>
              </a:rPr>
              <a:t>the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capacity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for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data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transfer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of</a:t>
            </a:r>
            <a:r>
              <a:rPr lang="de-AT" sz="1600" dirty="0">
                <a:latin typeface="Calibri" charset="0"/>
                <a:ea typeface="ＭＳ Ｐゴシック" charset="0"/>
              </a:rPr>
              <a:t> an electronic </a:t>
            </a:r>
            <a:r>
              <a:rPr lang="de-AT" sz="1600" dirty="0" err="1">
                <a:latin typeface="Calibri" charset="0"/>
                <a:ea typeface="ＭＳ Ｐゴシック" charset="0"/>
              </a:rPr>
              <a:t>communications</a:t>
            </a:r>
            <a:r>
              <a:rPr lang="de-DE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system</a:t>
            </a:r>
            <a:r>
              <a:rPr lang="de-AT" sz="1600" dirty="0">
                <a:latin typeface="Calibri" charset="0"/>
                <a:ea typeface="ＭＳ Ｐゴシック" charset="0"/>
              </a:rPr>
              <a:t> &lt;</a:t>
            </a:r>
            <a:r>
              <a:rPr lang="de-AT" sz="1600" dirty="0" err="1">
                <a:latin typeface="Calibri" charset="0"/>
                <a:ea typeface="ＭＳ Ｐゴシック" charset="0"/>
              </a:rPr>
              <a:t>graphics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consume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more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bandwidth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than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text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does</a:t>
            </a:r>
            <a:r>
              <a:rPr lang="de-AT" sz="1600" dirty="0">
                <a:latin typeface="Calibri" charset="0"/>
                <a:ea typeface="ＭＳ Ｐゴシック" charset="0"/>
              </a:rPr>
              <a:t>&gt;;</a:t>
            </a:r>
            <a:r>
              <a:rPr lang="de-DE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especially</a:t>
            </a:r>
            <a:r>
              <a:rPr lang="de-AT" sz="1600" dirty="0">
                <a:latin typeface="Calibri" charset="0"/>
                <a:ea typeface="ＭＳ Ｐゴシック" charset="0"/>
              </a:rPr>
              <a:t> : </a:t>
            </a:r>
            <a:r>
              <a:rPr lang="de-AT" sz="1600" dirty="0" err="1">
                <a:latin typeface="Calibri" charset="0"/>
                <a:ea typeface="ＭＳ Ｐゴシック" charset="0"/>
              </a:rPr>
              <a:t>the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maximum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data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transfer</a:t>
            </a:r>
            <a:r>
              <a:rPr lang="de-AT" sz="1600" dirty="0">
                <a:latin typeface="Calibri" charset="0"/>
                <a:ea typeface="ＭＳ Ｐゴシック" charset="0"/>
              </a:rPr>
              <a:t> rate </a:t>
            </a:r>
            <a:r>
              <a:rPr lang="de-AT" sz="1600" dirty="0" err="1">
                <a:latin typeface="Calibri" charset="0"/>
                <a:ea typeface="ＭＳ Ｐゴシック" charset="0"/>
              </a:rPr>
              <a:t>of</a:t>
            </a:r>
            <a:r>
              <a:rPr lang="de-AT" sz="1600" dirty="0">
                <a:latin typeface="Calibri" charset="0"/>
                <a:ea typeface="ＭＳ Ｐゴシック" charset="0"/>
              </a:rPr>
              <a:t> such a </a:t>
            </a:r>
            <a:r>
              <a:rPr lang="de-AT" sz="1600" dirty="0" err="1">
                <a:latin typeface="Calibri" charset="0"/>
                <a:ea typeface="ＭＳ Ｐゴシック" charset="0"/>
              </a:rPr>
              <a:t>system</a:t>
            </a:r>
            <a:endParaRPr lang="de-AT" sz="1600" dirty="0">
              <a:latin typeface="Calibri" charset="0"/>
              <a:ea typeface="ＭＳ Ｐゴシック" charset="0"/>
            </a:endParaRPr>
          </a:p>
          <a:p>
            <a:pPr lvl="1" eaLnBrk="1" hangingPunct="1"/>
            <a:endParaRPr lang="de-AT" sz="1600" dirty="0">
              <a:latin typeface="Calibri" charset="0"/>
              <a:ea typeface="ＭＳ Ｐゴシック" charset="0"/>
            </a:endParaRPr>
          </a:p>
          <a:p>
            <a:pPr eaLnBrk="1" hangingPunct="1"/>
            <a:r>
              <a:rPr lang="de-DE" sz="2000" dirty="0">
                <a:latin typeface="Calibri" charset="0"/>
              </a:rPr>
              <a:t>Unit: </a:t>
            </a:r>
            <a:r>
              <a:rPr lang="de-DE" sz="2000" dirty="0" err="1">
                <a:latin typeface="Calibri" charset="0"/>
              </a:rPr>
              <a:t>definition</a:t>
            </a:r>
            <a:r>
              <a:rPr lang="de-DE" sz="2000" dirty="0">
                <a:latin typeface="Calibri" charset="0"/>
              </a:rPr>
              <a:t> 1 - “</a:t>
            </a:r>
            <a:r>
              <a:rPr lang="de-AT" sz="2000" dirty="0">
                <a:latin typeface="Calibri" charset="0"/>
              </a:rPr>
              <a:t>Hz</a:t>
            </a:r>
            <a:r>
              <a:rPr lang="de-DE" sz="2000" dirty="0">
                <a:latin typeface="Calibri" charset="0"/>
              </a:rPr>
              <a:t>“, </a:t>
            </a:r>
            <a:r>
              <a:rPr lang="de-DE" sz="2000" dirty="0" err="1">
                <a:latin typeface="Calibri" charset="0"/>
              </a:rPr>
              <a:t>definition</a:t>
            </a:r>
            <a:r>
              <a:rPr lang="de-DE" sz="2000" dirty="0">
                <a:latin typeface="Calibri" charset="0"/>
              </a:rPr>
              <a:t> 2 - “</a:t>
            </a:r>
            <a:r>
              <a:rPr lang="de-DE" sz="2000" dirty="0" err="1">
                <a:latin typeface="Calibri" charset="0"/>
              </a:rPr>
              <a:t>bit</a:t>
            </a:r>
            <a:r>
              <a:rPr lang="de-DE" sz="2000" dirty="0">
                <a:latin typeface="Calibri" charset="0"/>
              </a:rPr>
              <a:t>/s“ (bps)</a:t>
            </a:r>
            <a:endParaRPr lang="de-AT" sz="2000" dirty="0">
              <a:latin typeface="Calibri" charset="0"/>
            </a:endParaRPr>
          </a:p>
          <a:p>
            <a:pPr eaLnBrk="1" hangingPunct="1"/>
            <a:endParaRPr lang="en-US" sz="2000" dirty="0">
              <a:solidFill>
                <a:srgbClr val="000000"/>
              </a:solidFill>
              <a:latin typeface="Calibri" charset="0"/>
            </a:endParaRPr>
          </a:p>
          <a:p>
            <a:pPr eaLnBrk="1" hangingPunct="1"/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Common terminology in computer network context:</a:t>
            </a:r>
            <a:br>
              <a:rPr lang="en-US" sz="2000" dirty="0">
                <a:solidFill>
                  <a:schemeClr val="tx2"/>
                </a:solidFill>
                <a:latin typeface="Calibri" charset="0"/>
              </a:rPr>
            </a:br>
            <a:r>
              <a:rPr lang="en-US" sz="2000" dirty="0">
                <a:latin typeface="Calibri" charset="0"/>
              </a:rPr>
              <a:t>How many bits/sec can be transferred = “how thick is the pipe”</a:t>
            </a:r>
            <a:br>
              <a:rPr lang="en-US" sz="2000" dirty="0">
                <a:latin typeface="Calibri" charset="0"/>
              </a:rPr>
            </a:br>
            <a:endParaRPr lang="en-US" sz="2000" dirty="0">
              <a:latin typeface="Calibri" charset="0"/>
            </a:endParaRPr>
          </a:p>
          <a:p>
            <a:pPr lvl="1" eaLnBrk="1" hangingPunct="1"/>
            <a:endParaRPr lang="de-AT" sz="1600" dirty="0">
              <a:latin typeface="Calibri" charset="0"/>
              <a:ea typeface="ＭＳ Ｐゴシック" charset="0"/>
            </a:endParaRPr>
          </a:p>
          <a:p>
            <a:pPr eaLnBrk="1" hangingPunct="1"/>
            <a:endParaRPr lang="en-US" sz="2000" dirty="0">
              <a:latin typeface="Calibri" charset="0"/>
            </a:endParaRPr>
          </a:p>
        </p:txBody>
      </p:sp>
      <p:sp>
        <p:nvSpPr>
          <p:cNvPr id="16389" name="AutoShape 5"/>
          <p:cNvSpPr>
            <a:spLocks noChangeArrowheads="1"/>
          </p:cNvSpPr>
          <p:nvPr/>
        </p:nvSpPr>
        <p:spPr bwMode="auto">
          <a:xfrm>
            <a:off x="7001808" y="1208420"/>
            <a:ext cx="1746250" cy="609600"/>
          </a:xfrm>
          <a:prstGeom prst="wedgeRectCallout">
            <a:avLst>
              <a:gd name="adj1" fmla="val -89065"/>
              <a:gd name="adj2" fmla="val 123114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/>
              <a:t>Traditional, “real“ definition!</a:t>
            </a:r>
            <a:endParaRPr lang="de-AT" sz="1600"/>
          </a:p>
        </p:txBody>
      </p:sp>
      <p:sp>
        <p:nvSpPr>
          <p:cNvPr id="16390" name="AutoShape 6"/>
          <p:cNvSpPr>
            <a:spLocks noChangeArrowheads="1"/>
          </p:cNvSpPr>
          <p:nvPr/>
        </p:nvSpPr>
        <p:spPr bwMode="auto">
          <a:xfrm>
            <a:off x="6876256" y="3717032"/>
            <a:ext cx="1817687" cy="381000"/>
          </a:xfrm>
          <a:prstGeom prst="wedgeRectCallout">
            <a:avLst>
              <a:gd name="adj1" fmla="val -95381"/>
              <a:gd name="adj2" fmla="val -91530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/>
              <a:t>“Information rate“</a:t>
            </a:r>
            <a:endParaRPr lang="de-AT" sz="1600"/>
          </a:p>
        </p:txBody>
      </p:sp>
    </p:spTree>
    <p:extLst>
      <p:ext uri="{BB962C8B-B14F-4D97-AF65-F5344CB8AC3E}">
        <p14:creationId xmlns:p14="http://schemas.microsoft.com/office/powerpoint/2010/main" val="1137862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</a:rPr>
              <a:t>Terminology: bandwidth (2/2)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dirty="0">
                <a:latin typeface="Calibri" charset="0"/>
              </a:rPr>
              <a:t>Various wooly “bandwidth“ terms</a:t>
            </a:r>
          </a:p>
          <a:p>
            <a:pPr lvl="1" eaLnBrk="1" hangingPunct="1"/>
            <a:r>
              <a:rPr lang="en-US" sz="2000" dirty="0">
                <a:solidFill>
                  <a:srgbClr val="0000FF"/>
                </a:solidFill>
                <a:latin typeface="Calibri" charset="0"/>
                <a:ea typeface="ＭＳ Ｐゴシック" charset="0"/>
              </a:rPr>
              <a:t>Nominal bandwidth</a:t>
            </a:r>
            <a:r>
              <a:rPr lang="en-US" sz="2000" dirty="0">
                <a:latin typeface="Calibri" charset="0"/>
                <a:ea typeface="ＭＳ Ｐゴシック" charset="0"/>
              </a:rPr>
              <a:t>: Bandwidth of a link when there is no traffic</a:t>
            </a:r>
          </a:p>
          <a:p>
            <a:pPr lvl="1" eaLnBrk="1" hangingPunct="1"/>
            <a:r>
              <a:rPr lang="en-US" sz="2000" dirty="0">
                <a:solidFill>
                  <a:srgbClr val="0000FF"/>
                </a:solidFill>
                <a:latin typeface="Calibri" charset="0"/>
                <a:ea typeface="ＭＳ Ｐゴシック" charset="0"/>
              </a:rPr>
              <a:t>Available bandwidth</a:t>
            </a:r>
            <a:r>
              <a:rPr lang="en-US" sz="2000" dirty="0">
                <a:latin typeface="Calibri" charset="0"/>
                <a:ea typeface="ＭＳ Ｐゴシック" charset="0"/>
              </a:rPr>
              <a:t>: (Nominal bandwidth - traffic) ... during a specific interval</a:t>
            </a:r>
          </a:p>
          <a:p>
            <a:pPr lvl="1" eaLnBrk="1" hangingPunct="1"/>
            <a:r>
              <a:rPr lang="en-US" sz="2000" dirty="0">
                <a:solidFill>
                  <a:srgbClr val="0000FF"/>
                </a:solidFill>
                <a:latin typeface="Calibri" charset="0"/>
                <a:ea typeface="ＭＳ Ｐゴシック" charset="0"/>
              </a:rPr>
              <a:t>Bottleneck bandwidth</a:t>
            </a:r>
            <a:r>
              <a:rPr lang="en-US" sz="2000" dirty="0">
                <a:latin typeface="Calibri" charset="0"/>
                <a:ea typeface="ＭＳ Ｐゴシック" charset="0"/>
              </a:rPr>
              <a:t>: smallest nominal bandwidth along a path, but sometimes also smallest available bandwidth along a path</a:t>
            </a:r>
          </a:p>
          <a:p>
            <a:pPr eaLnBrk="1" hangingPunct="1"/>
            <a:endParaRPr lang="en-US" sz="2400" dirty="0">
              <a:latin typeface="Calibri" charset="0"/>
            </a:endParaRPr>
          </a:p>
          <a:p>
            <a:pPr eaLnBrk="1" hangingPunct="1"/>
            <a:r>
              <a:rPr lang="en-US" sz="2400" dirty="0">
                <a:solidFill>
                  <a:srgbClr val="0000FF"/>
                </a:solidFill>
                <a:latin typeface="Calibri" charset="0"/>
              </a:rPr>
              <a:t>Throughput</a:t>
            </a:r>
            <a:r>
              <a:rPr lang="en-US" sz="2400" dirty="0">
                <a:latin typeface="Calibri" charset="0"/>
              </a:rPr>
              <a:t>: bandwidth seen by the receiver</a:t>
            </a:r>
          </a:p>
          <a:p>
            <a:pPr lvl="1" eaLnBrk="1" hangingPunct="1"/>
            <a:endParaRPr lang="en-US" sz="2000" dirty="0">
              <a:latin typeface="Calibri" charset="0"/>
              <a:ea typeface="ＭＳ Ｐゴシック" charset="0"/>
            </a:endParaRPr>
          </a:p>
          <a:p>
            <a:pPr eaLnBrk="1" hangingPunct="1"/>
            <a:r>
              <a:rPr lang="en-US" sz="2400" dirty="0" err="1">
                <a:solidFill>
                  <a:srgbClr val="0000FF"/>
                </a:solidFill>
                <a:latin typeface="Calibri" charset="0"/>
              </a:rPr>
              <a:t>Goodput</a:t>
            </a:r>
            <a:r>
              <a:rPr lang="en-US" sz="2400" dirty="0">
                <a:latin typeface="Calibri" charset="0"/>
              </a:rPr>
              <a:t>: bandwidth seen by the receiving application</a:t>
            </a:r>
          </a:p>
          <a:p>
            <a:pPr lvl="1" eaLnBrk="1" hangingPunct="1"/>
            <a:r>
              <a:rPr lang="en-US" sz="2000" dirty="0">
                <a:latin typeface="Calibri" charset="0"/>
              </a:rPr>
              <a:t>e.g. TCP: </a:t>
            </a:r>
            <a:r>
              <a:rPr lang="en-US" sz="2000" dirty="0" err="1">
                <a:latin typeface="Calibri" charset="0"/>
              </a:rPr>
              <a:t>goodput</a:t>
            </a:r>
            <a:r>
              <a:rPr lang="en-US" sz="2000" dirty="0">
                <a:latin typeface="Calibri" charset="0"/>
              </a:rPr>
              <a:t> != throughput</a:t>
            </a:r>
          </a:p>
          <a:p>
            <a:pPr lvl="1" eaLnBrk="1" hangingPunct="1"/>
            <a:r>
              <a:rPr lang="en-US" sz="2000" dirty="0">
                <a:latin typeface="Calibri" charset="0"/>
              </a:rPr>
              <a:t>Difference is not only message headers - more required to ensure reliability, ordering, flow control, congestion control, ...</a:t>
            </a:r>
          </a:p>
          <a:p>
            <a:pPr eaLnBrk="1" hangingPunct="1"/>
            <a:endParaRPr lang="en-US" sz="24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435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 eaLnBrk="1" hangingPunct="1"/>
            <a:r>
              <a:rPr lang="en-US" dirty="0">
                <a:latin typeface="Calibri" charset="0"/>
              </a:rPr>
              <a:t>Terminology: delay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75" tIns="46038" rIns="92075" bIns="46038"/>
          <a:lstStyle/>
          <a:p>
            <a:pPr eaLnBrk="1" hangingPunct="1">
              <a:lnSpc>
                <a:spcPct val="90000"/>
              </a:lnSpc>
            </a:pPr>
            <a:r>
              <a:rPr lang="en-US" sz="2000" dirty="0">
                <a:solidFill>
                  <a:srgbClr val="0000FF"/>
                </a:solidFill>
                <a:latin typeface="Calibri" charset="0"/>
              </a:rPr>
              <a:t>Propagation delay </a:t>
            </a:r>
            <a:r>
              <a:rPr lang="en-US" sz="2000" dirty="0">
                <a:latin typeface="Calibri" charset="0"/>
              </a:rPr>
              <a:t>- time to transfer a bit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000" dirty="0">
              <a:solidFill>
                <a:srgbClr val="0000FF"/>
              </a:solidFill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>
                <a:solidFill>
                  <a:srgbClr val="0000FF"/>
                </a:solidFill>
                <a:latin typeface="Calibri" charset="0"/>
              </a:rPr>
              <a:t>Latency </a:t>
            </a:r>
            <a:r>
              <a:rPr lang="en-US" sz="2000" i="1" dirty="0">
                <a:latin typeface="Calibri" charset="0"/>
              </a:rPr>
              <a:t>=  propagation delay</a:t>
            </a:r>
            <a:br>
              <a:rPr lang="en-US" sz="2000" i="1" dirty="0">
                <a:latin typeface="Calibri" charset="0"/>
              </a:rPr>
            </a:br>
            <a:r>
              <a:rPr lang="en-US" sz="2000" i="1" dirty="0">
                <a:latin typeface="Calibri" charset="0"/>
              </a:rPr>
              <a:t>               +  </a:t>
            </a:r>
            <a:r>
              <a:rPr lang="en-US" sz="2000" i="1" dirty="0" err="1">
                <a:latin typeface="Calibri" charset="0"/>
              </a:rPr>
              <a:t>msg_length</a:t>
            </a:r>
            <a:r>
              <a:rPr lang="en-US" sz="2000" i="1" dirty="0">
                <a:latin typeface="Calibri" charset="0"/>
              </a:rPr>
              <a:t>  / bottleneck bandwidth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i="1" dirty="0">
                <a:latin typeface="Calibri" charset="0"/>
              </a:rPr>
              <a:t>                     +  queuing delay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>
                <a:latin typeface="Calibri" charset="0"/>
                <a:ea typeface="ＭＳ Ｐゴシック" charset="0"/>
              </a:rPr>
              <a:t>just a rough measure; e.g., processing delay can also</a:t>
            </a:r>
            <a:br>
              <a:rPr lang="en-US" sz="1800" dirty="0">
                <a:latin typeface="Calibri" charset="0"/>
                <a:ea typeface="ＭＳ Ｐゴシック" charset="0"/>
              </a:rPr>
            </a:br>
            <a:r>
              <a:rPr lang="en-US" sz="1800" dirty="0">
                <a:latin typeface="Calibri" charset="0"/>
                <a:ea typeface="ＭＳ Ｐゴシック" charset="0"/>
              </a:rPr>
              <a:t>play a role, esp. in core routers (CPU = scarce resource!)</a:t>
            </a: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>
                <a:solidFill>
                  <a:srgbClr val="0000FF"/>
                </a:solidFill>
                <a:latin typeface="Calibri" charset="0"/>
              </a:rPr>
              <a:t>Jitter </a:t>
            </a:r>
            <a:r>
              <a:rPr lang="en-US" sz="2000" dirty="0">
                <a:latin typeface="Calibri" charset="0"/>
              </a:rPr>
              <a:t>- delay fluctuations, very critical for most real-time applications</a:t>
            </a: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>
                <a:solidFill>
                  <a:srgbClr val="0000FF"/>
                </a:solidFill>
                <a:latin typeface="Calibri" charset="0"/>
              </a:rPr>
              <a:t>End-to-end delay</a:t>
            </a:r>
            <a:r>
              <a:rPr lang="en-US" sz="2000" dirty="0">
                <a:latin typeface="Calibri" charset="0"/>
              </a:rPr>
              <a:t> – time a message needs from a sending entity to a receiving entity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latin typeface="Calibri" charset="0"/>
              </a:rPr>
              <a:t>end-to-end delay on the application layer includes TCP retransmissions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latin typeface="Calibri" charset="0"/>
              </a:rPr>
              <a:t>end-to-end delay on the transport layer does not</a:t>
            </a: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>
                <a:solidFill>
                  <a:srgbClr val="0000FF"/>
                </a:solidFill>
                <a:latin typeface="Calibri" charset="0"/>
              </a:rPr>
              <a:t>Round-trip time (RTT) </a:t>
            </a:r>
            <a:r>
              <a:rPr lang="en-US" sz="2000" dirty="0">
                <a:latin typeface="Calibri" charset="0"/>
              </a:rPr>
              <a:t>- time a messages needs to go from sender to receiver and back</a:t>
            </a:r>
          </a:p>
        </p:txBody>
      </p:sp>
    </p:spTree>
    <p:extLst>
      <p:ext uri="{BB962C8B-B14F-4D97-AF65-F5344CB8AC3E}">
        <p14:creationId xmlns:p14="http://schemas.microsoft.com/office/powerpoint/2010/main" val="2756145550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TCP reliability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411900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TCP Reliability</a:t>
            </a:r>
            <a:endParaRPr lang="en-US" sz="3200" dirty="0"/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885825"/>
            <a:ext cx="8839200" cy="52609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sz="2400" dirty="0"/>
              <a:t>TCP/IP has only two tools for ensuring reliable transfer: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dirty="0"/>
              <a:t>detecting duplicate byte ranges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dirty="0"/>
              <a:t>retransmitting data that has not arrived and not arrived correctly</a:t>
            </a:r>
          </a:p>
        </p:txBody>
      </p:sp>
    </p:spTree>
    <p:extLst>
      <p:ext uri="{BB962C8B-B14F-4D97-AF65-F5344CB8AC3E}">
        <p14:creationId xmlns:p14="http://schemas.microsoft.com/office/powerpoint/2010/main" val="416592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ChangeArrowheads="1"/>
          </p:cNvSpPr>
          <p:nvPr/>
        </p:nvSpPr>
        <p:spPr bwMode="auto">
          <a:xfrm>
            <a:off x="1187450" y="3429000"/>
            <a:ext cx="4608513" cy="1800225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TCP Reliability</a:t>
            </a:r>
            <a:endParaRPr lang="en-US" sz="3200" dirty="0"/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885825"/>
            <a:ext cx="8839200" cy="9429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sz="2400" dirty="0"/>
              <a:t>TCP/IP Retransmits segments until they are acknowledged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sz="2400" dirty="0"/>
              <a:t>ACK field is used for that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187450" y="1916112"/>
            <a:ext cx="4608513" cy="144463"/>
            <a:chOff x="1066" y="2931"/>
            <a:chExt cx="2903" cy="91"/>
          </a:xfrm>
        </p:grpSpPr>
        <p:sp>
          <p:nvSpPr>
            <p:cNvPr id="88131" name="Line 6"/>
            <p:cNvSpPr>
              <a:spLocks noChangeShapeType="1"/>
            </p:cNvSpPr>
            <p:nvPr/>
          </p:nvSpPr>
          <p:spPr bwMode="auto">
            <a:xfrm flipV="1">
              <a:off x="1066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2" name="Line 7"/>
            <p:cNvSpPr>
              <a:spLocks noChangeShapeType="1"/>
            </p:cNvSpPr>
            <p:nvPr/>
          </p:nvSpPr>
          <p:spPr bwMode="auto">
            <a:xfrm flipV="1">
              <a:off x="115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3" name="Line 8"/>
            <p:cNvSpPr>
              <a:spLocks noChangeShapeType="1"/>
            </p:cNvSpPr>
            <p:nvPr/>
          </p:nvSpPr>
          <p:spPr bwMode="auto">
            <a:xfrm flipV="1">
              <a:off x="124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4" name="Line 9"/>
            <p:cNvSpPr>
              <a:spLocks noChangeShapeType="1"/>
            </p:cNvSpPr>
            <p:nvPr/>
          </p:nvSpPr>
          <p:spPr bwMode="auto">
            <a:xfrm flipV="1">
              <a:off x="133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5" name="Line 10"/>
            <p:cNvSpPr>
              <a:spLocks noChangeShapeType="1"/>
            </p:cNvSpPr>
            <p:nvPr/>
          </p:nvSpPr>
          <p:spPr bwMode="auto">
            <a:xfrm flipV="1">
              <a:off x="142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6" name="Line 11"/>
            <p:cNvSpPr>
              <a:spLocks noChangeShapeType="1"/>
            </p:cNvSpPr>
            <p:nvPr/>
          </p:nvSpPr>
          <p:spPr bwMode="auto">
            <a:xfrm flipV="1">
              <a:off x="151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7" name="Line 12"/>
            <p:cNvSpPr>
              <a:spLocks noChangeShapeType="1"/>
            </p:cNvSpPr>
            <p:nvPr/>
          </p:nvSpPr>
          <p:spPr bwMode="auto">
            <a:xfrm flipV="1">
              <a:off x="161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8" name="Line 13"/>
            <p:cNvSpPr>
              <a:spLocks noChangeShapeType="1"/>
            </p:cNvSpPr>
            <p:nvPr/>
          </p:nvSpPr>
          <p:spPr bwMode="auto">
            <a:xfrm flipV="1">
              <a:off x="1792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9" name="Line 14"/>
            <p:cNvSpPr>
              <a:spLocks noChangeShapeType="1"/>
            </p:cNvSpPr>
            <p:nvPr/>
          </p:nvSpPr>
          <p:spPr bwMode="auto">
            <a:xfrm flipV="1">
              <a:off x="170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0" name="Line 15"/>
            <p:cNvSpPr>
              <a:spLocks noChangeShapeType="1"/>
            </p:cNvSpPr>
            <p:nvPr/>
          </p:nvSpPr>
          <p:spPr bwMode="auto">
            <a:xfrm flipV="1">
              <a:off x="188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1" name="Line 16"/>
            <p:cNvSpPr>
              <a:spLocks noChangeShapeType="1"/>
            </p:cNvSpPr>
            <p:nvPr/>
          </p:nvSpPr>
          <p:spPr bwMode="auto">
            <a:xfrm flipV="1">
              <a:off x="197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2" name="Line 17"/>
            <p:cNvSpPr>
              <a:spLocks noChangeShapeType="1"/>
            </p:cNvSpPr>
            <p:nvPr/>
          </p:nvSpPr>
          <p:spPr bwMode="auto">
            <a:xfrm flipV="1">
              <a:off x="206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3" name="Line 18"/>
            <p:cNvSpPr>
              <a:spLocks noChangeShapeType="1"/>
            </p:cNvSpPr>
            <p:nvPr/>
          </p:nvSpPr>
          <p:spPr bwMode="auto">
            <a:xfrm flipV="1">
              <a:off x="2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4" name="Line 19"/>
            <p:cNvSpPr>
              <a:spLocks noChangeShapeType="1"/>
            </p:cNvSpPr>
            <p:nvPr/>
          </p:nvSpPr>
          <p:spPr bwMode="auto">
            <a:xfrm flipV="1">
              <a:off x="224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5" name="Line 20"/>
            <p:cNvSpPr>
              <a:spLocks noChangeShapeType="1"/>
            </p:cNvSpPr>
            <p:nvPr/>
          </p:nvSpPr>
          <p:spPr bwMode="auto">
            <a:xfrm flipV="1">
              <a:off x="2517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6" name="Line 21"/>
            <p:cNvSpPr>
              <a:spLocks noChangeShapeType="1"/>
            </p:cNvSpPr>
            <p:nvPr/>
          </p:nvSpPr>
          <p:spPr bwMode="auto">
            <a:xfrm flipV="1">
              <a:off x="242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7" name="Line 22"/>
            <p:cNvSpPr>
              <a:spLocks noChangeShapeType="1"/>
            </p:cNvSpPr>
            <p:nvPr/>
          </p:nvSpPr>
          <p:spPr bwMode="auto">
            <a:xfrm flipV="1">
              <a:off x="233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8" name="Line 23"/>
            <p:cNvSpPr>
              <a:spLocks noChangeShapeType="1"/>
            </p:cNvSpPr>
            <p:nvPr/>
          </p:nvSpPr>
          <p:spPr bwMode="auto">
            <a:xfrm flipV="1">
              <a:off x="260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9" name="Line 24"/>
            <p:cNvSpPr>
              <a:spLocks noChangeShapeType="1"/>
            </p:cNvSpPr>
            <p:nvPr/>
          </p:nvSpPr>
          <p:spPr bwMode="auto">
            <a:xfrm flipV="1">
              <a:off x="269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0" name="Line 25"/>
            <p:cNvSpPr>
              <a:spLocks noChangeShapeType="1"/>
            </p:cNvSpPr>
            <p:nvPr/>
          </p:nvSpPr>
          <p:spPr bwMode="auto">
            <a:xfrm flipV="1">
              <a:off x="278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1" name="Line 26"/>
            <p:cNvSpPr>
              <a:spLocks noChangeShapeType="1"/>
            </p:cNvSpPr>
            <p:nvPr/>
          </p:nvSpPr>
          <p:spPr bwMode="auto">
            <a:xfrm flipV="1">
              <a:off x="288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2" name="Line 27"/>
            <p:cNvSpPr>
              <a:spLocks noChangeShapeType="1"/>
            </p:cNvSpPr>
            <p:nvPr/>
          </p:nvSpPr>
          <p:spPr bwMode="auto">
            <a:xfrm flipV="1">
              <a:off x="3243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3" name="Line 28"/>
            <p:cNvSpPr>
              <a:spLocks noChangeShapeType="1"/>
            </p:cNvSpPr>
            <p:nvPr/>
          </p:nvSpPr>
          <p:spPr bwMode="auto">
            <a:xfrm flipV="1">
              <a:off x="3061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4" name="Line 29"/>
            <p:cNvSpPr>
              <a:spLocks noChangeShapeType="1"/>
            </p:cNvSpPr>
            <p:nvPr/>
          </p:nvSpPr>
          <p:spPr bwMode="auto">
            <a:xfrm flipV="1">
              <a:off x="3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5" name="Line 30"/>
            <p:cNvSpPr>
              <a:spLocks noChangeShapeType="1"/>
            </p:cNvSpPr>
            <p:nvPr/>
          </p:nvSpPr>
          <p:spPr bwMode="auto">
            <a:xfrm flipV="1">
              <a:off x="297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6" name="Line 31"/>
            <p:cNvSpPr>
              <a:spLocks noChangeShapeType="1"/>
            </p:cNvSpPr>
            <p:nvPr/>
          </p:nvSpPr>
          <p:spPr bwMode="auto">
            <a:xfrm flipV="1">
              <a:off x="333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7" name="Line 32"/>
            <p:cNvSpPr>
              <a:spLocks noChangeShapeType="1"/>
            </p:cNvSpPr>
            <p:nvPr/>
          </p:nvSpPr>
          <p:spPr bwMode="auto">
            <a:xfrm flipV="1">
              <a:off x="342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8" name="Line 33"/>
            <p:cNvSpPr>
              <a:spLocks noChangeShapeType="1"/>
            </p:cNvSpPr>
            <p:nvPr/>
          </p:nvSpPr>
          <p:spPr bwMode="auto">
            <a:xfrm flipV="1">
              <a:off x="351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9" name="Line 34"/>
            <p:cNvSpPr>
              <a:spLocks noChangeShapeType="1"/>
            </p:cNvSpPr>
            <p:nvPr/>
          </p:nvSpPr>
          <p:spPr bwMode="auto">
            <a:xfrm flipV="1">
              <a:off x="3969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60" name="Line 35"/>
            <p:cNvSpPr>
              <a:spLocks noChangeShapeType="1"/>
            </p:cNvSpPr>
            <p:nvPr/>
          </p:nvSpPr>
          <p:spPr bwMode="auto">
            <a:xfrm>
              <a:off x="1066" y="3022"/>
              <a:ext cx="290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61" name="Line 36"/>
            <p:cNvSpPr>
              <a:spLocks noChangeShapeType="1"/>
            </p:cNvSpPr>
            <p:nvPr/>
          </p:nvSpPr>
          <p:spPr bwMode="auto">
            <a:xfrm flipV="1">
              <a:off x="360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62" name="Line 37"/>
            <p:cNvSpPr>
              <a:spLocks noChangeShapeType="1"/>
            </p:cNvSpPr>
            <p:nvPr/>
          </p:nvSpPr>
          <p:spPr bwMode="auto">
            <a:xfrm flipV="1">
              <a:off x="3787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63" name="Line 38"/>
            <p:cNvSpPr>
              <a:spLocks noChangeShapeType="1"/>
            </p:cNvSpPr>
            <p:nvPr/>
          </p:nvSpPr>
          <p:spPr bwMode="auto">
            <a:xfrm flipV="1">
              <a:off x="3879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64" name="Line 39"/>
            <p:cNvSpPr>
              <a:spLocks noChangeShapeType="1"/>
            </p:cNvSpPr>
            <p:nvPr/>
          </p:nvSpPr>
          <p:spPr bwMode="auto">
            <a:xfrm flipV="1">
              <a:off x="3697" y="2975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8070" name="Rectangle 40"/>
          <p:cNvSpPr>
            <a:spLocks noChangeArrowheads="1"/>
          </p:cNvSpPr>
          <p:nvPr/>
        </p:nvSpPr>
        <p:spPr bwMode="auto">
          <a:xfrm>
            <a:off x="1187450" y="2995612"/>
            <a:ext cx="4608513" cy="21748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Destination Address</a:t>
            </a:r>
          </a:p>
        </p:txBody>
      </p:sp>
      <p:sp>
        <p:nvSpPr>
          <p:cNvPr id="88071" name="Rectangle 41"/>
          <p:cNvSpPr>
            <a:spLocks noChangeArrowheads="1"/>
          </p:cNvSpPr>
          <p:nvPr/>
        </p:nvSpPr>
        <p:spPr bwMode="auto">
          <a:xfrm>
            <a:off x="1187450" y="2779712"/>
            <a:ext cx="4608513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Source address</a:t>
            </a:r>
          </a:p>
        </p:txBody>
      </p:sp>
      <p:sp>
        <p:nvSpPr>
          <p:cNvPr id="88072" name="Rectangle 42"/>
          <p:cNvSpPr>
            <a:spLocks noChangeArrowheads="1"/>
          </p:cNvSpPr>
          <p:nvPr/>
        </p:nvSpPr>
        <p:spPr bwMode="auto">
          <a:xfrm>
            <a:off x="1187450" y="2563812"/>
            <a:ext cx="1152525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Time to live</a:t>
            </a:r>
          </a:p>
        </p:txBody>
      </p:sp>
      <p:sp>
        <p:nvSpPr>
          <p:cNvPr id="88073" name="Rectangle 43"/>
          <p:cNvSpPr>
            <a:spLocks noChangeArrowheads="1"/>
          </p:cNvSpPr>
          <p:nvPr/>
        </p:nvSpPr>
        <p:spPr bwMode="auto">
          <a:xfrm>
            <a:off x="2339975" y="2563812"/>
            <a:ext cx="1152525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Protocol</a:t>
            </a:r>
          </a:p>
        </p:txBody>
      </p:sp>
      <p:sp>
        <p:nvSpPr>
          <p:cNvPr id="88074" name="Rectangle 44"/>
          <p:cNvSpPr>
            <a:spLocks noChangeArrowheads="1"/>
          </p:cNvSpPr>
          <p:nvPr/>
        </p:nvSpPr>
        <p:spPr bwMode="auto">
          <a:xfrm>
            <a:off x="3490913" y="2563812"/>
            <a:ext cx="2305050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Header checksum</a:t>
            </a:r>
          </a:p>
        </p:txBody>
      </p:sp>
      <p:sp>
        <p:nvSpPr>
          <p:cNvPr id="88075" name="Rectangle 45"/>
          <p:cNvSpPr>
            <a:spLocks noChangeArrowheads="1"/>
          </p:cNvSpPr>
          <p:nvPr/>
        </p:nvSpPr>
        <p:spPr bwMode="auto">
          <a:xfrm>
            <a:off x="1187450" y="2347912"/>
            <a:ext cx="2303463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Identification</a:t>
            </a:r>
          </a:p>
        </p:txBody>
      </p:sp>
      <p:sp>
        <p:nvSpPr>
          <p:cNvPr id="88076" name="Rectangle 46"/>
          <p:cNvSpPr>
            <a:spLocks noChangeArrowheads="1"/>
          </p:cNvSpPr>
          <p:nvPr/>
        </p:nvSpPr>
        <p:spPr bwMode="auto">
          <a:xfrm>
            <a:off x="3490913" y="2347912"/>
            <a:ext cx="144462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200"/>
          </a:p>
        </p:txBody>
      </p:sp>
      <p:sp>
        <p:nvSpPr>
          <p:cNvPr id="88077" name="Rectangle 47"/>
          <p:cNvSpPr>
            <a:spLocks noChangeArrowheads="1"/>
          </p:cNvSpPr>
          <p:nvPr/>
        </p:nvSpPr>
        <p:spPr bwMode="auto">
          <a:xfrm>
            <a:off x="3635375" y="2347912"/>
            <a:ext cx="144463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D</a:t>
            </a:r>
          </a:p>
        </p:txBody>
      </p:sp>
      <p:sp>
        <p:nvSpPr>
          <p:cNvPr id="88078" name="Rectangle 48"/>
          <p:cNvSpPr>
            <a:spLocks noChangeArrowheads="1"/>
          </p:cNvSpPr>
          <p:nvPr/>
        </p:nvSpPr>
        <p:spPr bwMode="auto">
          <a:xfrm>
            <a:off x="3779838" y="2347912"/>
            <a:ext cx="144462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M</a:t>
            </a:r>
          </a:p>
        </p:txBody>
      </p:sp>
      <p:sp>
        <p:nvSpPr>
          <p:cNvPr id="88079" name="Rectangle 49"/>
          <p:cNvSpPr>
            <a:spLocks noChangeArrowheads="1"/>
          </p:cNvSpPr>
          <p:nvPr/>
        </p:nvSpPr>
        <p:spPr bwMode="auto">
          <a:xfrm>
            <a:off x="3924300" y="2347912"/>
            <a:ext cx="1871663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Fragment offset</a:t>
            </a:r>
          </a:p>
        </p:txBody>
      </p:sp>
      <p:sp>
        <p:nvSpPr>
          <p:cNvPr id="88080" name="Rectangle 50"/>
          <p:cNvSpPr>
            <a:spLocks noChangeArrowheads="1"/>
          </p:cNvSpPr>
          <p:nvPr/>
        </p:nvSpPr>
        <p:spPr bwMode="auto">
          <a:xfrm>
            <a:off x="1187450" y="2132012"/>
            <a:ext cx="576263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Version</a:t>
            </a:r>
          </a:p>
        </p:txBody>
      </p:sp>
      <p:sp>
        <p:nvSpPr>
          <p:cNvPr id="88081" name="Rectangle 51"/>
          <p:cNvSpPr>
            <a:spLocks noChangeArrowheads="1"/>
          </p:cNvSpPr>
          <p:nvPr/>
        </p:nvSpPr>
        <p:spPr bwMode="auto">
          <a:xfrm>
            <a:off x="1763713" y="2132012"/>
            <a:ext cx="576262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IHL</a:t>
            </a:r>
          </a:p>
        </p:txBody>
      </p:sp>
      <p:sp>
        <p:nvSpPr>
          <p:cNvPr id="88082" name="Rectangle 52"/>
          <p:cNvSpPr>
            <a:spLocks noChangeArrowheads="1"/>
          </p:cNvSpPr>
          <p:nvPr/>
        </p:nvSpPr>
        <p:spPr bwMode="auto">
          <a:xfrm>
            <a:off x="2339975" y="2132012"/>
            <a:ext cx="1152525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Type of service</a:t>
            </a:r>
          </a:p>
        </p:txBody>
      </p:sp>
      <p:sp>
        <p:nvSpPr>
          <p:cNvPr id="88083" name="Rectangle 53"/>
          <p:cNvSpPr>
            <a:spLocks noChangeArrowheads="1"/>
          </p:cNvSpPr>
          <p:nvPr/>
        </p:nvSpPr>
        <p:spPr bwMode="auto">
          <a:xfrm>
            <a:off x="3490913" y="2132012"/>
            <a:ext cx="2305050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Total length</a:t>
            </a:r>
          </a:p>
        </p:txBody>
      </p:sp>
      <p:sp>
        <p:nvSpPr>
          <p:cNvPr id="88084" name="Rectangle 54"/>
          <p:cNvSpPr>
            <a:spLocks noChangeArrowheads="1"/>
          </p:cNvSpPr>
          <p:nvPr/>
        </p:nvSpPr>
        <p:spPr bwMode="auto">
          <a:xfrm>
            <a:off x="2339975" y="2132012"/>
            <a:ext cx="431800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PRE</a:t>
            </a:r>
          </a:p>
        </p:txBody>
      </p:sp>
      <p:sp>
        <p:nvSpPr>
          <p:cNvPr id="88085" name="Rectangle 55"/>
          <p:cNvSpPr>
            <a:spLocks noChangeArrowheads="1"/>
          </p:cNvSpPr>
          <p:nvPr/>
        </p:nvSpPr>
        <p:spPr bwMode="auto">
          <a:xfrm>
            <a:off x="2771775" y="2132012"/>
            <a:ext cx="720725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ToS</a:t>
            </a:r>
          </a:p>
        </p:txBody>
      </p:sp>
      <p:grpSp>
        <p:nvGrpSpPr>
          <p:cNvPr id="3" name="Group 56"/>
          <p:cNvGrpSpPr>
            <a:grpSpLocks/>
          </p:cNvGrpSpPr>
          <p:nvPr/>
        </p:nvGrpSpPr>
        <p:grpSpPr bwMode="auto">
          <a:xfrm>
            <a:off x="1116013" y="4724400"/>
            <a:ext cx="4751387" cy="504825"/>
            <a:chOff x="476" y="1797"/>
            <a:chExt cx="2993" cy="318"/>
          </a:xfrm>
        </p:grpSpPr>
        <p:sp>
          <p:nvSpPr>
            <p:cNvPr id="88120" name="Rectangle 57"/>
            <p:cNvSpPr>
              <a:spLocks noChangeArrowheads="1"/>
            </p:cNvSpPr>
            <p:nvPr/>
          </p:nvSpPr>
          <p:spPr bwMode="auto">
            <a:xfrm>
              <a:off x="521" y="1797"/>
              <a:ext cx="2903" cy="31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Data</a:t>
              </a:r>
            </a:p>
          </p:txBody>
        </p:sp>
        <p:grpSp>
          <p:nvGrpSpPr>
            <p:cNvPr id="4" name="Group 58"/>
            <p:cNvGrpSpPr>
              <a:grpSpLocks/>
            </p:cNvGrpSpPr>
            <p:nvPr/>
          </p:nvGrpSpPr>
          <p:grpSpPr bwMode="auto">
            <a:xfrm>
              <a:off x="521" y="1798"/>
              <a:ext cx="2903" cy="136"/>
              <a:chOff x="1383" y="3249"/>
              <a:chExt cx="2903" cy="136"/>
            </a:xfrm>
          </p:grpSpPr>
          <p:sp>
            <p:nvSpPr>
              <p:cNvPr id="88128" name="Line 59"/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129" name="Line 60"/>
              <p:cNvSpPr>
                <a:spLocks noChangeShapeType="1"/>
              </p:cNvSpPr>
              <p:nvPr/>
            </p:nvSpPr>
            <p:spPr bwMode="auto">
              <a:xfrm>
                <a:off x="1383" y="3249"/>
                <a:ext cx="290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130" name="Line 61"/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5" name="Group 62"/>
            <p:cNvGrpSpPr>
              <a:grpSpLocks/>
            </p:cNvGrpSpPr>
            <p:nvPr/>
          </p:nvGrpSpPr>
          <p:grpSpPr bwMode="auto">
            <a:xfrm flipV="1">
              <a:off x="521" y="1979"/>
              <a:ext cx="2903" cy="136"/>
              <a:chOff x="1383" y="3249"/>
              <a:chExt cx="2903" cy="136"/>
            </a:xfrm>
          </p:grpSpPr>
          <p:sp>
            <p:nvSpPr>
              <p:cNvPr id="88125" name="Line 63"/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126" name="Line 64"/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290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127" name="Line 65"/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8123" name="AutoShape 66"/>
            <p:cNvSpPr>
              <a:spLocks noChangeArrowheads="1"/>
            </p:cNvSpPr>
            <p:nvPr/>
          </p:nvSpPr>
          <p:spPr bwMode="auto">
            <a:xfrm>
              <a:off x="476" y="1934"/>
              <a:ext cx="90" cy="45"/>
            </a:xfrm>
            <a:prstGeom prst="flowChartPunchedTap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24" name="AutoShape 67"/>
            <p:cNvSpPr>
              <a:spLocks noChangeArrowheads="1"/>
            </p:cNvSpPr>
            <p:nvPr/>
          </p:nvSpPr>
          <p:spPr bwMode="auto">
            <a:xfrm>
              <a:off x="3379" y="1934"/>
              <a:ext cx="90" cy="45"/>
            </a:xfrm>
            <a:prstGeom prst="flowChartPunchedTap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8087" name="Rectangle 68"/>
          <p:cNvSpPr>
            <a:spLocks noChangeArrowheads="1"/>
          </p:cNvSpPr>
          <p:nvPr/>
        </p:nvSpPr>
        <p:spPr bwMode="auto">
          <a:xfrm>
            <a:off x="1187450" y="3211512"/>
            <a:ext cx="4608513" cy="21748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Options</a:t>
            </a:r>
          </a:p>
        </p:txBody>
      </p:sp>
      <p:sp>
        <p:nvSpPr>
          <p:cNvPr id="88088" name="Rectangle 69"/>
          <p:cNvSpPr>
            <a:spLocks noChangeArrowheads="1"/>
          </p:cNvSpPr>
          <p:nvPr/>
        </p:nvSpPr>
        <p:spPr bwMode="auto">
          <a:xfrm>
            <a:off x="1187450" y="3427412"/>
            <a:ext cx="2303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Source port</a:t>
            </a:r>
          </a:p>
        </p:txBody>
      </p:sp>
      <p:sp>
        <p:nvSpPr>
          <p:cNvPr id="88089" name="Rectangle 70"/>
          <p:cNvSpPr>
            <a:spLocks noChangeArrowheads="1"/>
          </p:cNvSpPr>
          <p:nvPr/>
        </p:nvSpPr>
        <p:spPr bwMode="auto">
          <a:xfrm>
            <a:off x="3492500" y="3427412"/>
            <a:ext cx="2303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Destination port</a:t>
            </a:r>
          </a:p>
        </p:txBody>
      </p:sp>
      <p:sp>
        <p:nvSpPr>
          <p:cNvPr id="88090" name="Rectangle 71"/>
          <p:cNvSpPr>
            <a:spLocks noChangeArrowheads="1"/>
          </p:cNvSpPr>
          <p:nvPr/>
        </p:nvSpPr>
        <p:spPr bwMode="auto">
          <a:xfrm>
            <a:off x="1187450" y="3643312"/>
            <a:ext cx="4608513" cy="2174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Sequence number</a:t>
            </a:r>
          </a:p>
        </p:txBody>
      </p:sp>
      <p:sp>
        <p:nvSpPr>
          <p:cNvPr id="88091" name="Rectangle 72"/>
          <p:cNvSpPr>
            <a:spLocks noChangeArrowheads="1"/>
          </p:cNvSpPr>
          <p:nvPr/>
        </p:nvSpPr>
        <p:spPr bwMode="auto">
          <a:xfrm>
            <a:off x="1187450" y="3859212"/>
            <a:ext cx="4608513" cy="2174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Piggyback acknowledgement</a:t>
            </a:r>
          </a:p>
        </p:txBody>
      </p:sp>
      <p:sp>
        <p:nvSpPr>
          <p:cNvPr id="88092" name="Rectangle 73"/>
          <p:cNvSpPr>
            <a:spLocks noChangeArrowheads="1"/>
          </p:cNvSpPr>
          <p:nvPr/>
        </p:nvSpPr>
        <p:spPr bwMode="auto">
          <a:xfrm>
            <a:off x="1187450" y="4075112"/>
            <a:ext cx="5762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THL</a:t>
            </a:r>
          </a:p>
        </p:txBody>
      </p:sp>
      <p:sp>
        <p:nvSpPr>
          <p:cNvPr id="88093" name="Rectangle 75"/>
          <p:cNvSpPr>
            <a:spLocks noChangeArrowheads="1"/>
          </p:cNvSpPr>
          <p:nvPr/>
        </p:nvSpPr>
        <p:spPr bwMode="auto">
          <a:xfrm>
            <a:off x="3348038" y="4075112"/>
            <a:ext cx="1444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F</a:t>
            </a:r>
          </a:p>
        </p:txBody>
      </p:sp>
      <p:sp>
        <p:nvSpPr>
          <p:cNvPr id="88094" name="Rectangle 76"/>
          <p:cNvSpPr>
            <a:spLocks noChangeArrowheads="1"/>
          </p:cNvSpPr>
          <p:nvPr/>
        </p:nvSpPr>
        <p:spPr bwMode="auto">
          <a:xfrm>
            <a:off x="3492500" y="4075112"/>
            <a:ext cx="2303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Window</a:t>
            </a:r>
          </a:p>
        </p:txBody>
      </p:sp>
      <p:sp>
        <p:nvSpPr>
          <p:cNvPr id="88095" name="Rectangle 77"/>
          <p:cNvSpPr>
            <a:spLocks noChangeArrowheads="1"/>
          </p:cNvSpPr>
          <p:nvPr/>
        </p:nvSpPr>
        <p:spPr bwMode="auto">
          <a:xfrm>
            <a:off x="3203575" y="4075112"/>
            <a:ext cx="144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S</a:t>
            </a:r>
          </a:p>
        </p:txBody>
      </p:sp>
      <p:sp>
        <p:nvSpPr>
          <p:cNvPr id="88096" name="Rectangle 78"/>
          <p:cNvSpPr>
            <a:spLocks noChangeArrowheads="1"/>
          </p:cNvSpPr>
          <p:nvPr/>
        </p:nvSpPr>
        <p:spPr bwMode="auto">
          <a:xfrm>
            <a:off x="3060700" y="4075112"/>
            <a:ext cx="144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R</a:t>
            </a:r>
          </a:p>
        </p:txBody>
      </p:sp>
      <p:sp>
        <p:nvSpPr>
          <p:cNvPr id="88097" name="Rectangle 79"/>
          <p:cNvSpPr>
            <a:spLocks noChangeArrowheads="1"/>
          </p:cNvSpPr>
          <p:nvPr/>
        </p:nvSpPr>
        <p:spPr bwMode="auto">
          <a:xfrm>
            <a:off x="2916238" y="4075112"/>
            <a:ext cx="1444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P</a:t>
            </a:r>
          </a:p>
        </p:txBody>
      </p:sp>
      <p:sp>
        <p:nvSpPr>
          <p:cNvPr id="88098" name="Rectangle 80"/>
          <p:cNvSpPr>
            <a:spLocks noChangeArrowheads="1"/>
          </p:cNvSpPr>
          <p:nvPr/>
        </p:nvSpPr>
        <p:spPr bwMode="auto">
          <a:xfrm>
            <a:off x="2771775" y="4075112"/>
            <a:ext cx="144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A</a:t>
            </a:r>
          </a:p>
        </p:txBody>
      </p:sp>
      <p:sp>
        <p:nvSpPr>
          <p:cNvPr id="88099" name="Rectangle 81"/>
          <p:cNvSpPr>
            <a:spLocks noChangeArrowheads="1"/>
          </p:cNvSpPr>
          <p:nvPr/>
        </p:nvSpPr>
        <p:spPr bwMode="auto">
          <a:xfrm>
            <a:off x="2628900" y="4075112"/>
            <a:ext cx="144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U</a:t>
            </a:r>
          </a:p>
        </p:txBody>
      </p:sp>
      <p:sp>
        <p:nvSpPr>
          <p:cNvPr id="88100" name="Rectangle 82"/>
          <p:cNvSpPr>
            <a:spLocks noChangeArrowheads="1"/>
          </p:cNvSpPr>
          <p:nvPr/>
        </p:nvSpPr>
        <p:spPr bwMode="auto">
          <a:xfrm>
            <a:off x="1763713" y="4075112"/>
            <a:ext cx="865187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unused</a:t>
            </a:r>
          </a:p>
        </p:txBody>
      </p:sp>
      <p:sp>
        <p:nvSpPr>
          <p:cNvPr id="88101" name="Rectangle 83"/>
          <p:cNvSpPr>
            <a:spLocks noChangeArrowheads="1"/>
          </p:cNvSpPr>
          <p:nvPr/>
        </p:nvSpPr>
        <p:spPr bwMode="auto">
          <a:xfrm>
            <a:off x="1187450" y="4292600"/>
            <a:ext cx="2303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Checksum</a:t>
            </a:r>
          </a:p>
        </p:txBody>
      </p:sp>
      <p:sp>
        <p:nvSpPr>
          <p:cNvPr id="88102" name="Rectangle 84"/>
          <p:cNvSpPr>
            <a:spLocks noChangeArrowheads="1"/>
          </p:cNvSpPr>
          <p:nvPr/>
        </p:nvSpPr>
        <p:spPr bwMode="auto">
          <a:xfrm>
            <a:off x="3492500" y="4292600"/>
            <a:ext cx="2303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Urgent pointer</a:t>
            </a:r>
          </a:p>
        </p:txBody>
      </p:sp>
      <p:sp>
        <p:nvSpPr>
          <p:cNvPr id="88103" name="Rectangle 85"/>
          <p:cNvSpPr>
            <a:spLocks noChangeArrowheads="1"/>
          </p:cNvSpPr>
          <p:nvPr/>
        </p:nvSpPr>
        <p:spPr bwMode="auto">
          <a:xfrm>
            <a:off x="1187450" y="4508500"/>
            <a:ext cx="4608513" cy="2174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Options (0 or more 32 bit words)</a:t>
            </a:r>
          </a:p>
        </p:txBody>
      </p:sp>
      <p:sp>
        <p:nvSpPr>
          <p:cNvPr id="88104" name="AutoShape 86"/>
          <p:cNvSpPr>
            <a:spLocks/>
          </p:cNvSpPr>
          <p:nvPr/>
        </p:nvSpPr>
        <p:spPr bwMode="auto">
          <a:xfrm>
            <a:off x="5867400" y="2132012"/>
            <a:ext cx="288925" cy="1295400"/>
          </a:xfrm>
          <a:prstGeom prst="rightBrace">
            <a:avLst>
              <a:gd name="adj1" fmla="val 3736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05" name="AutoShape 87"/>
          <p:cNvSpPr>
            <a:spLocks/>
          </p:cNvSpPr>
          <p:nvPr/>
        </p:nvSpPr>
        <p:spPr bwMode="auto">
          <a:xfrm>
            <a:off x="5867400" y="3427412"/>
            <a:ext cx="288925" cy="1296988"/>
          </a:xfrm>
          <a:prstGeom prst="rightBrace">
            <a:avLst>
              <a:gd name="adj1" fmla="val 3740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06" name="Text Box 88"/>
          <p:cNvSpPr txBox="1">
            <a:spLocks noChangeArrowheads="1"/>
          </p:cNvSpPr>
          <p:nvPr/>
        </p:nvSpPr>
        <p:spPr bwMode="auto">
          <a:xfrm>
            <a:off x="6227763" y="2635250"/>
            <a:ext cx="11636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IP header</a:t>
            </a:r>
          </a:p>
        </p:txBody>
      </p:sp>
      <p:sp>
        <p:nvSpPr>
          <p:cNvPr id="88107" name="Text Box 89"/>
          <p:cNvSpPr txBox="1">
            <a:spLocks noChangeArrowheads="1"/>
          </p:cNvSpPr>
          <p:nvPr/>
        </p:nvSpPr>
        <p:spPr bwMode="auto">
          <a:xfrm>
            <a:off x="6227763" y="3932237"/>
            <a:ext cx="13493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TCP header</a:t>
            </a:r>
          </a:p>
        </p:txBody>
      </p:sp>
      <p:sp>
        <p:nvSpPr>
          <p:cNvPr id="847962" name="Oval 90"/>
          <p:cNvSpPr>
            <a:spLocks noChangeArrowheads="1"/>
          </p:cNvSpPr>
          <p:nvPr/>
        </p:nvSpPr>
        <p:spPr bwMode="auto">
          <a:xfrm>
            <a:off x="2743200" y="4076700"/>
            <a:ext cx="228601" cy="228601"/>
          </a:xfrm>
          <a:prstGeom prst="ellips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7964" name="Oval 92"/>
          <p:cNvSpPr>
            <a:spLocks noChangeArrowheads="1"/>
          </p:cNvSpPr>
          <p:nvPr/>
        </p:nvSpPr>
        <p:spPr bwMode="auto">
          <a:xfrm>
            <a:off x="1042988" y="3754438"/>
            <a:ext cx="4968875" cy="360362"/>
          </a:xfrm>
          <a:prstGeom prst="ellips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7965" name="Text Box 93"/>
          <p:cNvSpPr txBox="1">
            <a:spLocks noChangeArrowheads="1"/>
          </p:cNvSpPr>
          <p:nvPr/>
        </p:nvSpPr>
        <p:spPr bwMode="auto">
          <a:xfrm>
            <a:off x="1187450" y="5445125"/>
            <a:ext cx="2154519" cy="64633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Acknowledgement:</a:t>
            </a:r>
          </a:p>
          <a:p>
            <a:r>
              <a:rPr lang="en-US" dirty="0"/>
              <a:t>Next expected byte</a:t>
            </a:r>
          </a:p>
        </p:txBody>
      </p:sp>
      <p:sp>
        <p:nvSpPr>
          <p:cNvPr id="847972" name="Line 100"/>
          <p:cNvSpPr>
            <a:spLocks noChangeShapeType="1"/>
          </p:cNvSpPr>
          <p:nvPr/>
        </p:nvSpPr>
        <p:spPr bwMode="auto">
          <a:xfrm flipV="1">
            <a:off x="1828799" y="4114799"/>
            <a:ext cx="609599" cy="1295401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7973" name="Line 101"/>
          <p:cNvSpPr>
            <a:spLocks noChangeShapeType="1"/>
          </p:cNvSpPr>
          <p:nvPr/>
        </p:nvSpPr>
        <p:spPr bwMode="auto">
          <a:xfrm flipH="1" flipV="1">
            <a:off x="2971799" y="4267200"/>
            <a:ext cx="1904999" cy="11430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7976" name="Text Box 104"/>
          <p:cNvSpPr txBox="1">
            <a:spLocks noChangeArrowheads="1"/>
          </p:cNvSpPr>
          <p:nvPr/>
        </p:nvSpPr>
        <p:spPr bwMode="auto">
          <a:xfrm>
            <a:off x="4356100" y="5445125"/>
            <a:ext cx="2435169" cy="64633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Indicator:</a:t>
            </a:r>
          </a:p>
          <a:p>
            <a:r>
              <a:rPr lang="en-US" dirty="0"/>
              <a:t>Is the ACK field in use</a:t>
            </a:r>
          </a:p>
        </p:txBody>
      </p:sp>
    </p:spTree>
    <p:extLst>
      <p:ext uri="{BB962C8B-B14F-4D97-AF65-F5344CB8AC3E}">
        <p14:creationId xmlns:p14="http://schemas.microsoft.com/office/powerpoint/2010/main" val="551914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47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47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7962" grpId="0" animBg="1"/>
      <p:bldP spid="847964" grpId="0" animBg="1"/>
      <p:bldP spid="847965" grpId="0" animBg="1"/>
      <p:bldP spid="847972" grpId="0" animBg="1"/>
      <p:bldP spid="847973" grpId="0" animBg="1"/>
      <p:bldP spid="84797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TCP ACK and Reliability</a:t>
            </a:r>
          </a:p>
        </p:txBody>
      </p:sp>
      <p:sp>
        <p:nvSpPr>
          <p:cNvPr id="92165" name="TextBox 5"/>
          <p:cNvSpPr txBox="1">
            <a:spLocks noChangeArrowheads="1"/>
          </p:cNvSpPr>
          <p:nvPr/>
        </p:nvSpPr>
        <p:spPr bwMode="auto">
          <a:xfrm>
            <a:off x="914400" y="5553670"/>
            <a:ext cx="71628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/>
              <a:t>In modern TCP implementations,</a:t>
            </a:r>
          </a:p>
          <a:p>
            <a:r>
              <a:rPr lang="en-US" dirty="0"/>
              <a:t>a lot is done to suppress spurious retransmissions.</a:t>
            </a:r>
          </a:p>
          <a:p>
            <a:r>
              <a:rPr lang="en-US" dirty="0"/>
              <a:t>The reason is that timeouts have another meaning: congestion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1524001" y="1219200"/>
            <a:ext cx="304800" cy="381000"/>
            <a:chOff x="2791833" y="1524000"/>
            <a:chExt cx="817134" cy="2110329"/>
          </a:xfrm>
        </p:grpSpPr>
        <p:sp>
          <p:nvSpPr>
            <p:cNvPr id="6" name="Rectangle 10"/>
            <p:cNvSpPr>
              <a:spLocks noChangeAspect="1" noChangeArrowheads="1"/>
            </p:cNvSpPr>
            <p:nvPr/>
          </p:nvSpPr>
          <p:spPr bwMode="auto">
            <a:xfrm>
              <a:off x="2791833" y="2362200"/>
              <a:ext cx="817134" cy="4339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 dirty="0">
                <a:solidFill>
                  <a:srgbClr val="C0C0C0"/>
                </a:solidFill>
              </a:endParaRPr>
            </a:p>
          </p:txBody>
        </p:sp>
        <p:sp>
          <p:nvSpPr>
            <p:cNvPr id="10" name="Rectangle 14"/>
            <p:cNvSpPr>
              <a:spLocks noChangeAspect="1" noChangeArrowheads="1"/>
            </p:cNvSpPr>
            <p:nvPr/>
          </p:nvSpPr>
          <p:spPr bwMode="auto">
            <a:xfrm>
              <a:off x="2791833" y="1943100"/>
              <a:ext cx="817134" cy="4339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 dirty="0">
                <a:solidFill>
                  <a:srgbClr val="C0C0C0"/>
                </a:solidFill>
              </a:endParaRPr>
            </a:p>
          </p:txBody>
        </p:sp>
        <p:sp>
          <p:nvSpPr>
            <p:cNvPr id="11" name="Rectangle 15"/>
            <p:cNvSpPr>
              <a:spLocks noChangeAspect="1" noChangeArrowheads="1"/>
            </p:cNvSpPr>
            <p:nvPr/>
          </p:nvSpPr>
          <p:spPr bwMode="auto">
            <a:xfrm>
              <a:off x="2791833" y="1524000"/>
              <a:ext cx="817134" cy="4339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 dirty="0">
                <a:solidFill>
                  <a:srgbClr val="C0C0C0"/>
                </a:solidFill>
              </a:endParaRPr>
            </a:p>
          </p:txBody>
        </p:sp>
        <p:sp>
          <p:nvSpPr>
            <p:cNvPr id="12" name="Rectangle 10"/>
            <p:cNvSpPr>
              <a:spLocks noChangeAspect="1" noChangeArrowheads="1"/>
            </p:cNvSpPr>
            <p:nvPr/>
          </p:nvSpPr>
          <p:spPr bwMode="auto">
            <a:xfrm>
              <a:off x="2791833" y="2781300"/>
              <a:ext cx="817134" cy="4339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 dirty="0">
                <a:solidFill>
                  <a:srgbClr val="C0C0C0"/>
                </a:solidFill>
              </a:endParaRPr>
            </a:p>
          </p:txBody>
        </p:sp>
        <p:sp>
          <p:nvSpPr>
            <p:cNvPr id="13" name="Rectangle 10"/>
            <p:cNvSpPr>
              <a:spLocks noChangeAspect="1" noChangeArrowheads="1"/>
            </p:cNvSpPr>
            <p:nvPr/>
          </p:nvSpPr>
          <p:spPr bwMode="auto">
            <a:xfrm>
              <a:off x="2791833" y="3200400"/>
              <a:ext cx="817134" cy="4339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 dirty="0">
                <a:solidFill>
                  <a:srgbClr val="C0C0C0"/>
                </a:solidFill>
              </a:endParaRPr>
            </a:p>
          </p:txBody>
        </p:sp>
      </p:grpSp>
      <p:cxnSp>
        <p:nvCxnSpPr>
          <p:cNvPr id="16" name="Straight Arrow Connector 15"/>
          <p:cNvCxnSpPr/>
          <p:nvPr/>
        </p:nvCxnSpPr>
        <p:spPr bwMode="auto">
          <a:xfrm rot="5400000">
            <a:off x="229394" y="3200400"/>
            <a:ext cx="2894806" cy="794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17" name="Group 16"/>
          <p:cNvGrpSpPr/>
          <p:nvPr/>
        </p:nvGrpSpPr>
        <p:grpSpPr>
          <a:xfrm>
            <a:off x="3276600" y="1219200"/>
            <a:ext cx="304800" cy="381000"/>
            <a:chOff x="2791833" y="1524000"/>
            <a:chExt cx="817134" cy="2110329"/>
          </a:xfrm>
        </p:grpSpPr>
        <p:sp>
          <p:nvSpPr>
            <p:cNvPr id="18" name="Rectangle 10"/>
            <p:cNvSpPr>
              <a:spLocks noChangeAspect="1" noChangeArrowheads="1"/>
            </p:cNvSpPr>
            <p:nvPr/>
          </p:nvSpPr>
          <p:spPr bwMode="auto">
            <a:xfrm>
              <a:off x="2791833" y="2362200"/>
              <a:ext cx="817134" cy="4339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 dirty="0">
                <a:solidFill>
                  <a:srgbClr val="C0C0C0"/>
                </a:solidFill>
              </a:endParaRPr>
            </a:p>
          </p:txBody>
        </p:sp>
        <p:sp>
          <p:nvSpPr>
            <p:cNvPr id="19" name="Rectangle 14"/>
            <p:cNvSpPr>
              <a:spLocks noChangeAspect="1" noChangeArrowheads="1"/>
            </p:cNvSpPr>
            <p:nvPr/>
          </p:nvSpPr>
          <p:spPr bwMode="auto">
            <a:xfrm>
              <a:off x="2791833" y="1943100"/>
              <a:ext cx="817134" cy="4339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 dirty="0">
                <a:solidFill>
                  <a:srgbClr val="C0C0C0"/>
                </a:solidFill>
              </a:endParaRPr>
            </a:p>
          </p:txBody>
        </p:sp>
        <p:sp>
          <p:nvSpPr>
            <p:cNvPr id="20" name="Rectangle 15"/>
            <p:cNvSpPr>
              <a:spLocks noChangeAspect="1" noChangeArrowheads="1"/>
            </p:cNvSpPr>
            <p:nvPr/>
          </p:nvSpPr>
          <p:spPr bwMode="auto">
            <a:xfrm>
              <a:off x="2791833" y="1524000"/>
              <a:ext cx="817134" cy="4339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 dirty="0">
                <a:solidFill>
                  <a:srgbClr val="C0C0C0"/>
                </a:solidFill>
              </a:endParaRPr>
            </a:p>
          </p:txBody>
        </p:sp>
        <p:sp>
          <p:nvSpPr>
            <p:cNvPr id="21" name="Rectangle 10"/>
            <p:cNvSpPr>
              <a:spLocks noChangeAspect="1" noChangeArrowheads="1"/>
            </p:cNvSpPr>
            <p:nvPr/>
          </p:nvSpPr>
          <p:spPr bwMode="auto">
            <a:xfrm>
              <a:off x="2791833" y="2781300"/>
              <a:ext cx="817134" cy="4339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 dirty="0">
                <a:solidFill>
                  <a:srgbClr val="C0C0C0"/>
                </a:solidFill>
              </a:endParaRPr>
            </a:p>
          </p:txBody>
        </p:sp>
        <p:sp>
          <p:nvSpPr>
            <p:cNvPr id="22" name="Rectangle 10"/>
            <p:cNvSpPr>
              <a:spLocks noChangeAspect="1" noChangeArrowheads="1"/>
            </p:cNvSpPr>
            <p:nvPr/>
          </p:nvSpPr>
          <p:spPr bwMode="auto">
            <a:xfrm>
              <a:off x="2791833" y="3200400"/>
              <a:ext cx="817134" cy="4339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 dirty="0">
                <a:solidFill>
                  <a:srgbClr val="C0C0C0"/>
                </a:solidFill>
              </a:endParaRPr>
            </a:p>
          </p:txBody>
        </p:sp>
      </p:grpSp>
      <p:cxnSp>
        <p:nvCxnSpPr>
          <p:cNvPr id="23" name="Straight Arrow Connector 22"/>
          <p:cNvCxnSpPr/>
          <p:nvPr/>
        </p:nvCxnSpPr>
        <p:spPr bwMode="auto">
          <a:xfrm rot="5400000">
            <a:off x="1981994" y="3200401"/>
            <a:ext cx="2894806" cy="793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Straight Arrow Connector 24"/>
          <p:cNvCxnSpPr/>
          <p:nvPr/>
        </p:nvCxnSpPr>
        <p:spPr bwMode="auto">
          <a:xfrm>
            <a:off x="1676400" y="1905000"/>
            <a:ext cx="1752600" cy="38100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6" name="TextBox 25"/>
          <p:cNvSpPr txBox="1"/>
          <p:nvPr/>
        </p:nvSpPr>
        <p:spPr>
          <a:xfrm rot="734589">
            <a:off x="1905000" y="1828800"/>
            <a:ext cx="14076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/>
              <a:t>Seq</a:t>
            </a:r>
            <a:r>
              <a:rPr lang="en-US" sz="1000" dirty="0"/>
              <a:t>=92, 8 bytes data</a:t>
            </a:r>
          </a:p>
        </p:txBody>
      </p:sp>
      <p:cxnSp>
        <p:nvCxnSpPr>
          <p:cNvPr id="28" name="Straight Arrow Connector 27"/>
          <p:cNvCxnSpPr/>
          <p:nvPr/>
        </p:nvCxnSpPr>
        <p:spPr bwMode="auto">
          <a:xfrm rot="10800000" flipV="1">
            <a:off x="2514600" y="2362200"/>
            <a:ext cx="914400" cy="22860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2286000" y="2428356"/>
            <a:ext cx="318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30" name="TextBox 29"/>
          <p:cNvSpPr txBox="1"/>
          <p:nvPr/>
        </p:nvSpPr>
        <p:spPr>
          <a:xfrm rot="20808219">
            <a:off x="2539422" y="2252760"/>
            <a:ext cx="7172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ACK=100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963252" y="2496979"/>
            <a:ext cx="4751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Loss!</a:t>
            </a:r>
          </a:p>
        </p:txBody>
      </p:sp>
      <p:cxnSp>
        <p:nvCxnSpPr>
          <p:cNvPr id="32" name="Straight Arrow Connector 31"/>
          <p:cNvCxnSpPr/>
          <p:nvPr/>
        </p:nvCxnSpPr>
        <p:spPr bwMode="auto">
          <a:xfrm>
            <a:off x="1676400" y="3276600"/>
            <a:ext cx="1752600" cy="38100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3" name="TextBox 32"/>
          <p:cNvSpPr txBox="1"/>
          <p:nvPr/>
        </p:nvSpPr>
        <p:spPr>
          <a:xfrm rot="734589">
            <a:off x="1905000" y="3200400"/>
            <a:ext cx="14076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/>
              <a:t>Seq</a:t>
            </a:r>
            <a:r>
              <a:rPr lang="en-US" sz="1000" dirty="0"/>
              <a:t>=92, 8 bytes data</a:t>
            </a:r>
          </a:p>
        </p:txBody>
      </p:sp>
      <p:cxnSp>
        <p:nvCxnSpPr>
          <p:cNvPr id="35" name="Straight Connector 34"/>
          <p:cNvCxnSpPr/>
          <p:nvPr/>
        </p:nvCxnSpPr>
        <p:spPr bwMode="auto">
          <a:xfrm rot="5400000">
            <a:off x="838200" y="2590800"/>
            <a:ext cx="1371600" cy="1588"/>
          </a:xfrm>
          <a:prstGeom prst="line">
            <a:avLst/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6" name="TextBox 35"/>
          <p:cNvSpPr txBox="1"/>
          <p:nvPr/>
        </p:nvSpPr>
        <p:spPr>
          <a:xfrm>
            <a:off x="1013724" y="1752600"/>
            <a:ext cx="5102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Timer</a:t>
            </a:r>
          </a:p>
          <a:p>
            <a:r>
              <a:rPr lang="en-US" sz="1000" dirty="0"/>
              <a:t>start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09524" y="3106579"/>
            <a:ext cx="6906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Timeout!</a:t>
            </a:r>
          </a:p>
        </p:txBody>
      </p:sp>
      <p:sp>
        <p:nvSpPr>
          <p:cNvPr id="38" name="TextBox 37"/>
          <p:cNvSpPr txBox="1"/>
          <p:nvPr/>
        </p:nvSpPr>
        <p:spPr>
          <a:xfrm rot="20808219">
            <a:off x="2228435" y="3736224"/>
            <a:ext cx="7172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ACK=100</a:t>
            </a:r>
          </a:p>
        </p:txBody>
      </p:sp>
      <p:cxnSp>
        <p:nvCxnSpPr>
          <p:cNvPr id="39" name="Straight Arrow Connector 38"/>
          <p:cNvCxnSpPr/>
          <p:nvPr/>
        </p:nvCxnSpPr>
        <p:spPr bwMode="auto">
          <a:xfrm rot="10800000" flipV="1">
            <a:off x="1676400" y="3733800"/>
            <a:ext cx="1752600" cy="45720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5" name="TextBox 44"/>
          <p:cNvSpPr txBox="1"/>
          <p:nvPr/>
        </p:nvSpPr>
        <p:spPr>
          <a:xfrm>
            <a:off x="1219200" y="4401979"/>
            <a:ext cx="4320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time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454133" y="4419600"/>
            <a:ext cx="4320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time</a:t>
            </a:r>
          </a:p>
        </p:txBody>
      </p:sp>
      <p:cxnSp>
        <p:nvCxnSpPr>
          <p:cNvPr id="61" name="Straight Arrow Connector 60"/>
          <p:cNvCxnSpPr/>
          <p:nvPr/>
        </p:nvCxnSpPr>
        <p:spPr bwMode="auto">
          <a:xfrm>
            <a:off x="5715000" y="1905000"/>
            <a:ext cx="1752600" cy="627221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2" name="TextBox 61"/>
          <p:cNvSpPr txBox="1"/>
          <p:nvPr/>
        </p:nvSpPr>
        <p:spPr>
          <a:xfrm rot="1140253">
            <a:off x="5953699" y="1992874"/>
            <a:ext cx="14076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/>
              <a:t>Seq</a:t>
            </a:r>
            <a:r>
              <a:rPr lang="en-US" sz="1000" dirty="0"/>
              <a:t>=92, 8 bytes data</a:t>
            </a:r>
          </a:p>
        </p:txBody>
      </p:sp>
      <p:cxnSp>
        <p:nvCxnSpPr>
          <p:cNvPr id="67" name="Straight Arrow Connector 66"/>
          <p:cNvCxnSpPr/>
          <p:nvPr/>
        </p:nvCxnSpPr>
        <p:spPr bwMode="auto">
          <a:xfrm>
            <a:off x="5715000" y="3276600"/>
            <a:ext cx="1752600" cy="38100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8" name="TextBox 67"/>
          <p:cNvSpPr txBox="1"/>
          <p:nvPr/>
        </p:nvSpPr>
        <p:spPr>
          <a:xfrm rot="734589">
            <a:off x="6549890" y="3185786"/>
            <a:ext cx="8853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 err="1"/>
              <a:t>Seq</a:t>
            </a:r>
            <a:r>
              <a:rPr lang="en-US" sz="1000" dirty="0"/>
              <a:t>=92,</a:t>
            </a:r>
            <a:br>
              <a:rPr lang="en-US" sz="1000" dirty="0"/>
            </a:br>
            <a:r>
              <a:rPr lang="en-US" sz="1000" dirty="0"/>
              <a:t>8 bytes data</a:t>
            </a:r>
          </a:p>
        </p:txBody>
      </p:sp>
      <p:cxnSp>
        <p:nvCxnSpPr>
          <p:cNvPr id="69" name="Straight Connector 68"/>
          <p:cNvCxnSpPr/>
          <p:nvPr/>
        </p:nvCxnSpPr>
        <p:spPr bwMode="auto">
          <a:xfrm rot="5400000">
            <a:off x="4876800" y="2590800"/>
            <a:ext cx="1371600" cy="1588"/>
          </a:xfrm>
          <a:prstGeom prst="line">
            <a:avLst/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0" name="TextBox 69"/>
          <p:cNvSpPr txBox="1"/>
          <p:nvPr/>
        </p:nvSpPr>
        <p:spPr>
          <a:xfrm rot="16200000">
            <a:off x="4996562" y="2394838"/>
            <a:ext cx="88585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Timer for 92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267200" y="3429000"/>
            <a:ext cx="6906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Timeout!</a:t>
            </a:r>
          </a:p>
        </p:txBody>
      </p:sp>
      <p:sp>
        <p:nvSpPr>
          <p:cNvPr id="72" name="TextBox 71"/>
          <p:cNvSpPr txBox="1"/>
          <p:nvPr/>
        </p:nvSpPr>
        <p:spPr>
          <a:xfrm rot="20227421">
            <a:off x="5887050" y="2907198"/>
            <a:ext cx="7172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ACK=100</a:t>
            </a:r>
          </a:p>
        </p:txBody>
      </p:sp>
      <p:cxnSp>
        <p:nvCxnSpPr>
          <p:cNvPr id="73" name="Straight Arrow Connector 72"/>
          <p:cNvCxnSpPr/>
          <p:nvPr/>
        </p:nvCxnSpPr>
        <p:spPr bwMode="auto">
          <a:xfrm rot="10800000" flipV="1">
            <a:off x="5715000" y="3733800"/>
            <a:ext cx="1752600" cy="45720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97" name="Group 96"/>
          <p:cNvGrpSpPr/>
          <p:nvPr/>
        </p:nvGrpSpPr>
        <p:grpSpPr>
          <a:xfrm>
            <a:off x="5257800" y="1219200"/>
            <a:ext cx="2667000" cy="3446621"/>
            <a:chOff x="5257800" y="1219200"/>
            <a:chExt cx="2667000" cy="3446621"/>
          </a:xfrm>
        </p:grpSpPr>
        <p:grpSp>
          <p:nvGrpSpPr>
            <p:cNvPr id="96" name="Group 95"/>
            <p:cNvGrpSpPr/>
            <p:nvPr/>
          </p:nvGrpSpPr>
          <p:grpSpPr>
            <a:xfrm>
              <a:off x="5257800" y="1219200"/>
              <a:ext cx="2362200" cy="3429001"/>
              <a:chOff x="5257800" y="1219200"/>
              <a:chExt cx="2362200" cy="3429001"/>
            </a:xfrm>
          </p:grpSpPr>
          <p:grpSp>
            <p:nvGrpSpPr>
              <p:cNvPr id="95" name="Group 94"/>
              <p:cNvGrpSpPr/>
              <p:nvPr/>
            </p:nvGrpSpPr>
            <p:grpSpPr>
              <a:xfrm>
                <a:off x="5562601" y="1219200"/>
                <a:ext cx="2057399" cy="3429001"/>
                <a:chOff x="5562601" y="1219200"/>
                <a:chExt cx="2057399" cy="3429001"/>
              </a:xfrm>
            </p:grpSpPr>
            <p:grpSp>
              <p:nvGrpSpPr>
                <p:cNvPr id="47" name="Group 46"/>
                <p:cNvGrpSpPr/>
                <p:nvPr/>
              </p:nvGrpSpPr>
              <p:grpSpPr>
                <a:xfrm>
                  <a:off x="5562601" y="1219200"/>
                  <a:ext cx="304800" cy="381000"/>
                  <a:chOff x="2791833" y="1524000"/>
                  <a:chExt cx="817134" cy="2110329"/>
                </a:xfrm>
              </p:grpSpPr>
              <p:sp>
                <p:nvSpPr>
                  <p:cNvPr id="48" name="Rectangle 1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91833" y="2362200"/>
                    <a:ext cx="817134" cy="433929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en-US" sz="1200" dirty="0">
                      <a:solidFill>
                        <a:srgbClr val="C0C0C0"/>
                      </a:solidFill>
                    </a:endParaRPr>
                  </a:p>
                </p:txBody>
              </p:sp>
              <p:sp>
                <p:nvSpPr>
                  <p:cNvPr id="49" name="Rectangle 1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91833" y="1943100"/>
                    <a:ext cx="817134" cy="433929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en-US" sz="1200" dirty="0">
                      <a:solidFill>
                        <a:srgbClr val="C0C0C0"/>
                      </a:solidFill>
                    </a:endParaRPr>
                  </a:p>
                </p:txBody>
              </p:sp>
              <p:sp>
                <p:nvSpPr>
                  <p:cNvPr id="50" name="Rectangle 1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91833" y="1524000"/>
                    <a:ext cx="817134" cy="433929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en-US" sz="1200" dirty="0">
                      <a:solidFill>
                        <a:srgbClr val="C0C0C0"/>
                      </a:solidFill>
                    </a:endParaRPr>
                  </a:p>
                </p:txBody>
              </p:sp>
              <p:sp>
                <p:nvSpPr>
                  <p:cNvPr id="51" name="Rectangle 1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91833" y="2781300"/>
                    <a:ext cx="817134" cy="433929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en-US" sz="1200" dirty="0">
                      <a:solidFill>
                        <a:srgbClr val="C0C0C0"/>
                      </a:solidFill>
                    </a:endParaRPr>
                  </a:p>
                </p:txBody>
              </p:sp>
              <p:sp>
                <p:nvSpPr>
                  <p:cNvPr id="52" name="Rectangle 1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91833" y="3200400"/>
                    <a:ext cx="817134" cy="433929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en-US" sz="1200" dirty="0">
                      <a:solidFill>
                        <a:srgbClr val="C0C0C0"/>
                      </a:solidFill>
                    </a:endParaRPr>
                  </a:p>
                </p:txBody>
              </p:sp>
            </p:grpSp>
            <p:cxnSp>
              <p:nvCxnSpPr>
                <p:cNvPr id="53" name="Straight Arrow Connector 52"/>
                <p:cNvCxnSpPr/>
                <p:nvPr/>
              </p:nvCxnSpPr>
              <p:spPr bwMode="auto">
                <a:xfrm rot="5400000">
                  <a:off x="4267994" y="3200400"/>
                  <a:ext cx="2894806" cy="794"/>
                </a:xfrm>
                <a:prstGeom prst="straightConnector1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grpSp>
              <p:nvGrpSpPr>
                <p:cNvPr id="54" name="Group 53"/>
                <p:cNvGrpSpPr/>
                <p:nvPr/>
              </p:nvGrpSpPr>
              <p:grpSpPr>
                <a:xfrm>
                  <a:off x="7315200" y="1219200"/>
                  <a:ext cx="304800" cy="381000"/>
                  <a:chOff x="2791833" y="1524000"/>
                  <a:chExt cx="817134" cy="2110329"/>
                </a:xfrm>
              </p:grpSpPr>
              <p:sp>
                <p:nvSpPr>
                  <p:cNvPr id="55" name="Rectangle 1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91833" y="2362200"/>
                    <a:ext cx="817134" cy="433929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en-US" sz="1200" dirty="0">
                      <a:solidFill>
                        <a:srgbClr val="C0C0C0"/>
                      </a:solidFill>
                    </a:endParaRPr>
                  </a:p>
                </p:txBody>
              </p:sp>
              <p:sp>
                <p:nvSpPr>
                  <p:cNvPr id="56" name="Rectangle 1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91833" y="1943100"/>
                    <a:ext cx="817134" cy="433929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en-US" sz="1200" dirty="0">
                      <a:solidFill>
                        <a:srgbClr val="C0C0C0"/>
                      </a:solidFill>
                    </a:endParaRPr>
                  </a:p>
                </p:txBody>
              </p:sp>
              <p:sp>
                <p:nvSpPr>
                  <p:cNvPr id="57" name="Rectangle 1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91833" y="1524000"/>
                    <a:ext cx="817134" cy="433929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en-US" sz="1200" dirty="0">
                      <a:solidFill>
                        <a:srgbClr val="C0C0C0"/>
                      </a:solidFill>
                    </a:endParaRPr>
                  </a:p>
                </p:txBody>
              </p:sp>
              <p:sp>
                <p:nvSpPr>
                  <p:cNvPr id="58" name="Rectangle 1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91833" y="2781300"/>
                    <a:ext cx="817134" cy="433929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en-US" sz="1200" dirty="0">
                      <a:solidFill>
                        <a:srgbClr val="C0C0C0"/>
                      </a:solidFill>
                    </a:endParaRPr>
                  </a:p>
                </p:txBody>
              </p:sp>
              <p:sp>
                <p:nvSpPr>
                  <p:cNvPr id="59" name="Rectangle 1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91833" y="3200400"/>
                    <a:ext cx="817134" cy="433929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en-US" sz="1200" dirty="0">
                      <a:solidFill>
                        <a:srgbClr val="C0C0C0"/>
                      </a:solidFill>
                    </a:endParaRPr>
                  </a:p>
                </p:txBody>
              </p:sp>
            </p:grpSp>
            <p:cxnSp>
              <p:nvCxnSpPr>
                <p:cNvPr id="60" name="Straight Arrow Connector 59"/>
                <p:cNvCxnSpPr/>
                <p:nvPr/>
              </p:nvCxnSpPr>
              <p:spPr bwMode="auto">
                <a:xfrm rot="5400000">
                  <a:off x="6020594" y="3200401"/>
                  <a:ext cx="2894806" cy="793"/>
                </a:xfrm>
                <a:prstGeom prst="straightConnector1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</p:grpSp>
          <p:sp>
            <p:nvSpPr>
              <p:cNvPr id="74" name="TextBox 73"/>
              <p:cNvSpPr txBox="1"/>
              <p:nvPr/>
            </p:nvSpPr>
            <p:spPr>
              <a:xfrm>
                <a:off x="5257800" y="4401979"/>
                <a:ext cx="4320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/>
                  <a:t>time</a:t>
                </a:r>
              </a:p>
            </p:txBody>
          </p:sp>
        </p:grpSp>
        <p:sp>
          <p:nvSpPr>
            <p:cNvPr id="75" name="TextBox 74"/>
            <p:cNvSpPr txBox="1"/>
            <p:nvPr/>
          </p:nvSpPr>
          <p:spPr>
            <a:xfrm>
              <a:off x="7492733" y="4419600"/>
              <a:ext cx="4320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time</a:t>
              </a:r>
            </a:p>
          </p:txBody>
        </p:sp>
      </p:grpSp>
      <p:cxnSp>
        <p:nvCxnSpPr>
          <p:cNvPr id="76" name="Straight Arrow Connector 75"/>
          <p:cNvCxnSpPr/>
          <p:nvPr/>
        </p:nvCxnSpPr>
        <p:spPr bwMode="auto">
          <a:xfrm>
            <a:off x="5715000" y="2227421"/>
            <a:ext cx="1752600" cy="68580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7" name="TextBox 76"/>
          <p:cNvSpPr txBox="1"/>
          <p:nvPr/>
        </p:nvSpPr>
        <p:spPr>
          <a:xfrm rot="1354964">
            <a:off x="5873595" y="2353301"/>
            <a:ext cx="15476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/>
              <a:t>Seq</a:t>
            </a:r>
            <a:r>
              <a:rPr lang="en-US" sz="1000" dirty="0"/>
              <a:t>=100, 20 bytes data</a:t>
            </a:r>
          </a:p>
        </p:txBody>
      </p:sp>
      <p:cxnSp>
        <p:nvCxnSpPr>
          <p:cNvPr id="78" name="Straight Arrow Connector 77"/>
          <p:cNvCxnSpPr/>
          <p:nvPr/>
        </p:nvCxnSpPr>
        <p:spPr bwMode="auto">
          <a:xfrm rot="10800000" flipV="1">
            <a:off x="5715000" y="2608421"/>
            <a:ext cx="1752600" cy="76200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0" name="Straight Arrow Connector 79"/>
          <p:cNvCxnSpPr/>
          <p:nvPr/>
        </p:nvCxnSpPr>
        <p:spPr bwMode="auto">
          <a:xfrm rot="10800000" flipV="1">
            <a:off x="5715000" y="2989421"/>
            <a:ext cx="1752600" cy="45720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4" name="TextBox 83"/>
          <p:cNvSpPr txBox="1"/>
          <p:nvPr/>
        </p:nvSpPr>
        <p:spPr>
          <a:xfrm rot="20755187">
            <a:off x="6502535" y="2942735"/>
            <a:ext cx="7172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ACK=120</a:t>
            </a:r>
          </a:p>
        </p:txBody>
      </p:sp>
      <p:sp>
        <p:nvSpPr>
          <p:cNvPr id="85" name="TextBox 84"/>
          <p:cNvSpPr txBox="1"/>
          <p:nvPr/>
        </p:nvSpPr>
        <p:spPr>
          <a:xfrm rot="20755187">
            <a:off x="5810375" y="3845830"/>
            <a:ext cx="7172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ACK=120</a:t>
            </a:r>
          </a:p>
        </p:txBody>
      </p:sp>
      <p:cxnSp>
        <p:nvCxnSpPr>
          <p:cNvPr id="86" name="Straight Arrow Connector 85"/>
          <p:cNvCxnSpPr/>
          <p:nvPr/>
        </p:nvCxnSpPr>
        <p:spPr bwMode="auto">
          <a:xfrm>
            <a:off x="5715000" y="3492996"/>
            <a:ext cx="1752600" cy="68580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7" name="TextBox 86"/>
          <p:cNvSpPr txBox="1"/>
          <p:nvPr/>
        </p:nvSpPr>
        <p:spPr>
          <a:xfrm rot="1354964">
            <a:off x="5873595" y="3618876"/>
            <a:ext cx="1547657" cy="24622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Seq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=120, 10 bytes data</a:t>
            </a:r>
          </a:p>
        </p:txBody>
      </p:sp>
      <p:cxnSp>
        <p:nvCxnSpPr>
          <p:cNvPr id="88" name="Straight Connector 87"/>
          <p:cNvCxnSpPr/>
          <p:nvPr/>
        </p:nvCxnSpPr>
        <p:spPr bwMode="auto">
          <a:xfrm rot="5400000">
            <a:off x="4572794" y="2912427"/>
            <a:ext cx="1371600" cy="1588"/>
          </a:xfrm>
          <a:prstGeom prst="line">
            <a:avLst/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9" name="TextBox 88"/>
          <p:cNvSpPr txBox="1"/>
          <p:nvPr/>
        </p:nvSpPr>
        <p:spPr>
          <a:xfrm rot="16200000">
            <a:off x="4674380" y="2775839"/>
            <a:ext cx="9558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Timer for 100</a:t>
            </a:r>
          </a:p>
        </p:txBody>
      </p:sp>
      <p:cxnSp>
        <p:nvCxnSpPr>
          <p:cNvPr id="91" name="Straight Arrow Connector 90"/>
          <p:cNvCxnSpPr>
            <a:stCxn id="71" idx="3"/>
          </p:cNvCxnSpPr>
          <p:nvPr/>
        </p:nvCxnSpPr>
        <p:spPr bwMode="auto">
          <a:xfrm flipV="1">
            <a:off x="4957876" y="3276600"/>
            <a:ext cx="528524" cy="275511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ot"/>
            <a:round/>
            <a:headEnd type="none" w="med" len="med"/>
            <a:tailEnd type="arrow" w="med" len="med"/>
          </a:ln>
          <a:effectLst/>
        </p:spPr>
      </p:cxnSp>
      <p:sp>
        <p:nvSpPr>
          <p:cNvPr id="93" name="TextBox 5"/>
          <p:cNvSpPr txBox="1">
            <a:spLocks noChangeArrowheads="1"/>
          </p:cNvSpPr>
          <p:nvPr/>
        </p:nvSpPr>
        <p:spPr bwMode="auto">
          <a:xfrm>
            <a:off x="1066800" y="5105400"/>
            <a:ext cx="29317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Timeout retransmission</a:t>
            </a:r>
          </a:p>
        </p:txBody>
      </p:sp>
      <p:sp>
        <p:nvSpPr>
          <p:cNvPr id="94" name="TextBox 5"/>
          <p:cNvSpPr txBox="1">
            <a:spLocks noChangeArrowheads="1"/>
          </p:cNvSpPr>
          <p:nvPr/>
        </p:nvSpPr>
        <p:spPr bwMode="auto">
          <a:xfrm>
            <a:off x="5105400" y="5105400"/>
            <a:ext cx="29954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Spurious retransmission</a:t>
            </a:r>
          </a:p>
        </p:txBody>
      </p:sp>
    </p:spTree>
    <p:extLst>
      <p:ext uri="{BB962C8B-B14F-4D97-AF65-F5344CB8AC3E}">
        <p14:creationId xmlns:p14="http://schemas.microsoft.com/office/powerpoint/2010/main" val="379051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5" grpId="0"/>
      <p:bldP spid="26" grpId="0"/>
      <p:bldP spid="29" grpId="0"/>
      <p:bldP spid="30" grpId="0"/>
      <p:bldP spid="31" grpId="0"/>
      <p:bldP spid="33" grpId="0"/>
      <p:bldP spid="36" grpId="0"/>
      <p:bldP spid="37" grpId="0"/>
      <p:bldP spid="38" grpId="0"/>
      <p:bldP spid="45" grpId="0"/>
      <p:bldP spid="46" grpId="0"/>
      <p:bldP spid="62" grpId="0"/>
      <p:bldP spid="68" grpId="0"/>
      <p:bldP spid="70" grpId="0"/>
      <p:bldP spid="71" grpId="0"/>
      <p:bldP spid="72" grpId="0"/>
      <p:bldP spid="77" grpId="0"/>
      <p:bldP spid="84" grpId="0"/>
      <p:bldP spid="85" grpId="0"/>
      <p:bldP spid="87" grpId="0" animBg="1"/>
      <p:bldP spid="89" grpId="0"/>
      <p:bldP spid="93" grpId="0"/>
      <p:bldP spid="9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 Round trip time and timeout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85825"/>
            <a:ext cx="8839200" cy="3533775"/>
          </a:xfrm>
        </p:spPr>
        <p:txBody>
          <a:bodyPr/>
          <a:lstStyle/>
          <a:p>
            <a:r>
              <a:rPr lang="en-US" sz="2000" dirty="0"/>
              <a:t>How to set the retransmission timer?</a:t>
            </a:r>
          </a:p>
          <a:p>
            <a:pPr lvl="1"/>
            <a:r>
              <a:rPr lang="en-US" sz="1800" dirty="0"/>
              <a:t>Must be longer than round-trip time (RTT)</a:t>
            </a:r>
          </a:p>
          <a:p>
            <a:pPr lvl="1"/>
            <a:r>
              <a:rPr lang="en-US" sz="1800" dirty="0"/>
              <a:t>Too short: many spurious retransmissions</a:t>
            </a:r>
          </a:p>
          <a:p>
            <a:pPr lvl="1"/>
            <a:r>
              <a:rPr lang="en-US" sz="1800" dirty="0"/>
              <a:t>Too long: slow reaction, flow control buffer fills up</a:t>
            </a:r>
          </a:p>
          <a:p>
            <a:r>
              <a:rPr lang="en-US" sz="2000" dirty="0"/>
              <a:t>Idea</a:t>
            </a:r>
          </a:p>
          <a:p>
            <a:pPr lvl="1"/>
            <a:r>
              <a:rPr lang="en-US" sz="1800" dirty="0"/>
              <a:t>Estimated RTT</a:t>
            </a:r>
          </a:p>
          <a:p>
            <a:pPr lvl="2"/>
            <a:r>
              <a:rPr lang="en-US" sz="1600" dirty="0"/>
              <a:t>Use a </a:t>
            </a:r>
            <a:r>
              <a:rPr lang="en-US" sz="1600" dirty="0" err="1"/>
              <a:t>SampleRTT</a:t>
            </a:r>
            <a:r>
              <a:rPr lang="en-US" sz="1600" dirty="0"/>
              <a:t>: Measure time from segment sending and ACK received</a:t>
            </a:r>
          </a:p>
          <a:p>
            <a:pPr lvl="2"/>
            <a:r>
              <a:rPr lang="en-US" sz="1600" dirty="0"/>
              <a:t>Compute </a:t>
            </a:r>
            <a:r>
              <a:rPr lang="en-US" sz="1600" dirty="0" err="1"/>
              <a:t>EstimatedRTT</a:t>
            </a:r>
            <a:r>
              <a:rPr lang="en-US" sz="1600" dirty="0"/>
              <a:t> as a floating average</a:t>
            </a:r>
          </a:p>
          <a:p>
            <a:pPr lvl="2"/>
            <a:r>
              <a:rPr lang="en-US" sz="1600" dirty="0"/>
              <a:t>Increase the </a:t>
            </a:r>
            <a:r>
              <a:rPr lang="en-US" sz="1600" dirty="0" err="1"/>
              <a:t>EstimatedRTT</a:t>
            </a:r>
            <a:r>
              <a:rPr lang="en-US" sz="1600" dirty="0"/>
              <a:t> with a safety margin that is big when </a:t>
            </a:r>
            <a:r>
              <a:rPr lang="en-US" sz="1600" dirty="0" err="1"/>
              <a:t>SampleRTT</a:t>
            </a:r>
            <a:r>
              <a:rPr lang="en-US" sz="1600" dirty="0"/>
              <a:t> changes a lot</a:t>
            </a:r>
          </a:p>
          <a:p>
            <a:pPr lvl="3"/>
            <a:r>
              <a:rPr lang="en-US" sz="1600" dirty="0"/>
              <a:t>(because fewer timeouts are considered better)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1600200" y="4419600"/>
          <a:ext cx="6019800" cy="12533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8" name="Equation" r:id="rId3" imgW="4025900" imgH="838200" progId="Equation.3">
                  <p:embed/>
                </p:oleObj>
              </mc:Choice>
              <mc:Fallback>
                <p:oleObj name="Equation" r:id="rId3" imgW="4025900" imgH="838200" progId="Equation.3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4419600"/>
                        <a:ext cx="6019800" cy="12533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Straight Arrow Connector 7"/>
          <p:cNvCxnSpPr/>
          <p:nvPr/>
        </p:nvCxnSpPr>
        <p:spPr bwMode="auto">
          <a:xfrm flipV="1">
            <a:off x="2057400" y="5715000"/>
            <a:ext cx="533400" cy="30480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48126" y="5943600"/>
            <a:ext cx="88793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Not only 1 RTT because we have also “Fast Retransmission” for fixing packet loss, explained with “Congestion”</a:t>
            </a:r>
          </a:p>
        </p:txBody>
      </p:sp>
    </p:spTree>
    <p:extLst>
      <p:ext uri="{BB962C8B-B14F-4D97-AF65-F5344CB8AC3E}">
        <p14:creationId xmlns:p14="http://schemas.microsoft.com/office/powerpoint/2010/main" val="3763982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</p:bldLst>
  </p:timing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32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Eurostile"/>
            <a:cs typeface="Eurostile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  <a:txDef>
      <a:spPr>
        <a:solidFill>
          <a:schemeClr val="bg1"/>
        </a:solidFill>
        <a:ln>
          <a:noFill/>
        </a:ln>
        <a:effectLst/>
      </a:spPr>
      <a:bodyPr wrap="none" rtlCol="0">
        <a:spAutoFit/>
      </a:bodyPr>
      <a:lstStyle>
        <a:defPPr>
          <a:defRPr dirty="0" smtClean="0">
            <a:latin typeface="Eurostile"/>
            <a:cs typeface="Eurostile"/>
          </a:defRPr>
        </a:defPPr>
      </a:lstStyle>
    </a:tx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discuss.pptx</Template>
  <TotalTime>8591</TotalTime>
  <Words>766</Words>
  <Application>Microsoft Macintosh PowerPoint</Application>
  <PresentationFormat>On-screen Show (4:3)</PresentationFormat>
  <Paragraphs>138</Paragraphs>
  <Slides>9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Calibri</vt:lpstr>
      <vt:lpstr>Comic Sans MS</vt:lpstr>
      <vt:lpstr>Eurostile</vt:lpstr>
      <vt:lpstr>Tahoma</vt:lpstr>
      <vt:lpstr>Times New Roman</vt:lpstr>
      <vt:lpstr>Wingdings</vt:lpstr>
      <vt:lpstr>1_paalh</vt:lpstr>
      <vt:lpstr>Equation</vt:lpstr>
      <vt:lpstr>Transport layer</vt:lpstr>
      <vt:lpstr>Terminology: bandwidth (1/2)</vt:lpstr>
      <vt:lpstr>Terminology: bandwidth (2/2)</vt:lpstr>
      <vt:lpstr>Terminology: delay</vt:lpstr>
      <vt:lpstr>Transport layer</vt:lpstr>
      <vt:lpstr>TCP Reliability</vt:lpstr>
      <vt:lpstr>TCP Reliability</vt:lpstr>
      <vt:lpstr>TCP ACK and Reliability</vt:lpstr>
      <vt:lpstr>TCP Round trip time and timeout</vt:lpstr>
    </vt:vector>
  </TitlesOfParts>
  <Manager/>
  <Company>UNIK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</dc:title>
  <dc:subject/>
  <dc:creator>Carsten Griwodz</dc:creator>
  <cp:keywords/>
  <dc:description/>
  <cp:lastModifiedBy>Carsten Griwodz</cp:lastModifiedBy>
  <cp:revision>1600</cp:revision>
  <cp:lastPrinted>2020-04-19T15:33:35Z</cp:lastPrinted>
  <dcterms:created xsi:type="dcterms:W3CDTF">2003-03-06T08:24:12Z</dcterms:created>
  <dcterms:modified xsi:type="dcterms:W3CDTF">2020-04-19T15:33:36Z</dcterms:modified>
  <cp:category/>
</cp:coreProperties>
</file>