
<file path=[Content_Types].xml><?xml version="1.0" encoding="utf-8"?>
<Types xmlns="http://schemas.openxmlformats.org/package/2006/content-types">
  <Default Extension="jpeg" ContentType="image/jpeg"/>
  <Default Extension="pdf" ContentType="application/pd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7" r:id="rId1"/>
  </p:sldMasterIdLst>
  <p:notesMasterIdLst>
    <p:notesMasterId r:id="rId13"/>
  </p:notesMasterIdLst>
  <p:handoutMasterIdLst>
    <p:handoutMasterId r:id="rId14"/>
  </p:handoutMasterIdLst>
  <p:sldIdLst>
    <p:sldId id="755" r:id="rId2"/>
    <p:sldId id="575" r:id="rId3"/>
    <p:sldId id="778" r:id="rId4"/>
    <p:sldId id="577" r:id="rId5"/>
    <p:sldId id="776" r:id="rId6"/>
    <p:sldId id="633" r:id="rId7"/>
    <p:sldId id="634" r:id="rId8"/>
    <p:sldId id="635" r:id="rId9"/>
    <p:sldId id="564" r:id="rId10"/>
    <p:sldId id="777" r:id="rId11"/>
    <p:sldId id="581" r:id="rId12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9pPr>
  </p:defaultTextStyle>
  <p:extLst>
    <p:ext uri="{521415D9-36F7-43E2-AB2F-B90AF26B5E84}">
      <p14:sectionLst xmlns:p14="http://schemas.microsoft.com/office/powerpoint/2010/main">
        <p14:section name="Motivation" id="{3A677511-381B-FA4E-A5F1-1A08F316C4A7}">
          <p14:sldIdLst>
            <p14:sldId id="755"/>
            <p14:sldId id="575"/>
            <p14:sldId id="778"/>
            <p14:sldId id="577"/>
            <p14:sldId id="776"/>
            <p14:sldId id="633"/>
            <p14:sldId id="634"/>
            <p14:sldId id="635"/>
            <p14:sldId id="564"/>
            <p14:sldId id="777"/>
            <p14:sldId id="58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432FF"/>
    <a:srgbClr val="FF9300"/>
    <a:srgbClr val="00FDFF"/>
    <a:srgbClr val="FFD579"/>
    <a:srgbClr val="7A81FF"/>
    <a:srgbClr val="FF7E79"/>
    <a:srgbClr val="0096FF"/>
    <a:srgbClr val="FF2600"/>
    <a:srgbClr val="1600FF"/>
    <a:srgbClr val="06AB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52"/>
    <p:restoredTop sz="81824" autoAdjust="0"/>
  </p:normalViewPr>
  <p:slideViewPr>
    <p:cSldViewPr snapToGrid="0">
      <p:cViewPr varScale="1">
        <p:scale>
          <a:sx n="101" d="100"/>
          <a:sy n="101" d="100"/>
        </p:scale>
        <p:origin x="2712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144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45D9A20B-537F-284C-B866-9242820ABC8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45221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13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DD29E037-B1DD-4743-9384-70CA6E41B7C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21469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1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081574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4CC8EC-F412-4240-AA93-F8F310D85958}" type="slidenum">
              <a:rPr lang="en-GB"/>
              <a:pPr/>
              <a:t>2</a:t>
            </a:fld>
            <a:endParaRPr lang="en-GB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31117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B1C22A-9813-5240-9939-4768524615AB}" type="slidenum">
              <a:rPr lang="en-GB"/>
              <a:pPr/>
              <a:t>3</a:t>
            </a:fld>
            <a:endParaRPr lang="en-GB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43485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B1C22A-9813-5240-9939-4768524615AB}" type="slidenum">
              <a:rPr lang="en-GB"/>
              <a:pPr/>
              <a:t>4</a:t>
            </a:fld>
            <a:endParaRPr lang="en-GB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0716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4AC28AF-291B-F242-B46A-C9D5B18F22DB}" type="slidenum">
              <a:rPr lang="en-GB"/>
              <a:pPr/>
              <a:t>5</a:t>
            </a:fld>
            <a:endParaRPr lang="en-GB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0911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7">
            <a:extLst>
              <a:ext uri="{FF2B5EF4-FFF2-40B4-BE49-F238E27FC236}">
                <a16:creationId xmlns:a16="http://schemas.microsoft.com/office/drawing/2014/main" id="{78FC1F27-563D-4E4E-BC21-85C8FBA1D3C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E850C3E-33C6-3A49-8397-8F6B1C531D5B}" type="slidenum">
              <a:rPr lang="en-GB" altLang="nb-NO" smtClean="0">
                <a:latin typeface="Times New Roman" panose="02020603050405020304" pitchFamily="18" charset="0"/>
              </a:rPr>
              <a:pPr/>
              <a:t>6</a:t>
            </a:fld>
            <a:endParaRPr lang="en-GB" altLang="nb-NO">
              <a:latin typeface="Times New Roman" panose="02020603050405020304" pitchFamily="18" charset="0"/>
            </a:endParaRPr>
          </a:p>
        </p:txBody>
      </p:sp>
      <p:sp>
        <p:nvSpPr>
          <p:cNvPr id="51202" name="Rectangle 2">
            <a:extLst>
              <a:ext uri="{FF2B5EF4-FFF2-40B4-BE49-F238E27FC236}">
                <a16:creationId xmlns:a16="http://schemas.microsoft.com/office/drawing/2014/main" id="{3B832B84-3B33-4E49-BD2C-DBFEF145A0D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4213"/>
            <a:ext cx="4572000" cy="3429000"/>
          </a:xfrm>
          <a:ln/>
        </p:spPr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6264A7F5-5D0B-6841-B727-B5B656CACE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4988"/>
            <a:ext cx="5029200" cy="4114800"/>
          </a:xfrm>
          <a:noFill/>
        </p:spPr>
        <p:txBody>
          <a:bodyPr/>
          <a:lstStyle/>
          <a:p>
            <a:pPr eaLnBrk="1" hangingPunct="1"/>
            <a:endParaRPr lang="en-US" altLang="nb-NO" dirty="0"/>
          </a:p>
        </p:txBody>
      </p:sp>
    </p:spTree>
    <p:extLst>
      <p:ext uri="{BB962C8B-B14F-4D97-AF65-F5344CB8AC3E}">
        <p14:creationId xmlns:p14="http://schemas.microsoft.com/office/powerpoint/2010/main" val="33347636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7">
            <a:extLst>
              <a:ext uri="{FF2B5EF4-FFF2-40B4-BE49-F238E27FC236}">
                <a16:creationId xmlns:a16="http://schemas.microsoft.com/office/drawing/2014/main" id="{E2D7BF4E-CDF1-9745-849D-11CE5500F50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16C2EAA7-66CC-FA4C-B197-F53F296825C7}" type="slidenum">
              <a:rPr lang="en-GB" altLang="nb-NO" smtClean="0">
                <a:latin typeface="Times New Roman" panose="02020603050405020304" pitchFamily="18" charset="0"/>
              </a:rPr>
              <a:pPr/>
              <a:t>7</a:t>
            </a:fld>
            <a:endParaRPr lang="en-GB" altLang="nb-NO">
              <a:latin typeface="Times New Roman" panose="02020603050405020304" pitchFamily="18" charset="0"/>
            </a:endParaRPr>
          </a:p>
        </p:txBody>
      </p:sp>
      <p:sp>
        <p:nvSpPr>
          <p:cNvPr id="53250" name="Rectangle 2">
            <a:extLst>
              <a:ext uri="{FF2B5EF4-FFF2-40B4-BE49-F238E27FC236}">
                <a16:creationId xmlns:a16="http://schemas.microsoft.com/office/drawing/2014/main" id="{19537440-483C-ED44-9F6C-5268B74F132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4213"/>
            <a:ext cx="4572000" cy="3429000"/>
          </a:xfrm>
          <a:ln/>
        </p:spPr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FFD86758-6721-1F43-AEC8-2A414E1F07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4988"/>
            <a:ext cx="5029200" cy="4114800"/>
          </a:xfrm>
          <a:noFill/>
        </p:spPr>
        <p:txBody>
          <a:bodyPr/>
          <a:lstStyle/>
          <a:p>
            <a:pPr eaLnBrk="1" hangingPunct="1"/>
            <a:endParaRPr lang="en-US" altLang="nb-NO" dirty="0"/>
          </a:p>
        </p:txBody>
      </p:sp>
    </p:spTree>
    <p:extLst>
      <p:ext uri="{BB962C8B-B14F-4D97-AF65-F5344CB8AC3E}">
        <p14:creationId xmlns:p14="http://schemas.microsoft.com/office/powerpoint/2010/main" val="14435165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7">
            <a:extLst>
              <a:ext uri="{FF2B5EF4-FFF2-40B4-BE49-F238E27FC236}">
                <a16:creationId xmlns:a16="http://schemas.microsoft.com/office/drawing/2014/main" id="{D1420213-F831-7A47-84CF-31CB3A56770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7E336970-77E2-FC4D-830A-BED71C130591}" type="slidenum">
              <a:rPr lang="en-GB" altLang="nb-NO" smtClean="0">
                <a:latin typeface="Times New Roman" panose="02020603050405020304" pitchFamily="18" charset="0"/>
              </a:rPr>
              <a:pPr/>
              <a:t>8</a:t>
            </a:fld>
            <a:endParaRPr lang="en-GB" altLang="nb-NO">
              <a:latin typeface="Times New Roman" panose="02020603050405020304" pitchFamily="18" charset="0"/>
            </a:endParaRPr>
          </a:p>
        </p:txBody>
      </p:sp>
      <p:sp>
        <p:nvSpPr>
          <p:cNvPr id="55298" name="Rectangle 2">
            <a:extLst>
              <a:ext uri="{FF2B5EF4-FFF2-40B4-BE49-F238E27FC236}">
                <a16:creationId xmlns:a16="http://schemas.microsoft.com/office/drawing/2014/main" id="{AE05618F-C45B-8546-B74A-94879DAED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4213"/>
            <a:ext cx="4572000" cy="3429000"/>
          </a:xfrm>
          <a:ln/>
        </p:spPr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6D69C587-D140-DA4E-8192-07B304F585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4988"/>
            <a:ext cx="5029200" cy="4114800"/>
          </a:xfrm>
          <a:noFill/>
        </p:spPr>
        <p:txBody>
          <a:bodyPr/>
          <a:lstStyle/>
          <a:p>
            <a:pPr eaLnBrk="1" hangingPunct="1"/>
            <a:endParaRPr lang="en-US" altLang="nb-NO" dirty="0"/>
          </a:p>
        </p:txBody>
      </p:sp>
    </p:spTree>
    <p:extLst>
      <p:ext uri="{BB962C8B-B14F-4D97-AF65-F5344CB8AC3E}">
        <p14:creationId xmlns:p14="http://schemas.microsoft.com/office/powerpoint/2010/main" val="9672637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120F87-BFDD-1C4D-97E5-A23397509173}" type="slidenum">
              <a:rPr lang="en-GB"/>
              <a:pPr/>
              <a:t>9</a:t>
            </a:fld>
            <a:endParaRPr lang="en-GB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15734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4AC28AF-291B-F242-B46A-C9D5B18F22DB}" type="slidenum">
              <a:rPr lang="en-GB"/>
              <a:pPr/>
              <a:t>10</a:t>
            </a:fld>
            <a:endParaRPr lang="en-GB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0416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5A7429F-C701-F74C-9779-64CE8F19B992}" type="slidenum">
              <a:rPr lang="en-GB"/>
              <a:pPr/>
              <a:t>11</a:t>
            </a:fld>
            <a:endParaRPr lang="en-GB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6794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Eurostile"/>
                <a:cs typeface="Eurostile"/>
              </a:defRPr>
            </a:lvl1pPr>
          </a:lstStyle>
          <a:p>
            <a:r>
              <a:rPr lang="nb-NO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576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08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38175" y="1708150"/>
            <a:ext cx="7772400" cy="1462088"/>
          </a:xfrm>
        </p:spPr>
        <p:txBody>
          <a:bodyPr rIns="91440"/>
          <a:lstStyle>
            <a:lvl1pPr algn="ctr"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51508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rIns="91440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515098" name="Line 2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pic>
        <p:nvPicPr>
          <p:cNvPr id="515097" name="Picture 25" descr="ppt7" hidden="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1450" y="2155825"/>
            <a:ext cx="1397000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5099" name="Line 2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1" name="Rectangle 19"/>
          <p:cNvSpPr>
            <a:spLocks noChangeArrowheads="1"/>
          </p:cNvSpPr>
          <p:nvPr/>
        </p:nvSpPr>
        <p:spPr bwMode="auto">
          <a:xfrm>
            <a:off x="171450" y="2155825"/>
            <a:ext cx="1397000" cy="1276350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1" name="Line 29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0" name="Rectangle 28" hidden="1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gradFill rotWithShape="0">
                  <a:gsLst>
                    <a:gs pos="0">
                      <a:srgbClr val="1C1C1C"/>
                    </a:gs>
                    <a:gs pos="100000">
                      <a:srgbClr val="C0C0C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5102" name="Line 30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3" name="Rectangle 21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gradFill rotWithShape="0">
            <a:gsLst>
              <a:gs pos="0">
                <a:srgbClr val="1C1C1C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5104" name="Line 32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3" name="Rectangle 31" hidden="1"/>
          <p:cNvSpPr>
            <a:spLocks noChangeArrowheads="1"/>
          </p:cNvSpPr>
          <p:nvPr/>
        </p:nvSpPr>
        <p:spPr bwMode="auto">
          <a:xfrm rot="16200000">
            <a:off x="-517525" y="2586038"/>
            <a:ext cx="1685925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gradFill rotWithShape="0">
                  <a:gsLst>
                    <a:gs pos="0">
                      <a:srgbClr val="808080"/>
                    </a:gs>
                    <a:gs pos="100000">
                      <a:srgbClr val="1C1C1C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lang="nb-NO"/>
          </a:p>
        </p:txBody>
      </p:sp>
      <p:sp>
        <p:nvSpPr>
          <p:cNvPr id="515105" name="Line 33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4" name="Rectangle 22"/>
          <p:cNvSpPr>
            <a:spLocks noChangeArrowheads="1"/>
          </p:cNvSpPr>
          <p:nvPr/>
        </p:nvSpPr>
        <p:spPr bwMode="auto">
          <a:xfrm rot="-5400000">
            <a:off x="-517525" y="2586038"/>
            <a:ext cx="1685925" cy="92075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100000">
                <a:srgbClr val="1C1C1C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6" name="Line 34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8632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4B0F3-87A8-A043-9AC3-42D9CA424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9E8CCB-B1CF-F948-94F6-CF4C9FC7695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1826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E1E18B-3F34-CB45-B6A8-5E616DDF8672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51450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3255B9-2EF2-A749-B5A5-8A35A1F573C4}"/>
              </a:ext>
            </a:extLst>
          </p:cNvPr>
          <p:cNvSpPr>
            <a:spLocks noGrp="1"/>
          </p:cNvSpPr>
          <p:nvPr>
            <p:ph type="body" sz="half" idx="3"/>
          </p:nvPr>
        </p:nvSpPr>
        <p:spPr>
          <a:xfrm>
            <a:off x="1182688" y="3776663"/>
            <a:ext cx="77724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52925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988A9-FBBA-D54E-993C-7F6FC4AC3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72DBA3-E383-E24B-AAC3-C2DAACBA5A78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182688" y="1268413"/>
            <a:ext cx="77724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ACAB7A-70F7-3044-9C4A-75051914C3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82688" y="3776663"/>
            <a:ext cx="77724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40036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E46C1-ED80-D148-B9A2-7FDDE4918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270CC5-F0C3-DD46-A101-77296B5A5F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82688" y="1268413"/>
            <a:ext cx="3810000" cy="486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3AB430-04BC-2942-8996-F7CD9836DABD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51450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436182A-C189-1E4C-98FF-34537C799FF5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5145088" y="377666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29862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1BA62-0403-604D-B3B8-E975FE172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00C3D4-54B2-D24F-87E6-4691CE29A976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182688" y="1268413"/>
            <a:ext cx="3810000" cy="486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D700A9-EFC4-2D47-8168-31481F2C66CD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51450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40AF2AC-EA36-DA4B-BABE-ACC38CA756AF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5145088" y="377666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62216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580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56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312738" y="127000"/>
            <a:ext cx="879792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title</a:t>
            </a:r>
            <a:r>
              <a:rPr lang="nb-NO" dirty="0"/>
              <a:t> style</a:t>
            </a:r>
            <a:endParaRPr lang="en-US" dirty="0"/>
          </a:p>
        </p:txBody>
      </p:sp>
      <p:sp>
        <p:nvSpPr>
          <p:cNvPr id="514057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7504" y="866775"/>
            <a:ext cx="8928992" cy="564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text</a:t>
            </a:r>
            <a:r>
              <a:rPr lang="nb-NO" dirty="0"/>
              <a:t> styles</a:t>
            </a:r>
          </a:p>
          <a:p>
            <a:pPr lvl="1"/>
            <a:r>
              <a:rPr lang="nb-NO" dirty="0"/>
              <a:t>Second </a:t>
            </a:r>
            <a:r>
              <a:rPr lang="nb-NO" dirty="0" err="1"/>
              <a:t>level</a:t>
            </a:r>
            <a:endParaRPr lang="nb-NO" dirty="0"/>
          </a:p>
          <a:p>
            <a:pPr lvl="2"/>
            <a:r>
              <a:rPr lang="nb-NO" dirty="0"/>
              <a:t>Third </a:t>
            </a:r>
            <a:r>
              <a:rPr lang="nb-NO" dirty="0" err="1"/>
              <a:t>level</a:t>
            </a:r>
            <a:endParaRPr lang="nb-NO" dirty="0"/>
          </a:p>
          <a:p>
            <a:pPr lvl="3"/>
            <a:r>
              <a:rPr lang="nb-NO" dirty="0" err="1"/>
              <a:t>Fourth</a:t>
            </a:r>
            <a:r>
              <a:rPr lang="nb-NO" dirty="0"/>
              <a:t> </a:t>
            </a:r>
            <a:r>
              <a:rPr lang="nb-NO" dirty="0" err="1"/>
              <a:t>level</a:t>
            </a:r>
            <a:endParaRPr lang="nb-NO" dirty="0"/>
          </a:p>
          <a:p>
            <a:pPr lvl="4"/>
            <a:r>
              <a:rPr lang="nb-NO" dirty="0"/>
              <a:t>Fifth </a:t>
            </a:r>
            <a:r>
              <a:rPr lang="nb-NO" dirty="0" err="1"/>
              <a:t>level</a:t>
            </a:r>
            <a:endParaRPr lang="en-US" dirty="0"/>
          </a:p>
        </p:txBody>
      </p:sp>
      <p:sp>
        <p:nvSpPr>
          <p:cNvPr id="514059" name="Text Box 11"/>
          <p:cNvSpPr txBox="1">
            <a:spLocks noChangeArrowheads="1"/>
          </p:cNvSpPr>
          <p:nvPr/>
        </p:nvSpPr>
        <p:spPr bwMode="auto">
          <a:xfrm>
            <a:off x="1725613" y="6654800"/>
            <a:ext cx="5113337" cy="21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900" dirty="0">
                <a:solidFill>
                  <a:srgbClr val="000000"/>
                </a:solidFill>
                <a:latin typeface="Arial" charset="0"/>
              </a:rPr>
              <a:t>IN2140 – Introduction to operating systems and data communication</a:t>
            </a:r>
          </a:p>
        </p:txBody>
      </p:sp>
      <p:pic>
        <p:nvPicPr>
          <p:cNvPr id="514079" name="Picture 31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142163" y="6665913"/>
            <a:ext cx="1966912" cy="168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514086" name="Picture 38" descr="Picture2"/>
          <p:cNvPicPr>
            <a:picLocks noChangeAspect="1" noChangeArrowheads="1"/>
          </p:cNvPicPr>
          <p:nvPr/>
        </p:nvPicPr>
        <p:blipFill>
          <a:blip r:embed="rId10"/>
          <a:srcRect r="67514"/>
          <a:stretch>
            <a:fillRect/>
          </a:stretch>
        </p:blipFill>
        <p:spPr bwMode="auto">
          <a:xfrm>
            <a:off x="15875" y="6572250"/>
            <a:ext cx="29473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4069" name="Rectangle 21"/>
          <p:cNvSpPr>
            <a:spLocks noChangeArrowheads="1"/>
          </p:cNvSpPr>
          <p:nvPr/>
        </p:nvSpPr>
        <p:spPr bwMode="gray">
          <a:xfrm flipV="1">
            <a:off x="311150" y="6588125"/>
            <a:ext cx="8821738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kumimoji="1" lang="en-US" sz="2400">
              <a:solidFill>
                <a:srgbClr val="000000"/>
              </a:solidFill>
            </a:endParaRPr>
          </a:p>
        </p:txBody>
      </p:sp>
      <p:sp>
        <p:nvSpPr>
          <p:cNvPr id="514087" name="Text Box 39"/>
          <p:cNvSpPr txBox="1">
            <a:spLocks noChangeArrowheads="1"/>
          </p:cNvSpPr>
          <p:nvPr/>
        </p:nvSpPr>
        <p:spPr bwMode="auto">
          <a:xfrm>
            <a:off x="246063" y="6630988"/>
            <a:ext cx="1492250" cy="22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000" b="1">
                <a:solidFill>
                  <a:srgbClr val="000000"/>
                </a:solidFill>
              </a:rPr>
              <a:t>University of Oslo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93" r:id="rId2"/>
    <p:sldLayoutId id="2147483694" r:id="rId3"/>
    <p:sldLayoutId id="2147483695" r:id="rId4"/>
    <p:sldLayoutId id="2147483698" r:id="rId5"/>
    <p:sldLayoutId id="2147483699" r:id="rId6"/>
    <p:sldLayoutId id="2147483700" r:id="rId7"/>
  </p:sldLayoutIdLst>
  <p:txStyles>
    <p:titleStyle>
      <a:lvl1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Eurostile"/>
          <a:ea typeface="+mj-ea"/>
          <a:cs typeface="Eurostile"/>
        </a:defRPr>
      </a:lvl1pPr>
      <a:lvl2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2pPr>
      <a:lvl3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3pPr>
      <a:lvl4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4pPr>
      <a:lvl5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5pPr>
      <a:lvl6pPr marL="4572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6pPr>
      <a:lvl7pPr marL="9144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7pPr>
      <a:lvl8pPr marL="13716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8pPr>
      <a:lvl9pPr marL="18288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SzPct val="120000"/>
        <a:buFont typeface="Wingdings" charset="2"/>
        <a:buChar char="§"/>
        <a:defRPr sz="2800">
          <a:solidFill>
            <a:schemeClr val="tx1"/>
          </a:solidFill>
          <a:latin typeface="Eurostile"/>
          <a:ea typeface="+mn-ea"/>
          <a:cs typeface="Eurostile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Font typeface="Tahoma" charset="0"/>
        <a:buChar char="−"/>
        <a:defRPr sz="2400">
          <a:solidFill>
            <a:schemeClr val="tx1"/>
          </a:solidFill>
          <a:latin typeface="Eurostile"/>
          <a:ea typeface="ＭＳ Ｐゴシック" charset="-128"/>
          <a:cs typeface="Eurostile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Eurostile"/>
          <a:ea typeface="ＭＳ Ｐゴシック" charset="-128"/>
          <a:cs typeface="Eurostile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Font typeface="Wingdings" charset="2"/>
        <a:buChar char="§"/>
        <a:defRPr sz="1900">
          <a:solidFill>
            <a:schemeClr val="tx1"/>
          </a:solidFill>
          <a:latin typeface="Eurostile"/>
          <a:ea typeface="ＭＳ Ｐゴシック" charset="-128"/>
          <a:cs typeface="Eurostile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Eurostile"/>
          <a:ea typeface="ＭＳ Ｐゴシック" charset="-128"/>
          <a:cs typeface="Eurostile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d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Transport Protocols</a:t>
            </a:r>
            <a:b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in the Internet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endParaRPr lang="en-US" dirty="0">
              <a:latin typeface="Comic Sans MS" pitchFamily="66" charset="0"/>
            </a:endParaRPr>
          </a:p>
          <a:p>
            <a:r>
              <a:rPr lang="en-US" sz="3600" dirty="0">
                <a:latin typeface="Eurostile" panose="020B0504020202050204" pitchFamily="34" charset="77"/>
              </a:rPr>
              <a:t>Introduction to TCP</a:t>
            </a: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82690343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685800" indent="-685800" eaLnBrk="1" hangingPunct="1"/>
            <a:r>
              <a:rPr lang="en-US" sz="3200"/>
              <a:t>TCP - Transmission Control Protocol</a:t>
            </a:r>
            <a:endParaRPr lang="en-US" sz="2800"/>
          </a:p>
        </p:txBody>
      </p:sp>
      <p:sp>
        <p:nvSpPr>
          <p:cNvPr id="8724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dirty="0"/>
              <a:t>TCP is the main transport protocol of the Internet</a:t>
            </a:r>
          </a:p>
          <a:p>
            <a:pPr marL="457200" lvl="1" indent="0" eaLnBrk="1" hangingPunct="1">
              <a:lnSpc>
                <a:spcPct val="80000"/>
              </a:lnSpc>
              <a:buNone/>
            </a:pPr>
            <a:endParaRPr lang="en-US" sz="1600" dirty="0"/>
          </a:p>
          <a:p>
            <a:pPr eaLnBrk="1" hangingPunct="1">
              <a:lnSpc>
                <a:spcPct val="80000"/>
              </a:lnSpc>
            </a:pPr>
            <a:r>
              <a:rPr lang="en-US" sz="2000" dirty="0"/>
              <a:t>TCP provides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Reliable end-to-end byte stream over an unreliable network service</a:t>
            </a:r>
          </a:p>
          <a:p>
            <a:pPr lvl="1" eaLnBrk="1" hangingPunct="1">
              <a:lnSpc>
                <a:spcPct val="80000"/>
              </a:lnSpc>
            </a:pPr>
            <a:endParaRPr lang="en-US" sz="1800" dirty="0"/>
          </a:p>
          <a:p>
            <a:pPr eaLnBrk="1" hangingPunct="1">
              <a:lnSpc>
                <a:spcPct val="80000"/>
              </a:lnSpc>
            </a:pPr>
            <a:r>
              <a:rPr lang="en-US" sz="2000" dirty="0"/>
              <a:t>Motivation: network with connectionless service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Packets and messages may be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dirty="0"/>
              <a:t>duplicated, in wrong order, faulty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dirty="0"/>
              <a:t>i.e., with such service only, each application would have to provide recovery</a:t>
            </a:r>
          </a:p>
          <a:p>
            <a:pPr lvl="3" eaLnBrk="1" hangingPunct="1">
              <a:lnSpc>
                <a:spcPct val="80000"/>
              </a:lnSpc>
            </a:pPr>
            <a:r>
              <a:rPr lang="en-US" sz="1500" dirty="0"/>
              <a:t>error detection and correction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Network or service can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dirty="0"/>
              <a:t>impose packet length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dirty="0"/>
              <a:t>define additional requirements to optimize data transmission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dirty="0"/>
              <a:t>i.e., application would have to be adapted</a:t>
            </a:r>
          </a:p>
          <a:p>
            <a:pPr eaLnBrk="1" hangingPunct="1">
              <a:lnSpc>
                <a:spcPct val="80000"/>
              </a:lnSpc>
            </a:pPr>
            <a:endParaRPr lang="en-US" sz="2000" dirty="0"/>
          </a:p>
        </p:txBody>
      </p:sp>
      <p:sp>
        <p:nvSpPr>
          <p:cNvPr id="872452" name="Rectangle 4"/>
          <p:cNvSpPr>
            <a:spLocks noChangeArrowheads="1"/>
          </p:cNvSpPr>
          <p:nvPr/>
        </p:nvSpPr>
        <p:spPr bwMode="auto">
          <a:xfrm>
            <a:off x="901700" y="1724520"/>
            <a:ext cx="796925" cy="287338"/>
          </a:xfrm>
          <a:prstGeom prst="rect">
            <a:avLst/>
          </a:prstGeom>
          <a:solidFill>
            <a:srgbClr val="FF6600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2453" name="Rectangle 5"/>
          <p:cNvSpPr>
            <a:spLocks noChangeArrowheads="1"/>
          </p:cNvSpPr>
          <p:nvPr/>
        </p:nvSpPr>
        <p:spPr bwMode="auto">
          <a:xfrm>
            <a:off x="1704975" y="1724520"/>
            <a:ext cx="1016000" cy="287338"/>
          </a:xfrm>
          <a:prstGeom prst="rect">
            <a:avLst/>
          </a:prstGeom>
          <a:solidFill>
            <a:srgbClr val="FF6600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2454" name="Rectangle 6"/>
          <p:cNvSpPr>
            <a:spLocks noChangeArrowheads="1"/>
          </p:cNvSpPr>
          <p:nvPr/>
        </p:nvSpPr>
        <p:spPr bwMode="auto">
          <a:xfrm>
            <a:off x="2730500" y="1725214"/>
            <a:ext cx="1203325" cy="287338"/>
          </a:xfrm>
          <a:prstGeom prst="rect">
            <a:avLst/>
          </a:prstGeom>
          <a:solidFill>
            <a:srgbClr val="FF6600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932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4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4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4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4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4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4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45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45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45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2452" grpId="0" animBg="1"/>
      <p:bldP spid="872453" grpId="0" animBg="1"/>
      <p:bldP spid="87245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TCP Characteristics</a:t>
            </a:r>
            <a:endParaRPr lang="en-US" sz="3200"/>
          </a:p>
        </p:txBody>
      </p:sp>
      <p:sp>
        <p:nvSpPr>
          <p:cNvPr id="8744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885825"/>
            <a:ext cx="8839200" cy="5551488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Eurostile" panose="020B0504020202050204" pitchFamily="34" charset="77"/>
              </a:rPr>
              <a:t>Data stream oriented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Eurostile" panose="020B0504020202050204" pitchFamily="34" charset="77"/>
              </a:rPr>
              <a:t>TCP transfers serial byte stream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Eurostile" panose="020B0504020202050204" pitchFamily="34" charset="77"/>
              </a:rPr>
              <a:t>Maintains sequential order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Eurostile" panose="020B0504020202050204" pitchFamily="34" charset="77"/>
              </a:rPr>
              <a:t>Unstructured byte stream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Eurostile" panose="020B0504020202050204" pitchFamily="34" charset="77"/>
              </a:rPr>
              <a:t>Application often has to transmit more structured data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Eurostile" panose="020B0504020202050204" pitchFamily="34" charset="77"/>
              </a:rPr>
              <a:t>TCP does not support such groupings into (higher) structures within byte stream</a:t>
            </a:r>
          </a:p>
        </p:txBody>
      </p:sp>
    </p:spTree>
    <p:extLst>
      <p:ext uri="{BB962C8B-B14F-4D97-AF65-F5344CB8AC3E}">
        <p14:creationId xmlns:p14="http://schemas.microsoft.com/office/powerpoint/2010/main" val="3765989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TCP Characteristics</a:t>
            </a:r>
            <a:endParaRPr lang="en-US" sz="3200"/>
          </a:p>
        </p:txBody>
      </p:sp>
      <p:sp>
        <p:nvSpPr>
          <p:cNvPr id="8744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885825"/>
            <a:ext cx="8839200" cy="5551488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Eurostile" panose="020B0504020202050204" pitchFamily="34" charset="77"/>
              </a:rPr>
              <a:t>Data stream oriented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Eurostile" panose="020B0504020202050204" pitchFamily="34" charset="77"/>
              </a:rPr>
              <a:t>TCP transfers serial byte stream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Eurostile" panose="020B0504020202050204" pitchFamily="34" charset="77"/>
              </a:rPr>
              <a:t>Maintains sequential order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Eurostile" panose="020B0504020202050204" pitchFamily="34" charset="77"/>
              </a:rPr>
              <a:t>Unstructured byte stream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Eurostile" panose="020B0504020202050204" pitchFamily="34" charset="77"/>
              </a:rPr>
              <a:t>Application often has to transmit more structured data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Eurostile" panose="020B0504020202050204" pitchFamily="34" charset="77"/>
              </a:rPr>
              <a:t>TCP does not support such groupings into (higher) structures within byte stream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Eurostile" panose="020B0504020202050204" pitchFamily="34" charset="77"/>
              </a:rPr>
              <a:t>Buffered data transmission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Eurostile" panose="020B0504020202050204" pitchFamily="34" charset="77"/>
              </a:rPr>
              <a:t>Byte stream not message stream: message boundaries are not preserved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dirty="0">
                <a:latin typeface="Eurostile" panose="020B0504020202050204" pitchFamily="34" charset="77"/>
              </a:rPr>
              <a:t>no way for receiver to detect the unit(s) in which data were written</a:t>
            </a:r>
          </a:p>
          <a:p>
            <a:pPr lvl="2" eaLnBrk="1" hangingPunct="1">
              <a:lnSpc>
                <a:spcPct val="80000"/>
              </a:lnSpc>
            </a:pPr>
            <a:endParaRPr lang="en-US" sz="1800" dirty="0">
              <a:latin typeface="Eurostile" panose="020B0504020202050204" pitchFamily="34" charset="77"/>
            </a:endParaRPr>
          </a:p>
          <a:p>
            <a:pPr lvl="2" eaLnBrk="1" hangingPunct="1">
              <a:lnSpc>
                <a:spcPct val="80000"/>
              </a:lnSpc>
            </a:pPr>
            <a:endParaRPr lang="en-US" sz="1800" dirty="0">
              <a:latin typeface="Eurostile" panose="020B0504020202050204" pitchFamily="34" charset="77"/>
            </a:endParaRPr>
          </a:p>
          <a:p>
            <a:pPr lvl="2" eaLnBrk="1" hangingPunct="1">
              <a:lnSpc>
                <a:spcPct val="80000"/>
              </a:lnSpc>
            </a:pPr>
            <a:endParaRPr lang="en-US" sz="1800" dirty="0">
              <a:latin typeface="Eurostile" panose="020B0504020202050204" pitchFamily="34" charset="77"/>
            </a:endParaRPr>
          </a:p>
          <a:p>
            <a:pPr lvl="1" eaLnBrk="1" hangingPunct="1">
              <a:lnSpc>
                <a:spcPct val="80000"/>
              </a:lnSpc>
            </a:pPr>
            <a:endParaRPr lang="en-US" sz="2000" dirty="0">
              <a:latin typeface="Eurostile" panose="020B0504020202050204" pitchFamily="34" charset="77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Eurostile" panose="020B0504020202050204" pitchFamily="34" charset="77"/>
              </a:rPr>
              <a:t>For transmission the sequential data stream is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dirty="0">
                <a:latin typeface="Eurostile" panose="020B0504020202050204" pitchFamily="34" charset="77"/>
              </a:rPr>
              <a:t>Divided into segments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dirty="0">
                <a:latin typeface="Eurostile" panose="020B0504020202050204" pitchFamily="34" charset="77"/>
              </a:rPr>
              <a:t>Delayed if necessary (to collect data)</a:t>
            </a:r>
          </a:p>
        </p:txBody>
      </p:sp>
      <p:pic>
        <p:nvPicPr>
          <p:cNvPr id="874500" name="Picture 4"/>
          <p:cNvPicPr>
            <a:picLocks noGrp="1" noChangeAspect="1" noChangeArrowheads="1"/>
          </p:cNvPicPr>
          <p:nvPr>
            <p:ph idx="1"/>
          </p:nvPr>
        </p:nvPicPr>
        <mc:AlternateContent xmlns:mc="http://schemas.openxmlformats.org/markup-compatibility/2006">
          <mc:Choice xmlns="" xmlns:mv="urn:schemas-microsoft-com:mac:vml" xmlns:ma="http://schemas.microsoft.com/office/mac/drawingml/2008/main" Requires="ma">
            <p:blipFill>
              <a:blip r:embed="rId3"/>
              <a:srcRect/>
              <a:stretch>
                <a:fillRect/>
              </a:stretch>
            </p:blipFill>
          </mc:Choice>
          <mc:Fallback>
            <p:blipFill>
              <a:blip r:embed="rId4"/>
              <a:srcRect/>
              <a:stretch>
                <a:fillRect/>
              </a:stretch>
            </p:blipFill>
          </mc:Fallback>
        </mc:AlternateContent>
        <p:spPr>
          <a:xfrm>
            <a:off x="2016125" y="4221088"/>
            <a:ext cx="4338638" cy="869950"/>
          </a:xfrm>
          <a:noFill/>
        </p:spPr>
      </p:pic>
    </p:spTree>
    <p:extLst>
      <p:ext uri="{BB962C8B-B14F-4D97-AF65-F5344CB8AC3E}">
        <p14:creationId xmlns:p14="http://schemas.microsoft.com/office/powerpoint/2010/main" val="33333014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TCP Characteristics</a:t>
            </a:r>
            <a:endParaRPr lang="en-US" sz="3200"/>
          </a:p>
        </p:txBody>
      </p:sp>
      <p:sp>
        <p:nvSpPr>
          <p:cNvPr id="8755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Virtual connection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Connection established between communication parties before data transmission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Two-way communications (fully duplex)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Data may be transmitted simultaneously in both directions over a TCP connection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Point-to-point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Each connection has exactly two endpoints</a:t>
            </a:r>
          </a:p>
        </p:txBody>
      </p:sp>
    </p:spTree>
    <p:extLst>
      <p:ext uri="{BB962C8B-B14F-4D97-AF65-F5344CB8AC3E}">
        <p14:creationId xmlns:p14="http://schemas.microsoft.com/office/powerpoint/2010/main" val="2380042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5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5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5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>
            <a:extLst>
              <a:ext uri="{FF2B5EF4-FFF2-40B4-BE49-F238E27FC236}">
                <a16:creationId xmlns:a16="http://schemas.microsoft.com/office/drawing/2014/main" id="{0C48D322-5AF0-F34C-A352-83D39011E6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nb-NO" dirty="0">
                <a:latin typeface="Calibri" panose="020F0502020204030204" pitchFamily="34" charset="0"/>
                <a:cs typeface="Calibri" panose="020F0502020204030204" pitchFamily="34" charset="0"/>
              </a:rPr>
              <a:t>TCP State machine</a:t>
            </a:r>
          </a:p>
        </p:txBody>
      </p:sp>
      <p:grpSp>
        <p:nvGrpSpPr>
          <p:cNvPr id="50178" name="Group 3">
            <a:extLst>
              <a:ext uri="{FF2B5EF4-FFF2-40B4-BE49-F238E27FC236}">
                <a16:creationId xmlns:a16="http://schemas.microsoft.com/office/drawing/2014/main" id="{3DB028D4-E994-8B4B-AFBC-A91C5724CA73}"/>
              </a:ext>
            </a:extLst>
          </p:cNvPr>
          <p:cNvGrpSpPr>
            <a:grpSpLocks/>
          </p:cNvGrpSpPr>
          <p:nvPr/>
        </p:nvGrpSpPr>
        <p:grpSpPr bwMode="auto">
          <a:xfrm>
            <a:off x="1338263" y="1885950"/>
            <a:ext cx="6484937" cy="4241800"/>
            <a:chOff x="843" y="1188"/>
            <a:chExt cx="4085" cy="2672"/>
          </a:xfrm>
        </p:grpSpPr>
        <p:sp>
          <p:nvSpPr>
            <p:cNvPr id="50221" name="Text Box 4">
              <a:extLst>
                <a:ext uri="{FF2B5EF4-FFF2-40B4-BE49-F238E27FC236}">
                  <a16:creationId xmlns:a16="http://schemas.microsoft.com/office/drawing/2014/main" id="{353889B8-3FFC-FA46-9337-B3C2291989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88" y="1188"/>
              <a:ext cx="525" cy="200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nb-NO" sz="1400">
                  <a:solidFill>
                    <a:schemeClr val="accent2"/>
                  </a:solidFill>
                </a:rPr>
                <a:t>CLOSED</a:t>
              </a:r>
            </a:p>
          </p:txBody>
        </p:sp>
        <p:sp>
          <p:nvSpPr>
            <p:cNvPr id="50222" name="Text Box 5">
              <a:extLst>
                <a:ext uri="{FF2B5EF4-FFF2-40B4-BE49-F238E27FC236}">
                  <a16:creationId xmlns:a16="http://schemas.microsoft.com/office/drawing/2014/main" id="{21A65AD6-C762-424B-BBE4-5DCA08D9D9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04" y="1671"/>
              <a:ext cx="485" cy="200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nb-NO" sz="1400">
                  <a:solidFill>
                    <a:schemeClr val="accent2"/>
                  </a:solidFill>
                </a:rPr>
                <a:t>LISTEN</a:t>
              </a:r>
            </a:p>
          </p:txBody>
        </p:sp>
        <p:sp>
          <p:nvSpPr>
            <p:cNvPr id="50223" name="Text Box 6">
              <a:extLst>
                <a:ext uri="{FF2B5EF4-FFF2-40B4-BE49-F238E27FC236}">
                  <a16:creationId xmlns:a16="http://schemas.microsoft.com/office/drawing/2014/main" id="{88D6A340-8569-2B47-BE30-95E46ED03F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5" y="2114"/>
              <a:ext cx="639" cy="200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nb-NO" sz="1400">
                  <a:solidFill>
                    <a:schemeClr val="accent2"/>
                  </a:solidFill>
                </a:rPr>
                <a:t>SYN RCVD</a:t>
              </a:r>
            </a:p>
          </p:txBody>
        </p:sp>
        <p:sp>
          <p:nvSpPr>
            <p:cNvPr id="50224" name="Text Box 7">
              <a:extLst>
                <a:ext uri="{FF2B5EF4-FFF2-40B4-BE49-F238E27FC236}">
                  <a16:creationId xmlns:a16="http://schemas.microsoft.com/office/drawing/2014/main" id="{B3B28741-52DF-2F48-B7ED-1279866756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24" y="2113"/>
              <a:ext cx="624" cy="200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nb-NO" sz="1400">
                  <a:solidFill>
                    <a:schemeClr val="accent2"/>
                  </a:solidFill>
                </a:rPr>
                <a:t>SYN SENT</a:t>
              </a:r>
            </a:p>
          </p:txBody>
        </p:sp>
        <p:sp>
          <p:nvSpPr>
            <p:cNvPr id="50225" name="Text Box 8">
              <a:extLst>
                <a:ext uri="{FF2B5EF4-FFF2-40B4-BE49-F238E27FC236}">
                  <a16:creationId xmlns:a16="http://schemas.microsoft.com/office/drawing/2014/main" id="{1A2D9498-B638-B74C-80E0-99CBE35584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59" y="2614"/>
              <a:ext cx="820" cy="200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nb-NO" sz="1400">
                  <a:solidFill>
                    <a:schemeClr val="accent2"/>
                  </a:solidFill>
                </a:rPr>
                <a:t>ESTABLISHED</a:t>
              </a:r>
            </a:p>
          </p:txBody>
        </p:sp>
        <p:sp>
          <p:nvSpPr>
            <p:cNvPr id="50226" name="Text Box 9">
              <a:extLst>
                <a:ext uri="{FF2B5EF4-FFF2-40B4-BE49-F238E27FC236}">
                  <a16:creationId xmlns:a16="http://schemas.microsoft.com/office/drawing/2014/main" id="{96263C33-00FE-EC47-B98C-F9B0C53102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3" y="3151"/>
              <a:ext cx="703" cy="200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nb-NO" sz="1400">
                  <a:solidFill>
                    <a:schemeClr val="accent2"/>
                  </a:solidFill>
                </a:rPr>
                <a:t>FIN WAIT 1</a:t>
              </a:r>
            </a:p>
          </p:txBody>
        </p:sp>
        <p:sp>
          <p:nvSpPr>
            <p:cNvPr id="50227" name="Text Box 10">
              <a:extLst>
                <a:ext uri="{FF2B5EF4-FFF2-40B4-BE49-F238E27FC236}">
                  <a16:creationId xmlns:a16="http://schemas.microsoft.com/office/drawing/2014/main" id="{6AF99D29-7BC9-1948-9B03-5D5B779EA5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3" y="3659"/>
              <a:ext cx="703" cy="200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nb-NO" sz="1400">
                  <a:solidFill>
                    <a:schemeClr val="accent2"/>
                  </a:solidFill>
                </a:rPr>
                <a:t>FIN WAIT 2</a:t>
              </a:r>
            </a:p>
          </p:txBody>
        </p:sp>
        <p:sp>
          <p:nvSpPr>
            <p:cNvPr id="50228" name="Text Box 11">
              <a:extLst>
                <a:ext uri="{FF2B5EF4-FFF2-40B4-BE49-F238E27FC236}">
                  <a16:creationId xmlns:a16="http://schemas.microsoft.com/office/drawing/2014/main" id="{A76885C7-9FB4-144A-86EA-1EB78CE143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09" y="3151"/>
              <a:ext cx="578" cy="200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nb-NO" sz="1400">
                  <a:solidFill>
                    <a:schemeClr val="accent2"/>
                  </a:solidFill>
                </a:rPr>
                <a:t>CLOSING</a:t>
              </a:r>
            </a:p>
          </p:txBody>
        </p:sp>
        <p:sp>
          <p:nvSpPr>
            <p:cNvPr id="50229" name="Text Box 12">
              <a:extLst>
                <a:ext uri="{FF2B5EF4-FFF2-40B4-BE49-F238E27FC236}">
                  <a16:creationId xmlns:a16="http://schemas.microsoft.com/office/drawing/2014/main" id="{2029083B-DC64-F849-9FB9-D89C0CFF8C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54" y="3660"/>
              <a:ext cx="688" cy="200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nb-NO" sz="1400">
                  <a:solidFill>
                    <a:schemeClr val="accent2"/>
                  </a:solidFill>
                </a:rPr>
                <a:t>TIME WAIT</a:t>
              </a:r>
            </a:p>
          </p:txBody>
        </p:sp>
        <p:sp>
          <p:nvSpPr>
            <p:cNvPr id="50230" name="Text Box 13">
              <a:extLst>
                <a:ext uri="{FF2B5EF4-FFF2-40B4-BE49-F238E27FC236}">
                  <a16:creationId xmlns:a16="http://schemas.microsoft.com/office/drawing/2014/main" id="{212A3C50-3BE2-E648-A83E-98DE509BA2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67" y="2614"/>
              <a:ext cx="759" cy="200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nb-NO" sz="1400">
                  <a:solidFill>
                    <a:schemeClr val="accent2"/>
                  </a:solidFill>
                </a:rPr>
                <a:t>CLOSE WAIT</a:t>
              </a:r>
            </a:p>
          </p:txBody>
        </p:sp>
        <p:sp>
          <p:nvSpPr>
            <p:cNvPr id="50231" name="Text Box 14">
              <a:extLst>
                <a:ext uri="{FF2B5EF4-FFF2-40B4-BE49-F238E27FC236}">
                  <a16:creationId xmlns:a16="http://schemas.microsoft.com/office/drawing/2014/main" id="{FB6DD9DB-D704-1345-99FD-6ADB93D3B8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1" y="2614"/>
              <a:ext cx="607" cy="200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nb-NO" sz="1400">
                  <a:solidFill>
                    <a:schemeClr val="accent2"/>
                  </a:solidFill>
                </a:rPr>
                <a:t>LAST ACK</a:t>
              </a:r>
            </a:p>
          </p:txBody>
        </p:sp>
      </p:grpSp>
      <p:sp>
        <p:nvSpPr>
          <p:cNvPr id="50179" name="Rectangle 15">
            <a:extLst>
              <a:ext uri="{FF2B5EF4-FFF2-40B4-BE49-F238E27FC236}">
                <a16:creationId xmlns:a16="http://schemas.microsoft.com/office/drawing/2014/main" id="{B4C89782-522F-2D4D-A6E3-9819FF46BC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425" y="1570038"/>
            <a:ext cx="7981950" cy="4691062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nb-NO" sz="1800"/>
          </a:p>
        </p:txBody>
      </p:sp>
      <p:grpSp>
        <p:nvGrpSpPr>
          <p:cNvPr id="50180" name="Group 16">
            <a:extLst>
              <a:ext uri="{FF2B5EF4-FFF2-40B4-BE49-F238E27FC236}">
                <a16:creationId xmlns:a16="http://schemas.microsoft.com/office/drawing/2014/main" id="{0082E2C7-1E89-8647-B196-C49C591A1213}"/>
              </a:ext>
            </a:extLst>
          </p:cNvPr>
          <p:cNvGrpSpPr>
            <a:grpSpLocks/>
          </p:cNvGrpSpPr>
          <p:nvPr/>
        </p:nvGrpSpPr>
        <p:grpSpPr bwMode="auto">
          <a:xfrm>
            <a:off x="1703388" y="2057400"/>
            <a:ext cx="6454775" cy="3911600"/>
            <a:chOff x="1073" y="1296"/>
            <a:chExt cx="4066" cy="2464"/>
          </a:xfrm>
        </p:grpSpPr>
        <p:sp>
          <p:nvSpPr>
            <p:cNvPr id="50199" name="Line 17">
              <a:extLst>
                <a:ext uri="{FF2B5EF4-FFF2-40B4-BE49-F238E27FC236}">
                  <a16:creationId xmlns:a16="http://schemas.microsoft.com/office/drawing/2014/main" id="{E5C9F539-3A2D-074A-A2A1-0024A3CB3B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44" y="1390"/>
              <a:ext cx="0" cy="27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0200" name="Line 18">
              <a:extLst>
                <a:ext uri="{FF2B5EF4-FFF2-40B4-BE49-F238E27FC236}">
                  <a16:creationId xmlns:a16="http://schemas.microsoft.com/office/drawing/2014/main" id="{2EACDE9B-35B7-0640-980D-1E58B77EE2F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73" y="1728"/>
              <a:ext cx="933" cy="38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0201" name="Line 19">
              <a:extLst>
                <a:ext uri="{FF2B5EF4-FFF2-40B4-BE49-F238E27FC236}">
                  <a16:creationId xmlns:a16="http://schemas.microsoft.com/office/drawing/2014/main" id="{603BAD42-F98C-3F40-B179-AB826789EA3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46" y="1798"/>
              <a:ext cx="765" cy="31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0202" name="Line 20">
              <a:extLst>
                <a:ext uri="{FF2B5EF4-FFF2-40B4-BE49-F238E27FC236}">
                  <a16:creationId xmlns:a16="http://schemas.microsoft.com/office/drawing/2014/main" id="{0F00BF3E-FEBF-F647-987F-7D192467F7B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19" y="2215"/>
              <a:ext cx="15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0203" name="Line 21">
              <a:extLst>
                <a:ext uri="{FF2B5EF4-FFF2-40B4-BE49-F238E27FC236}">
                  <a16:creationId xmlns:a16="http://schemas.microsoft.com/office/drawing/2014/main" id="{EAB0E52B-E822-B044-B555-335F0C8272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83" y="1768"/>
              <a:ext cx="650" cy="34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0204" name="Line 22">
              <a:extLst>
                <a:ext uri="{FF2B5EF4-FFF2-40B4-BE49-F238E27FC236}">
                  <a16:creationId xmlns:a16="http://schemas.microsoft.com/office/drawing/2014/main" id="{12E12743-FACE-CA40-A4A7-D7692CB0C1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38" y="1385"/>
              <a:ext cx="834" cy="72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0205" name="Line 23">
              <a:extLst>
                <a:ext uri="{FF2B5EF4-FFF2-40B4-BE49-F238E27FC236}">
                  <a16:creationId xmlns:a16="http://schemas.microsoft.com/office/drawing/2014/main" id="{6C3462A9-F260-5E49-83D9-F3824424F9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26" y="2314"/>
              <a:ext cx="685" cy="29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0206" name="Line 24">
              <a:extLst>
                <a:ext uri="{FF2B5EF4-FFF2-40B4-BE49-F238E27FC236}">
                  <a16:creationId xmlns:a16="http://schemas.microsoft.com/office/drawing/2014/main" id="{85F82F89-F377-9146-A8C7-E38E79D86E5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83" y="2314"/>
              <a:ext cx="680" cy="29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0207" name="Line 25">
              <a:extLst>
                <a:ext uri="{FF2B5EF4-FFF2-40B4-BE49-F238E27FC236}">
                  <a16:creationId xmlns:a16="http://schemas.microsoft.com/office/drawing/2014/main" id="{0D8AF411-8B6C-AC40-87E0-988FF492416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76" y="2711"/>
              <a:ext cx="49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0208" name="Line 26">
              <a:extLst>
                <a:ext uri="{FF2B5EF4-FFF2-40B4-BE49-F238E27FC236}">
                  <a16:creationId xmlns:a16="http://schemas.microsoft.com/office/drawing/2014/main" id="{A5069A94-7158-A741-AA93-66C6E5393E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28" y="2716"/>
              <a:ext cx="39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0209" name="Line 27">
              <a:extLst>
                <a:ext uri="{FF2B5EF4-FFF2-40B4-BE49-F238E27FC236}">
                  <a16:creationId xmlns:a16="http://schemas.microsoft.com/office/drawing/2014/main" id="{DFD93537-F467-9741-89A8-8CE55EA286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7" y="2319"/>
              <a:ext cx="0" cy="82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0210" name="Line 28">
              <a:extLst>
                <a:ext uri="{FF2B5EF4-FFF2-40B4-BE49-F238E27FC236}">
                  <a16:creationId xmlns:a16="http://schemas.microsoft.com/office/drawing/2014/main" id="{CA3DB0FC-9AB3-F74E-B328-53E7192A9CD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95" y="2810"/>
              <a:ext cx="656" cy="33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0211" name="Line 29">
              <a:extLst>
                <a:ext uri="{FF2B5EF4-FFF2-40B4-BE49-F238E27FC236}">
                  <a16:creationId xmlns:a16="http://schemas.microsoft.com/office/drawing/2014/main" id="{47EA0425-AEB0-5D48-98C6-04FCF9AD76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62" y="3352"/>
              <a:ext cx="0" cy="30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0212" name="Line 30">
              <a:extLst>
                <a:ext uri="{FF2B5EF4-FFF2-40B4-BE49-F238E27FC236}">
                  <a16:creationId xmlns:a16="http://schemas.microsoft.com/office/drawing/2014/main" id="{9D1C1FA5-97AE-CC47-81DA-06F6596213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49" y="3252"/>
              <a:ext cx="115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0213" name="Line 31">
              <a:extLst>
                <a:ext uri="{FF2B5EF4-FFF2-40B4-BE49-F238E27FC236}">
                  <a16:creationId xmlns:a16="http://schemas.microsoft.com/office/drawing/2014/main" id="{8407A971-C27A-0040-8093-231F37D71D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98" y="3352"/>
              <a:ext cx="0" cy="31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0214" name="Line 32">
              <a:extLst>
                <a:ext uri="{FF2B5EF4-FFF2-40B4-BE49-F238E27FC236}">
                  <a16:creationId xmlns:a16="http://schemas.microsoft.com/office/drawing/2014/main" id="{978DA14C-CEB9-8F4A-B5AD-0B16F541EA9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49" y="3759"/>
              <a:ext cx="109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0215" name="Line 33">
              <a:extLst>
                <a:ext uri="{FF2B5EF4-FFF2-40B4-BE49-F238E27FC236}">
                  <a16:creationId xmlns:a16="http://schemas.microsoft.com/office/drawing/2014/main" id="{C06DDA94-4FF7-D14A-AA32-7039D5D4B4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39" y="3302"/>
              <a:ext cx="1113" cy="38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0216" name="Line 34">
              <a:extLst>
                <a:ext uri="{FF2B5EF4-FFF2-40B4-BE49-F238E27FC236}">
                  <a16:creationId xmlns:a16="http://schemas.microsoft.com/office/drawing/2014/main" id="{3B85F057-795E-E442-86C1-5362022E8A0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26" y="2716"/>
              <a:ext cx="21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0217" name="Freeform 35">
              <a:extLst>
                <a:ext uri="{FF2B5EF4-FFF2-40B4-BE49-F238E27FC236}">
                  <a16:creationId xmlns:a16="http://schemas.microsoft.com/office/drawing/2014/main" id="{BC561D8C-9BC2-D845-A247-1501F7DF85A4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5" y="2220"/>
              <a:ext cx="1489" cy="1"/>
            </a:xfrm>
            <a:custGeom>
              <a:avLst/>
              <a:gdLst>
                <a:gd name="T0" fmla="*/ 0 w 1489"/>
                <a:gd name="T1" fmla="*/ 0 h 1"/>
                <a:gd name="T2" fmla="*/ 1489 w 1489"/>
                <a:gd name="T3" fmla="*/ 0 h 1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489" h="1">
                  <a:moveTo>
                    <a:pt x="0" y="0"/>
                  </a:moveTo>
                  <a:lnTo>
                    <a:pt x="1489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0218" name="Freeform 36">
              <a:extLst>
                <a:ext uri="{FF2B5EF4-FFF2-40B4-BE49-F238E27FC236}">
                  <a16:creationId xmlns:a16="http://schemas.microsoft.com/office/drawing/2014/main" id="{4EC2DC13-9437-FA4B-B6D8-5439D952B4EE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2" y="2777"/>
              <a:ext cx="1792" cy="983"/>
            </a:xfrm>
            <a:custGeom>
              <a:avLst/>
              <a:gdLst>
                <a:gd name="T0" fmla="*/ 0 w 1792"/>
                <a:gd name="T1" fmla="*/ 983 h 983"/>
                <a:gd name="T2" fmla="*/ 1792 w 1792"/>
                <a:gd name="T3" fmla="*/ 982 h 983"/>
                <a:gd name="T4" fmla="*/ 1792 w 1792"/>
                <a:gd name="T5" fmla="*/ 0 h 98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792" h="983">
                  <a:moveTo>
                    <a:pt x="0" y="983"/>
                  </a:moveTo>
                  <a:lnTo>
                    <a:pt x="1792" y="982"/>
                  </a:lnTo>
                  <a:lnTo>
                    <a:pt x="1792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0219" name="Line 37">
              <a:extLst>
                <a:ext uri="{FF2B5EF4-FFF2-40B4-BE49-F238E27FC236}">
                  <a16:creationId xmlns:a16="http://schemas.microsoft.com/office/drawing/2014/main" id="{357CF120-E4C8-334B-8CB8-C4014FA0AD8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34" y="2274"/>
              <a:ext cx="0" cy="50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0220" name="Freeform 38">
              <a:extLst>
                <a:ext uri="{FF2B5EF4-FFF2-40B4-BE49-F238E27FC236}">
                  <a16:creationId xmlns:a16="http://schemas.microsoft.com/office/drawing/2014/main" id="{F1601449-ECE6-D44E-B3ED-C6148395CA7D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4" y="1296"/>
              <a:ext cx="2620" cy="988"/>
            </a:xfrm>
            <a:custGeom>
              <a:avLst/>
              <a:gdLst>
                <a:gd name="T0" fmla="*/ 2620 w 2620"/>
                <a:gd name="T1" fmla="*/ 988 h 988"/>
                <a:gd name="T2" fmla="*/ 2620 w 2620"/>
                <a:gd name="T3" fmla="*/ 1 h 988"/>
                <a:gd name="T4" fmla="*/ 0 w 2620"/>
                <a:gd name="T5" fmla="*/ 0 h 98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620" h="988">
                  <a:moveTo>
                    <a:pt x="2620" y="988"/>
                  </a:moveTo>
                  <a:lnTo>
                    <a:pt x="2620" y="1"/>
                  </a:lnTo>
                  <a:lnTo>
                    <a:pt x="0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50181" name="Text Box 39">
            <a:extLst>
              <a:ext uri="{FF2B5EF4-FFF2-40B4-BE49-F238E27FC236}">
                <a16:creationId xmlns:a16="http://schemas.microsoft.com/office/drawing/2014/main" id="{6DE956F2-5749-8B41-8B5E-4AE8EDBA0603}"/>
              </a:ext>
            </a:extLst>
          </p:cNvPr>
          <p:cNvSpPr txBox="1">
            <a:spLocks noChangeArrowheads="1"/>
          </p:cNvSpPr>
          <p:nvPr/>
        </p:nvSpPr>
        <p:spPr bwMode="auto">
          <a:xfrm rot="2458358">
            <a:off x="4211638" y="2565400"/>
            <a:ext cx="836612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200"/>
              <a:t>Send SYN</a:t>
            </a:r>
          </a:p>
        </p:txBody>
      </p:sp>
      <p:sp>
        <p:nvSpPr>
          <p:cNvPr id="50182" name="Text Box 40">
            <a:extLst>
              <a:ext uri="{FF2B5EF4-FFF2-40B4-BE49-F238E27FC236}">
                <a16:creationId xmlns:a16="http://schemas.microsoft.com/office/drawing/2014/main" id="{241894C4-2C11-A746-AF70-95038E221AD7}"/>
              </a:ext>
            </a:extLst>
          </p:cNvPr>
          <p:cNvSpPr txBox="1">
            <a:spLocks noChangeArrowheads="1"/>
          </p:cNvSpPr>
          <p:nvPr/>
        </p:nvSpPr>
        <p:spPr bwMode="auto">
          <a:xfrm rot="-1391916">
            <a:off x="3849688" y="3716338"/>
            <a:ext cx="11445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200"/>
              <a:t>Recv SYN ACK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200"/>
              <a:t>Send ACK</a:t>
            </a:r>
          </a:p>
        </p:txBody>
      </p:sp>
      <p:sp>
        <p:nvSpPr>
          <p:cNvPr id="50183" name="Text Box 41">
            <a:extLst>
              <a:ext uri="{FF2B5EF4-FFF2-40B4-BE49-F238E27FC236}">
                <a16:creationId xmlns:a16="http://schemas.microsoft.com/office/drawing/2014/main" id="{B91D6CA3-17AB-1540-B214-81855B72B9AE}"/>
              </a:ext>
            </a:extLst>
          </p:cNvPr>
          <p:cNvSpPr txBox="1">
            <a:spLocks noChangeArrowheads="1"/>
          </p:cNvSpPr>
          <p:nvPr/>
        </p:nvSpPr>
        <p:spPr bwMode="auto">
          <a:xfrm rot="-1589469">
            <a:off x="2195513" y="4581525"/>
            <a:ext cx="801687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200"/>
              <a:t>Send FIN</a:t>
            </a:r>
          </a:p>
        </p:txBody>
      </p:sp>
      <p:sp>
        <p:nvSpPr>
          <p:cNvPr id="50184" name="Text Box 42">
            <a:extLst>
              <a:ext uri="{FF2B5EF4-FFF2-40B4-BE49-F238E27FC236}">
                <a16:creationId xmlns:a16="http://schemas.microsoft.com/office/drawing/2014/main" id="{0F4D0C77-4C30-144B-9372-B0ABC263D0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5445125"/>
            <a:ext cx="823912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200"/>
              <a:t>Recv ACK</a:t>
            </a:r>
          </a:p>
        </p:txBody>
      </p:sp>
      <p:sp>
        <p:nvSpPr>
          <p:cNvPr id="50185" name="Text Box 43">
            <a:extLst>
              <a:ext uri="{FF2B5EF4-FFF2-40B4-BE49-F238E27FC236}">
                <a16:creationId xmlns:a16="http://schemas.microsoft.com/office/drawing/2014/main" id="{E16573E9-3F55-2F4F-87B2-2C91ADE0BA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1913" y="5949950"/>
            <a:ext cx="14922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200"/>
              <a:t>Recv FIN Send ACK</a:t>
            </a:r>
          </a:p>
        </p:txBody>
      </p:sp>
      <p:sp>
        <p:nvSpPr>
          <p:cNvPr id="50186" name="Text Box 44">
            <a:extLst>
              <a:ext uri="{FF2B5EF4-FFF2-40B4-BE49-F238E27FC236}">
                <a16:creationId xmlns:a16="http://schemas.microsoft.com/office/drawing/2014/main" id="{20CABBBA-F651-F64D-BE84-0FDC16E759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9738" y="5627688"/>
            <a:ext cx="7334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200"/>
              <a:t>Timeout</a:t>
            </a:r>
          </a:p>
        </p:txBody>
      </p:sp>
      <p:sp>
        <p:nvSpPr>
          <p:cNvPr id="50187" name="Text Box 45">
            <a:extLst>
              <a:ext uri="{FF2B5EF4-FFF2-40B4-BE49-F238E27FC236}">
                <a16:creationId xmlns:a16="http://schemas.microsoft.com/office/drawing/2014/main" id="{6E2E4C31-B22B-4F44-8993-7EF7060BB4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6325" y="4437063"/>
            <a:ext cx="801688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200"/>
              <a:t>Send FIN</a:t>
            </a:r>
          </a:p>
        </p:txBody>
      </p:sp>
      <p:sp>
        <p:nvSpPr>
          <p:cNvPr id="50188" name="Text Box 46">
            <a:extLst>
              <a:ext uri="{FF2B5EF4-FFF2-40B4-BE49-F238E27FC236}">
                <a16:creationId xmlns:a16="http://schemas.microsoft.com/office/drawing/2014/main" id="{AFC83BF1-0647-804A-9524-37AF4DC406F1}"/>
              </a:ext>
            </a:extLst>
          </p:cNvPr>
          <p:cNvSpPr txBox="1">
            <a:spLocks noChangeArrowheads="1"/>
          </p:cNvSpPr>
          <p:nvPr/>
        </p:nvSpPr>
        <p:spPr bwMode="auto">
          <a:xfrm rot="-1318479">
            <a:off x="1835150" y="2636838"/>
            <a:ext cx="11572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200"/>
              <a:t>Recv SYN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200"/>
              <a:t>Send SYN ACK</a:t>
            </a:r>
          </a:p>
        </p:txBody>
      </p:sp>
      <p:sp>
        <p:nvSpPr>
          <p:cNvPr id="50189" name="Text Box 47">
            <a:extLst>
              <a:ext uri="{FF2B5EF4-FFF2-40B4-BE49-F238E27FC236}">
                <a16:creationId xmlns:a16="http://schemas.microsoft.com/office/drawing/2014/main" id="{00852747-C092-6540-AFF0-274C7B2014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1638" y="4292600"/>
            <a:ext cx="8350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200"/>
              <a:t>Recv FIN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200"/>
              <a:t>Send ACK</a:t>
            </a:r>
          </a:p>
        </p:txBody>
      </p:sp>
      <p:sp>
        <p:nvSpPr>
          <p:cNvPr id="50190" name="Text Box 48">
            <a:extLst>
              <a:ext uri="{FF2B5EF4-FFF2-40B4-BE49-F238E27FC236}">
                <a16:creationId xmlns:a16="http://schemas.microsoft.com/office/drawing/2014/main" id="{6D7BB8A3-E98C-154E-BF40-15CE90140E6F}"/>
              </a:ext>
            </a:extLst>
          </p:cNvPr>
          <p:cNvSpPr txBox="1">
            <a:spLocks noChangeArrowheads="1"/>
          </p:cNvSpPr>
          <p:nvPr/>
        </p:nvSpPr>
        <p:spPr bwMode="auto">
          <a:xfrm rot="1421042">
            <a:off x="2195513" y="3860800"/>
            <a:ext cx="823912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200"/>
              <a:t>Recv ACK</a:t>
            </a:r>
          </a:p>
        </p:txBody>
      </p:sp>
      <p:sp>
        <p:nvSpPr>
          <p:cNvPr id="50191" name="Text Box 49">
            <a:extLst>
              <a:ext uri="{FF2B5EF4-FFF2-40B4-BE49-F238E27FC236}">
                <a16:creationId xmlns:a16="http://schemas.microsoft.com/office/drawing/2014/main" id="{63C6C978-27BC-1F40-8F33-8BCF5229E8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0925" y="2074863"/>
            <a:ext cx="7334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200"/>
              <a:t>Timeout</a:t>
            </a:r>
          </a:p>
        </p:txBody>
      </p:sp>
      <p:sp>
        <p:nvSpPr>
          <p:cNvPr id="50192" name="Text Box 50">
            <a:extLst>
              <a:ext uri="{FF2B5EF4-FFF2-40B4-BE49-F238E27FC236}">
                <a16:creationId xmlns:a16="http://schemas.microsoft.com/office/drawing/2014/main" id="{4230AC5E-291A-BD44-82CB-C39294DEDE3E}"/>
              </a:ext>
            </a:extLst>
          </p:cNvPr>
          <p:cNvSpPr txBox="1">
            <a:spLocks noChangeArrowheads="1"/>
          </p:cNvSpPr>
          <p:nvPr/>
        </p:nvSpPr>
        <p:spPr bwMode="auto">
          <a:xfrm rot="-1366223">
            <a:off x="2339975" y="2997200"/>
            <a:ext cx="8191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200"/>
              <a:t>Recv RST</a:t>
            </a:r>
          </a:p>
        </p:txBody>
      </p:sp>
      <p:sp>
        <p:nvSpPr>
          <p:cNvPr id="50193" name="Text Box 51">
            <a:extLst>
              <a:ext uri="{FF2B5EF4-FFF2-40B4-BE49-F238E27FC236}">
                <a16:creationId xmlns:a16="http://schemas.microsoft.com/office/drawing/2014/main" id="{61E3FD31-7D35-894F-B9E9-84EC36D843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30475" y="3284538"/>
            <a:ext cx="18478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200"/>
              <a:t>Recv SYN Send SYN ACK</a:t>
            </a:r>
          </a:p>
        </p:txBody>
      </p:sp>
      <p:sp>
        <p:nvSpPr>
          <p:cNvPr id="50194" name="Text Box 52">
            <a:extLst>
              <a:ext uri="{FF2B5EF4-FFF2-40B4-BE49-F238E27FC236}">
                <a16:creationId xmlns:a16="http://schemas.microsoft.com/office/drawing/2014/main" id="{C9CC2D4D-BA49-2F43-A4A2-F102572FB1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4149725"/>
            <a:ext cx="801687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200"/>
              <a:t>Send FIN</a:t>
            </a:r>
          </a:p>
        </p:txBody>
      </p:sp>
      <p:sp>
        <p:nvSpPr>
          <p:cNvPr id="50195" name="Text Box 53">
            <a:extLst>
              <a:ext uri="{FF2B5EF4-FFF2-40B4-BE49-F238E27FC236}">
                <a16:creationId xmlns:a16="http://schemas.microsoft.com/office/drawing/2014/main" id="{72B9D682-77F9-1D40-BA44-DBC2732663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3350" y="4941888"/>
            <a:ext cx="14922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200"/>
              <a:t>Recv FIN Send ACK</a:t>
            </a:r>
          </a:p>
        </p:txBody>
      </p:sp>
      <p:sp>
        <p:nvSpPr>
          <p:cNvPr id="50196" name="Text Box 54">
            <a:extLst>
              <a:ext uri="{FF2B5EF4-FFF2-40B4-BE49-F238E27FC236}">
                <a16:creationId xmlns:a16="http://schemas.microsoft.com/office/drawing/2014/main" id="{2132DA2F-9DD3-A941-972A-A0D745D59A20}"/>
              </a:ext>
            </a:extLst>
          </p:cNvPr>
          <p:cNvSpPr txBox="1">
            <a:spLocks noChangeArrowheads="1"/>
          </p:cNvSpPr>
          <p:nvPr/>
        </p:nvSpPr>
        <p:spPr bwMode="auto">
          <a:xfrm rot="1141268">
            <a:off x="2771775" y="5300663"/>
            <a:ext cx="11096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200"/>
              <a:t>Recv FIN ACK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200"/>
              <a:t>Send ACK</a:t>
            </a:r>
          </a:p>
        </p:txBody>
      </p:sp>
      <p:sp>
        <p:nvSpPr>
          <p:cNvPr id="50197" name="Text Box 55">
            <a:extLst>
              <a:ext uri="{FF2B5EF4-FFF2-40B4-BE49-F238E27FC236}">
                <a16:creationId xmlns:a16="http://schemas.microsoft.com/office/drawing/2014/main" id="{6D41A422-434A-4A47-91E4-AB9ED79A60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6463" y="5373688"/>
            <a:ext cx="82391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200"/>
              <a:t>Recv ACK</a:t>
            </a:r>
          </a:p>
        </p:txBody>
      </p:sp>
      <p:sp>
        <p:nvSpPr>
          <p:cNvPr id="50198" name="Text Box 56">
            <a:extLst>
              <a:ext uri="{FF2B5EF4-FFF2-40B4-BE49-F238E27FC236}">
                <a16:creationId xmlns:a16="http://schemas.microsoft.com/office/drawing/2014/main" id="{551DF1A9-A6F3-A849-AB1E-E7EB324DFBA5}"/>
              </a:ext>
            </a:extLst>
          </p:cNvPr>
          <p:cNvSpPr txBox="1">
            <a:spLocks noChangeArrowheads="1"/>
          </p:cNvSpPr>
          <p:nvPr/>
        </p:nvSpPr>
        <p:spPr bwMode="auto">
          <a:xfrm rot="1665219">
            <a:off x="3924300" y="2997200"/>
            <a:ext cx="83661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200"/>
              <a:t>Send SYN</a:t>
            </a:r>
          </a:p>
        </p:txBody>
      </p:sp>
    </p:spTree>
    <p:extLst>
      <p:ext uri="{BB962C8B-B14F-4D97-AF65-F5344CB8AC3E}">
        <p14:creationId xmlns:p14="http://schemas.microsoft.com/office/powerpoint/2010/main" val="4123890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225" name="Group 2">
            <a:extLst>
              <a:ext uri="{FF2B5EF4-FFF2-40B4-BE49-F238E27FC236}">
                <a16:creationId xmlns:a16="http://schemas.microsoft.com/office/drawing/2014/main" id="{94012C7C-6F1C-FB47-8731-FFA2FAB81F8D}"/>
              </a:ext>
            </a:extLst>
          </p:cNvPr>
          <p:cNvGrpSpPr>
            <a:grpSpLocks/>
          </p:cNvGrpSpPr>
          <p:nvPr/>
        </p:nvGrpSpPr>
        <p:grpSpPr bwMode="auto">
          <a:xfrm>
            <a:off x="1703388" y="2057400"/>
            <a:ext cx="6454775" cy="3911600"/>
            <a:chOff x="1073" y="1296"/>
            <a:chExt cx="4066" cy="2464"/>
          </a:xfrm>
        </p:grpSpPr>
        <p:sp>
          <p:nvSpPr>
            <p:cNvPr id="52259" name="Line 3">
              <a:extLst>
                <a:ext uri="{FF2B5EF4-FFF2-40B4-BE49-F238E27FC236}">
                  <a16:creationId xmlns:a16="http://schemas.microsoft.com/office/drawing/2014/main" id="{91484C39-2C3A-E74A-A94C-EC54069672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44" y="1390"/>
              <a:ext cx="0" cy="278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2260" name="Line 4">
              <a:extLst>
                <a:ext uri="{FF2B5EF4-FFF2-40B4-BE49-F238E27FC236}">
                  <a16:creationId xmlns:a16="http://schemas.microsoft.com/office/drawing/2014/main" id="{6D20ADA3-4AF3-0646-A0CC-BAF4A67C4A0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73" y="1728"/>
              <a:ext cx="933" cy="387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2261" name="Line 5">
              <a:extLst>
                <a:ext uri="{FF2B5EF4-FFF2-40B4-BE49-F238E27FC236}">
                  <a16:creationId xmlns:a16="http://schemas.microsoft.com/office/drawing/2014/main" id="{C4224E7D-3F57-334C-BE4C-4CCD4127AB9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46" y="1798"/>
              <a:ext cx="765" cy="317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2262" name="Line 6">
              <a:extLst>
                <a:ext uri="{FF2B5EF4-FFF2-40B4-BE49-F238E27FC236}">
                  <a16:creationId xmlns:a16="http://schemas.microsoft.com/office/drawing/2014/main" id="{BFA93C7E-ADC4-D741-8ED4-4613373FC2F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19" y="2215"/>
              <a:ext cx="1500" cy="0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2263" name="Line 7">
              <a:extLst>
                <a:ext uri="{FF2B5EF4-FFF2-40B4-BE49-F238E27FC236}">
                  <a16:creationId xmlns:a16="http://schemas.microsoft.com/office/drawing/2014/main" id="{70347A75-9724-B841-970D-3ECD489F6B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83" y="1768"/>
              <a:ext cx="650" cy="347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2264" name="Line 8">
              <a:extLst>
                <a:ext uri="{FF2B5EF4-FFF2-40B4-BE49-F238E27FC236}">
                  <a16:creationId xmlns:a16="http://schemas.microsoft.com/office/drawing/2014/main" id="{EBDBE689-6F30-B444-B1B6-150330F879D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38" y="1385"/>
              <a:ext cx="834" cy="725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2265" name="Line 9">
              <a:extLst>
                <a:ext uri="{FF2B5EF4-FFF2-40B4-BE49-F238E27FC236}">
                  <a16:creationId xmlns:a16="http://schemas.microsoft.com/office/drawing/2014/main" id="{C0090B46-8EE0-0E4D-9DB3-0A8D6BAA4F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26" y="2314"/>
              <a:ext cx="685" cy="298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2266" name="Line 10">
              <a:extLst>
                <a:ext uri="{FF2B5EF4-FFF2-40B4-BE49-F238E27FC236}">
                  <a16:creationId xmlns:a16="http://schemas.microsoft.com/office/drawing/2014/main" id="{4C60F4A5-EC1E-4F46-9E82-6773A7C532D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83" y="2314"/>
              <a:ext cx="680" cy="293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2267" name="Line 11">
              <a:extLst>
                <a:ext uri="{FF2B5EF4-FFF2-40B4-BE49-F238E27FC236}">
                  <a16:creationId xmlns:a16="http://schemas.microsoft.com/office/drawing/2014/main" id="{C52554B6-5B1D-F34D-9196-0264C9E9AC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76" y="2711"/>
              <a:ext cx="492" cy="0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2268" name="Line 12">
              <a:extLst>
                <a:ext uri="{FF2B5EF4-FFF2-40B4-BE49-F238E27FC236}">
                  <a16:creationId xmlns:a16="http://schemas.microsoft.com/office/drawing/2014/main" id="{DB6F5ADF-BF72-D44F-910E-91105A20E27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28" y="2716"/>
              <a:ext cx="392" cy="0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2269" name="Line 13">
              <a:extLst>
                <a:ext uri="{FF2B5EF4-FFF2-40B4-BE49-F238E27FC236}">
                  <a16:creationId xmlns:a16="http://schemas.microsoft.com/office/drawing/2014/main" id="{E385A814-A3A1-9E47-964A-C4324DE53F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7" y="2319"/>
              <a:ext cx="0" cy="829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2270" name="Line 14">
              <a:extLst>
                <a:ext uri="{FF2B5EF4-FFF2-40B4-BE49-F238E27FC236}">
                  <a16:creationId xmlns:a16="http://schemas.microsoft.com/office/drawing/2014/main" id="{76648F43-684F-4942-BB0E-0DBDC7FBC87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95" y="2810"/>
              <a:ext cx="656" cy="338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2271" name="Line 15">
              <a:extLst>
                <a:ext uri="{FF2B5EF4-FFF2-40B4-BE49-F238E27FC236}">
                  <a16:creationId xmlns:a16="http://schemas.microsoft.com/office/drawing/2014/main" id="{991EDEBE-0F59-5446-A7AF-CD959CDF246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62" y="3352"/>
              <a:ext cx="0" cy="303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2272" name="Line 16">
              <a:extLst>
                <a:ext uri="{FF2B5EF4-FFF2-40B4-BE49-F238E27FC236}">
                  <a16:creationId xmlns:a16="http://schemas.microsoft.com/office/drawing/2014/main" id="{0031C8AF-B710-2944-9268-17C2E74613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49" y="3252"/>
              <a:ext cx="1157" cy="0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2273" name="Line 17">
              <a:extLst>
                <a:ext uri="{FF2B5EF4-FFF2-40B4-BE49-F238E27FC236}">
                  <a16:creationId xmlns:a16="http://schemas.microsoft.com/office/drawing/2014/main" id="{32A79AE0-E43A-2541-A432-F5BC10987A7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98" y="3352"/>
              <a:ext cx="0" cy="313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2274" name="Line 18">
              <a:extLst>
                <a:ext uri="{FF2B5EF4-FFF2-40B4-BE49-F238E27FC236}">
                  <a16:creationId xmlns:a16="http://schemas.microsoft.com/office/drawing/2014/main" id="{F6BD9D94-9AF9-034A-A6B6-AF02D1B98B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49" y="3759"/>
              <a:ext cx="1098" cy="0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2275" name="Line 19">
              <a:extLst>
                <a:ext uri="{FF2B5EF4-FFF2-40B4-BE49-F238E27FC236}">
                  <a16:creationId xmlns:a16="http://schemas.microsoft.com/office/drawing/2014/main" id="{08FF1923-2A3F-C94C-A59E-9C68F2431B6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39" y="3302"/>
              <a:ext cx="1113" cy="387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2276" name="Line 20">
              <a:extLst>
                <a:ext uri="{FF2B5EF4-FFF2-40B4-BE49-F238E27FC236}">
                  <a16:creationId xmlns:a16="http://schemas.microsoft.com/office/drawing/2014/main" id="{FEC86E8C-2061-4A49-876C-6EBD3DC8C65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26" y="2716"/>
              <a:ext cx="213" cy="0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2277" name="Freeform 21">
              <a:extLst>
                <a:ext uri="{FF2B5EF4-FFF2-40B4-BE49-F238E27FC236}">
                  <a16:creationId xmlns:a16="http://schemas.microsoft.com/office/drawing/2014/main" id="{12CE3B5B-954B-584C-9938-B298CB5F02AA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5" y="2220"/>
              <a:ext cx="1489" cy="1"/>
            </a:xfrm>
            <a:custGeom>
              <a:avLst/>
              <a:gdLst>
                <a:gd name="T0" fmla="*/ 0 w 1489"/>
                <a:gd name="T1" fmla="*/ 0 h 1"/>
                <a:gd name="T2" fmla="*/ 1489 w 1489"/>
                <a:gd name="T3" fmla="*/ 0 h 1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489" h="1">
                  <a:moveTo>
                    <a:pt x="0" y="0"/>
                  </a:moveTo>
                  <a:lnTo>
                    <a:pt x="1489" y="0"/>
                  </a:lnTo>
                </a:path>
              </a:pathLst>
            </a:custGeom>
            <a:noFill/>
            <a:ln w="19050" cap="rnd" cmpd="sng">
              <a:solidFill>
                <a:schemeClr val="folHlink"/>
              </a:solidFill>
              <a:prstDash val="sysDot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2278" name="Freeform 22">
              <a:extLst>
                <a:ext uri="{FF2B5EF4-FFF2-40B4-BE49-F238E27FC236}">
                  <a16:creationId xmlns:a16="http://schemas.microsoft.com/office/drawing/2014/main" id="{89303A9E-E5D3-EA4F-B09A-CFA28328CBF2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2" y="2777"/>
              <a:ext cx="1792" cy="983"/>
            </a:xfrm>
            <a:custGeom>
              <a:avLst/>
              <a:gdLst>
                <a:gd name="T0" fmla="*/ 0 w 1792"/>
                <a:gd name="T1" fmla="*/ 983 h 983"/>
                <a:gd name="T2" fmla="*/ 1792 w 1792"/>
                <a:gd name="T3" fmla="*/ 982 h 983"/>
                <a:gd name="T4" fmla="*/ 1792 w 1792"/>
                <a:gd name="T5" fmla="*/ 0 h 98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792" h="983">
                  <a:moveTo>
                    <a:pt x="0" y="983"/>
                  </a:moveTo>
                  <a:lnTo>
                    <a:pt x="1792" y="982"/>
                  </a:lnTo>
                  <a:lnTo>
                    <a:pt x="1792" y="0"/>
                  </a:lnTo>
                </a:path>
              </a:pathLst>
            </a:custGeom>
            <a:noFill/>
            <a:ln w="19050" cap="rnd" cmpd="sng">
              <a:solidFill>
                <a:schemeClr val="folHlink"/>
              </a:solidFill>
              <a:prstDash val="sysDot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2279" name="Line 23">
              <a:extLst>
                <a:ext uri="{FF2B5EF4-FFF2-40B4-BE49-F238E27FC236}">
                  <a16:creationId xmlns:a16="http://schemas.microsoft.com/office/drawing/2014/main" id="{C95D1A22-2086-F349-8BD1-AAEB81F2E6D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34" y="2274"/>
              <a:ext cx="0" cy="507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2280" name="Freeform 24">
              <a:extLst>
                <a:ext uri="{FF2B5EF4-FFF2-40B4-BE49-F238E27FC236}">
                  <a16:creationId xmlns:a16="http://schemas.microsoft.com/office/drawing/2014/main" id="{2543B7D4-B58A-A447-8CD8-A9C3F7190D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4" y="1296"/>
              <a:ext cx="2620" cy="988"/>
            </a:xfrm>
            <a:custGeom>
              <a:avLst/>
              <a:gdLst>
                <a:gd name="T0" fmla="*/ 2620 w 2620"/>
                <a:gd name="T1" fmla="*/ 988 h 988"/>
                <a:gd name="T2" fmla="*/ 2620 w 2620"/>
                <a:gd name="T3" fmla="*/ 1 h 988"/>
                <a:gd name="T4" fmla="*/ 0 w 2620"/>
                <a:gd name="T5" fmla="*/ 0 h 98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620" h="988">
                  <a:moveTo>
                    <a:pt x="2620" y="988"/>
                  </a:moveTo>
                  <a:lnTo>
                    <a:pt x="2620" y="1"/>
                  </a:lnTo>
                  <a:lnTo>
                    <a:pt x="0" y="0"/>
                  </a:lnTo>
                </a:path>
              </a:pathLst>
            </a:custGeom>
            <a:noFill/>
            <a:ln w="19050" cap="rnd" cmpd="sng">
              <a:solidFill>
                <a:schemeClr val="folHlink"/>
              </a:solidFill>
              <a:prstDash val="sysDot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52226" name="Rectangle 25">
            <a:extLst>
              <a:ext uri="{FF2B5EF4-FFF2-40B4-BE49-F238E27FC236}">
                <a16:creationId xmlns:a16="http://schemas.microsoft.com/office/drawing/2014/main" id="{D077D046-6D2D-1F45-ACDF-D196AF60C5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nb-NO" dirty="0">
                <a:latin typeface="Calibri" panose="020F0502020204030204" pitchFamily="34" charset="0"/>
                <a:cs typeface="Calibri" panose="020F0502020204030204" pitchFamily="34" charset="0"/>
              </a:rPr>
              <a:t>Typical State Sequence of a TCP Client</a:t>
            </a:r>
          </a:p>
        </p:txBody>
      </p:sp>
      <p:sp>
        <p:nvSpPr>
          <p:cNvPr id="52227" name="Text Box 26">
            <a:extLst>
              <a:ext uri="{FF2B5EF4-FFF2-40B4-BE49-F238E27FC236}">
                <a16:creationId xmlns:a16="http://schemas.microsoft.com/office/drawing/2014/main" id="{EEDB8D1F-4D69-9142-A9AE-CCD0607662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5950" y="1885950"/>
            <a:ext cx="833438" cy="3175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400">
                <a:solidFill>
                  <a:schemeClr val="accent2"/>
                </a:solidFill>
              </a:rPr>
              <a:t>CLOSED</a:t>
            </a:r>
          </a:p>
        </p:txBody>
      </p:sp>
      <p:sp>
        <p:nvSpPr>
          <p:cNvPr id="52228" name="Text Box 27">
            <a:extLst>
              <a:ext uri="{FF2B5EF4-FFF2-40B4-BE49-F238E27FC236}">
                <a16:creationId xmlns:a16="http://schemas.microsoft.com/office/drawing/2014/main" id="{1CBC83C1-136A-224A-8571-C6780E1201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1350" y="2652713"/>
            <a:ext cx="769938" cy="3175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400">
                <a:solidFill>
                  <a:schemeClr val="accent2"/>
                </a:solidFill>
              </a:rPr>
              <a:t>LISTEN</a:t>
            </a:r>
          </a:p>
        </p:txBody>
      </p:sp>
      <p:sp>
        <p:nvSpPr>
          <p:cNvPr id="52229" name="Text Box 28">
            <a:extLst>
              <a:ext uri="{FF2B5EF4-FFF2-40B4-BE49-F238E27FC236}">
                <a16:creationId xmlns:a16="http://schemas.microsoft.com/office/drawing/2014/main" id="{8D5C4F40-4D9D-9D44-87EA-9C6CA6BFEA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4938" y="3355975"/>
            <a:ext cx="1014412" cy="3175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400">
                <a:solidFill>
                  <a:schemeClr val="accent2"/>
                </a:solidFill>
              </a:rPr>
              <a:t>SYN RCVD</a:t>
            </a:r>
          </a:p>
        </p:txBody>
      </p:sp>
      <p:sp>
        <p:nvSpPr>
          <p:cNvPr id="52230" name="Text Box 29">
            <a:extLst>
              <a:ext uri="{FF2B5EF4-FFF2-40B4-BE49-F238E27FC236}">
                <a16:creationId xmlns:a16="http://schemas.microsoft.com/office/drawing/2014/main" id="{AE868F6A-9B91-1346-8DDB-BEE44FA2B0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3354388"/>
            <a:ext cx="990600" cy="3175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400">
                <a:solidFill>
                  <a:schemeClr val="accent2"/>
                </a:solidFill>
              </a:rPr>
              <a:t>SYN SENT</a:t>
            </a:r>
          </a:p>
        </p:txBody>
      </p:sp>
      <p:sp>
        <p:nvSpPr>
          <p:cNvPr id="52231" name="Text Box 30">
            <a:extLst>
              <a:ext uri="{FF2B5EF4-FFF2-40B4-BE49-F238E27FC236}">
                <a16:creationId xmlns:a16="http://schemas.microsoft.com/office/drawing/2014/main" id="{9E1BE8CE-C4B3-6D41-A8A7-DBB8860B9C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1163" y="4149725"/>
            <a:ext cx="1301750" cy="3175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400">
                <a:solidFill>
                  <a:schemeClr val="accent2"/>
                </a:solidFill>
              </a:rPr>
              <a:t>ESTABLISHED</a:t>
            </a:r>
          </a:p>
        </p:txBody>
      </p:sp>
      <p:sp>
        <p:nvSpPr>
          <p:cNvPr id="52232" name="Text Box 31">
            <a:extLst>
              <a:ext uri="{FF2B5EF4-FFF2-40B4-BE49-F238E27FC236}">
                <a16:creationId xmlns:a16="http://schemas.microsoft.com/office/drawing/2014/main" id="{6EF11A14-7AC8-9643-A67B-A20B8DF02C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8263" y="5002213"/>
            <a:ext cx="1116012" cy="3175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400">
                <a:solidFill>
                  <a:schemeClr val="accent2"/>
                </a:solidFill>
              </a:rPr>
              <a:t>FIN WAIT 1</a:t>
            </a:r>
          </a:p>
        </p:txBody>
      </p:sp>
      <p:sp>
        <p:nvSpPr>
          <p:cNvPr id="52233" name="Text Box 32">
            <a:extLst>
              <a:ext uri="{FF2B5EF4-FFF2-40B4-BE49-F238E27FC236}">
                <a16:creationId xmlns:a16="http://schemas.microsoft.com/office/drawing/2014/main" id="{0EE2F32E-F2DF-564A-8DAD-FEFB72F0F7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8263" y="5808663"/>
            <a:ext cx="1116012" cy="3175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400">
                <a:solidFill>
                  <a:schemeClr val="accent2"/>
                </a:solidFill>
              </a:rPr>
              <a:t>FIN WAIT 2</a:t>
            </a:r>
          </a:p>
        </p:txBody>
      </p:sp>
      <p:sp>
        <p:nvSpPr>
          <p:cNvPr id="52234" name="Text Box 33">
            <a:extLst>
              <a:ext uri="{FF2B5EF4-FFF2-40B4-BE49-F238E27FC236}">
                <a16:creationId xmlns:a16="http://schemas.microsoft.com/office/drawing/2014/main" id="{F538DB5F-B503-9146-8B8F-E76B061E58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00538" y="5002213"/>
            <a:ext cx="917575" cy="3175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400">
                <a:solidFill>
                  <a:schemeClr val="accent2"/>
                </a:solidFill>
              </a:rPr>
              <a:t>CLOSING</a:t>
            </a:r>
          </a:p>
        </p:txBody>
      </p:sp>
      <p:sp>
        <p:nvSpPr>
          <p:cNvPr id="52235" name="Text Box 34">
            <a:extLst>
              <a:ext uri="{FF2B5EF4-FFF2-40B4-BE49-F238E27FC236}">
                <a16:creationId xmlns:a16="http://schemas.microsoft.com/office/drawing/2014/main" id="{E6A6A051-9A03-5F4D-8EA3-C25142C2BC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3225" y="5810250"/>
            <a:ext cx="1092200" cy="3175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400">
                <a:solidFill>
                  <a:schemeClr val="accent2"/>
                </a:solidFill>
              </a:rPr>
              <a:t>TIME WAIT</a:t>
            </a:r>
          </a:p>
        </p:txBody>
      </p:sp>
      <p:sp>
        <p:nvSpPr>
          <p:cNvPr id="52236" name="Text Box 35">
            <a:extLst>
              <a:ext uri="{FF2B5EF4-FFF2-40B4-BE49-F238E27FC236}">
                <a16:creationId xmlns:a16="http://schemas.microsoft.com/office/drawing/2014/main" id="{D845C49F-1700-3443-A5F3-FBDD3D3F47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7613" y="4149725"/>
            <a:ext cx="1204912" cy="3175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400">
                <a:solidFill>
                  <a:schemeClr val="accent2"/>
                </a:solidFill>
              </a:rPr>
              <a:t>CLOSE WAIT</a:t>
            </a:r>
          </a:p>
        </p:txBody>
      </p:sp>
      <p:sp>
        <p:nvSpPr>
          <p:cNvPr id="52237" name="Text Box 36">
            <a:extLst>
              <a:ext uri="{FF2B5EF4-FFF2-40B4-BE49-F238E27FC236}">
                <a16:creationId xmlns:a16="http://schemas.microsoft.com/office/drawing/2014/main" id="{0635522A-2F9F-A14A-BFD2-420DF53B6C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9588" y="4149725"/>
            <a:ext cx="963612" cy="3175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400">
                <a:solidFill>
                  <a:schemeClr val="accent2"/>
                </a:solidFill>
              </a:rPr>
              <a:t>LAST ACK</a:t>
            </a:r>
          </a:p>
        </p:txBody>
      </p:sp>
      <p:sp>
        <p:nvSpPr>
          <p:cNvPr id="52238" name="Rectangle 37">
            <a:extLst>
              <a:ext uri="{FF2B5EF4-FFF2-40B4-BE49-F238E27FC236}">
                <a16:creationId xmlns:a16="http://schemas.microsoft.com/office/drawing/2014/main" id="{79D2BC86-3F16-FA4D-98F2-8D49B64C88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425" y="1570038"/>
            <a:ext cx="7981950" cy="4691062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nb-NO" sz="1800"/>
          </a:p>
        </p:txBody>
      </p:sp>
      <p:grpSp>
        <p:nvGrpSpPr>
          <p:cNvPr id="1104946" name="Group 50">
            <a:extLst>
              <a:ext uri="{FF2B5EF4-FFF2-40B4-BE49-F238E27FC236}">
                <a16:creationId xmlns:a16="http://schemas.microsoft.com/office/drawing/2014/main" id="{17532CEF-92F6-DD4C-BE18-329DED28A15F}"/>
              </a:ext>
            </a:extLst>
          </p:cNvPr>
          <p:cNvGrpSpPr>
            <a:grpSpLocks/>
          </p:cNvGrpSpPr>
          <p:nvPr/>
        </p:nvGrpSpPr>
        <p:grpSpPr bwMode="auto">
          <a:xfrm>
            <a:off x="3870325" y="2198688"/>
            <a:ext cx="1562100" cy="1150937"/>
            <a:chOff x="2438" y="1385"/>
            <a:chExt cx="984" cy="725"/>
          </a:xfrm>
        </p:grpSpPr>
        <p:sp>
          <p:nvSpPr>
            <p:cNvPr id="52257" name="Line 43">
              <a:extLst>
                <a:ext uri="{FF2B5EF4-FFF2-40B4-BE49-F238E27FC236}">
                  <a16:creationId xmlns:a16="http://schemas.microsoft.com/office/drawing/2014/main" id="{C9919EC2-AA81-1549-9351-ABBAF3FD68A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38" y="1385"/>
              <a:ext cx="834" cy="72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2258" name="Text Box 44">
              <a:extLst>
                <a:ext uri="{FF2B5EF4-FFF2-40B4-BE49-F238E27FC236}">
                  <a16:creationId xmlns:a16="http://schemas.microsoft.com/office/drawing/2014/main" id="{0F130308-F6D6-A64F-91D5-64DCDA1C34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95" y="1689"/>
              <a:ext cx="527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nb-NO" sz="1200"/>
                <a:t>Send SYN</a:t>
              </a:r>
            </a:p>
          </p:txBody>
        </p:sp>
      </p:grpSp>
      <p:grpSp>
        <p:nvGrpSpPr>
          <p:cNvPr id="1104947" name="Group 51">
            <a:extLst>
              <a:ext uri="{FF2B5EF4-FFF2-40B4-BE49-F238E27FC236}">
                <a16:creationId xmlns:a16="http://schemas.microsoft.com/office/drawing/2014/main" id="{1FC10015-0356-3F49-81EA-FC36C5D5BF1A}"/>
              </a:ext>
            </a:extLst>
          </p:cNvPr>
          <p:cNvGrpSpPr>
            <a:grpSpLocks/>
          </p:cNvGrpSpPr>
          <p:nvPr/>
        </p:nvGrpSpPr>
        <p:grpSpPr bwMode="auto">
          <a:xfrm>
            <a:off x="3556000" y="3559175"/>
            <a:ext cx="1465263" cy="579438"/>
            <a:chOff x="2240" y="2242"/>
            <a:chExt cx="923" cy="365"/>
          </a:xfrm>
        </p:grpSpPr>
        <p:sp>
          <p:nvSpPr>
            <p:cNvPr id="52255" name="Line 38">
              <a:extLst>
                <a:ext uri="{FF2B5EF4-FFF2-40B4-BE49-F238E27FC236}">
                  <a16:creationId xmlns:a16="http://schemas.microsoft.com/office/drawing/2014/main" id="{E64289EF-A69B-4842-BBEB-891A646A05E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83" y="2314"/>
              <a:ext cx="680" cy="29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2256" name="Text Box 45">
              <a:extLst>
                <a:ext uri="{FF2B5EF4-FFF2-40B4-BE49-F238E27FC236}">
                  <a16:creationId xmlns:a16="http://schemas.microsoft.com/office/drawing/2014/main" id="{D1E36173-E9AD-6142-BAE4-94A57DFC70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40" y="2242"/>
              <a:ext cx="72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nb-NO" sz="1200"/>
                <a:t>Recv SYN,ACK</a:t>
              </a: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nb-NO" sz="1200"/>
                <a:t>Send ACK</a:t>
              </a:r>
            </a:p>
          </p:txBody>
        </p:sp>
      </p:grpSp>
      <p:grpSp>
        <p:nvGrpSpPr>
          <p:cNvPr id="1104948" name="Group 52">
            <a:extLst>
              <a:ext uri="{FF2B5EF4-FFF2-40B4-BE49-F238E27FC236}">
                <a16:creationId xmlns:a16="http://schemas.microsoft.com/office/drawing/2014/main" id="{B515E710-9E8F-6B4B-A092-4440A60F220E}"/>
              </a:ext>
            </a:extLst>
          </p:cNvPr>
          <p:cNvGrpSpPr>
            <a:grpSpLocks/>
          </p:cNvGrpSpPr>
          <p:nvPr/>
        </p:nvGrpSpPr>
        <p:grpSpPr bwMode="auto">
          <a:xfrm>
            <a:off x="1727200" y="4460875"/>
            <a:ext cx="1528763" cy="536575"/>
            <a:chOff x="1088" y="2810"/>
            <a:chExt cx="963" cy="338"/>
          </a:xfrm>
        </p:grpSpPr>
        <p:sp>
          <p:nvSpPr>
            <p:cNvPr id="52253" name="Line 39">
              <a:extLst>
                <a:ext uri="{FF2B5EF4-FFF2-40B4-BE49-F238E27FC236}">
                  <a16:creationId xmlns:a16="http://schemas.microsoft.com/office/drawing/2014/main" id="{FFD55872-766D-C74A-85F0-B6418AEC5BB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95" y="2810"/>
              <a:ext cx="656" cy="33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2254" name="Text Box 46">
              <a:extLst>
                <a:ext uri="{FF2B5EF4-FFF2-40B4-BE49-F238E27FC236}">
                  <a16:creationId xmlns:a16="http://schemas.microsoft.com/office/drawing/2014/main" id="{9C823D04-5F78-0949-BDB9-EA30852397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88" y="2910"/>
              <a:ext cx="505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nb-NO" sz="1200"/>
                <a:t>Send FIN</a:t>
              </a:r>
            </a:p>
          </p:txBody>
        </p:sp>
      </p:grpSp>
      <p:grpSp>
        <p:nvGrpSpPr>
          <p:cNvPr id="1104949" name="Group 53">
            <a:extLst>
              <a:ext uri="{FF2B5EF4-FFF2-40B4-BE49-F238E27FC236}">
                <a16:creationId xmlns:a16="http://schemas.microsoft.com/office/drawing/2014/main" id="{16C80C42-C558-A647-96A2-CD9CA574865C}"/>
              </a:ext>
            </a:extLst>
          </p:cNvPr>
          <p:cNvGrpSpPr>
            <a:grpSpLocks/>
          </p:cNvGrpSpPr>
          <p:nvPr/>
        </p:nvGrpSpPr>
        <p:grpSpPr bwMode="auto">
          <a:xfrm>
            <a:off x="927100" y="5321300"/>
            <a:ext cx="917575" cy="481013"/>
            <a:chOff x="584" y="3352"/>
            <a:chExt cx="578" cy="303"/>
          </a:xfrm>
        </p:grpSpPr>
        <p:sp>
          <p:nvSpPr>
            <p:cNvPr id="52251" name="Line 40">
              <a:extLst>
                <a:ext uri="{FF2B5EF4-FFF2-40B4-BE49-F238E27FC236}">
                  <a16:creationId xmlns:a16="http://schemas.microsoft.com/office/drawing/2014/main" id="{D221A93C-830F-5B49-B108-9F680FBE05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62" y="3352"/>
              <a:ext cx="0" cy="30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2252" name="Text Box 47">
              <a:extLst>
                <a:ext uri="{FF2B5EF4-FFF2-40B4-BE49-F238E27FC236}">
                  <a16:creationId xmlns:a16="http://schemas.microsoft.com/office/drawing/2014/main" id="{75AF270D-8604-EA4E-AC4D-EF941DBFFC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4" y="3408"/>
              <a:ext cx="51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nb-NO" sz="1200"/>
                <a:t>Recv ACK</a:t>
              </a:r>
            </a:p>
          </p:txBody>
        </p:sp>
      </p:grpSp>
      <p:grpSp>
        <p:nvGrpSpPr>
          <p:cNvPr id="1104950" name="Group 54">
            <a:extLst>
              <a:ext uri="{FF2B5EF4-FFF2-40B4-BE49-F238E27FC236}">
                <a16:creationId xmlns:a16="http://schemas.microsoft.com/office/drawing/2014/main" id="{52406BA6-A47E-5646-AB4E-9D72FBCB62C6}"/>
              </a:ext>
            </a:extLst>
          </p:cNvPr>
          <p:cNvGrpSpPr>
            <a:grpSpLocks/>
          </p:cNvGrpSpPr>
          <p:nvPr/>
        </p:nvGrpSpPr>
        <p:grpSpPr bwMode="auto">
          <a:xfrm>
            <a:off x="2459038" y="5635625"/>
            <a:ext cx="1743075" cy="331788"/>
            <a:chOff x="1549" y="3550"/>
            <a:chExt cx="1098" cy="209"/>
          </a:xfrm>
        </p:grpSpPr>
        <p:sp>
          <p:nvSpPr>
            <p:cNvPr id="52249" name="Line 41">
              <a:extLst>
                <a:ext uri="{FF2B5EF4-FFF2-40B4-BE49-F238E27FC236}">
                  <a16:creationId xmlns:a16="http://schemas.microsoft.com/office/drawing/2014/main" id="{275B89DD-2254-9E4F-8021-D26771A3202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49" y="3759"/>
              <a:ext cx="109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2250" name="Text Box 48">
              <a:extLst>
                <a:ext uri="{FF2B5EF4-FFF2-40B4-BE49-F238E27FC236}">
                  <a16:creationId xmlns:a16="http://schemas.microsoft.com/office/drawing/2014/main" id="{ED51AE46-CA57-B141-A201-9690DCBBAE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91" y="3550"/>
              <a:ext cx="9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nb-NO" sz="1200"/>
                <a:t>Recv FIN, Send ACK</a:t>
              </a:r>
            </a:p>
          </p:txBody>
        </p:sp>
      </p:grpSp>
      <p:grpSp>
        <p:nvGrpSpPr>
          <p:cNvPr id="1104954" name="Group 58">
            <a:extLst>
              <a:ext uri="{FF2B5EF4-FFF2-40B4-BE49-F238E27FC236}">
                <a16:creationId xmlns:a16="http://schemas.microsoft.com/office/drawing/2014/main" id="{E2F1C3CA-C3D9-6743-BADA-5E864937C9FF}"/>
              </a:ext>
            </a:extLst>
          </p:cNvPr>
          <p:cNvGrpSpPr>
            <a:grpSpLocks/>
          </p:cNvGrpSpPr>
          <p:nvPr/>
        </p:nvGrpSpPr>
        <p:grpSpPr bwMode="auto">
          <a:xfrm>
            <a:off x="5292725" y="5627688"/>
            <a:ext cx="2879725" cy="322262"/>
            <a:chOff x="3334" y="3545"/>
            <a:chExt cx="1814" cy="203"/>
          </a:xfrm>
        </p:grpSpPr>
        <p:sp>
          <p:nvSpPr>
            <p:cNvPr id="52247" name="Text Box 49">
              <a:extLst>
                <a:ext uri="{FF2B5EF4-FFF2-40B4-BE49-F238E27FC236}">
                  <a16:creationId xmlns:a16="http://schemas.microsoft.com/office/drawing/2014/main" id="{E96C96A1-54F4-C541-B3A9-E73CFEC1F3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77" y="3545"/>
              <a:ext cx="462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nb-NO" sz="1200"/>
                <a:t>Timeout</a:t>
              </a:r>
            </a:p>
          </p:txBody>
        </p:sp>
        <p:sp>
          <p:nvSpPr>
            <p:cNvPr id="52248" name="Line 55">
              <a:extLst>
                <a:ext uri="{FF2B5EF4-FFF2-40B4-BE49-F238E27FC236}">
                  <a16:creationId xmlns:a16="http://schemas.microsoft.com/office/drawing/2014/main" id="{6F4F13F7-1CC5-1F4E-8A10-A3F716F444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34" y="3748"/>
              <a:ext cx="181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104952" name="Line 56">
            <a:extLst>
              <a:ext uri="{FF2B5EF4-FFF2-40B4-BE49-F238E27FC236}">
                <a16:creationId xmlns:a16="http://schemas.microsoft.com/office/drawing/2014/main" id="{12333AAB-199D-9C45-B91A-04863DEE8EA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172450" y="2060575"/>
            <a:ext cx="0" cy="38893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4953" name="Line 57">
            <a:extLst>
              <a:ext uri="{FF2B5EF4-FFF2-40B4-BE49-F238E27FC236}">
                <a16:creationId xmlns:a16="http://schemas.microsoft.com/office/drawing/2014/main" id="{DC1967FE-97D7-E749-8997-8A04B80F337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995738" y="2060575"/>
            <a:ext cx="417671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713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04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04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04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104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04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104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104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104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273" name="Group 2">
            <a:extLst>
              <a:ext uri="{FF2B5EF4-FFF2-40B4-BE49-F238E27FC236}">
                <a16:creationId xmlns:a16="http://schemas.microsoft.com/office/drawing/2014/main" id="{1A0AFD00-7E5F-7140-AF4C-DC5D18DB9E2F}"/>
              </a:ext>
            </a:extLst>
          </p:cNvPr>
          <p:cNvGrpSpPr>
            <a:grpSpLocks/>
          </p:cNvGrpSpPr>
          <p:nvPr/>
        </p:nvGrpSpPr>
        <p:grpSpPr bwMode="auto">
          <a:xfrm>
            <a:off x="1703388" y="2057400"/>
            <a:ext cx="6454775" cy="3911600"/>
            <a:chOff x="1073" y="1296"/>
            <a:chExt cx="4066" cy="2464"/>
          </a:xfrm>
        </p:grpSpPr>
        <p:sp>
          <p:nvSpPr>
            <p:cNvPr id="54304" name="Line 3">
              <a:extLst>
                <a:ext uri="{FF2B5EF4-FFF2-40B4-BE49-F238E27FC236}">
                  <a16:creationId xmlns:a16="http://schemas.microsoft.com/office/drawing/2014/main" id="{D2086D58-7DE2-AE4E-A124-AEDCE8ED18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44" y="1390"/>
              <a:ext cx="0" cy="278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4305" name="Line 4">
              <a:extLst>
                <a:ext uri="{FF2B5EF4-FFF2-40B4-BE49-F238E27FC236}">
                  <a16:creationId xmlns:a16="http://schemas.microsoft.com/office/drawing/2014/main" id="{EAE0E9C8-3AF7-EB48-AD76-471730EAA0A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73" y="1728"/>
              <a:ext cx="933" cy="387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4306" name="Line 5">
              <a:extLst>
                <a:ext uri="{FF2B5EF4-FFF2-40B4-BE49-F238E27FC236}">
                  <a16:creationId xmlns:a16="http://schemas.microsoft.com/office/drawing/2014/main" id="{66EBED9F-B833-094F-9D4D-B31DA68F61A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46" y="1798"/>
              <a:ext cx="765" cy="317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4307" name="Line 6">
              <a:extLst>
                <a:ext uri="{FF2B5EF4-FFF2-40B4-BE49-F238E27FC236}">
                  <a16:creationId xmlns:a16="http://schemas.microsoft.com/office/drawing/2014/main" id="{5E942002-BC23-0845-9035-75C0E24821B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19" y="2215"/>
              <a:ext cx="1500" cy="0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4308" name="Line 7">
              <a:extLst>
                <a:ext uri="{FF2B5EF4-FFF2-40B4-BE49-F238E27FC236}">
                  <a16:creationId xmlns:a16="http://schemas.microsoft.com/office/drawing/2014/main" id="{B5A66694-0CEB-8F46-B3DE-B28C2A08D77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83" y="1768"/>
              <a:ext cx="650" cy="347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4309" name="Line 8">
              <a:extLst>
                <a:ext uri="{FF2B5EF4-FFF2-40B4-BE49-F238E27FC236}">
                  <a16:creationId xmlns:a16="http://schemas.microsoft.com/office/drawing/2014/main" id="{E0E024F4-F3B9-1B43-BDD8-46F84E36DBD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38" y="1385"/>
              <a:ext cx="834" cy="725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4310" name="Line 9">
              <a:extLst>
                <a:ext uri="{FF2B5EF4-FFF2-40B4-BE49-F238E27FC236}">
                  <a16:creationId xmlns:a16="http://schemas.microsoft.com/office/drawing/2014/main" id="{9AB643F4-7507-6542-A7E8-A7E10FDA320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26" y="2314"/>
              <a:ext cx="685" cy="298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4311" name="Line 10">
              <a:extLst>
                <a:ext uri="{FF2B5EF4-FFF2-40B4-BE49-F238E27FC236}">
                  <a16:creationId xmlns:a16="http://schemas.microsoft.com/office/drawing/2014/main" id="{2AACB5CB-2F9F-DB42-A87F-9BDDCDB0A5C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83" y="2314"/>
              <a:ext cx="680" cy="293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4312" name="Line 11">
              <a:extLst>
                <a:ext uri="{FF2B5EF4-FFF2-40B4-BE49-F238E27FC236}">
                  <a16:creationId xmlns:a16="http://schemas.microsoft.com/office/drawing/2014/main" id="{51EE3F6F-1672-4040-BB22-E3E960C0E16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76" y="2711"/>
              <a:ext cx="492" cy="0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4313" name="Line 12">
              <a:extLst>
                <a:ext uri="{FF2B5EF4-FFF2-40B4-BE49-F238E27FC236}">
                  <a16:creationId xmlns:a16="http://schemas.microsoft.com/office/drawing/2014/main" id="{AEC80B7A-9808-5D4B-A053-A91E1B68D0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28" y="2716"/>
              <a:ext cx="392" cy="0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4314" name="Line 13">
              <a:extLst>
                <a:ext uri="{FF2B5EF4-FFF2-40B4-BE49-F238E27FC236}">
                  <a16:creationId xmlns:a16="http://schemas.microsoft.com/office/drawing/2014/main" id="{43843840-4F59-C04C-A68F-4C51EAB0A4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7" y="2319"/>
              <a:ext cx="0" cy="829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4315" name="Line 14">
              <a:extLst>
                <a:ext uri="{FF2B5EF4-FFF2-40B4-BE49-F238E27FC236}">
                  <a16:creationId xmlns:a16="http://schemas.microsoft.com/office/drawing/2014/main" id="{D7FDD3C3-C826-5344-8F0F-8D9952B5899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95" y="2810"/>
              <a:ext cx="656" cy="338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4316" name="Line 15">
              <a:extLst>
                <a:ext uri="{FF2B5EF4-FFF2-40B4-BE49-F238E27FC236}">
                  <a16:creationId xmlns:a16="http://schemas.microsoft.com/office/drawing/2014/main" id="{85B48DF2-E85A-4046-A76F-FB4F1F2AC78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62" y="3352"/>
              <a:ext cx="0" cy="303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4317" name="Line 16">
              <a:extLst>
                <a:ext uri="{FF2B5EF4-FFF2-40B4-BE49-F238E27FC236}">
                  <a16:creationId xmlns:a16="http://schemas.microsoft.com/office/drawing/2014/main" id="{E371AEB7-117B-7C47-825D-B75640FCBA7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49" y="3252"/>
              <a:ext cx="1157" cy="0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4318" name="Line 17">
              <a:extLst>
                <a:ext uri="{FF2B5EF4-FFF2-40B4-BE49-F238E27FC236}">
                  <a16:creationId xmlns:a16="http://schemas.microsoft.com/office/drawing/2014/main" id="{19EC67BD-E666-5A49-9F0A-5B4E3C8DA87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98" y="3352"/>
              <a:ext cx="0" cy="313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4319" name="Line 18">
              <a:extLst>
                <a:ext uri="{FF2B5EF4-FFF2-40B4-BE49-F238E27FC236}">
                  <a16:creationId xmlns:a16="http://schemas.microsoft.com/office/drawing/2014/main" id="{8B1B1528-214E-6A46-AE02-A6AD7B0CA83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49" y="3759"/>
              <a:ext cx="1098" cy="0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4320" name="Line 19">
              <a:extLst>
                <a:ext uri="{FF2B5EF4-FFF2-40B4-BE49-F238E27FC236}">
                  <a16:creationId xmlns:a16="http://schemas.microsoft.com/office/drawing/2014/main" id="{E64343D8-DA58-F84C-9A8B-4E693C7B88C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39" y="3302"/>
              <a:ext cx="1113" cy="387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4321" name="Line 20">
              <a:extLst>
                <a:ext uri="{FF2B5EF4-FFF2-40B4-BE49-F238E27FC236}">
                  <a16:creationId xmlns:a16="http://schemas.microsoft.com/office/drawing/2014/main" id="{DC153EC1-E5E2-F644-AE2C-4CD0679FBC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26" y="2716"/>
              <a:ext cx="213" cy="0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4322" name="Freeform 21">
              <a:extLst>
                <a:ext uri="{FF2B5EF4-FFF2-40B4-BE49-F238E27FC236}">
                  <a16:creationId xmlns:a16="http://schemas.microsoft.com/office/drawing/2014/main" id="{A246E1E9-4CC7-FD47-9084-876F03C68294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5" y="2220"/>
              <a:ext cx="1489" cy="1"/>
            </a:xfrm>
            <a:custGeom>
              <a:avLst/>
              <a:gdLst>
                <a:gd name="T0" fmla="*/ 0 w 1489"/>
                <a:gd name="T1" fmla="*/ 0 h 1"/>
                <a:gd name="T2" fmla="*/ 1489 w 1489"/>
                <a:gd name="T3" fmla="*/ 0 h 1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489" h="1">
                  <a:moveTo>
                    <a:pt x="0" y="0"/>
                  </a:moveTo>
                  <a:lnTo>
                    <a:pt x="1489" y="0"/>
                  </a:lnTo>
                </a:path>
              </a:pathLst>
            </a:custGeom>
            <a:noFill/>
            <a:ln w="19050" cap="rnd" cmpd="sng">
              <a:solidFill>
                <a:schemeClr val="folHlink"/>
              </a:solidFill>
              <a:prstDash val="sysDot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4323" name="Freeform 22">
              <a:extLst>
                <a:ext uri="{FF2B5EF4-FFF2-40B4-BE49-F238E27FC236}">
                  <a16:creationId xmlns:a16="http://schemas.microsoft.com/office/drawing/2014/main" id="{2FD9B184-F294-104D-A1E4-79B69AD3DF5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2" y="2777"/>
              <a:ext cx="1792" cy="983"/>
            </a:xfrm>
            <a:custGeom>
              <a:avLst/>
              <a:gdLst>
                <a:gd name="T0" fmla="*/ 0 w 1792"/>
                <a:gd name="T1" fmla="*/ 983 h 983"/>
                <a:gd name="T2" fmla="*/ 1792 w 1792"/>
                <a:gd name="T3" fmla="*/ 982 h 983"/>
                <a:gd name="T4" fmla="*/ 1792 w 1792"/>
                <a:gd name="T5" fmla="*/ 0 h 98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792" h="983">
                  <a:moveTo>
                    <a:pt x="0" y="983"/>
                  </a:moveTo>
                  <a:lnTo>
                    <a:pt x="1792" y="982"/>
                  </a:lnTo>
                  <a:lnTo>
                    <a:pt x="1792" y="0"/>
                  </a:lnTo>
                </a:path>
              </a:pathLst>
            </a:custGeom>
            <a:noFill/>
            <a:ln w="19050" cap="rnd" cmpd="sng">
              <a:solidFill>
                <a:schemeClr val="folHlink"/>
              </a:solidFill>
              <a:prstDash val="sysDot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4324" name="Line 23">
              <a:extLst>
                <a:ext uri="{FF2B5EF4-FFF2-40B4-BE49-F238E27FC236}">
                  <a16:creationId xmlns:a16="http://schemas.microsoft.com/office/drawing/2014/main" id="{0B024F07-1DEC-294A-9288-C794DD18400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34" y="2274"/>
              <a:ext cx="0" cy="507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4325" name="Freeform 24">
              <a:extLst>
                <a:ext uri="{FF2B5EF4-FFF2-40B4-BE49-F238E27FC236}">
                  <a16:creationId xmlns:a16="http://schemas.microsoft.com/office/drawing/2014/main" id="{E94C44C9-9254-2F4B-8406-A6CDEB329BE3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4" y="1296"/>
              <a:ext cx="2620" cy="988"/>
            </a:xfrm>
            <a:custGeom>
              <a:avLst/>
              <a:gdLst>
                <a:gd name="T0" fmla="*/ 2620 w 2620"/>
                <a:gd name="T1" fmla="*/ 988 h 988"/>
                <a:gd name="T2" fmla="*/ 2620 w 2620"/>
                <a:gd name="T3" fmla="*/ 1 h 988"/>
                <a:gd name="T4" fmla="*/ 0 w 2620"/>
                <a:gd name="T5" fmla="*/ 0 h 98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620" h="988">
                  <a:moveTo>
                    <a:pt x="2620" y="988"/>
                  </a:moveTo>
                  <a:lnTo>
                    <a:pt x="2620" y="1"/>
                  </a:lnTo>
                  <a:lnTo>
                    <a:pt x="0" y="0"/>
                  </a:lnTo>
                </a:path>
              </a:pathLst>
            </a:custGeom>
            <a:noFill/>
            <a:ln w="19050" cap="rnd" cmpd="sng">
              <a:solidFill>
                <a:schemeClr val="folHlink"/>
              </a:solidFill>
              <a:prstDash val="sysDot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54274" name="Rectangle 25">
            <a:extLst>
              <a:ext uri="{FF2B5EF4-FFF2-40B4-BE49-F238E27FC236}">
                <a16:creationId xmlns:a16="http://schemas.microsoft.com/office/drawing/2014/main" id="{DC0647C6-8AD6-AB48-96D0-ECA28C9CF8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nb-NO" dirty="0">
                <a:latin typeface="Calibri" panose="020F0502020204030204" pitchFamily="34" charset="0"/>
                <a:cs typeface="Calibri" panose="020F0502020204030204" pitchFamily="34" charset="0"/>
              </a:rPr>
              <a:t>Typical State Sequence of a TCP Server</a:t>
            </a:r>
          </a:p>
        </p:txBody>
      </p:sp>
      <p:sp>
        <p:nvSpPr>
          <p:cNvPr id="54275" name="Text Box 26">
            <a:extLst>
              <a:ext uri="{FF2B5EF4-FFF2-40B4-BE49-F238E27FC236}">
                <a16:creationId xmlns:a16="http://schemas.microsoft.com/office/drawing/2014/main" id="{B58864CE-7E91-2943-B39E-B88CAD2FDC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5950" y="1885950"/>
            <a:ext cx="833438" cy="3175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400">
                <a:solidFill>
                  <a:schemeClr val="accent2"/>
                </a:solidFill>
              </a:rPr>
              <a:t>CLOSED</a:t>
            </a:r>
          </a:p>
        </p:txBody>
      </p:sp>
      <p:sp>
        <p:nvSpPr>
          <p:cNvPr id="54276" name="Text Box 27">
            <a:extLst>
              <a:ext uri="{FF2B5EF4-FFF2-40B4-BE49-F238E27FC236}">
                <a16:creationId xmlns:a16="http://schemas.microsoft.com/office/drawing/2014/main" id="{FB984E9E-6CC5-EE49-800E-C6C5F677FA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1350" y="2652713"/>
            <a:ext cx="769938" cy="3175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400">
                <a:solidFill>
                  <a:schemeClr val="accent2"/>
                </a:solidFill>
              </a:rPr>
              <a:t>LISTEN</a:t>
            </a:r>
          </a:p>
        </p:txBody>
      </p:sp>
      <p:sp>
        <p:nvSpPr>
          <p:cNvPr id="54277" name="Text Box 28">
            <a:extLst>
              <a:ext uri="{FF2B5EF4-FFF2-40B4-BE49-F238E27FC236}">
                <a16:creationId xmlns:a16="http://schemas.microsoft.com/office/drawing/2014/main" id="{00A23427-EC8F-4A45-B410-03DCF5596E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4938" y="3355975"/>
            <a:ext cx="1014412" cy="3175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400">
                <a:solidFill>
                  <a:schemeClr val="accent2"/>
                </a:solidFill>
              </a:rPr>
              <a:t>SYN RCVD</a:t>
            </a:r>
          </a:p>
        </p:txBody>
      </p:sp>
      <p:sp>
        <p:nvSpPr>
          <p:cNvPr id="54278" name="Text Box 29">
            <a:extLst>
              <a:ext uri="{FF2B5EF4-FFF2-40B4-BE49-F238E27FC236}">
                <a16:creationId xmlns:a16="http://schemas.microsoft.com/office/drawing/2014/main" id="{9B69A85B-E299-F643-9D40-1A87FBC852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3354388"/>
            <a:ext cx="990600" cy="3175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400">
                <a:solidFill>
                  <a:schemeClr val="accent2"/>
                </a:solidFill>
              </a:rPr>
              <a:t>SYN SENT</a:t>
            </a:r>
          </a:p>
        </p:txBody>
      </p:sp>
      <p:sp>
        <p:nvSpPr>
          <p:cNvPr id="54279" name="Text Box 30">
            <a:extLst>
              <a:ext uri="{FF2B5EF4-FFF2-40B4-BE49-F238E27FC236}">
                <a16:creationId xmlns:a16="http://schemas.microsoft.com/office/drawing/2014/main" id="{276C77EB-E924-3F42-AA17-6ED77B08C4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1163" y="4149725"/>
            <a:ext cx="1301750" cy="3175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400">
                <a:solidFill>
                  <a:schemeClr val="accent2"/>
                </a:solidFill>
              </a:rPr>
              <a:t>ESTABLISHED</a:t>
            </a:r>
          </a:p>
        </p:txBody>
      </p:sp>
      <p:sp>
        <p:nvSpPr>
          <p:cNvPr id="54280" name="Text Box 31">
            <a:extLst>
              <a:ext uri="{FF2B5EF4-FFF2-40B4-BE49-F238E27FC236}">
                <a16:creationId xmlns:a16="http://schemas.microsoft.com/office/drawing/2014/main" id="{D6E65012-0A55-2745-9D71-6FD1F0946D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8263" y="5002213"/>
            <a:ext cx="1116012" cy="3175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400">
                <a:solidFill>
                  <a:schemeClr val="accent2"/>
                </a:solidFill>
              </a:rPr>
              <a:t>FIN WAIT 1</a:t>
            </a:r>
          </a:p>
        </p:txBody>
      </p:sp>
      <p:sp>
        <p:nvSpPr>
          <p:cNvPr id="54281" name="Text Box 32">
            <a:extLst>
              <a:ext uri="{FF2B5EF4-FFF2-40B4-BE49-F238E27FC236}">
                <a16:creationId xmlns:a16="http://schemas.microsoft.com/office/drawing/2014/main" id="{61F3521C-25D3-B04C-8D17-2A23C6A613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8263" y="5808663"/>
            <a:ext cx="1116012" cy="3175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400">
                <a:solidFill>
                  <a:schemeClr val="accent2"/>
                </a:solidFill>
              </a:rPr>
              <a:t>FIN WAIT 2</a:t>
            </a:r>
          </a:p>
        </p:txBody>
      </p:sp>
      <p:sp>
        <p:nvSpPr>
          <p:cNvPr id="54282" name="Text Box 33">
            <a:extLst>
              <a:ext uri="{FF2B5EF4-FFF2-40B4-BE49-F238E27FC236}">
                <a16:creationId xmlns:a16="http://schemas.microsoft.com/office/drawing/2014/main" id="{08D213CE-497F-DB49-810F-B8A4741E9E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00538" y="5002213"/>
            <a:ext cx="917575" cy="3175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400">
                <a:solidFill>
                  <a:schemeClr val="accent2"/>
                </a:solidFill>
              </a:rPr>
              <a:t>CLOSING</a:t>
            </a:r>
          </a:p>
        </p:txBody>
      </p:sp>
      <p:sp>
        <p:nvSpPr>
          <p:cNvPr id="54283" name="Text Box 34">
            <a:extLst>
              <a:ext uri="{FF2B5EF4-FFF2-40B4-BE49-F238E27FC236}">
                <a16:creationId xmlns:a16="http://schemas.microsoft.com/office/drawing/2014/main" id="{99FD0CB9-F6E4-9749-A346-EE370266A3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3225" y="5810250"/>
            <a:ext cx="1092200" cy="3175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400">
                <a:solidFill>
                  <a:schemeClr val="accent2"/>
                </a:solidFill>
              </a:rPr>
              <a:t>TIME WAIT</a:t>
            </a:r>
          </a:p>
        </p:txBody>
      </p:sp>
      <p:sp>
        <p:nvSpPr>
          <p:cNvPr id="54284" name="Text Box 35">
            <a:extLst>
              <a:ext uri="{FF2B5EF4-FFF2-40B4-BE49-F238E27FC236}">
                <a16:creationId xmlns:a16="http://schemas.microsoft.com/office/drawing/2014/main" id="{ACA8C408-F6D3-FB4B-8978-9A9C5B54CC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7613" y="4149725"/>
            <a:ext cx="1204912" cy="3175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400">
                <a:solidFill>
                  <a:schemeClr val="accent2"/>
                </a:solidFill>
              </a:rPr>
              <a:t>CLOSE WAIT</a:t>
            </a:r>
          </a:p>
        </p:txBody>
      </p:sp>
      <p:sp>
        <p:nvSpPr>
          <p:cNvPr id="54285" name="Text Box 36">
            <a:extLst>
              <a:ext uri="{FF2B5EF4-FFF2-40B4-BE49-F238E27FC236}">
                <a16:creationId xmlns:a16="http://schemas.microsoft.com/office/drawing/2014/main" id="{A0C0EE18-4A0E-4F43-A7D9-5DE64D1811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9588" y="4149725"/>
            <a:ext cx="963612" cy="3175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400">
                <a:solidFill>
                  <a:schemeClr val="accent2"/>
                </a:solidFill>
              </a:rPr>
              <a:t>LAST ACK</a:t>
            </a:r>
          </a:p>
        </p:txBody>
      </p:sp>
      <p:sp>
        <p:nvSpPr>
          <p:cNvPr id="54286" name="Rectangle 37">
            <a:extLst>
              <a:ext uri="{FF2B5EF4-FFF2-40B4-BE49-F238E27FC236}">
                <a16:creationId xmlns:a16="http://schemas.microsoft.com/office/drawing/2014/main" id="{70737F5B-9218-764D-8A3D-CAF9972D3D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425" y="1570038"/>
            <a:ext cx="7981950" cy="4691062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nb-NO" sz="1800"/>
          </a:p>
        </p:txBody>
      </p:sp>
      <p:sp>
        <p:nvSpPr>
          <p:cNvPr id="1106983" name="Line 39">
            <a:extLst>
              <a:ext uri="{FF2B5EF4-FFF2-40B4-BE49-F238E27FC236}">
                <a16:creationId xmlns:a16="http://schemas.microsoft.com/office/drawing/2014/main" id="{381C9FB1-D12E-9D4A-90F2-BB1F22F11D4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571875" y="2181225"/>
            <a:ext cx="3175" cy="469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1106988" name="Text Box 44">
            <a:extLst>
              <a:ext uri="{FF2B5EF4-FFF2-40B4-BE49-F238E27FC236}">
                <a16:creationId xmlns:a16="http://schemas.microsoft.com/office/drawing/2014/main" id="{F9228F23-366F-6E4E-9782-C7E0309DB9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0925" y="2074863"/>
            <a:ext cx="7334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200"/>
              <a:t>Timeout</a:t>
            </a:r>
          </a:p>
        </p:txBody>
      </p:sp>
      <p:grpSp>
        <p:nvGrpSpPr>
          <p:cNvPr id="1106993" name="Group 49">
            <a:extLst>
              <a:ext uri="{FF2B5EF4-FFF2-40B4-BE49-F238E27FC236}">
                <a16:creationId xmlns:a16="http://schemas.microsoft.com/office/drawing/2014/main" id="{A3396C44-5392-7B4D-9EBA-809A0F0BF4F8}"/>
              </a:ext>
            </a:extLst>
          </p:cNvPr>
          <p:cNvGrpSpPr>
            <a:grpSpLocks/>
          </p:cNvGrpSpPr>
          <p:nvPr/>
        </p:nvGrpSpPr>
        <p:grpSpPr bwMode="auto">
          <a:xfrm>
            <a:off x="1703388" y="2743200"/>
            <a:ext cx="1689100" cy="636588"/>
            <a:chOff x="1073" y="1728"/>
            <a:chExt cx="1064" cy="401"/>
          </a:xfrm>
        </p:grpSpPr>
        <p:sp>
          <p:nvSpPr>
            <p:cNvPr id="54302" name="Text Box 41">
              <a:extLst>
                <a:ext uri="{FF2B5EF4-FFF2-40B4-BE49-F238E27FC236}">
                  <a16:creationId xmlns:a16="http://schemas.microsoft.com/office/drawing/2014/main" id="{BBC50B60-A614-704A-B3B9-C2B7B62EC3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09" y="1841"/>
              <a:ext cx="72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nb-NO" sz="1200"/>
                <a:t>Recv SYN</a:t>
              </a:r>
            </a:p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nb-NO" sz="1200"/>
                <a:t>Send SYN,ACK</a:t>
              </a:r>
            </a:p>
          </p:txBody>
        </p:sp>
        <p:sp>
          <p:nvSpPr>
            <p:cNvPr id="54303" name="Line 45">
              <a:extLst>
                <a:ext uri="{FF2B5EF4-FFF2-40B4-BE49-F238E27FC236}">
                  <a16:creationId xmlns:a16="http://schemas.microsoft.com/office/drawing/2014/main" id="{B411E904-531C-6240-AA93-AB3B11279B8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73" y="1728"/>
              <a:ext cx="933" cy="38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1106994" name="Group 50">
            <a:extLst>
              <a:ext uri="{FF2B5EF4-FFF2-40B4-BE49-F238E27FC236}">
                <a16:creationId xmlns:a16="http://schemas.microsoft.com/office/drawing/2014/main" id="{7E8039FA-5756-F84A-8709-E0D1DA214DC5}"/>
              </a:ext>
            </a:extLst>
          </p:cNvPr>
          <p:cNvGrpSpPr>
            <a:grpSpLocks/>
          </p:cNvGrpSpPr>
          <p:nvPr/>
        </p:nvGrpSpPr>
        <p:grpSpPr bwMode="auto">
          <a:xfrm>
            <a:off x="2105025" y="3654425"/>
            <a:ext cx="1268413" cy="492125"/>
            <a:chOff x="1326" y="2302"/>
            <a:chExt cx="799" cy="310"/>
          </a:xfrm>
        </p:grpSpPr>
        <p:sp>
          <p:nvSpPr>
            <p:cNvPr id="54300" name="Text Box 43">
              <a:extLst>
                <a:ext uri="{FF2B5EF4-FFF2-40B4-BE49-F238E27FC236}">
                  <a16:creationId xmlns:a16="http://schemas.microsoft.com/office/drawing/2014/main" id="{078FC8F3-02AA-AB41-8084-B82DC6DE1B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06" y="2302"/>
              <a:ext cx="51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nb-NO" sz="1200"/>
                <a:t>Recv ACK</a:t>
              </a:r>
            </a:p>
          </p:txBody>
        </p:sp>
        <p:sp>
          <p:nvSpPr>
            <p:cNvPr id="54301" name="Line 46">
              <a:extLst>
                <a:ext uri="{FF2B5EF4-FFF2-40B4-BE49-F238E27FC236}">
                  <a16:creationId xmlns:a16="http://schemas.microsoft.com/office/drawing/2014/main" id="{4854B935-2C9B-F141-9F44-A82221AFE1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26" y="2314"/>
              <a:ext cx="685" cy="29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1106995" name="Group 51">
            <a:extLst>
              <a:ext uri="{FF2B5EF4-FFF2-40B4-BE49-F238E27FC236}">
                <a16:creationId xmlns:a16="http://schemas.microsoft.com/office/drawing/2014/main" id="{C1B95C6B-1735-F544-89A3-2F88930F9B9E}"/>
              </a:ext>
            </a:extLst>
          </p:cNvPr>
          <p:cNvGrpSpPr>
            <a:grpSpLocks/>
          </p:cNvGrpSpPr>
          <p:nvPr/>
        </p:nvGrpSpPr>
        <p:grpSpPr bwMode="auto">
          <a:xfrm>
            <a:off x="4203700" y="4303713"/>
            <a:ext cx="835025" cy="557212"/>
            <a:chOff x="2648" y="2711"/>
            <a:chExt cx="526" cy="351"/>
          </a:xfrm>
        </p:grpSpPr>
        <p:sp>
          <p:nvSpPr>
            <p:cNvPr id="54298" name="Text Box 42">
              <a:extLst>
                <a:ext uri="{FF2B5EF4-FFF2-40B4-BE49-F238E27FC236}">
                  <a16:creationId xmlns:a16="http://schemas.microsoft.com/office/drawing/2014/main" id="{685B3022-DE2D-DE49-B095-C40FBB628F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48" y="2774"/>
              <a:ext cx="5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nb-NO" sz="1200"/>
                <a:t>Recv FIN,</a:t>
              </a:r>
            </a:p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nb-NO" sz="1200"/>
                <a:t>Send ACK</a:t>
              </a:r>
            </a:p>
          </p:txBody>
        </p:sp>
        <p:sp>
          <p:nvSpPr>
            <p:cNvPr id="54299" name="Line 47">
              <a:extLst>
                <a:ext uri="{FF2B5EF4-FFF2-40B4-BE49-F238E27FC236}">
                  <a16:creationId xmlns:a16="http://schemas.microsoft.com/office/drawing/2014/main" id="{D8D7C345-0C37-4F48-9FCB-67AF8927E9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76" y="2711"/>
              <a:ext cx="49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1106996" name="Group 52">
            <a:extLst>
              <a:ext uri="{FF2B5EF4-FFF2-40B4-BE49-F238E27FC236}">
                <a16:creationId xmlns:a16="http://schemas.microsoft.com/office/drawing/2014/main" id="{E368F7D2-A0E3-9A4E-AF62-3BA2B7B5756A}"/>
              </a:ext>
            </a:extLst>
          </p:cNvPr>
          <p:cNvGrpSpPr>
            <a:grpSpLocks/>
          </p:cNvGrpSpPr>
          <p:nvPr/>
        </p:nvGrpSpPr>
        <p:grpSpPr bwMode="auto">
          <a:xfrm>
            <a:off x="6129338" y="4311650"/>
            <a:ext cx="801687" cy="508000"/>
            <a:chOff x="3861" y="2716"/>
            <a:chExt cx="505" cy="320"/>
          </a:xfrm>
        </p:grpSpPr>
        <p:sp>
          <p:nvSpPr>
            <p:cNvPr id="54296" name="Text Box 40">
              <a:extLst>
                <a:ext uri="{FF2B5EF4-FFF2-40B4-BE49-F238E27FC236}">
                  <a16:creationId xmlns:a16="http://schemas.microsoft.com/office/drawing/2014/main" id="{EA55724D-E010-2C47-A7E8-1F85EDF54B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61" y="2863"/>
              <a:ext cx="505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nb-NO" sz="1200"/>
                <a:t>Send FIN</a:t>
              </a:r>
            </a:p>
          </p:txBody>
        </p:sp>
        <p:sp>
          <p:nvSpPr>
            <p:cNvPr id="54297" name="Line 48">
              <a:extLst>
                <a:ext uri="{FF2B5EF4-FFF2-40B4-BE49-F238E27FC236}">
                  <a16:creationId xmlns:a16="http://schemas.microsoft.com/office/drawing/2014/main" id="{EDA23FC2-BDBA-AF4F-B74A-80619F28526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28" y="2716"/>
              <a:ext cx="39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1106997" name="Line 53">
            <a:extLst>
              <a:ext uri="{FF2B5EF4-FFF2-40B4-BE49-F238E27FC236}">
                <a16:creationId xmlns:a16="http://schemas.microsoft.com/office/drawing/2014/main" id="{49EE8480-FD29-9741-ADBE-3B8FBA3A927C}"/>
              </a:ext>
            </a:extLst>
          </p:cNvPr>
          <p:cNvSpPr>
            <a:spLocks noChangeShapeType="1"/>
          </p:cNvSpPr>
          <p:nvPr/>
        </p:nvSpPr>
        <p:spPr bwMode="auto">
          <a:xfrm>
            <a:off x="7812088" y="4292600"/>
            <a:ext cx="36036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6998" name="Line 54">
            <a:extLst>
              <a:ext uri="{FF2B5EF4-FFF2-40B4-BE49-F238E27FC236}">
                <a16:creationId xmlns:a16="http://schemas.microsoft.com/office/drawing/2014/main" id="{B8BBA2CE-9183-A34D-9B2C-AB6D55C3EBB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172450" y="2060575"/>
            <a:ext cx="0" cy="22320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6999" name="Line 55">
            <a:extLst>
              <a:ext uri="{FF2B5EF4-FFF2-40B4-BE49-F238E27FC236}">
                <a16:creationId xmlns:a16="http://schemas.microsoft.com/office/drawing/2014/main" id="{EF3399A7-ED86-7241-B890-9DC2F3816BD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995738" y="2060575"/>
            <a:ext cx="417671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773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06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06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06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06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06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06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106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106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698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ChangeArrowheads="1"/>
          </p:cNvSpPr>
          <p:nvPr/>
        </p:nvSpPr>
        <p:spPr bwMode="auto">
          <a:xfrm>
            <a:off x="1187450" y="3036888"/>
            <a:ext cx="4608513" cy="1800225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TCP: Message Format</a:t>
            </a:r>
            <a:endParaRPr lang="en-US" sz="3200"/>
          </a:p>
        </p:txBody>
      </p:sp>
      <p:sp>
        <p:nvSpPr>
          <p:cNvPr id="88068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885825"/>
            <a:ext cx="8839200" cy="58261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en-US" sz="2400"/>
              <a:t>TCP/IP Header Format</a:t>
            </a:r>
          </a:p>
        </p:txBody>
      </p:sp>
      <p:grpSp>
        <p:nvGrpSpPr>
          <p:cNvPr id="88069" name="Group 5"/>
          <p:cNvGrpSpPr>
            <a:grpSpLocks/>
          </p:cNvGrpSpPr>
          <p:nvPr/>
        </p:nvGrpSpPr>
        <p:grpSpPr bwMode="auto">
          <a:xfrm>
            <a:off x="1187450" y="1524000"/>
            <a:ext cx="4608513" cy="144463"/>
            <a:chOff x="1066" y="2931"/>
            <a:chExt cx="2903" cy="91"/>
          </a:xfrm>
        </p:grpSpPr>
        <p:sp>
          <p:nvSpPr>
            <p:cNvPr id="88131" name="Line 6"/>
            <p:cNvSpPr>
              <a:spLocks noChangeShapeType="1"/>
            </p:cNvSpPr>
            <p:nvPr/>
          </p:nvSpPr>
          <p:spPr bwMode="auto">
            <a:xfrm flipV="1">
              <a:off x="1066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32" name="Line 7"/>
            <p:cNvSpPr>
              <a:spLocks noChangeShapeType="1"/>
            </p:cNvSpPr>
            <p:nvPr/>
          </p:nvSpPr>
          <p:spPr bwMode="auto">
            <a:xfrm flipV="1">
              <a:off x="1156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33" name="Line 8"/>
            <p:cNvSpPr>
              <a:spLocks noChangeShapeType="1"/>
            </p:cNvSpPr>
            <p:nvPr/>
          </p:nvSpPr>
          <p:spPr bwMode="auto">
            <a:xfrm flipV="1">
              <a:off x="124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34" name="Line 9"/>
            <p:cNvSpPr>
              <a:spLocks noChangeShapeType="1"/>
            </p:cNvSpPr>
            <p:nvPr/>
          </p:nvSpPr>
          <p:spPr bwMode="auto">
            <a:xfrm flipV="1">
              <a:off x="133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35" name="Line 10"/>
            <p:cNvSpPr>
              <a:spLocks noChangeShapeType="1"/>
            </p:cNvSpPr>
            <p:nvPr/>
          </p:nvSpPr>
          <p:spPr bwMode="auto">
            <a:xfrm flipV="1">
              <a:off x="142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36" name="Line 11"/>
            <p:cNvSpPr>
              <a:spLocks noChangeShapeType="1"/>
            </p:cNvSpPr>
            <p:nvPr/>
          </p:nvSpPr>
          <p:spPr bwMode="auto">
            <a:xfrm flipV="1">
              <a:off x="151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37" name="Line 12"/>
            <p:cNvSpPr>
              <a:spLocks noChangeShapeType="1"/>
            </p:cNvSpPr>
            <p:nvPr/>
          </p:nvSpPr>
          <p:spPr bwMode="auto">
            <a:xfrm flipV="1">
              <a:off x="1610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38" name="Line 13"/>
            <p:cNvSpPr>
              <a:spLocks noChangeShapeType="1"/>
            </p:cNvSpPr>
            <p:nvPr/>
          </p:nvSpPr>
          <p:spPr bwMode="auto">
            <a:xfrm flipV="1">
              <a:off x="1792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39" name="Line 14"/>
            <p:cNvSpPr>
              <a:spLocks noChangeShapeType="1"/>
            </p:cNvSpPr>
            <p:nvPr/>
          </p:nvSpPr>
          <p:spPr bwMode="auto">
            <a:xfrm flipV="1">
              <a:off x="1701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40" name="Line 15"/>
            <p:cNvSpPr>
              <a:spLocks noChangeShapeType="1"/>
            </p:cNvSpPr>
            <p:nvPr/>
          </p:nvSpPr>
          <p:spPr bwMode="auto">
            <a:xfrm flipV="1">
              <a:off x="188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41" name="Line 16"/>
            <p:cNvSpPr>
              <a:spLocks noChangeShapeType="1"/>
            </p:cNvSpPr>
            <p:nvPr/>
          </p:nvSpPr>
          <p:spPr bwMode="auto">
            <a:xfrm flipV="1">
              <a:off x="197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42" name="Line 17"/>
            <p:cNvSpPr>
              <a:spLocks noChangeShapeType="1"/>
            </p:cNvSpPr>
            <p:nvPr/>
          </p:nvSpPr>
          <p:spPr bwMode="auto">
            <a:xfrm flipV="1">
              <a:off x="206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43" name="Line 18"/>
            <p:cNvSpPr>
              <a:spLocks noChangeShapeType="1"/>
            </p:cNvSpPr>
            <p:nvPr/>
          </p:nvSpPr>
          <p:spPr bwMode="auto">
            <a:xfrm flipV="1">
              <a:off x="215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44" name="Line 19"/>
            <p:cNvSpPr>
              <a:spLocks noChangeShapeType="1"/>
            </p:cNvSpPr>
            <p:nvPr/>
          </p:nvSpPr>
          <p:spPr bwMode="auto">
            <a:xfrm flipV="1">
              <a:off x="2245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45" name="Line 20"/>
            <p:cNvSpPr>
              <a:spLocks noChangeShapeType="1"/>
            </p:cNvSpPr>
            <p:nvPr/>
          </p:nvSpPr>
          <p:spPr bwMode="auto">
            <a:xfrm flipV="1">
              <a:off x="2517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46" name="Line 21"/>
            <p:cNvSpPr>
              <a:spLocks noChangeShapeType="1"/>
            </p:cNvSpPr>
            <p:nvPr/>
          </p:nvSpPr>
          <p:spPr bwMode="auto">
            <a:xfrm flipV="1">
              <a:off x="2426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47" name="Line 22"/>
            <p:cNvSpPr>
              <a:spLocks noChangeShapeType="1"/>
            </p:cNvSpPr>
            <p:nvPr/>
          </p:nvSpPr>
          <p:spPr bwMode="auto">
            <a:xfrm flipV="1">
              <a:off x="2336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48" name="Line 23"/>
            <p:cNvSpPr>
              <a:spLocks noChangeShapeType="1"/>
            </p:cNvSpPr>
            <p:nvPr/>
          </p:nvSpPr>
          <p:spPr bwMode="auto">
            <a:xfrm flipV="1">
              <a:off x="260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49" name="Line 24"/>
            <p:cNvSpPr>
              <a:spLocks noChangeShapeType="1"/>
            </p:cNvSpPr>
            <p:nvPr/>
          </p:nvSpPr>
          <p:spPr bwMode="auto">
            <a:xfrm flipV="1">
              <a:off x="269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50" name="Line 25"/>
            <p:cNvSpPr>
              <a:spLocks noChangeShapeType="1"/>
            </p:cNvSpPr>
            <p:nvPr/>
          </p:nvSpPr>
          <p:spPr bwMode="auto">
            <a:xfrm flipV="1">
              <a:off x="278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51" name="Line 26"/>
            <p:cNvSpPr>
              <a:spLocks noChangeShapeType="1"/>
            </p:cNvSpPr>
            <p:nvPr/>
          </p:nvSpPr>
          <p:spPr bwMode="auto">
            <a:xfrm flipV="1">
              <a:off x="2880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52" name="Line 27"/>
            <p:cNvSpPr>
              <a:spLocks noChangeShapeType="1"/>
            </p:cNvSpPr>
            <p:nvPr/>
          </p:nvSpPr>
          <p:spPr bwMode="auto">
            <a:xfrm flipV="1">
              <a:off x="3243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53" name="Line 28"/>
            <p:cNvSpPr>
              <a:spLocks noChangeShapeType="1"/>
            </p:cNvSpPr>
            <p:nvPr/>
          </p:nvSpPr>
          <p:spPr bwMode="auto">
            <a:xfrm flipV="1">
              <a:off x="3061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54" name="Line 29"/>
            <p:cNvSpPr>
              <a:spLocks noChangeShapeType="1"/>
            </p:cNvSpPr>
            <p:nvPr/>
          </p:nvSpPr>
          <p:spPr bwMode="auto">
            <a:xfrm flipV="1">
              <a:off x="315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55" name="Line 30"/>
            <p:cNvSpPr>
              <a:spLocks noChangeShapeType="1"/>
            </p:cNvSpPr>
            <p:nvPr/>
          </p:nvSpPr>
          <p:spPr bwMode="auto">
            <a:xfrm flipV="1">
              <a:off x="2971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56" name="Line 31"/>
            <p:cNvSpPr>
              <a:spLocks noChangeShapeType="1"/>
            </p:cNvSpPr>
            <p:nvPr/>
          </p:nvSpPr>
          <p:spPr bwMode="auto">
            <a:xfrm flipV="1">
              <a:off x="333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57" name="Line 32"/>
            <p:cNvSpPr>
              <a:spLocks noChangeShapeType="1"/>
            </p:cNvSpPr>
            <p:nvPr/>
          </p:nvSpPr>
          <p:spPr bwMode="auto">
            <a:xfrm flipV="1">
              <a:off x="342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58" name="Line 33"/>
            <p:cNvSpPr>
              <a:spLocks noChangeShapeType="1"/>
            </p:cNvSpPr>
            <p:nvPr/>
          </p:nvSpPr>
          <p:spPr bwMode="auto">
            <a:xfrm flipV="1">
              <a:off x="3515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59" name="Line 34"/>
            <p:cNvSpPr>
              <a:spLocks noChangeShapeType="1"/>
            </p:cNvSpPr>
            <p:nvPr/>
          </p:nvSpPr>
          <p:spPr bwMode="auto">
            <a:xfrm flipV="1">
              <a:off x="3969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60" name="Line 35"/>
            <p:cNvSpPr>
              <a:spLocks noChangeShapeType="1"/>
            </p:cNvSpPr>
            <p:nvPr/>
          </p:nvSpPr>
          <p:spPr bwMode="auto">
            <a:xfrm>
              <a:off x="1066" y="3022"/>
              <a:ext cx="290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61" name="Line 36"/>
            <p:cNvSpPr>
              <a:spLocks noChangeShapeType="1"/>
            </p:cNvSpPr>
            <p:nvPr/>
          </p:nvSpPr>
          <p:spPr bwMode="auto">
            <a:xfrm flipV="1">
              <a:off x="3606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62" name="Line 37"/>
            <p:cNvSpPr>
              <a:spLocks noChangeShapeType="1"/>
            </p:cNvSpPr>
            <p:nvPr/>
          </p:nvSpPr>
          <p:spPr bwMode="auto">
            <a:xfrm flipV="1">
              <a:off x="3787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63" name="Line 38"/>
            <p:cNvSpPr>
              <a:spLocks noChangeShapeType="1"/>
            </p:cNvSpPr>
            <p:nvPr/>
          </p:nvSpPr>
          <p:spPr bwMode="auto">
            <a:xfrm flipV="1">
              <a:off x="3879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64" name="Line 39"/>
            <p:cNvSpPr>
              <a:spLocks noChangeShapeType="1"/>
            </p:cNvSpPr>
            <p:nvPr/>
          </p:nvSpPr>
          <p:spPr bwMode="auto">
            <a:xfrm flipV="1">
              <a:off x="3697" y="2975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8070" name="Rectangle 40"/>
          <p:cNvSpPr>
            <a:spLocks noChangeArrowheads="1"/>
          </p:cNvSpPr>
          <p:nvPr/>
        </p:nvSpPr>
        <p:spPr bwMode="auto">
          <a:xfrm>
            <a:off x="1187450" y="2603500"/>
            <a:ext cx="4608513" cy="217488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Destination Address</a:t>
            </a:r>
          </a:p>
        </p:txBody>
      </p:sp>
      <p:sp>
        <p:nvSpPr>
          <p:cNvPr id="88071" name="Rectangle 41"/>
          <p:cNvSpPr>
            <a:spLocks noChangeArrowheads="1"/>
          </p:cNvSpPr>
          <p:nvPr/>
        </p:nvSpPr>
        <p:spPr bwMode="auto">
          <a:xfrm>
            <a:off x="1187450" y="2387600"/>
            <a:ext cx="4608513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Source address</a:t>
            </a:r>
          </a:p>
        </p:txBody>
      </p:sp>
      <p:sp>
        <p:nvSpPr>
          <p:cNvPr id="88072" name="Rectangle 42"/>
          <p:cNvSpPr>
            <a:spLocks noChangeArrowheads="1"/>
          </p:cNvSpPr>
          <p:nvPr/>
        </p:nvSpPr>
        <p:spPr bwMode="auto">
          <a:xfrm>
            <a:off x="1187450" y="2171700"/>
            <a:ext cx="1152525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Time to live</a:t>
            </a:r>
          </a:p>
        </p:txBody>
      </p:sp>
      <p:sp>
        <p:nvSpPr>
          <p:cNvPr id="88073" name="Rectangle 43"/>
          <p:cNvSpPr>
            <a:spLocks noChangeArrowheads="1"/>
          </p:cNvSpPr>
          <p:nvPr/>
        </p:nvSpPr>
        <p:spPr bwMode="auto">
          <a:xfrm>
            <a:off x="2339975" y="2171700"/>
            <a:ext cx="1152525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Protocol</a:t>
            </a:r>
          </a:p>
        </p:txBody>
      </p:sp>
      <p:sp>
        <p:nvSpPr>
          <p:cNvPr id="88074" name="Rectangle 44"/>
          <p:cNvSpPr>
            <a:spLocks noChangeArrowheads="1"/>
          </p:cNvSpPr>
          <p:nvPr/>
        </p:nvSpPr>
        <p:spPr bwMode="auto">
          <a:xfrm>
            <a:off x="3490913" y="2171700"/>
            <a:ext cx="2305050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Header checksum</a:t>
            </a:r>
          </a:p>
        </p:txBody>
      </p:sp>
      <p:sp>
        <p:nvSpPr>
          <p:cNvPr id="88075" name="Rectangle 45"/>
          <p:cNvSpPr>
            <a:spLocks noChangeArrowheads="1"/>
          </p:cNvSpPr>
          <p:nvPr/>
        </p:nvSpPr>
        <p:spPr bwMode="auto">
          <a:xfrm>
            <a:off x="1187450" y="1955800"/>
            <a:ext cx="2303463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Identification</a:t>
            </a:r>
          </a:p>
        </p:txBody>
      </p:sp>
      <p:sp>
        <p:nvSpPr>
          <p:cNvPr id="88076" name="Rectangle 46"/>
          <p:cNvSpPr>
            <a:spLocks noChangeArrowheads="1"/>
          </p:cNvSpPr>
          <p:nvPr/>
        </p:nvSpPr>
        <p:spPr bwMode="auto">
          <a:xfrm>
            <a:off x="3490913" y="1955800"/>
            <a:ext cx="144462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1200"/>
          </a:p>
        </p:txBody>
      </p:sp>
      <p:sp>
        <p:nvSpPr>
          <p:cNvPr id="88077" name="Rectangle 47"/>
          <p:cNvSpPr>
            <a:spLocks noChangeArrowheads="1"/>
          </p:cNvSpPr>
          <p:nvPr/>
        </p:nvSpPr>
        <p:spPr bwMode="auto">
          <a:xfrm>
            <a:off x="3635375" y="1955800"/>
            <a:ext cx="144463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D</a:t>
            </a:r>
          </a:p>
        </p:txBody>
      </p:sp>
      <p:sp>
        <p:nvSpPr>
          <p:cNvPr id="88078" name="Rectangle 48"/>
          <p:cNvSpPr>
            <a:spLocks noChangeArrowheads="1"/>
          </p:cNvSpPr>
          <p:nvPr/>
        </p:nvSpPr>
        <p:spPr bwMode="auto">
          <a:xfrm>
            <a:off x="3779838" y="1955800"/>
            <a:ext cx="144462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M</a:t>
            </a:r>
          </a:p>
        </p:txBody>
      </p:sp>
      <p:sp>
        <p:nvSpPr>
          <p:cNvPr id="88079" name="Rectangle 49"/>
          <p:cNvSpPr>
            <a:spLocks noChangeArrowheads="1"/>
          </p:cNvSpPr>
          <p:nvPr/>
        </p:nvSpPr>
        <p:spPr bwMode="auto">
          <a:xfrm>
            <a:off x="3924300" y="1955800"/>
            <a:ext cx="1871663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Fragment offset</a:t>
            </a:r>
          </a:p>
        </p:txBody>
      </p:sp>
      <p:sp>
        <p:nvSpPr>
          <p:cNvPr id="88080" name="Rectangle 50"/>
          <p:cNvSpPr>
            <a:spLocks noChangeArrowheads="1"/>
          </p:cNvSpPr>
          <p:nvPr/>
        </p:nvSpPr>
        <p:spPr bwMode="auto">
          <a:xfrm>
            <a:off x="1187450" y="1739900"/>
            <a:ext cx="576263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Version</a:t>
            </a:r>
          </a:p>
        </p:txBody>
      </p:sp>
      <p:sp>
        <p:nvSpPr>
          <p:cNvPr id="88081" name="Rectangle 51"/>
          <p:cNvSpPr>
            <a:spLocks noChangeArrowheads="1"/>
          </p:cNvSpPr>
          <p:nvPr/>
        </p:nvSpPr>
        <p:spPr bwMode="auto">
          <a:xfrm>
            <a:off x="1763713" y="1739900"/>
            <a:ext cx="576262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IHL</a:t>
            </a:r>
          </a:p>
        </p:txBody>
      </p:sp>
      <p:sp>
        <p:nvSpPr>
          <p:cNvPr id="88082" name="Rectangle 52"/>
          <p:cNvSpPr>
            <a:spLocks noChangeArrowheads="1"/>
          </p:cNvSpPr>
          <p:nvPr/>
        </p:nvSpPr>
        <p:spPr bwMode="auto">
          <a:xfrm>
            <a:off x="2339975" y="1739900"/>
            <a:ext cx="1152525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Type of service</a:t>
            </a:r>
          </a:p>
        </p:txBody>
      </p:sp>
      <p:sp>
        <p:nvSpPr>
          <p:cNvPr id="88083" name="Rectangle 53"/>
          <p:cNvSpPr>
            <a:spLocks noChangeArrowheads="1"/>
          </p:cNvSpPr>
          <p:nvPr/>
        </p:nvSpPr>
        <p:spPr bwMode="auto">
          <a:xfrm>
            <a:off x="3490913" y="1739900"/>
            <a:ext cx="2305050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Total length</a:t>
            </a:r>
          </a:p>
        </p:txBody>
      </p:sp>
      <p:sp>
        <p:nvSpPr>
          <p:cNvPr id="88084" name="Rectangle 54"/>
          <p:cNvSpPr>
            <a:spLocks noChangeArrowheads="1"/>
          </p:cNvSpPr>
          <p:nvPr/>
        </p:nvSpPr>
        <p:spPr bwMode="auto">
          <a:xfrm>
            <a:off x="2339975" y="1739900"/>
            <a:ext cx="431800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PRE</a:t>
            </a:r>
          </a:p>
        </p:txBody>
      </p:sp>
      <p:sp>
        <p:nvSpPr>
          <p:cNvPr id="88085" name="Rectangle 55"/>
          <p:cNvSpPr>
            <a:spLocks noChangeArrowheads="1"/>
          </p:cNvSpPr>
          <p:nvPr/>
        </p:nvSpPr>
        <p:spPr bwMode="auto">
          <a:xfrm>
            <a:off x="2771775" y="1739900"/>
            <a:ext cx="720725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ToS</a:t>
            </a:r>
          </a:p>
        </p:txBody>
      </p:sp>
      <p:grpSp>
        <p:nvGrpSpPr>
          <p:cNvPr id="88086" name="Group 56"/>
          <p:cNvGrpSpPr>
            <a:grpSpLocks/>
          </p:cNvGrpSpPr>
          <p:nvPr/>
        </p:nvGrpSpPr>
        <p:grpSpPr bwMode="auto">
          <a:xfrm>
            <a:off x="1116013" y="4332288"/>
            <a:ext cx="4751387" cy="504825"/>
            <a:chOff x="476" y="1797"/>
            <a:chExt cx="2993" cy="318"/>
          </a:xfrm>
        </p:grpSpPr>
        <p:sp>
          <p:nvSpPr>
            <p:cNvPr id="88120" name="Rectangle 57"/>
            <p:cNvSpPr>
              <a:spLocks noChangeArrowheads="1"/>
            </p:cNvSpPr>
            <p:nvPr/>
          </p:nvSpPr>
          <p:spPr bwMode="auto">
            <a:xfrm>
              <a:off x="521" y="1797"/>
              <a:ext cx="2903" cy="318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Data</a:t>
              </a:r>
            </a:p>
          </p:txBody>
        </p:sp>
        <p:grpSp>
          <p:nvGrpSpPr>
            <p:cNvPr id="88121" name="Group 58"/>
            <p:cNvGrpSpPr>
              <a:grpSpLocks/>
            </p:cNvGrpSpPr>
            <p:nvPr/>
          </p:nvGrpSpPr>
          <p:grpSpPr bwMode="auto">
            <a:xfrm>
              <a:off x="521" y="1798"/>
              <a:ext cx="2903" cy="136"/>
              <a:chOff x="1383" y="3249"/>
              <a:chExt cx="2903" cy="136"/>
            </a:xfrm>
          </p:grpSpPr>
          <p:sp>
            <p:nvSpPr>
              <p:cNvPr id="88128" name="Line 59"/>
              <p:cNvSpPr>
                <a:spLocks noChangeShapeType="1"/>
              </p:cNvSpPr>
              <p:nvPr/>
            </p:nvSpPr>
            <p:spPr bwMode="auto">
              <a:xfrm flipV="1">
                <a:off x="1383" y="3249"/>
                <a:ext cx="0" cy="1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129" name="Line 60"/>
              <p:cNvSpPr>
                <a:spLocks noChangeShapeType="1"/>
              </p:cNvSpPr>
              <p:nvPr/>
            </p:nvSpPr>
            <p:spPr bwMode="auto">
              <a:xfrm>
                <a:off x="1383" y="3249"/>
                <a:ext cx="290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130" name="Line 61"/>
              <p:cNvSpPr>
                <a:spLocks noChangeShapeType="1"/>
              </p:cNvSpPr>
              <p:nvPr/>
            </p:nvSpPr>
            <p:spPr bwMode="auto">
              <a:xfrm>
                <a:off x="4286" y="3249"/>
                <a:ext cx="0" cy="1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88122" name="Group 62"/>
            <p:cNvGrpSpPr>
              <a:grpSpLocks/>
            </p:cNvGrpSpPr>
            <p:nvPr/>
          </p:nvGrpSpPr>
          <p:grpSpPr bwMode="auto">
            <a:xfrm flipV="1">
              <a:off x="521" y="1979"/>
              <a:ext cx="2903" cy="136"/>
              <a:chOff x="1383" y="3249"/>
              <a:chExt cx="2903" cy="136"/>
            </a:xfrm>
          </p:grpSpPr>
          <p:sp>
            <p:nvSpPr>
              <p:cNvPr id="88125" name="Line 63"/>
              <p:cNvSpPr>
                <a:spLocks noChangeShapeType="1"/>
              </p:cNvSpPr>
              <p:nvPr/>
            </p:nvSpPr>
            <p:spPr bwMode="auto">
              <a:xfrm flipV="1">
                <a:off x="1383" y="3249"/>
                <a:ext cx="0" cy="1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126" name="Line 64"/>
              <p:cNvSpPr>
                <a:spLocks noChangeShapeType="1"/>
              </p:cNvSpPr>
              <p:nvPr/>
            </p:nvSpPr>
            <p:spPr bwMode="auto">
              <a:xfrm flipV="1">
                <a:off x="1383" y="3249"/>
                <a:ext cx="290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127" name="Line 65"/>
              <p:cNvSpPr>
                <a:spLocks noChangeShapeType="1"/>
              </p:cNvSpPr>
              <p:nvPr/>
            </p:nvSpPr>
            <p:spPr bwMode="auto">
              <a:xfrm>
                <a:off x="4286" y="3249"/>
                <a:ext cx="0" cy="1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88123" name="AutoShape 66"/>
            <p:cNvSpPr>
              <a:spLocks noChangeArrowheads="1"/>
            </p:cNvSpPr>
            <p:nvPr/>
          </p:nvSpPr>
          <p:spPr bwMode="auto">
            <a:xfrm>
              <a:off x="476" y="1934"/>
              <a:ext cx="90" cy="45"/>
            </a:xfrm>
            <a:prstGeom prst="flowChartPunchedTap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24" name="AutoShape 67"/>
            <p:cNvSpPr>
              <a:spLocks noChangeArrowheads="1"/>
            </p:cNvSpPr>
            <p:nvPr/>
          </p:nvSpPr>
          <p:spPr bwMode="auto">
            <a:xfrm>
              <a:off x="3379" y="1934"/>
              <a:ext cx="90" cy="45"/>
            </a:xfrm>
            <a:prstGeom prst="flowChartPunchedTap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8087" name="Rectangle 68"/>
          <p:cNvSpPr>
            <a:spLocks noChangeArrowheads="1"/>
          </p:cNvSpPr>
          <p:nvPr/>
        </p:nvSpPr>
        <p:spPr bwMode="auto">
          <a:xfrm>
            <a:off x="1187450" y="2819400"/>
            <a:ext cx="4608513" cy="217488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Options</a:t>
            </a:r>
          </a:p>
        </p:txBody>
      </p:sp>
      <p:sp>
        <p:nvSpPr>
          <p:cNvPr id="88088" name="Rectangle 69"/>
          <p:cNvSpPr>
            <a:spLocks noChangeArrowheads="1"/>
          </p:cNvSpPr>
          <p:nvPr/>
        </p:nvSpPr>
        <p:spPr bwMode="auto">
          <a:xfrm>
            <a:off x="1187450" y="3035300"/>
            <a:ext cx="2303463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Source port</a:t>
            </a:r>
          </a:p>
        </p:txBody>
      </p:sp>
      <p:sp>
        <p:nvSpPr>
          <p:cNvPr id="88089" name="Rectangle 70"/>
          <p:cNvSpPr>
            <a:spLocks noChangeArrowheads="1"/>
          </p:cNvSpPr>
          <p:nvPr/>
        </p:nvSpPr>
        <p:spPr bwMode="auto">
          <a:xfrm>
            <a:off x="3492500" y="3035300"/>
            <a:ext cx="2303463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Destination port</a:t>
            </a:r>
          </a:p>
        </p:txBody>
      </p:sp>
      <p:sp>
        <p:nvSpPr>
          <p:cNvPr id="88090" name="Rectangle 71"/>
          <p:cNvSpPr>
            <a:spLocks noChangeArrowheads="1"/>
          </p:cNvSpPr>
          <p:nvPr/>
        </p:nvSpPr>
        <p:spPr bwMode="auto">
          <a:xfrm>
            <a:off x="1187450" y="3251200"/>
            <a:ext cx="4608513" cy="2174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Sequence number</a:t>
            </a:r>
          </a:p>
        </p:txBody>
      </p:sp>
      <p:sp>
        <p:nvSpPr>
          <p:cNvPr id="88091" name="Rectangle 72"/>
          <p:cNvSpPr>
            <a:spLocks noChangeArrowheads="1"/>
          </p:cNvSpPr>
          <p:nvPr/>
        </p:nvSpPr>
        <p:spPr bwMode="auto">
          <a:xfrm>
            <a:off x="1187450" y="3467100"/>
            <a:ext cx="4608513" cy="2174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Piggyback acknowledgement</a:t>
            </a:r>
          </a:p>
        </p:txBody>
      </p:sp>
      <p:sp>
        <p:nvSpPr>
          <p:cNvPr id="88092" name="Rectangle 73"/>
          <p:cNvSpPr>
            <a:spLocks noChangeArrowheads="1"/>
          </p:cNvSpPr>
          <p:nvPr/>
        </p:nvSpPr>
        <p:spPr bwMode="auto">
          <a:xfrm>
            <a:off x="1187450" y="3683000"/>
            <a:ext cx="576263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THL</a:t>
            </a:r>
          </a:p>
        </p:txBody>
      </p:sp>
      <p:sp>
        <p:nvSpPr>
          <p:cNvPr id="88093" name="Rectangle 75"/>
          <p:cNvSpPr>
            <a:spLocks noChangeArrowheads="1"/>
          </p:cNvSpPr>
          <p:nvPr/>
        </p:nvSpPr>
        <p:spPr bwMode="auto">
          <a:xfrm>
            <a:off x="3348038" y="3683000"/>
            <a:ext cx="144462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F</a:t>
            </a:r>
          </a:p>
        </p:txBody>
      </p:sp>
      <p:sp>
        <p:nvSpPr>
          <p:cNvPr id="88094" name="Rectangle 76"/>
          <p:cNvSpPr>
            <a:spLocks noChangeArrowheads="1"/>
          </p:cNvSpPr>
          <p:nvPr/>
        </p:nvSpPr>
        <p:spPr bwMode="auto">
          <a:xfrm>
            <a:off x="3492500" y="3683000"/>
            <a:ext cx="2303463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Window</a:t>
            </a:r>
          </a:p>
        </p:txBody>
      </p:sp>
      <p:sp>
        <p:nvSpPr>
          <p:cNvPr id="88095" name="Rectangle 77"/>
          <p:cNvSpPr>
            <a:spLocks noChangeArrowheads="1"/>
          </p:cNvSpPr>
          <p:nvPr/>
        </p:nvSpPr>
        <p:spPr bwMode="auto">
          <a:xfrm>
            <a:off x="3203575" y="3683000"/>
            <a:ext cx="144463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S</a:t>
            </a:r>
          </a:p>
        </p:txBody>
      </p:sp>
      <p:sp>
        <p:nvSpPr>
          <p:cNvPr id="88096" name="Rectangle 78"/>
          <p:cNvSpPr>
            <a:spLocks noChangeArrowheads="1"/>
          </p:cNvSpPr>
          <p:nvPr/>
        </p:nvSpPr>
        <p:spPr bwMode="auto">
          <a:xfrm>
            <a:off x="3060700" y="3683000"/>
            <a:ext cx="144463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R</a:t>
            </a:r>
          </a:p>
        </p:txBody>
      </p:sp>
      <p:sp>
        <p:nvSpPr>
          <p:cNvPr id="88097" name="Rectangle 79"/>
          <p:cNvSpPr>
            <a:spLocks noChangeArrowheads="1"/>
          </p:cNvSpPr>
          <p:nvPr/>
        </p:nvSpPr>
        <p:spPr bwMode="auto">
          <a:xfrm>
            <a:off x="2916238" y="3683000"/>
            <a:ext cx="144462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P</a:t>
            </a:r>
          </a:p>
        </p:txBody>
      </p:sp>
      <p:sp>
        <p:nvSpPr>
          <p:cNvPr id="88098" name="Rectangle 80"/>
          <p:cNvSpPr>
            <a:spLocks noChangeArrowheads="1"/>
          </p:cNvSpPr>
          <p:nvPr/>
        </p:nvSpPr>
        <p:spPr bwMode="auto">
          <a:xfrm>
            <a:off x="2771775" y="3683000"/>
            <a:ext cx="144463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A</a:t>
            </a:r>
          </a:p>
        </p:txBody>
      </p:sp>
      <p:sp>
        <p:nvSpPr>
          <p:cNvPr id="88099" name="Rectangle 81"/>
          <p:cNvSpPr>
            <a:spLocks noChangeArrowheads="1"/>
          </p:cNvSpPr>
          <p:nvPr/>
        </p:nvSpPr>
        <p:spPr bwMode="auto">
          <a:xfrm>
            <a:off x="2628900" y="3683000"/>
            <a:ext cx="144463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U</a:t>
            </a:r>
          </a:p>
        </p:txBody>
      </p:sp>
      <p:sp>
        <p:nvSpPr>
          <p:cNvPr id="88100" name="Rectangle 82"/>
          <p:cNvSpPr>
            <a:spLocks noChangeArrowheads="1"/>
          </p:cNvSpPr>
          <p:nvPr/>
        </p:nvSpPr>
        <p:spPr bwMode="auto">
          <a:xfrm>
            <a:off x="1763713" y="3683000"/>
            <a:ext cx="865187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unused</a:t>
            </a:r>
          </a:p>
        </p:txBody>
      </p:sp>
      <p:sp>
        <p:nvSpPr>
          <p:cNvPr id="88101" name="Rectangle 83"/>
          <p:cNvSpPr>
            <a:spLocks noChangeArrowheads="1"/>
          </p:cNvSpPr>
          <p:nvPr/>
        </p:nvSpPr>
        <p:spPr bwMode="auto">
          <a:xfrm>
            <a:off x="1187450" y="3900488"/>
            <a:ext cx="2303463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Checksum</a:t>
            </a:r>
          </a:p>
        </p:txBody>
      </p:sp>
      <p:sp>
        <p:nvSpPr>
          <p:cNvPr id="88102" name="Rectangle 84"/>
          <p:cNvSpPr>
            <a:spLocks noChangeArrowheads="1"/>
          </p:cNvSpPr>
          <p:nvPr/>
        </p:nvSpPr>
        <p:spPr bwMode="auto">
          <a:xfrm>
            <a:off x="3492500" y="3900488"/>
            <a:ext cx="2303463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Urgent pointer</a:t>
            </a:r>
          </a:p>
        </p:txBody>
      </p:sp>
      <p:sp>
        <p:nvSpPr>
          <p:cNvPr id="88103" name="Rectangle 85"/>
          <p:cNvSpPr>
            <a:spLocks noChangeArrowheads="1"/>
          </p:cNvSpPr>
          <p:nvPr/>
        </p:nvSpPr>
        <p:spPr bwMode="auto">
          <a:xfrm>
            <a:off x="1187450" y="4116388"/>
            <a:ext cx="4608513" cy="21748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Options (0 or more 32 bit words)</a:t>
            </a:r>
          </a:p>
        </p:txBody>
      </p:sp>
      <p:sp>
        <p:nvSpPr>
          <p:cNvPr id="88104" name="AutoShape 86"/>
          <p:cNvSpPr>
            <a:spLocks/>
          </p:cNvSpPr>
          <p:nvPr/>
        </p:nvSpPr>
        <p:spPr bwMode="auto">
          <a:xfrm>
            <a:off x="5867400" y="1739900"/>
            <a:ext cx="288925" cy="1295400"/>
          </a:xfrm>
          <a:prstGeom prst="rightBrace">
            <a:avLst>
              <a:gd name="adj1" fmla="val 3736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105" name="AutoShape 87"/>
          <p:cNvSpPr>
            <a:spLocks/>
          </p:cNvSpPr>
          <p:nvPr/>
        </p:nvSpPr>
        <p:spPr bwMode="auto">
          <a:xfrm>
            <a:off x="5867400" y="3035300"/>
            <a:ext cx="288925" cy="1296988"/>
          </a:xfrm>
          <a:prstGeom prst="rightBrace">
            <a:avLst>
              <a:gd name="adj1" fmla="val 37408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106" name="Text Box 88"/>
          <p:cNvSpPr txBox="1">
            <a:spLocks noChangeArrowheads="1"/>
          </p:cNvSpPr>
          <p:nvPr/>
        </p:nvSpPr>
        <p:spPr bwMode="auto">
          <a:xfrm>
            <a:off x="6227763" y="2243138"/>
            <a:ext cx="11636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IP header</a:t>
            </a:r>
          </a:p>
        </p:txBody>
      </p:sp>
      <p:sp>
        <p:nvSpPr>
          <p:cNvPr id="88107" name="Text Box 89"/>
          <p:cNvSpPr txBox="1">
            <a:spLocks noChangeArrowheads="1"/>
          </p:cNvSpPr>
          <p:nvPr/>
        </p:nvSpPr>
        <p:spPr bwMode="auto">
          <a:xfrm>
            <a:off x="6227763" y="3540125"/>
            <a:ext cx="13493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TCP header</a:t>
            </a:r>
          </a:p>
        </p:txBody>
      </p:sp>
      <p:sp>
        <p:nvSpPr>
          <p:cNvPr id="847962" name="Oval 90"/>
          <p:cNvSpPr>
            <a:spLocks noChangeArrowheads="1"/>
          </p:cNvSpPr>
          <p:nvPr/>
        </p:nvSpPr>
        <p:spPr bwMode="auto">
          <a:xfrm>
            <a:off x="1042988" y="2316163"/>
            <a:ext cx="4968875" cy="576262"/>
          </a:xfrm>
          <a:prstGeom prst="ellips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7964" name="Oval 92"/>
          <p:cNvSpPr>
            <a:spLocks noChangeArrowheads="1"/>
          </p:cNvSpPr>
          <p:nvPr/>
        </p:nvSpPr>
        <p:spPr bwMode="auto">
          <a:xfrm>
            <a:off x="1042988" y="2963863"/>
            <a:ext cx="4968875" cy="360362"/>
          </a:xfrm>
          <a:prstGeom prst="ellips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7965" name="Text Box 93"/>
          <p:cNvSpPr txBox="1">
            <a:spLocks noChangeArrowheads="1"/>
          </p:cNvSpPr>
          <p:nvPr/>
        </p:nvSpPr>
        <p:spPr bwMode="auto">
          <a:xfrm>
            <a:off x="1187450" y="5053013"/>
            <a:ext cx="2660650" cy="650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Used for demultiplexing:</a:t>
            </a:r>
          </a:p>
          <a:p>
            <a:r>
              <a:rPr lang="en-US"/>
              <a:t>identifies connection</a:t>
            </a:r>
          </a:p>
        </p:txBody>
      </p:sp>
      <p:sp>
        <p:nvSpPr>
          <p:cNvPr id="847966" name="Line 94"/>
          <p:cNvSpPr>
            <a:spLocks noChangeShapeType="1"/>
          </p:cNvSpPr>
          <p:nvPr/>
        </p:nvSpPr>
        <p:spPr bwMode="auto">
          <a:xfrm flipV="1">
            <a:off x="2555875" y="2603500"/>
            <a:ext cx="863600" cy="2449513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7971" name="Line 99"/>
          <p:cNvSpPr>
            <a:spLocks noChangeShapeType="1"/>
          </p:cNvSpPr>
          <p:nvPr/>
        </p:nvSpPr>
        <p:spPr bwMode="auto">
          <a:xfrm flipV="1">
            <a:off x="2555875" y="2820988"/>
            <a:ext cx="1008063" cy="2232025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7972" name="Line 100"/>
          <p:cNvSpPr>
            <a:spLocks noChangeShapeType="1"/>
          </p:cNvSpPr>
          <p:nvPr/>
        </p:nvSpPr>
        <p:spPr bwMode="auto">
          <a:xfrm flipH="1" flipV="1">
            <a:off x="2411413" y="3252788"/>
            <a:ext cx="144462" cy="1800225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7973" name="Line 101"/>
          <p:cNvSpPr>
            <a:spLocks noChangeShapeType="1"/>
          </p:cNvSpPr>
          <p:nvPr/>
        </p:nvSpPr>
        <p:spPr bwMode="auto">
          <a:xfrm flipV="1">
            <a:off x="2555875" y="3252788"/>
            <a:ext cx="1944688" cy="1800225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7975" name="Oval 103"/>
          <p:cNvSpPr>
            <a:spLocks noChangeArrowheads="1"/>
          </p:cNvSpPr>
          <p:nvPr/>
        </p:nvSpPr>
        <p:spPr bwMode="auto">
          <a:xfrm>
            <a:off x="1042988" y="2532063"/>
            <a:ext cx="4968875" cy="360362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7976" name="Text Box 104"/>
          <p:cNvSpPr txBox="1">
            <a:spLocks noChangeArrowheads="1"/>
          </p:cNvSpPr>
          <p:nvPr/>
        </p:nvSpPr>
        <p:spPr bwMode="auto">
          <a:xfrm>
            <a:off x="4356100" y="5053013"/>
            <a:ext cx="3878263" cy="650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Used for demultiplexing:</a:t>
            </a:r>
          </a:p>
          <a:p>
            <a:r>
              <a:rPr lang="en-US"/>
              <a:t>service address for connection setup</a:t>
            </a:r>
          </a:p>
        </p:txBody>
      </p:sp>
      <p:sp>
        <p:nvSpPr>
          <p:cNvPr id="847979" name="Line 107"/>
          <p:cNvSpPr>
            <a:spLocks noChangeShapeType="1"/>
          </p:cNvSpPr>
          <p:nvPr/>
        </p:nvSpPr>
        <p:spPr bwMode="auto">
          <a:xfrm flipH="1" flipV="1">
            <a:off x="5437188" y="3252788"/>
            <a:ext cx="935037" cy="1800225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7980" name="Line 108"/>
          <p:cNvSpPr>
            <a:spLocks noChangeShapeType="1"/>
          </p:cNvSpPr>
          <p:nvPr/>
        </p:nvSpPr>
        <p:spPr bwMode="auto">
          <a:xfrm flipH="1" flipV="1">
            <a:off x="5724525" y="2820988"/>
            <a:ext cx="647700" cy="2232025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7981" name="Oval 109"/>
          <p:cNvSpPr>
            <a:spLocks noChangeArrowheads="1"/>
          </p:cNvSpPr>
          <p:nvPr/>
        </p:nvSpPr>
        <p:spPr bwMode="auto">
          <a:xfrm>
            <a:off x="3276600" y="2963863"/>
            <a:ext cx="2735263" cy="360362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725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847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47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847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847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847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847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7962" grpId="0" animBg="1"/>
      <p:bldP spid="847964" grpId="0" animBg="1"/>
      <p:bldP spid="847965" grpId="0" animBg="1"/>
      <p:bldP spid="847966" grpId="0" animBg="1"/>
      <p:bldP spid="847971" grpId="0" animBg="1"/>
      <p:bldP spid="847972" grpId="0" animBg="1"/>
      <p:bldP spid="847973" grpId="0" animBg="1"/>
      <p:bldP spid="847975" grpId="0" animBg="1"/>
      <p:bldP spid="847975" grpId="1" animBg="1"/>
      <p:bldP spid="847976" grpId="0" animBg="1"/>
      <p:bldP spid="847976" grpId="1" animBg="1"/>
      <p:bldP spid="847979" grpId="0" animBg="1"/>
      <p:bldP spid="847979" grpId="1" animBg="1"/>
      <p:bldP spid="847980" grpId="0" animBg="1"/>
      <p:bldP spid="847980" grpId="1" animBg="1"/>
      <p:bldP spid="847981" grpId="0" animBg="1"/>
      <p:bldP spid="847981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TCP Characteristics</a:t>
            </a:r>
            <a:endParaRPr lang="en-US" sz="3200"/>
          </a:p>
        </p:txBody>
      </p:sp>
      <p:sp>
        <p:nvSpPr>
          <p:cNvPr id="8755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/>
              <a:t>Virtual connection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/>
              <a:t>Connection established between communication parties before data transmission</a:t>
            </a:r>
          </a:p>
          <a:p>
            <a:pPr lvl="1" eaLnBrk="1" hangingPunct="1">
              <a:lnSpc>
                <a:spcPct val="80000"/>
              </a:lnSpc>
            </a:pPr>
            <a:endParaRPr lang="en-US" sz="2000"/>
          </a:p>
          <a:p>
            <a:pPr eaLnBrk="1" hangingPunct="1">
              <a:lnSpc>
                <a:spcPct val="80000"/>
              </a:lnSpc>
            </a:pPr>
            <a:r>
              <a:rPr lang="en-US" sz="2400"/>
              <a:t>Two-way communications (fully duplex)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/>
              <a:t>Data may be transmitted simultaneously in both directions over a TCP connection</a:t>
            </a:r>
          </a:p>
          <a:p>
            <a:pPr lvl="1" eaLnBrk="1" hangingPunct="1">
              <a:lnSpc>
                <a:spcPct val="80000"/>
              </a:lnSpc>
            </a:pPr>
            <a:endParaRPr lang="en-US" sz="2000"/>
          </a:p>
          <a:p>
            <a:pPr eaLnBrk="1" hangingPunct="1">
              <a:lnSpc>
                <a:spcPct val="80000"/>
              </a:lnSpc>
            </a:pPr>
            <a:r>
              <a:rPr lang="en-US" sz="2400"/>
              <a:t>Point-to-point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/>
              <a:t>Each connection has exactly two endpoints</a:t>
            </a:r>
          </a:p>
          <a:p>
            <a:pPr lvl="1" eaLnBrk="1" hangingPunct="1">
              <a:lnSpc>
                <a:spcPct val="80000"/>
              </a:lnSpc>
            </a:pPr>
            <a:endParaRPr lang="en-US" sz="2000"/>
          </a:p>
          <a:p>
            <a:pPr eaLnBrk="1" hangingPunct="1">
              <a:lnSpc>
                <a:spcPct val="80000"/>
              </a:lnSpc>
            </a:pPr>
            <a:r>
              <a:rPr lang="en-US" sz="2400"/>
              <a:t>Reliable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/>
              <a:t>Fully ordered, fully reliable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/>
              <a:t>Sequence maintained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/>
              <a:t>No data loss, no duplicates, no modified data</a:t>
            </a:r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3117362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5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5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5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52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TCP in Use &amp; Application Areas</a:t>
            </a:r>
            <a:endParaRPr lang="en-US" sz="3200"/>
          </a:p>
        </p:txBody>
      </p:sp>
      <p:sp>
        <p:nvSpPr>
          <p:cNvPr id="8785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" charset="2"/>
              <a:buNone/>
            </a:pPr>
            <a:r>
              <a:rPr lang="en-US" sz="2000" dirty="0"/>
              <a:t>Benefits of TCP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/>
              <a:t>Reliable data transmission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Efficient data transmission despite complexity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Can be used with LAN and WAN for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dirty="0"/>
              <a:t>low data rates (e.g. interactive terminal) and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dirty="0"/>
              <a:t>high data rates (e.g. file transfer)</a:t>
            </a:r>
          </a:p>
          <a:p>
            <a:pPr lvl="2" eaLnBrk="1" hangingPunct="1">
              <a:lnSpc>
                <a:spcPct val="80000"/>
              </a:lnSpc>
            </a:pPr>
            <a:endParaRPr lang="en-US" sz="1600" dirty="0"/>
          </a:p>
          <a:p>
            <a:pPr eaLnBrk="1" hangingPunct="1">
              <a:lnSpc>
                <a:spcPct val="80000"/>
              </a:lnSpc>
              <a:buFont typeface="Wingdings" charset="2"/>
              <a:buNone/>
            </a:pPr>
            <a:r>
              <a:rPr lang="en-US" sz="2000" dirty="0"/>
              <a:t>Disadvantages when compared with UDP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/>
              <a:t>Higher resource requirements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buffering, status information, timer usage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/>
              <a:t>Connection set-up and disconnect necessary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even with short data transmissions</a:t>
            </a:r>
          </a:p>
          <a:p>
            <a:pPr lvl="1" eaLnBrk="1" hangingPunct="1">
              <a:lnSpc>
                <a:spcPct val="80000"/>
              </a:lnSpc>
            </a:pPr>
            <a:endParaRPr lang="en-US" sz="1800" dirty="0"/>
          </a:p>
          <a:p>
            <a:pPr eaLnBrk="1" hangingPunct="1">
              <a:lnSpc>
                <a:spcPct val="80000"/>
              </a:lnSpc>
              <a:buFont typeface="Wingdings" charset="2"/>
              <a:buNone/>
            </a:pPr>
            <a:r>
              <a:rPr lang="en-US" sz="2000" dirty="0"/>
              <a:t>Applications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/>
              <a:t>everything on the Web including video-on-demand (http)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/>
              <a:t>File transfer (</a:t>
            </a:r>
            <a:r>
              <a:rPr lang="en-US" sz="2000" dirty="0" err="1"/>
              <a:t>scp</a:t>
            </a:r>
            <a:r>
              <a:rPr lang="en-US" sz="2000" dirty="0"/>
              <a:t>, ftp)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/>
              <a:t>Interactive terminal (</a:t>
            </a:r>
            <a:r>
              <a:rPr lang="en-US" sz="2000" dirty="0" err="1"/>
              <a:t>ssh</a:t>
            </a:r>
            <a:r>
              <a:rPr lang="en-US" sz="2000" dirty="0"/>
              <a:t>, telnet)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/>
              <a:t>E-mail (smtp, </a:t>
            </a:r>
            <a:r>
              <a:rPr lang="en-US" sz="2000" dirty="0" err="1"/>
              <a:t>imap</a:t>
            </a:r>
            <a:r>
              <a:rPr lang="en-US" sz="2000" dirty="0"/>
              <a:t>)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/>
              <a:t>X-Windows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120520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85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85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85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85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85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85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859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859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859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859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859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paalh">
  <a:themeElements>
    <a:clrScheme name="1_paalh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1_paalh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tx2">
            <a:lumMod val="40000"/>
            <a:lumOff val="60000"/>
          </a:schemeClr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32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Eurostile"/>
            <a:cs typeface="Eurostile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  <a:txDef>
      <a:spPr>
        <a:solidFill>
          <a:schemeClr val="bg1"/>
        </a:solidFill>
        <a:ln>
          <a:noFill/>
        </a:ln>
        <a:effectLst/>
      </a:spPr>
      <a:bodyPr wrap="none" rtlCol="0">
        <a:spAutoFit/>
      </a:bodyPr>
      <a:lstStyle>
        <a:defPPr>
          <a:defRPr dirty="0" smtClean="0">
            <a:latin typeface="Eurostile"/>
            <a:cs typeface="Eurostile"/>
          </a:defRPr>
        </a:defPPr>
      </a:lstStyle>
    </a:txDef>
  </a:objectDefaults>
  <a:extraClrSchemeLst>
    <a:extraClrScheme>
      <a:clrScheme name="1_paalh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discuss.pptx</Template>
  <TotalTime>8663</TotalTime>
  <Words>683</Words>
  <Application>Microsoft Macintosh PowerPoint</Application>
  <PresentationFormat>On-screen Show (4:3)</PresentationFormat>
  <Paragraphs>210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Calibri</vt:lpstr>
      <vt:lpstr>Comic Sans MS</vt:lpstr>
      <vt:lpstr>Eurostile</vt:lpstr>
      <vt:lpstr>Tahoma</vt:lpstr>
      <vt:lpstr>Times New Roman</vt:lpstr>
      <vt:lpstr>Wingdings</vt:lpstr>
      <vt:lpstr>1_paalh</vt:lpstr>
      <vt:lpstr>Transport Protocols in the Internet</vt:lpstr>
      <vt:lpstr>TCP - Transmission Control Protocol</vt:lpstr>
      <vt:lpstr>TCP Characteristics</vt:lpstr>
      <vt:lpstr>TCP Characteristics</vt:lpstr>
      <vt:lpstr>TCP Characteristics</vt:lpstr>
      <vt:lpstr>TCP State machine</vt:lpstr>
      <vt:lpstr>Typical State Sequence of a TCP Client</vt:lpstr>
      <vt:lpstr>Typical State Sequence of a TCP Server</vt:lpstr>
      <vt:lpstr>TCP: Message Format</vt:lpstr>
      <vt:lpstr>TCP Characteristics</vt:lpstr>
      <vt:lpstr>TCP in Use &amp; Application Areas</vt:lpstr>
    </vt:vector>
  </TitlesOfParts>
  <Manager/>
  <Company>UNIK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Internet</dc:title>
  <dc:subject/>
  <dc:creator>Carsten Griwodz</dc:creator>
  <cp:keywords/>
  <dc:description/>
  <cp:lastModifiedBy>Carsten Griwodz</cp:lastModifiedBy>
  <cp:revision>1603</cp:revision>
  <cp:lastPrinted>2020-04-19T11:00:33Z</cp:lastPrinted>
  <dcterms:created xsi:type="dcterms:W3CDTF">2003-03-06T08:24:12Z</dcterms:created>
  <dcterms:modified xsi:type="dcterms:W3CDTF">2020-04-19T11:00:35Z</dcterms:modified>
  <cp:category/>
</cp:coreProperties>
</file>