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23"/>
  </p:notesMasterIdLst>
  <p:handoutMasterIdLst>
    <p:handoutMasterId r:id="rId24"/>
  </p:handoutMasterIdLst>
  <p:sldIdLst>
    <p:sldId id="781" r:id="rId2"/>
    <p:sldId id="651" r:id="rId3"/>
    <p:sldId id="666" r:id="rId4"/>
    <p:sldId id="656" r:id="rId5"/>
    <p:sldId id="657" r:id="rId6"/>
    <p:sldId id="782" r:id="rId7"/>
    <p:sldId id="783" r:id="rId8"/>
    <p:sldId id="667" r:id="rId9"/>
    <p:sldId id="659" r:id="rId10"/>
    <p:sldId id="650" r:id="rId11"/>
    <p:sldId id="668" r:id="rId12"/>
    <p:sldId id="646" r:id="rId13"/>
    <p:sldId id="647" r:id="rId14"/>
    <p:sldId id="665" r:id="rId15"/>
    <p:sldId id="660" r:id="rId16"/>
    <p:sldId id="661" r:id="rId17"/>
    <p:sldId id="662" r:id="rId18"/>
    <p:sldId id="663" r:id="rId19"/>
    <p:sldId id="669" r:id="rId20"/>
    <p:sldId id="682" r:id="rId21"/>
    <p:sldId id="683" r:id="rId2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NS" id="{9C313686-38E2-C84C-8A73-68FDBC259301}">
          <p14:sldIdLst>
            <p14:sldId id="781"/>
            <p14:sldId id="651"/>
            <p14:sldId id="666"/>
            <p14:sldId id="656"/>
            <p14:sldId id="657"/>
            <p14:sldId id="782"/>
            <p14:sldId id="783"/>
            <p14:sldId id="667"/>
            <p14:sldId id="659"/>
            <p14:sldId id="650"/>
            <p14:sldId id="668"/>
            <p14:sldId id="646"/>
            <p14:sldId id="647"/>
            <p14:sldId id="665"/>
            <p14:sldId id="660"/>
            <p14:sldId id="661"/>
            <p14:sldId id="662"/>
            <p14:sldId id="663"/>
            <p14:sldId id="669"/>
            <p14:sldId id="682"/>
            <p14:sldId id="6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3300"/>
    <a:srgbClr val="F99635"/>
    <a:srgbClr val="FF4002"/>
    <a:srgbClr val="A3A3E1"/>
    <a:srgbClr val="CCFFCC"/>
    <a:srgbClr val="FF8000"/>
    <a:srgbClr val="D7212C"/>
    <a:srgbClr val="FDCD25"/>
    <a:srgbClr val="FFF4CB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83955" autoAdjust="0"/>
  </p:normalViewPr>
  <p:slideViewPr>
    <p:cSldViewPr>
      <p:cViewPr varScale="1">
        <p:scale>
          <a:sx n="104" d="100"/>
          <a:sy n="104" d="100"/>
        </p:scale>
        <p:origin x="232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939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SRI /</a:t>
            </a:r>
            <a:r>
              <a:rPr lang="en-US" sz="1200" b="1" kern="1200" baseline="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SRI International - </a:t>
            </a:r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Stanford Research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65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UDP: </a:t>
            </a:r>
            <a:r>
              <a:rPr lang="nb-NO" dirty="0" err="1"/>
              <a:t>connectionless</a:t>
            </a:r>
            <a:r>
              <a:rPr lang="nb-NO" dirty="0"/>
              <a:t> transport, </a:t>
            </a:r>
            <a:r>
              <a:rPr lang="nb-NO" dirty="0" err="1"/>
              <a:t>unordered</a:t>
            </a:r>
            <a:r>
              <a:rPr lang="nb-NO" dirty="0"/>
              <a:t> and </a:t>
            </a:r>
            <a:r>
              <a:rPr lang="nb-NO" dirty="0" err="1"/>
              <a:t>errors</a:t>
            </a:r>
            <a:r>
              <a:rPr lang="nb-NO" dirty="0"/>
              <a:t> </a:t>
            </a:r>
            <a:r>
              <a:rPr lang="nb-NO" dirty="0" err="1"/>
              <a:t>possible</a:t>
            </a:r>
            <a:endParaRPr lang="nb-NO" dirty="0"/>
          </a:p>
          <a:p>
            <a:r>
              <a:rPr lang="nb-NO" dirty="0"/>
              <a:t>TCP: </a:t>
            </a:r>
            <a:r>
              <a:rPr lang="nb-NO" dirty="0" err="1"/>
              <a:t>connection-oriented</a:t>
            </a:r>
            <a:r>
              <a:rPr lang="nb-NO" dirty="0"/>
              <a:t> transport, </a:t>
            </a:r>
            <a:r>
              <a:rPr lang="nb-NO" dirty="0" err="1"/>
              <a:t>ordered</a:t>
            </a:r>
            <a:r>
              <a:rPr lang="nb-NO" dirty="0"/>
              <a:t> and </a:t>
            </a:r>
            <a:r>
              <a:rPr lang="nb-NO" dirty="0" err="1"/>
              <a:t>error-free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29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diku.dk</a:t>
            </a:r>
            <a:r>
              <a:rPr lang="en-US" dirty="0"/>
              <a:t> is one of the oldest DNS names in Denmark, among the oldest still resolved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820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ICANN</a:t>
            </a:r>
            <a:r>
              <a:rPr lang="en-US" baseline="0" dirty="0"/>
              <a:t> – US </a:t>
            </a:r>
            <a:r>
              <a:rPr lang="en-US" baseline="0" dirty="0" err="1"/>
              <a:t>dept</a:t>
            </a:r>
            <a:r>
              <a:rPr lang="en-US" baseline="0" dirty="0"/>
              <a:t> commerce has decided !!!!!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36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THIS 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508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sz="1200" dirty="0">
                <a:latin typeface="Courier New"/>
                <a:cs typeface="Courier New"/>
              </a:rPr>
              <a:t>201</a:t>
            </a:r>
            <a:r>
              <a:rPr lang="nb-NO" sz="1200" dirty="0">
                <a:latin typeface="Courier New"/>
                <a:cs typeface="Courier New"/>
              </a:rPr>
              <a:t>7</a:t>
            </a:r>
            <a:r>
              <a:rPr lang="mr-IN" sz="1200" dirty="0">
                <a:latin typeface="Courier New"/>
                <a:cs typeface="Courier New"/>
              </a:rPr>
              <a:t>0</a:t>
            </a:r>
            <a:r>
              <a:rPr lang="nb-NO" sz="1200" dirty="0">
                <a:latin typeface="Courier New"/>
                <a:cs typeface="Courier New"/>
              </a:rPr>
              <a:t>30312</a:t>
            </a:r>
            <a:r>
              <a:rPr lang="mr-IN" sz="1200" dirty="0">
                <a:latin typeface="Courier New"/>
                <a:cs typeface="Courier New"/>
              </a:rPr>
              <a:t> –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serial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number</a:t>
            </a:r>
            <a:r>
              <a:rPr lang="nb-NO" sz="1200" baseline="0" dirty="0">
                <a:latin typeface="Courier New"/>
                <a:cs typeface="Courier New"/>
              </a:rPr>
              <a:t> by date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refresh</a:t>
            </a:r>
            <a:r>
              <a:rPr lang="nb-NO" sz="1200" baseline="0" dirty="0">
                <a:latin typeface="Courier New"/>
                <a:cs typeface="Courier New"/>
              </a:rPr>
              <a:t> tim</a:t>
            </a:r>
            <a:r>
              <a:rPr lang="en-US" sz="1200" baseline="0" dirty="0">
                <a:latin typeface="Times New Roman" charset="0"/>
                <a:cs typeface="ＭＳ Ｐゴシック" charset="0"/>
              </a:rPr>
              <a:t>e – when to refresh this zone file</a:t>
            </a:r>
            <a:r>
              <a:rPr lang="nb-NO" sz="1200" baseline="0" dirty="0">
                <a:latin typeface="Courier New"/>
                <a:cs typeface="Courier New"/>
              </a:rPr>
              <a:t> – 1800sec = 30min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  <a:p>
            <a:r>
              <a:rPr lang="en-US" sz="1200" baseline="0" dirty="0">
                <a:latin typeface="Times New Roman" charset="0"/>
                <a:cs typeface="ＭＳ Ｐゴシック" charset="0"/>
              </a:rPr>
              <a:t>retry time</a:t>
            </a:r>
            <a:r>
              <a:rPr lang="nb-NO" sz="1200" baseline="0" dirty="0">
                <a:latin typeface="Courier New"/>
                <a:cs typeface="Courier New"/>
              </a:rPr>
              <a:t> (time to </a:t>
            </a:r>
            <a:r>
              <a:rPr lang="nb-NO" sz="1200" baseline="0" dirty="0" err="1">
                <a:latin typeface="Courier New"/>
                <a:cs typeface="Courier New"/>
              </a:rPr>
              <a:t>wait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after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fetch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</a:t>
            </a:r>
            <a:r>
              <a:rPr lang="nb-NO" sz="1200" baseline="0" dirty="0">
                <a:latin typeface="Courier New"/>
                <a:cs typeface="Courier New"/>
              </a:rPr>
              <a:t>) – 1800sec = 15min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expiration</a:t>
            </a:r>
            <a:r>
              <a:rPr lang="nb-NO" sz="1200" baseline="0" dirty="0">
                <a:latin typeface="Courier New"/>
                <a:cs typeface="Courier New"/>
              </a:rPr>
              <a:t> time – </a:t>
            </a:r>
            <a:r>
              <a:rPr lang="nb-NO" sz="1200" baseline="0" dirty="0" err="1">
                <a:latin typeface="Courier New"/>
                <a:cs typeface="Courier New"/>
              </a:rPr>
              <a:t>when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does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expire</a:t>
            </a:r>
            <a:r>
              <a:rPr lang="nb-NO" sz="1200" baseline="0" dirty="0">
                <a:latin typeface="Courier New"/>
                <a:cs typeface="Courier New"/>
              </a:rPr>
              <a:t> (</a:t>
            </a:r>
            <a:r>
              <a:rPr lang="nb-NO" sz="1200" baseline="0" dirty="0" err="1">
                <a:latin typeface="Courier New"/>
                <a:cs typeface="Courier New"/>
              </a:rPr>
              <a:t>many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failures</a:t>
            </a:r>
            <a:r>
              <a:rPr lang="nb-NO" sz="1200" baseline="0" dirty="0">
                <a:latin typeface="Courier New"/>
                <a:cs typeface="Courier New"/>
              </a:rPr>
              <a:t>) – 960 000sec = 11.11 </a:t>
            </a:r>
            <a:r>
              <a:rPr lang="nb-NO" sz="1200" baseline="0" dirty="0" err="1">
                <a:latin typeface="Courier New"/>
                <a:cs typeface="Courier New"/>
              </a:rPr>
              <a:t>days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min TTL (</a:t>
            </a:r>
            <a:r>
              <a:rPr lang="nb-NO" sz="1200" baseline="0" dirty="0" err="1">
                <a:latin typeface="Courier New"/>
                <a:cs typeface="Courier New"/>
              </a:rPr>
              <a:t>lifetime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of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records</a:t>
            </a:r>
            <a:r>
              <a:rPr lang="nb-NO" sz="1200" baseline="0" dirty="0">
                <a:latin typeface="Courier New"/>
                <a:cs typeface="Courier New"/>
              </a:rPr>
              <a:t> in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file) – 86 400sec = 24 </a:t>
            </a:r>
            <a:r>
              <a:rPr lang="nb-NO" sz="1200" baseline="0" dirty="0" err="1">
                <a:latin typeface="Courier New"/>
                <a:cs typeface="Courier New"/>
              </a:rPr>
              <a:t>hours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CNAME: </a:t>
            </a:r>
            <a:r>
              <a:rPr lang="nb-NO" sz="1200" baseline="0" dirty="0" err="1">
                <a:latin typeface="Courier New"/>
                <a:cs typeface="Courier New"/>
              </a:rPr>
              <a:t>canonical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name</a:t>
            </a:r>
            <a:r>
              <a:rPr lang="nb-NO" sz="1200" baseline="0" dirty="0">
                <a:latin typeface="Courier New"/>
                <a:cs typeface="Courier New"/>
              </a:rPr>
              <a:t> (an alias)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589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58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pic>
        <p:nvPicPr>
          <p:cNvPr id="10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" name="Picture 38" descr="Picture2"/>
          <p:cNvPicPr>
            <a:picLocks noChangeAspect="1" noChangeArrowheads="1"/>
          </p:cNvPicPr>
          <p:nvPr/>
        </p:nvPicPr>
        <p:blipFill>
          <a:blip r:embed="rId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056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472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17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— </a:t>
            </a:r>
            <a:fld id="{33020D6B-B8F3-464F-8CA1-35C3C21B5E51}" type="slidenum">
              <a:rPr lang="en-US" sz="900" smtClean="0">
                <a:solidFill>
                  <a:srgbClr val="000000"/>
                </a:solidFill>
                <a:latin typeface="Arial" charset="0"/>
              </a:rPr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8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jpeg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5 Address Resolution: DNS -- Domain Name System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18397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07504" y="836712"/>
            <a:ext cx="8928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Connect to &lt;</a:t>
            </a:r>
            <a:r>
              <a:rPr lang="en-US" sz="2400" dirty="0" err="1"/>
              <a:t>hostname,port</a:t>
            </a:r>
            <a:r>
              <a:rPr lang="en-US" sz="2400" dirty="0"/>
              <a:t>&gt;</a:t>
            </a:r>
          </a:p>
          <a:p>
            <a:r>
              <a:rPr lang="en-US" sz="2000" dirty="0"/>
              <a:t>e.g. </a:t>
            </a:r>
            <a:r>
              <a:rPr lang="en-US" sz="2000" dirty="0">
                <a:latin typeface="Courier"/>
                <a:cs typeface="Courier"/>
              </a:rPr>
              <a:t>telnet 127.0.0.1 23	or telnet ::1 23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my own machine</a:t>
            </a:r>
            <a:br>
              <a:rPr lang="en-US" sz="2000" dirty="0"/>
            </a:br>
            <a:r>
              <a:rPr lang="en-US" sz="2000" dirty="0"/>
              <a:t>special addresses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http://173.194.39.31:80/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one of Google’s machines</a:t>
            </a:r>
            <a:br>
              <a:rPr lang="en-US" sz="2000" dirty="0"/>
            </a:br>
            <a:r>
              <a:rPr lang="en-US" sz="2000" dirty="0"/>
              <a:t>possible to remember</a:t>
            </a:r>
          </a:p>
          <a:p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9.228.93.3</a:t>
            </a:r>
            <a:br>
              <a:rPr lang="en-US" sz="2000" dirty="0"/>
            </a:br>
            <a:r>
              <a:rPr lang="en-US" sz="2000" dirty="0"/>
              <a:t>trying to talk to my desktop that had this address in 1995</a:t>
            </a:r>
            <a:br>
              <a:rPr lang="en-US" sz="2000" dirty="0"/>
            </a:br>
            <a:r>
              <a:rPr lang="en-US" sz="2000" dirty="0"/>
              <a:t>impossible to remember unless you’ve typed it 100 times a day</a:t>
            </a:r>
          </a:p>
          <a:p>
            <a:endParaRPr lang="en-US" sz="2000" dirty="0"/>
          </a:p>
          <a:p>
            <a:r>
              <a:rPr lang="en-US" sz="2000" dirty="0"/>
              <a:t>If you want short names, write them into /</a:t>
            </a:r>
            <a:r>
              <a:rPr lang="en-US" sz="2000" dirty="0" err="1"/>
              <a:t>etc</a:t>
            </a:r>
            <a:r>
              <a:rPr lang="en-US" sz="2000" dirty="0"/>
              <a:t>/hosts</a:t>
            </a:r>
          </a:p>
          <a:p>
            <a:r>
              <a:rPr lang="en-US" sz="2000" dirty="0"/>
              <a:t>originally globally maintained by SRI, changes re-distributed by email</a:t>
            </a:r>
            <a:br>
              <a:rPr lang="en-US" sz="2000" dirty="0"/>
            </a:br>
            <a:r>
              <a:rPr lang="en-US" sz="2000" dirty="0"/>
              <a:t> and ftp (no more, ancient history)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565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Use “reasonable” names</a:t>
            </a:r>
          </a:p>
          <a:p>
            <a:r>
              <a:rPr lang="en-US" sz="2000" dirty="0"/>
              <a:t>e.g.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login.ifi.uio.no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www.google.com</a:t>
            </a:r>
            <a:endParaRPr lang="en-US" sz="2000" dirty="0">
              <a:latin typeface="Courier"/>
              <a:cs typeface="Courier"/>
            </a:endParaRPr>
          </a:p>
          <a:p>
            <a:endParaRPr lang="en-US" sz="2000" dirty="0"/>
          </a:p>
          <a:p>
            <a:r>
              <a:rPr lang="en-US" sz="2000" dirty="0"/>
              <a:t>not only easier to remember</a:t>
            </a:r>
          </a:p>
          <a:p>
            <a:r>
              <a:rPr lang="en-US" sz="2000" dirty="0"/>
              <a:t>reflects also </a:t>
            </a:r>
            <a:r>
              <a:rPr lang="en-US" sz="2000" dirty="0" err="1"/>
              <a:t>organisation</a:t>
            </a:r>
            <a:r>
              <a:rPr lang="en-US" sz="2000" dirty="0"/>
              <a:t> structures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although the hierarchical structure may not fulfill all purposes</a:t>
            </a:r>
          </a:p>
          <a:p>
            <a:r>
              <a:rPr lang="en-US" sz="2000" dirty="0"/>
              <a:t>somewhat related to physical network structure, at least locally</a:t>
            </a:r>
          </a:p>
          <a:p>
            <a:endParaRPr lang="en-US" sz="2000" dirty="0"/>
          </a:p>
          <a:p>
            <a:pPr marL="0" lvl="1" indent="0">
              <a:buSzPct val="120000"/>
              <a:buNone/>
            </a:pPr>
            <a:r>
              <a:rPr lang="en-US" dirty="0"/>
              <a:t>Domain Name System (DNS)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884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at a High-Level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Domain Name System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Hierarchical namespace</a:t>
            </a:r>
          </a:p>
          <a:p>
            <a:pPr marL="457200" lvl="1" indent="0">
              <a:buNone/>
            </a:pPr>
            <a:r>
              <a:rPr lang="en-US" sz="2000" dirty="0"/>
              <a:t>As opposed to original, flat namespace</a:t>
            </a:r>
          </a:p>
          <a:p>
            <a:pPr marL="457200" lvl="1" indent="0">
              <a:buNone/>
            </a:pPr>
            <a:r>
              <a:rPr lang="en-US" sz="2000" dirty="0"/>
              <a:t>e.g. .com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google.com</a:t>
            </a:r>
            <a:r>
              <a:rPr lang="en-US" sz="2000" dirty="0">
                <a:sym typeface="Wingdings" pitchFamily="2" charset="2"/>
              </a:rPr>
              <a:t>  </a:t>
            </a:r>
            <a:r>
              <a:rPr lang="en-US" sz="2000" dirty="0" err="1">
                <a:sym typeface="Wingdings" pitchFamily="2" charset="2"/>
              </a:rPr>
              <a:t>mail.google.com</a:t>
            </a:r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Distributed database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Simple client/server architecture</a:t>
            </a:r>
          </a:p>
          <a:p>
            <a:pPr lvl="1"/>
            <a:r>
              <a:rPr lang="en-US" sz="2000" dirty="0"/>
              <a:t>UDP or TCP port 53</a:t>
            </a:r>
          </a:p>
          <a:p>
            <a:pPr lvl="1"/>
            <a:r>
              <a:rPr lang="en-US" sz="2000" dirty="0"/>
              <a:t>servers must use TCP nowadays</a:t>
            </a:r>
          </a:p>
          <a:p>
            <a:pPr lvl="1"/>
            <a:r>
              <a:rPr lang="en-US" sz="2000" dirty="0"/>
              <a:t>clients using TCP are mostly rejected</a:t>
            </a:r>
          </a:p>
          <a:p>
            <a:pPr lvl="2"/>
            <a:r>
              <a:rPr lang="en-US" sz="1600" dirty="0"/>
              <a:t>reduces server load</a:t>
            </a:r>
          </a:p>
          <a:p>
            <a:pPr lvl="2"/>
            <a:r>
              <a:rPr lang="en-US" sz="1600" dirty="0"/>
              <a:t>is a security problem</a:t>
            </a:r>
          </a:p>
        </p:txBody>
      </p:sp>
    </p:spTree>
    <p:extLst>
      <p:ext uri="{BB962C8B-B14F-4D97-AF65-F5344CB8AC3E}">
        <p14:creationId xmlns:p14="http://schemas.microsoft.com/office/powerpoint/2010/main" val="20354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139714" y="1954029"/>
            <a:ext cx="86625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6212707" y="5380935"/>
            <a:ext cx="830565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6212753" y="4118184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6423463" y="299695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76577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root servers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512" y="908720"/>
            <a:ext cx="3484097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TLDs – top level domains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520" y="4221088"/>
            <a:ext cx="53517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Each Domain Name is a </a:t>
            </a:r>
            <a:r>
              <a:rPr lang="en-US" sz="2400" dirty="0" err="1">
                <a:latin typeface="Eurostile"/>
                <a:cs typeface="Eurostile"/>
              </a:rPr>
              <a:t>subtree</a:t>
            </a:r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.no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ifi.uio.no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www.ifi.uio.no</a:t>
            </a:r>
            <a:endParaRPr lang="en-US" sz="2400" dirty="0">
              <a:latin typeface="Eurostile"/>
              <a:cs typeface="Eurostile"/>
            </a:endParaRP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Other regions could have other “</a:t>
            </a:r>
            <a:r>
              <a:rPr lang="en-US" sz="2400" dirty="0" err="1">
                <a:latin typeface="Eurostile"/>
                <a:cs typeface="Eurostile"/>
              </a:rPr>
              <a:t>uio”s</a:t>
            </a:r>
            <a:endParaRPr lang="en-US" sz="24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31811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46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5687776" cy="1938992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old: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diku.dk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new: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di.ku.dk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Eurostile"/>
                <a:cs typeface="Eurostile"/>
              </a:rPr>
              <a:t>7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informatics at Copenhagen University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a classic name in computer science history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not obvious but memorable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ECF7E-80F8-8E4C-82B4-28C2A1802B87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</p:spTree>
    <p:extLst>
      <p:ext uri="{BB962C8B-B14F-4D97-AF65-F5344CB8AC3E}">
        <p14:creationId xmlns:p14="http://schemas.microsoft.com/office/powerpoint/2010/main" val="151082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7558479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chalumeaux.kom.e-technik.tu-darmstadt.de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Eurostile"/>
                <a:cs typeface="Eurostile"/>
              </a:rPr>
              <a:t>40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/>
                <a:cs typeface="Eurostile"/>
              </a:rPr>
              <a:t>login from Mac &amp; BSD still failed in the 2000s: name was cut after 32 characters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9AD733-CF28-FA4F-9C64-2E99455687D4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</p:spTree>
    <p:extLst>
      <p:ext uri="{BB962C8B-B14F-4D97-AF65-F5344CB8AC3E}">
        <p14:creationId xmlns:p14="http://schemas.microsoft.com/office/powerpoint/2010/main" val="6893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Administration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6212752" y="3140968"/>
            <a:ext cx="2751736" cy="2808312"/>
          </a:xfrm>
          <a:custGeom>
            <a:avLst/>
            <a:gdLst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2233097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67632 w 2679727"/>
              <a:gd name="connsiteY3" fmla="*/ 1003011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145058 w 2679727"/>
              <a:gd name="connsiteY3" fmla="*/ 390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1842677 w 2679727"/>
              <a:gd name="connsiteY3" fmla="*/ 644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9727" h="2808312">
                <a:moveTo>
                  <a:pt x="0" y="446630"/>
                </a:moveTo>
                <a:cubicBezTo>
                  <a:pt x="0" y="199963"/>
                  <a:pt x="199963" y="0"/>
                  <a:pt x="446630" y="0"/>
                </a:cubicBezTo>
                <a:lnTo>
                  <a:pt x="1519478" y="0"/>
                </a:lnTo>
                <a:cubicBezTo>
                  <a:pt x="1802549" y="65140"/>
                  <a:pt x="1651318" y="477674"/>
                  <a:pt x="1842677" y="644842"/>
                </a:cubicBezTo>
                <a:cubicBezTo>
                  <a:pt x="2034036" y="812010"/>
                  <a:pt x="2578521" y="674538"/>
                  <a:pt x="2667632" y="1003011"/>
                </a:cubicBezTo>
                <a:lnTo>
                  <a:pt x="2679727" y="2361682"/>
                </a:lnTo>
                <a:cubicBezTo>
                  <a:pt x="2679727" y="2608349"/>
                  <a:pt x="2479764" y="2808312"/>
                  <a:pt x="2233097" y="2808312"/>
                </a:cubicBezTo>
                <a:lnTo>
                  <a:pt x="446630" y="2808312"/>
                </a:lnTo>
                <a:cubicBezTo>
                  <a:pt x="199963" y="2808312"/>
                  <a:pt x="0" y="2608349"/>
                  <a:pt x="0" y="2361682"/>
                </a:cubicBezTo>
                <a:lnTo>
                  <a:pt x="0" y="44663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04683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ICANN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48264" y="1196752"/>
            <a:ext cx="134754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UNINETT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64088" y="3212976"/>
            <a:ext cx="63761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UIO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1520" y="4509120"/>
            <a:ext cx="56989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Tree is divided into zones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Each zone has an administrator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Responsible for the part of the hierarchy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Can delegate sub-trees to others</a:t>
            </a:r>
          </a:p>
        </p:txBody>
      </p:sp>
    </p:spTree>
    <p:extLst>
      <p:ext uri="{BB962C8B-B14F-4D97-AF65-F5344CB8AC3E}">
        <p14:creationId xmlns:p14="http://schemas.microsoft.com/office/powerpoint/2010/main" val="7178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9" grpId="0" animBg="1"/>
      <p:bldP spid="23" grpId="0" animBg="1"/>
      <p:bldP spid="46" grpId="0" animBg="1"/>
      <p:bldP spid="44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Hierarchy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Functions of each DNS server</a:t>
            </a:r>
          </a:p>
          <a:p>
            <a:r>
              <a:rPr lang="en-US" sz="2400" dirty="0"/>
              <a:t>Authority over a portion of the hierarchy</a:t>
            </a:r>
          </a:p>
          <a:p>
            <a:pPr lvl="1"/>
            <a:r>
              <a:rPr lang="en-US" sz="2000" dirty="0"/>
              <a:t>No need to store all DNS names</a:t>
            </a:r>
          </a:p>
          <a:p>
            <a:r>
              <a:rPr lang="en-US" sz="2400" dirty="0"/>
              <a:t>Store all the records for hosts/domains in its zone</a:t>
            </a:r>
          </a:p>
          <a:p>
            <a:pPr lvl="1"/>
            <a:r>
              <a:rPr lang="en-US" sz="2000" b="1" dirty="0"/>
              <a:t>Must</a:t>
            </a:r>
            <a:r>
              <a:rPr lang="en-US" sz="2000" dirty="0"/>
              <a:t> be replicated for robustness (at least 2 servers)</a:t>
            </a:r>
          </a:p>
          <a:p>
            <a:r>
              <a:rPr lang="en-US" sz="2400" dirty="0"/>
              <a:t>Know the addresses of the root servers</a:t>
            </a:r>
          </a:p>
          <a:p>
            <a:pPr lvl="1"/>
            <a:r>
              <a:rPr lang="en-US" sz="2000" dirty="0"/>
              <a:t>Resolve queries for unknown names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Root servers know about all TLDs</a:t>
            </a:r>
          </a:p>
        </p:txBody>
      </p:sp>
    </p:spTree>
    <p:extLst>
      <p:ext uri="{BB962C8B-B14F-4D97-AF65-F5344CB8AC3E}">
        <p14:creationId xmlns:p14="http://schemas.microsoft.com/office/powerpoint/2010/main" val="86299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Name Servers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Responsible for the Root Zone File</a:t>
            </a:r>
          </a:p>
          <a:p>
            <a:r>
              <a:rPr lang="en-US" sz="2000" dirty="0"/>
              <a:t>Lists the TLDs and who controls them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a.gtld-servers.net.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b.gtld-servers.net.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c.gtld-servers.net.</a:t>
            </a:r>
          </a:p>
          <a:p>
            <a:pPr marL="4572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2400" dirty="0"/>
              <a:t>Administered by ICANN</a:t>
            </a:r>
          </a:p>
          <a:p>
            <a:r>
              <a:rPr lang="en-US" sz="2000" dirty="0"/>
              <a:t>13 root servers, labeled A</a:t>
            </a:r>
            <a:r>
              <a:rPr lang="en-US" sz="2000" dirty="0">
                <a:sym typeface="Wingdings" pitchFamily="2" charset="2"/>
              </a:rPr>
              <a:t>M</a:t>
            </a:r>
          </a:p>
          <a:p>
            <a:r>
              <a:rPr lang="en-US" sz="2000" dirty="0"/>
              <a:t>6 are </a:t>
            </a:r>
            <a:r>
              <a:rPr lang="en-US" sz="2000" dirty="0" err="1"/>
              <a:t>anycasted</a:t>
            </a:r>
            <a:r>
              <a:rPr lang="en-US" sz="2000" dirty="0"/>
              <a:t>, i.e. they are globally replicated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400" dirty="0"/>
              <a:t>Contacted when names cannot be resolved</a:t>
            </a:r>
          </a:p>
          <a:p>
            <a:r>
              <a:rPr lang="en-US" sz="2000" dirty="0"/>
              <a:t>In practice, most systems cache this information</a:t>
            </a:r>
          </a:p>
          <a:p>
            <a:r>
              <a:rPr lang="en-US" sz="2000" dirty="0"/>
              <a:t>DDoS attacks designed to reach root</a:t>
            </a:r>
            <a:r>
              <a:rPr lang="en-US" sz="1400" dirty="0"/>
              <a:t> (30.11 &amp; 1.12. 2015: 5 </a:t>
            </a:r>
            <a:r>
              <a:rPr lang="en-US" sz="1400" dirty="0" err="1"/>
              <a:t>mio</a:t>
            </a:r>
            <a:r>
              <a:rPr lang="en-US" sz="1400" dirty="0"/>
              <a:t> queries per </a:t>
            </a:r>
            <a:r>
              <a:rPr lang="en-US" sz="1400" dirty="0" err="1"/>
              <a:t>seccond</a:t>
            </a:r>
            <a:r>
              <a:rPr lang="en-US" sz="1400" dirty="0"/>
              <a:t>)</a:t>
            </a:r>
          </a:p>
          <a:p>
            <a:r>
              <a:rPr lang="en-US" sz="2000" dirty="0"/>
              <a:t>infrastructure bugs </a:t>
            </a:r>
            <a:r>
              <a:rPr lang="en-US" sz="1400" dirty="0"/>
              <a:t>(e.g. old Telenor modems converted IPv6 lookup into broken IPv4 lookup)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891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ICANN</a:t>
            </a:r>
            <a:endParaRPr lang="en-US" dirty="0"/>
          </a:p>
        </p:txBody>
      </p:sp>
      <p:pic>
        <p:nvPicPr>
          <p:cNvPr id="3" name="Picture 2" descr="root-map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9873"/>
          <a:stretch/>
        </p:blipFill>
        <p:spPr>
          <a:xfrm>
            <a:off x="539552" y="764704"/>
            <a:ext cx="7748719" cy="56634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7904" y="6165304"/>
            <a:ext cx="5136066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from: http://</a:t>
            </a:r>
            <a:r>
              <a:rPr lang="en-US" sz="1000" dirty="0" err="1">
                <a:latin typeface="Eurostile"/>
                <a:cs typeface="Eurostile"/>
              </a:rPr>
              <a:t>www.icann.org</a:t>
            </a:r>
            <a:r>
              <a:rPr lang="en-US" sz="1000" dirty="0">
                <a:latin typeface="Eurostile"/>
                <a:cs typeface="Eurostile"/>
              </a:rPr>
              <a:t>/en/news/correspondence/roberts-testimony-14feb01-en.htm</a:t>
            </a:r>
          </a:p>
        </p:txBody>
      </p:sp>
    </p:spTree>
    <p:extLst>
      <p:ext uri="{BB962C8B-B14F-4D97-AF65-F5344CB8AC3E}">
        <p14:creationId xmlns:p14="http://schemas.microsoft.com/office/powerpoint/2010/main" val="82332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the Roots</a:t>
            </a:r>
          </a:p>
        </p:txBody>
      </p:sp>
      <p:pic>
        <p:nvPicPr>
          <p:cNvPr id="4" name="Picture 3" descr="k-an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" y="836712"/>
            <a:ext cx="9144000" cy="470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79" y="5517232"/>
            <a:ext cx="7715273" cy="70788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k-root (Europe) is an </a:t>
            </a:r>
            <a:r>
              <a:rPr lang="en-US" sz="2000" dirty="0" err="1">
                <a:latin typeface="Eurostile"/>
                <a:cs typeface="Eurostile"/>
              </a:rPr>
              <a:t>anycast</a:t>
            </a:r>
            <a:r>
              <a:rPr lang="en-US" sz="2000" dirty="0">
                <a:latin typeface="Eurostile"/>
                <a:cs typeface="Eurostile"/>
              </a:rPr>
              <a:t> root node</a:t>
            </a:r>
          </a:p>
          <a:p>
            <a:r>
              <a:rPr lang="en-US" sz="2000" dirty="0">
                <a:latin typeface="Eurostile"/>
                <a:cs typeface="Eurostile"/>
              </a:rPr>
              <a:t>This is RIPE’s map of probing which of the 6 k-root copies get accessed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3643" y="6309320"/>
            <a:ext cx="4650845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 https://</a:t>
            </a:r>
            <a:r>
              <a:rPr lang="en-US" sz="1000" dirty="0" err="1">
                <a:latin typeface="Eurostile"/>
                <a:cs typeface="Eurostile"/>
              </a:rPr>
              <a:t>labs.ripe.net</a:t>
            </a:r>
            <a:r>
              <a:rPr lang="en-US" sz="1000" dirty="0">
                <a:latin typeface="Eurostile"/>
                <a:cs typeface="Eurostile"/>
              </a:rPr>
              <a:t>/Members/</a:t>
            </a:r>
            <a:r>
              <a:rPr lang="en-US" sz="1000" dirty="0" err="1">
                <a:latin typeface="Eurostile"/>
                <a:cs typeface="Eurostile"/>
              </a:rPr>
              <a:t>kistel</a:t>
            </a:r>
            <a:r>
              <a:rPr lang="en-US" sz="1000" dirty="0">
                <a:latin typeface="Eurostile"/>
                <a:cs typeface="Eurostile"/>
              </a:rPr>
              <a:t>/</a:t>
            </a:r>
            <a:r>
              <a:rPr lang="en-US" sz="1000" dirty="0" err="1">
                <a:latin typeface="Eurostile"/>
                <a:cs typeface="Eurostile"/>
              </a:rPr>
              <a:t>dns</a:t>
            </a:r>
            <a:r>
              <a:rPr lang="en-US" sz="1000" dirty="0">
                <a:latin typeface="Eurostile"/>
                <a:cs typeface="Eurostile"/>
              </a:rPr>
              <a:t>-measurements-with-ripe-atlas-data</a:t>
            </a:r>
          </a:p>
        </p:txBody>
      </p:sp>
    </p:spTree>
    <p:extLst>
      <p:ext uri="{BB962C8B-B14F-4D97-AF65-F5344CB8AC3E}">
        <p14:creationId xmlns:p14="http://schemas.microsoft.com/office/powerpoint/2010/main" val="1861482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Classical approach</a:t>
            </a:r>
          </a:p>
          <a:p>
            <a:r>
              <a:rPr lang="en-US" sz="2000" dirty="0"/>
              <a:t>Must keep state for every request in a server until answered</a:t>
            </a:r>
          </a:p>
          <a:p>
            <a:r>
              <a:rPr lang="en-US" sz="2000" dirty="0"/>
              <a:t>Allows every node along the path to cache results</a:t>
            </a:r>
          </a:p>
          <a:p>
            <a:endParaRPr lang="en-US" sz="2000" dirty="0"/>
          </a:p>
          <a:p>
            <a:r>
              <a:rPr lang="en-US" sz="2000" dirty="0"/>
              <a:t>Concentrates the data flow at the central servers</a:t>
            </a:r>
          </a:p>
          <a:p>
            <a:r>
              <a:rPr lang="en-US" sz="2000" dirty="0"/>
              <a:t>Keeps a lot of state on central servers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948264" y="1916832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80283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 flipV="1">
            <a:off x="7020272" y="1772816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V="1">
            <a:off x="81807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1855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Iterated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Newer approach</a:t>
            </a:r>
          </a:p>
          <a:p>
            <a:r>
              <a:rPr lang="en-US" sz="2000" dirty="0"/>
              <a:t>Redirects request</a:t>
            </a:r>
          </a:p>
          <a:p>
            <a:r>
              <a:rPr lang="en-US" sz="2000" dirty="0"/>
              <a:t>Keep state only at local server (or some servers) until answered</a:t>
            </a:r>
          </a:p>
          <a:p>
            <a:endParaRPr lang="en-US" sz="2000" dirty="0"/>
          </a:p>
          <a:p>
            <a:r>
              <a:rPr lang="en-US" sz="2000" dirty="0"/>
              <a:t>Allows few nodes to cache results</a:t>
            </a:r>
          </a:p>
          <a:p>
            <a:r>
              <a:rPr lang="en-US" sz="2000" dirty="0"/>
              <a:t>Halves number of requests at central servers</a:t>
            </a:r>
          </a:p>
          <a:p>
            <a:r>
              <a:rPr lang="en-US" sz="2000" dirty="0"/>
              <a:t>Avoids state on central servers entirely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V="1">
            <a:off x="6228184" y="2636912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5796136" y="40050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>
            <a:off x="6084168" y="2564904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H="1">
            <a:off x="5724128" y="4221088"/>
            <a:ext cx="1872208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4005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 rot="2963618">
            <a:off x="4249422" y="4665398"/>
            <a:ext cx="1080120" cy="216024"/>
          </a:xfrm>
          <a:prstGeom prst="rightArrow">
            <a:avLst/>
          </a:prstGeom>
          <a:solidFill>
            <a:srgbClr val="D7212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 vs. Freshness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25288" y="764704"/>
            <a:ext cx="8839200" cy="1512168"/>
          </a:xfrm>
        </p:spPr>
        <p:txBody>
          <a:bodyPr/>
          <a:lstStyle/>
          <a:p>
            <a:r>
              <a:rPr lang="en-US" dirty="0"/>
              <a:t>Caching reduces DNS resolution latency</a:t>
            </a:r>
          </a:p>
          <a:p>
            <a:r>
              <a:rPr lang="en-US" dirty="0"/>
              <a:t>Caching reduces server load</a:t>
            </a:r>
          </a:p>
          <a:p>
            <a:r>
              <a:rPr lang="en-US" dirty="0"/>
              <a:t>Caching delays updates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6383" y="4365104"/>
            <a:ext cx="149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ns.ifi.uio.no</a:t>
            </a:r>
            <a:endParaRPr lang="en-US" sz="2000" dirty="0"/>
          </a:p>
        </p:txBody>
      </p:sp>
      <p:sp>
        <p:nvSpPr>
          <p:cNvPr id="8" name="Up Arrow 7"/>
          <p:cNvSpPr/>
          <p:nvPr/>
        </p:nvSpPr>
        <p:spPr>
          <a:xfrm rot="16200000" flipV="1">
            <a:off x="2215307" y="2620841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flipH="1">
            <a:off x="5170714" y="2365321"/>
            <a:ext cx="3755571" cy="1592455"/>
            <a:chOff x="1219200" y="4876799"/>
            <a:chExt cx="5181605" cy="1384995"/>
          </a:xfrm>
        </p:grpSpPr>
        <p:sp>
          <p:nvSpPr>
            <p:cNvPr id="10" name="Rectangular Callout 9"/>
            <p:cNvSpPr/>
            <p:nvPr/>
          </p:nvSpPr>
          <p:spPr>
            <a:xfrm>
              <a:off x="1219200" y="4876799"/>
              <a:ext cx="5181602" cy="1384995"/>
            </a:xfrm>
            <a:prstGeom prst="wedgeRectCallout">
              <a:avLst>
                <a:gd name="adj1" fmla="val 64908"/>
                <a:gd name="adj2" fmla="val 46017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3" y="4901369"/>
              <a:ext cx="5181602" cy="117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Root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Cached .com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.net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Etc.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02683" y="4901098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Root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2752" y="4940914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954" y="6165304"/>
            <a:ext cx="2790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domainnameshop.com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609329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584371" y="6007782"/>
            <a:ext cx="1719943" cy="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 flipH="1">
            <a:off x="170972" y="2393571"/>
            <a:ext cx="3557021" cy="847566"/>
            <a:chOff x="1219200" y="4876799"/>
            <a:chExt cx="5181605" cy="1435489"/>
          </a:xfrm>
        </p:grpSpPr>
        <p:sp>
          <p:nvSpPr>
            <p:cNvPr id="22" name="Rectangular Callout 21"/>
            <p:cNvSpPr/>
            <p:nvPr/>
          </p:nvSpPr>
          <p:spPr>
            <a:xfrm>
              <a:off x="1219200" y="4876799"/>
              <a:ext cx="5181604" cy="1384994"/>
            </a:xfrm>
            <a:prstGeom prst="wedgeRectCallout">
              <a:avLst>
                <a:gd name="adj1" fmla="val 34875"/>
                <a:gd name="adj2" fmla="val 95677"/>
              </a:avLst>
            </a:prstGeom>
            <a:solidFill>
              <a:srgbClr val="DA1F28"/>
            </a:solidFill>
            <a:ln w="38100" cap="flat" cmpd="sng" algn="ctr">
              <a:solidFill>
                <a:srgbClr val="DA1F28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3" y="4904861"/>
              <a:ext cx="5181602" cy="1407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lookup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mpg.ndlab.net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Up Arrow 28"/>
          <p:cNvSpPr/>
          <p:nvPr/>
        </p:nvSpPr>
        <p:spPr>
          <a:xfrm rot="5400000" flipV="1">
            <a:off x="2265078" y="2621128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3"/>
          <p:cNvSpPr txBox="1">
            <a:spLocks/>
          </p:cNvSpPr>
          <p:nvPr/>
        </p:nvSpPr>
        <p:spPr>
          <a:xfrm>
            <a:off x="107504" y="5013176"/>
            <a:ext cx="3555508" cy="123818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Information is cached between 5 minutes and 72 hours</a:t>
            </a:r>
          </a:p>
        </p:txBody>
      </p:sp>
      <p:pic>
        <p:nvPicPr>
          <p:cNvPr id="30" name="Picture 29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21088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645024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01208"/>
            <a:ext cx="602729" cy="742417"/>
          </a:xfrm>
          <a:prstGeom prst="rect">
            <a:avLst/>
          </a:prstGeom>
        </p:spPr>
      </p:pic>
      <p:pic>
        <p:nvPicPr>
          <p:cNvPr id="35" name="Picture 34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221088"/>
            <a:ext cx="602729" cy="742417"/>
          </a:xfrm>
          <a:prstGeom prst="rect">
            <a:avLst/>
          </a:prstGeom>
        </p:spPr>
      </p:pic>
      <p:pic>
        <p:nvPicPr>
          <p:cNvPr id="36" name="Picture 35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602729" cy="742417"/>
          </a:xfrm>
          <a:prstGeom prst="rect">
            <a:avLst/>
          </a:prstGeom>
        </p:spPr>
      </p:pic>
      <p:pic>
        <p:nvPicPr>
          <p:cNvPr id="28" name="Picture 27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301208"/>
            <a:ext cx="602729" cy="742417"/>
          </a:xfrm>
          <a:prstGeom prst="rect">
            <a:avLst/>
          </a:prstGeom>
        </p:spPr>
      </p:pic>
      <p:sp>
        <p:nvSpPr>
          <p:cNvPr id="37" name="Up Arrow 36"/>
          <p:cNvSpPr/>
          <p:nvPr/>
        </p:nvSpPr>
        <p:spPr>
          <a:xfrm rot="5400000" flipV="1">
            <a:off x="4511035" y="5506189"/>
            <a:ext cx="553978" cy="288032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 rot="5400000">
            <a:off x="6239227" y="5002133"/>
            <a:ext cx="553978" cy="1440160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/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423598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9484E-6 -3.74364E-6 L -0.07886 -3.74364E-6 " pathEditMode="relative" ptsTypes="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19" grpId="0"/>
      <p:bldP spid="29" grpId="0" animBg="1"/>
      <p:bldP spid="32" grpId="0"/>
      <p:bldP spid="37" grpId="0" animBg="1"/>
      <p:bldP spid="37" grpId="1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as Indirection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DNS gives us very powerful capabilities</a:t>
            </a:r>
          </a:p>
          <a:p>
            <a:pPr lvl="1"/>
            <a:r>
              <a:rPr lang="en-US" dirty="0"/>
              <a:t>Not only easier for humans to reference machines!</a:t>
            </a:r>
          </a:p>
          <a:p>
            <a:pPr marL="365760" lvl="1" indent="0">
              <a:buNone/>
            </a:pPr>
            <a:endParaRPr lang="en-US" dirty="0"/>
          </a:p>
          <a:p>
            <a:r>
              <a:rPr lang="en-US" dirty="0"/>
              <a:t>Changing the IPs of machines becomes trivial</a:t>
            </a:r>
          </a:p>
          <a:p>
            <a:pPr lvl="1"/>
            <a:r>
              <a:rPr lang="en-US" dirty="0"/>
              <a:t>e.g. you want to move your web server to a new host</a:t>
            </a:r>
          </a:p>
          <a:p>
            <a:pPr lvl="1"/>
            <a:r>
              <a:rPr lang="en-US" dirty="0"/>
              <a:t>Just change the DNS record!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Dynamic DNS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Zoned DNS</a:t>
            </a:r>
          </a:p>
        </p:txBody>
      </p:sp>
    </p:spTree>
    <p:extLst>
      <p:ext uri="{BB962C8B-B14F-4D97-AF65-F5344CB8AC3E}">
        <p14:creationId xmlns:p14="http://schemas.microsoft.com/office/powerpoint/2010/main" val="30065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Load Balancing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124744"/>
            <a:ext cx="8839200" cy="59871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One machine can have many aliases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1022" y="171601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97856" y="2181438"/>
            <a:ext cx="228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records.sigmm.org</a:t>
            </a:r>
            <a:endParaRPr lang="en-US" sz="2000" dirty="0"/>
          </a:p>
        </p:txBody>
      </p:sp>
      <p:cxnSp>
        <p:nvCxnSpPr>
          <p:cNvPr id="13" name="Straight Arrow Connector 12"/>
          <p:cNvCxnSpPr>
            <a:stCxn id="6" idx="3"/>
          </p:cNvCxnSpPr>
          <p:nvPr/>
        </p:nvCxnSpPr>
        <p:spPr>
          <a:xfrm>
            <a:off x="3147163" y="1916071"/>
            <a:ext cx="1174467" cy="20005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>
            <a:off x="3086839" y="2381493"/>
            <a:ext cx="1234791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7372" y="1692956"/>
            <a:ext cx="2403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drammen.ndlab.net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62581" y="2179360"/>
            <a:ext cx="2491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simula080.simula.no</a:t>
            </a:r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 flipH="1">
            <a:off x="5263153" y="2379415"/>
            <a:ext cx="999428" cy="502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1"/>
          </p:cNvCxnSpPr>
          <p:nvPr/>
        </p:nvCxnSpPr>
        <p:spPr>
          <a:xfrm flipH="1">
            <a:off x="5263162" y="1893011"/>
            <a:ext cx="1114210" cy="22311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3"/>
          <p:cNvSpPr txBox="1">
            <a:spLocks/>
          </p:cNvSpPr>
          <p:nvPr/>
        </p:nvSpPr>
        <p:spPr>
          <a:xfrm>
            <a:off x="159514" y="3592279"/>
            <a:ext cx="8839200" cy="59871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One name can map to multiple machines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36083" y="4653136"/>
            <a:ext cx="21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40" name="Straight Arrow Connector 39"/>
          <p:cNvCxnSpPr>
            <a:stCxn id="39" idx="3"/>
          </p:cNvCxnSpPr>
          <p:nvPr/>
        </p:nvCxnSpPr>
        <p:spPr>
          <a:xfrm>
            <a:off x="4160640" y="4853191"/>
            <a:ext cx="2013716" cy="102037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9" idx="3"/>
          </p:cNvCxnSpPr>
          <p:nvPr/>
        </p:nvCxnSpPr>
        <p:spPr>
          <a:xfrm>
            <a:off x="4160640" y="4853191"/>
            <a:ext cx="2571600" cy="1538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3"/>
          </p:cNvCxnSpPr>
          <p:nvPr/>
        </p:nvCxnSpPr>
        <p:spPr>
          <a:xfrm flipV="1">
            <a:off x="4160640" y="4571027"/>
            <a:ext cx="1357073" cy="28216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9" idx="3"/>
          </p:cNvCxnSpPr>
          <p:nvPr/>
        </p:nvCxnSpPr>
        <p:spPr>
          <a:xfrm>
            <a:off x="4160640" y="4853191"/>
            <a:ext cx="931205" cy="144624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5253008"/>
            <a:ext cx="4044697" cy="120032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That includes </a:t>
            </a:r>
            <a:r>
              <a:rPr lang="en-US" sz="2400" dirty="0" err="1">
                <a:latin typeface="Eurostile"/>
                <a:cs typeface="Eurostile"/>
              </a:rPr>
              <a:t>k.root-server.net</a:t>
            </a:r>
            <a:endParaRPr lang="en-US" sz="2400" dirty="0">
              <a:latin typeface="Eurostile"/>
              <a:cs typeface="Eurostile"/>
            </a:endParaRPr>
          </a:p>
          <a:p>
            <a:pPr algn="r"/>
            <a:r>
              <a:rPr lang="en-US" sz="2400" dirty="0">
                <a:latin typeface="Eurostile"/>
                <a:cs typeface="Eurostile"/>
              </a:rPr>
              <a:t>and</a:t>
            </a:r>
          </a:p>
          <a:p>
            <a:pPr algn="r"/>
            <a:r>
              <a:rPr lang="en-US" sz="2400" dirty="0" err="1">
                <a:latin typeface="Eurostile"/>
                <a:cs typeface="Eurostile"/>
              </a:rPr>
              <a:t>login.ifi.uio.no</a:t>
            </a:r>
            <a:endParaRPr lang="en-US" sz="2400" dirty="0">
              <a:latin typeface="Eurostile"/>
              <a:cs typeface="Eurostile"/>
            </a:endParaRPr>
          </a:p>
        </p:txBody>
      </p:sp>
      <p:pic>
        <p:nvPicPr>
          <p:cNvPr id="29" name="Picture 28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49080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81128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805264"/>
            <a:ext cx="602729" cy="742417"/>
          </a:xfrm>
          <a:prstGeom prst="rect">
            <a:avLst/>
          </a:prstGeom>
        </p:spPr>
      </p:pic>
      <p:pic>
        <p:nvPicPr>
          <p:cNvPr id="37" name="Picture 36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49626"/>
            <a:ext cx="602729" cy="74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5" grpId="0"/>
      <p:bldP spid="39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8253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23528" y="2132856"/>
            <a:ext cx="8353569" cy="30469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“Small problem” with this technique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modern to use external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resolvers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e.g.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ALL</a:t>
            </a:r>
            <a:r>
              <a:rPr lang="en-US" sz="2400" dirty="0">
                <a:solidFill>
                  <a:srgbClr val="FF0000"/>
                </a:solidFill>
                <a:latin typeface="Eurostile"/>
                <a:cs typeface="Eurostile"/>
              </a:rPr>
              <a:t> </a:t>
            </a:r>
            <a:r>
              <a:rPr lang="en-US" sz="2400" dirty="0">
                <a:latin typeface="Eurostile"/>
                <a:cs typeface="Eurostile"/>
              </a:rPr>
              <a:t>Chrome DNS lookups seem to originate from 8.8.8.8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(an address owned by Google)</a:t>
            </a: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Consequences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user stays more anonymous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Netflix and others make wrong decisions</a:t>
            </a:r>
          </a:p>
        </p:txBody>
      </p:sp>
    </p:spTree>
    <p:extLst>
      <p:ext uri="{BB962C8B-B14F-4D97-AF65-F5344CB8AC3E}">
        <p14:creationId xmlns:p14="http://schemas.microsoft.com/office/powerpoint/2010/main" val="4222657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04864"/>
            <a:ext cx="8324413" cy="2418209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IN SOA </a:t>
            </a:r>
            <a:r>
              <a:rPr lang="nb-NO" sz="1200" dirty="0">
                <a:latin typeface="Courier New"/>
                <a:cs typeface="Courier New"/>
              </a:rPr>
              <a:t>rh7login</a:t>
            </a:r>
            <a:r>
              <a:rPr lang="it-IT" sz="1200" dirty="0">
                <a:latin typeface="Courier New"/>
                <a:cs typeface="Courier New"/>
              </a:rPr>
              <a:t>.</a:t>
            </a:r>
            <a:r>
              <a:rPr lang="it-IT" sz="1200" dirty="0" err="1">
                <a:latin typeface="Courier New"/>
                <a:cs typeface="Courier New"/>
              </a:rPr>
              <a:t>ifi.uio.no</a:t>
            </a:r>
            <a:r>
              <a:rPr lang="it-IT" sz="1200" dirty="0">
                <a:latin typeface="Courier New"/>
                <a:cs typeface="Courier New"/>
              </a:rPr>
              <a:t>. </a:t>
            </a:r>
            <a:r>
              <a:rPr lang="it-IT" sz="1200" dirty="0" err="1">
                <a:latin typeface="Courier New"/>
                <a:cs typeface="Courier New"/>
              </a:rPr>
              <a:t>hostmaster.ifi.uio.no</a:t>
            </a:r>
            <a:r>
              <a:rPr lang="it-IT" sz="1200" dirty="0">
                <a:latin typeface="Courier New"/>
                <a:cs typeface="Courier New"/>
              </a:rPr>
              <a:t>. 201703291 1800 900 960000 86400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nn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uninett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ns</a:t>
            </a:r>
            <a:r>
              <a:rPr lang="nb-NO" sz="1200" dirty="0">
                <a:latin typeface="Courier New"/>
                <a:cs typeface="Courier New"/>
              </a:rPr>
              <a:t>1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ifi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uio.no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endParaRPr lang="nb-NO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129.240.65.60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129.240.65.61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129.240.65.62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129.240.65.63</a:t>
            </a:r>
          </a:p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@	MX	50 </a:t>
            </a:r>
            <a:r>
              <a:rPr lang="en-US" sz="1200" dirty="0" err="1">
                <a:latin typeface="Courier New"/>
                <a:cs typeface="Courier New"/>
              </a:rPr>
              <a:t>smtp.uio.no</a:t>
            </a:r>
            <a:r>
              <a:rPr lang="en-US" sz="1200" dirty="0">
                <a:latin typeface="Courier New"/>
                <a:cs typeface="Courier New"/>
              </a:rPr>
              <a:t>.</a:t>
            </a:r>
            <a:endParaRPr lang="hr-HR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login.ifi.uio.no	CNAME	rh7login.ifi.uio.no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323528" y="1484784"/>
            <a:ext cx="2520280" cy="360040"/>
          </a:xfrm>
          <a:prstGeom prst="borderCallout1">
            <a:avLst>
              <a:gd name="adj1" fmla="val 115289"/>
              <a:gd name="adj2" fmla="val 14045"/>
              <a:gd name="adj3" fmla="val 216464"/>
              <a:gd name="adj4" fmla="val 31585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start of authority record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Record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95536" y="836712"/>
            <a:ext cx="7920880" cy="576064"/>
            <a:chOff x="395536" y="836712"/>
            <a:chExt cx="7920880" cy="576064"/>
          </a:xfrm>
        </p:grpSpPr>
        <p:sp>
          <p:nvSpPr>
            <p:cNvPr id="6" name="Line Callout 1 5"/>
            <p:cNvSpPr/>
            <p:nvPr/>
          </p:nvSpPr>
          <p:spPr>
            <a:xfrm>
              <a:off x="395536" y="836712"/>
              <a:ext cx="1152128" cy="360040"/>
            </a:xfrm>
            <a:prstGeom prst="borderCallout1">
              <a:avLst>
                <a:gd name="adj1" fmla="val 126428"/>
                <a:gd name="adj2" fmla="val 48523"/>
                <a:gd name="adj3" fmla="val 383551"/>
                <a:gd name="adj4" fmla="val 109028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hostname</a:t>
              </a:r>
            </a:p>
          </p:txBody>
        </p:sp>
        <p:sp>
          <p:nvSpPr>
            <p:cNvPr id="8" name="Line Callout 1 7"/>
            <p:cNvSpPr/>
            <p:nvPr/>
          </p:nvSpPr>
          <p:spPr>
            <a:xfrm>
              <a:off x="1739685" y="836712"/>
              <a:ext cx="1296144" cy="360040"/>
            </a:xfrm>
            <a:prstGeom prst="borderCallout1">
              <a:avLst>
                <a:gd name="adj1" fmla="val 126428"/>
                <a:gd name="adj2" fmla="val 48523"/>
                <a:gd name="adj3" fmla="val 387264"/>
                <a:gd name="adj4" fmla="val 13790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admin email</a:t>
              </a:r>
            </a:p>
          </p:txBody>
        </p:sp>
        <p:sp>
          <p:nvSpPr>
            <p:cNvPr id="9" name="Line Callout 1 8"/>
            <p:cNvSpPr/>
            <p:nvPr/>
          </p:nvSpPr>
          <p:spPr>
            <a:xfrm>
              <a:off x="3227850" y="836712"/>
              <a:ext cx="1296144" cy="576064"/>
            </a:xfrm>
            <a:prstGeom prst="borderCallout1">
              <a:avLst>
                <a:gd name="adj1" fmla="val 118074"/>
                <a:gd name="adj2" fmla="val 76371"/>
                <a:gd name="adj3" fmla="val 242456"/>
                <a:gd name="adj4" fmla="val 18432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record serial number</a:t>
              </a:r>
              <a:endPara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" name="Line Callout 1 9"/>
            <p:cNvSpPr/>
            <p:nvPr/>
          </p:nvSpPr>
          <p:spPr>
            <a:xfrm>
              <a:off x="4716015" y="836712"/>
              <a:ext cx="936104" cy="576064"/>
            </a:xfrm>
            <a:prstGeom prst="borderCallout1">
              <a:avLst>
                <a:gd name="adj1" fmla="val 119466"/>
                <a:gd name="adj2" fmla="val 74229"/>
                <a:gd name="adj3" fmla="val 235494"/>
                <a:gd name="adj4" fmla="val 193196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refresh time</a:t>
              </a:r>
            </a:p>
          </p:txBody>
        </p:sp>
        <p:sp>
          <p:nvSpPr>
            <p:cNvPr id="11" name="Line Callout 1 10"/>
            <p:cNvSpPr/>
            <p:nvPr/>
          </p:nvSpPr>
          <p:spPr>
            <a:xfrm>
              <a:off x="5844140" y="836712"/>
              <a:ext cx="648072" cy="576064"/>
            </a:xfrm>
            <a:prstGeom prst="borderCallout1">
              <a:avLst>
                <a:gd name="adj1" fmla="val 119466"/>
                <a:gd name="adj2" fmla="val 54236"/>
                <a:gd name="adj3" fmla="val 235494"/>
                <a:gd name="adj4" fmla="val 17383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retry time</a:t>
              </a:r>
            </a:p>
          </p:txBody>
        </p:sp>
        <p:sp>
          <p:nvSpPr>
            <p:cNvPr id="12" name="Line Callout 1 11"/>
            <p:cNvSpPr/>
            <p:nvPr/>
          </p:nvSpPr>
          <p:spPr>
            <a:xfrm>
              <a:off x="6684232" y="836712"/>
              <a:ext cx="840095" cy="576064"/>
            </a:xfrm>
            <a:prstGeom prst="borderCallout1">
              <a:avLst>
                <a:gd name="adj1" fmla="val 119466"/>
                <a:gd name="adj2" fmla="val 54236"/>
                <a:gd name="adj3" fmla="val 231085"/>
                <a:gd name="adj4" fmla="val 100962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expiry time</a:t>
              </a:r>
            </a:p>
          </p:txBody>
        </p:sp>
        <p:sp>
          <p:nvSpPr>
            <p:cNvPr id="13" name="Line Callout 1 12"/>
            <p:cNvSpPr/>
            <p:nvPr/>
          </p:nvSpPr>
          <p:spPr>
            <a:xfrm>
              <a:off x="7596336" y="836712"/>
              <a:ext cx="720080" cy="576064"/>
            </a:xfrm>
            <a:prstGeom prst="borderCallout1">
              <a:avLst>
                <a:gd name="adj1" fmla="val 119466"/>
                <a:gd name="adj2" fmla="val 54236"/>
                <a:gd name="adj3" fmla="val 244776"/>
                <a:gd name="adj4" fmla="val 7152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min TTL</a:t>
              </a:r>
            </a:p>
          </p:txBody>
        </p:sp>
      </p:grpSp>
      <p:sp>
        <p:nvSpPr>
          <p:cNvPr id="15" name="Line Callout 1 14"/>
          <p:cNvSpPr/>
          <p:nvPr/>
        </p:nvSpPr>
        <p:spPr>
          <a:xfrm>
            <a:off x="395536" y="5157192"/>
            <a:ext cx="1872208" cy="648072"/>
          </a:xfrm>
          <a:prstGeom prst="borderCallout1">
            <a:avLst>
              <a:gd name="adj1" fmla="val -18380"/>
              <a:gd name="adj2" fmla="val 8741"/>
              <a:gd name="adj3" fmla="val -331003"/>
              <a:gd name="adj4" fmla="val 44051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NS: a </a:t>
            </a:r>
            <a:r>
              <a:rPr lang="en-US" sz="1600" dirty="0">
                <a:latin typeface="+mn-lt"/>
              </a:rPr>
              <a:t>responsible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+mn-lt"/>
              </a:rPr>
              <a:t>name server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6300192" y="5013176"/>
            <a:ext cx="2304256" cy="1296144"/>
          </a:xfrm>
          <a:prstGeom prst="borderCallout1">
            <a:avLst>
              <a:gd name="adj1" fmla="val -9097"/>
              <a:gd name="adj2" fmla="val 7581"/>
              <a:gd name="adj3" fmla="val -93781"/>
              <a:gd name="adj4" fmla="val -11313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A: an IPv4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address, several means the name has multiple interfaces, perhaps hosts, AAAA for IPv6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2627784" y="5733256"/>
            <a:ext cx="1872208" cy="648072"/>
          </a:xfrm>
          <a:prstGeom prst="borderCallout1">
            <a:avLst>
              <a:gd name="adj1" fmla="val -18380"/>
              <a:gd name="adj2" fmla="val 12312"/>
              <a:gd name="adj3" fmla="val -238177"/>
              <a:gd name="adj4" fmla="val -5448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MX: mail server’s name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3995936" y="4869160"/>
            <a:ext cx="1872208" cy="648072"/>
          </a:xfrm>
          <a:prstGeom prst="borderCallout1">
            <a:avLst>
              <a:gd name="adj1" fmla="val 22876"/>
              <a:gd name="adj2" fmla="val -6253"/>
              <a:gd name="adj3" fmla="val -69028"/>
              <a:gd name="adj4" fmla="val -74480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CNAME: an alias (another name)</a:t>
            </a:r>
          </a:p>
        </p:txBody>
      </p:sp>
    </p:spTree>
    <p:extLst>
      <p:ext uri="{BB962C8B-B14F-4D97-AF65-F5344CB8AC3E}">
        <p14:creationId xmlns:p14="http://schemas.microsoft.com/office/powerpoint/2010/main" val="301410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509121"/>
            <a:ext cx="8324413" cy="36004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_service._</a:t>
            </a:r>
            <a:r>
              <a:rPr lang="en-US" sz="1200" dirty="0" err="1">
                <a:latin typeface="Courier New"/>
                <a:cs typeface="Courier New"/>
              </a:rPr>
              <a:t>protocol.example.com</a:t>
            </a:r>
            <a:r>
              <a:rPr lang="en-US" sz="1200" dirty="0">
                <a:latin typeface="Courier New"/>
                <a:cs typeface="Courier New"/>
              </a:rPr>
              <a:t>  SRV     10      0       5060    </a:t>
            </a:r>
            <a:r>
              <a:rPr lang="en-US" sz="1200" dirty="0" err="1">
                <a:latin typeface="Courier New"/>
                <a:cs typeface="Courier New"/>
              </a:rPr>
              <a:t>service.example.com</a:t>
            </a:r>
            <a:endParaRPr lang="en-US" sz="12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hr-HR" sz="12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mDNS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23528" y="3068960"/>
            <a:ext cx="7920880" cy="936104"/>
            <a:chOff x="323528" y="2924943"/>
            <a:chExt cx="7920880" cy="936104"/>
          </a:xfrm>
        </p:grpSpPr>
        <p:sp>
          <p:nvSpPr>
            <p:cNvPr id="19" name="Line Callout 1 18"/>
            <p:cNvSpPr/>
            <p:nvPr/>
          </p:nvSpPr>
          <p:spPr>
            <a:xfrm>
              <a:off x="323528" y="2996951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2456"/>
                <a:gd name="adj4" fmla="val 37861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</a:t>
              </a:r>
              <a:r>
                <a:rPr lang="en-US" sz="1600" b="1" i="1" dirty="0">
                  <a:latin typeface="+mn-lt"/>
                </a:rPr>
                <a:t>ice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0" name="Line Callout 1 19"/>
            <p:cNvSpPr/>
            <p:nvPr/>
          </p:nvSpPr>
          <p:spPr>
            <a:xfrm>
              <a:off x="6948264" y="2924943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7097"/>
                <a:gd name="adj4" fmla="val 1413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</a:t>
              </a:r>
              <a:r>
                <a:rPr lang="en-US" sz="1600" b="1" i="1" dirty="0">
                  <a:latin typeface="+mn-lt"/>
                </a:rPr>
                <a:t>er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1" name="Line Callout 1 20"/>
            <p:cNvSpPr/>
            <p:nvPr/>
          </p:nvSpPr>
          <p:spPr>
            <a:xfrm>
              <a:off x="1691680" y="3212975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25070"/>
                <a:gd name="adj4" fmla="val 319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protocol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2" name="Line Callout 1 21"/>
            <p:cNvSpPr/>
            <p:nvPr/>
          </p:nvSpPr>
          <p:spPr>
            <a:xfrm>
              <a:off x="2843808" y="2924943"/>
              <a:ext cx="1656184" cy="864096"/>
            </a:xfrm>
            <a:prstGeom prst="borderCallout1">
              <a:avLst>
                <a:gd name="adj1" fmla="val 111112"/>
                <a:gd name="adj2" fmla="val 18523"/>
                <a:gd name="adj3" fmla="val 171288"/>
                <a:gd name="adj4" fmla="val -1494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domain where the service is located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3" name="Line Callout 1 22"/>
            <p:cNvSpPr/>
            <p:nvPr/>
          </p:nvSpPr>
          <p:spPr>
            <a:xfrm>
              <a:off x="4572000" y="2996951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91904"/>
                <a:gd name="adj4" fmla="val -4250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priority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4" name="Line Callout 1 23"/>
            <p:cNvSpPr/>
            <p:nvPr/>
          </p:nvSpPr>
          <p:spPr>
            <a:xfrm>
              <a:off x="5004048" y="3501007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247096"/>
                <a:gd name="adj4" fmla="val -966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weight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5" name="Line Callout 1 24"/>
            <p:cNvSpPr/>
            <p:nvPr/>
          </p:nvSpPr>
          <p:spPr>
            <a:xfrm>
              <a:off x="5940152" y="2996951"/>
              <a:ext cx="936104" cy="360040"/>
            </a:xfrm>
            <a:prstGeom prst="borderCallout1">
              <a:avLst>
                <a:gd name="adj1" fmla="val 86978"/>
                <a:gd name="adj2" fmla="val 63042"/>
                <a:gd name="adj3" fmla="val 384478"/>
                <a:gd name="adj4" fmla="val -1680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port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3528" y="5445224"/>
            <a:ext cx="8324413" cy="936104"/>
            <a:chOff x="323528" y="2780928"/>
            <a:chExt cx="8324413" cy="936104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 bwMode="auto">
            <a:xfrm>
              <a:off x="323528" y="3356992"/>
              <a:ext cx="8324413" cy="3600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2"/>
                <a:buChar char="§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2"/>
                <a:buChar char="§"/>
                <a:defRPr sz="19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latin typeface="Courier New"/>
                  <a:cs typeface="Courier New"/>
                </a:rPr>
                <a:t>_</a:t>
              </a:r>
              <a:r>
                <a:rPr lang="en-US" sz="1200" dirty="0" err="1">
                  <a:latin typeface="Courier New"/>
                  <a:cs typeface="Courier New"/>
                </a:rPr>
                <a:t>ssh</a:t>
              </a:r>
              <a:r>
                <a:rPr lang="en-US" sz="1200" dirty="0">
                  <a:latin typeface="Courier New"/>
                  <a:cs typeface="Courier New"/>
                </a:rPr>
                <a:t>._</a:t>
              </a:r>
              <a:r>
                <a:rPr lang="en-US" sz="1200" dirty="0" err="1">
                  <a:latin typeface="Courier New"/>
                  <a:cs typeface="Courier New"/>
                </a:rPr>
                <a:t>tcp.example.com</a:t>
              </a:r>
              <a:r>
                <a:rPr lang="en-US" sz="1200" dirty="0">
                  <a:latin typeface="Courier New"/>
                  <a:cs typeface="Courier New"/>
                </a:rPr>
                <a:t>  SRV     10      0       22 </a:t>
              </a:r>
              <a:r>
                <a:rPr lang="mr-IN" sz="1200" dirty="0">
                  <a:latin typeface="Courier New"/>
                  <a:cs typeface="Courier New"/>
                </a:rPr>
                <a:t>1x-193-157-212-9.uio.no</a:t>
              </a:r>
              <a:endParaRPr lang="en-US" sz="1200" dirty="0">
                <a:latin typeface="Courier New"/>
                <a:cs typeface="Courier New"/>
              </a:endParaRPr>
            </a:p>
            <a:p>
              <a:pPr marL="0" indent="0">
                <a:buFont typeface="Wingdings" charset="2"/>
                <a:buNone/>
              </a:pPr>
              <a:endParaRPr lang="hr-HR" sz="1200" dirty="0">
                <a:latin typeface="Courier New"/>
                <a:cs typeface="Courier New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3528" y="2780928"/>
              <a:ext cx="3611385" cy="461665"/>
            </a:xfrm>
            <a:prstGeom prst="rect">
              <a:avLst/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Example from my machine:</a:t>
              </a:r>
            </a:p>
          </p:txBody>
        </p:sp>
      </p:grpSp>
      <p:sp>
        <p:nvSpPr>
          <p:cNvPr id="29" name="Content Placeholder 3"/>
          <p:cNvSpPr txBox="1">
            <a:spLocks/>
          </p:cNvSpPr>
          <p:nvPr/>
        </p:nvSpPr>
        <p:spPr bwMode="auto">
          <a:xfrm>
            <a:off x="107504" y="866775"/>
            <a:ext cx="8928992" cy="191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dirty="0"/>
              <a:t>A way of discovering services by announcing them with IP multicast</a:t>
            </a:r>
          </a:p>
          <a:p>
            <a:r>
              <a:rPr lang="en-US" sz="2000" dirty="0"/>
              <a:t>RFC 6762 (2013): multicast DNS</a:t>
            </a:r>
          </a:p>
          <a:p>
            <a:r>
              <a:rPr lang="en-US" sz="2000" dirty="0"/>
              <a:t>records announce services (as well as link-local hostnames that are invisible outside the current multicast domain, like </a:t>
            </a:r>
            <a:r>
              <a:rPr lang="en-US" sz="2000" dirty="0" err="1"/>
              <a:t>mymac.local</a:t>
            </a:r>
            <a:r>
              <a:rPr lang="en-US" sz="2000" dirty="0"/>
              <a:t>)</a:t>
            </a:r>
          </a:p>
          <a:p>
            <a:r>
              <a:rPr lang="en-US" sz="2000" dirty="0"/>
              <a:t>records are never authoritative and </a:t>
            </a:r>
            <a:r>
              <a:rPr lang="en-US" sz="2000" dirty="0" err="1"/>
              <a:t>mDNS</a:t>
            </a:r>
            <a:r>
              <a:rPr lang="en-US" sz="2000" dirty="0"/>
              <a:t> can never redirect or </a:t>
            </a:r>
            <a:r>
              <a:rPr lang="en-US" sz="2000" dirty="0" err="1"/>
              <a:t>recurse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715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8000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rgbClr val="FFF4C8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none" rtlCol="0">
        <a:spAutoFit/>
      </a:bodyPr>
      <a:lstStyle>
        <a:defPPr>
          <a:defRPr sz="2400"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5737</TotalTime>
  <Words>1648</Words>
  <Application>Microsoft Macintosh PowerPoint</Application>
  <PresentationFormat>On-screen Show (4:3)</PresentationFormat>
  <Paragraphs>316</Paragraphs>
  <Slides>21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Comic Sans MS</vt:lpstr>
      <vt:lpstr>Courier</vt:lpstr>
      <vt:lpstr>Courier New</vt:lpstr>
      <vt:lpstr>Eurostile</vt:lpstr>
      <vt:lpstr>Tahoma</vt:lpstr>
      <vt:lpstr>Times New Roman</vt:lpstr>
      <vt:lpstr>Tw Cen MT</vt:lpstr>
      <vt:lpstr>Wingdings</vt:lpstr>
      <vt:lpstr>1_paalh</vt:lpstr>
      <vt:lpstr>Addressing in the TCP/IP model</vt:lpstr>
      <vt:lpstr>How to connect to a remote computer?</vt:lpstr>
      <vt:lpstr>How to connect to a remote computer?</vt:lpstr>
      <vt:lpstr>DNS at a High-Level</vt:lpstr>
      <vt:lpstr>Naming Hierarchy</vt:lpstr>
      <vt:lpstr>Naming Hierarchy</vt:lpstr>
      <vt:lpstr>Naming Hierarchy</vt:lpstr>
      <vt:lpstr>Hierarchical Administration</vt:lpstr>
      <vt:lpstr>Server Hierarchy</vt:lpstr>
      <vt:lpstr>Root Name Servers</vt:lpstr>
      <vt:lpstr>ICANN</vt:lpstr>
      <vt:lpstr>Map of the Roots</vt:lpstr>
      <vt:lpstr>Recursive DNS Query</vt:lpstr>
      <vt:lpstr>Iterated DNS Query</vt:lpstr>
      <vt:lpstr>Caching vs. Freshness</vt:lpstr>
      <vt:lpstr>DNS as Indirection Service</vt:lpstr>
      <vt:lpstr>Aliasing and Load Balancing</vt:lpstr>
      <vt:lpstr>Content Delivery Networks</vt:lpstr>
      <vt:lpstr>Content Delivery Networks</vt:lpstr>
      <vt:lpstr>DNS Record</vt:lpstr>
      <vt:lpstr>mDNS</vt:lpstr>
    </vt:vector>
  </TitlesOfParts>
  <Company>UNIK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creator>Carsten Griwodz</dc:creator>
  <cp:lastModifiedBy>Carsten Griwodz</cp:lastModifiedBy>
  <cp:revision>1319</cp:revision>
  <cp:lastPrinted>2018-02-23T07:10:19Z</cp:lastPrinted>
  <dcterms:created xsi:type="dcterms:W3CDTF">2003-03-06T08:24:12Z</dcterms:created>
  <dcterms:modified xsi:type="dcterms:W3CDTF">2020-03-23T11:32:13Z</dcterms:modified>
</cp:coreProperties>
</file>