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notesMasterIdLst>
    <p:notesMasterId r:id="rId13"/>
  </p:notesMasterIdLst>
  <p:handoutMasterIdLst>
    <p:handoutMasterId r:id="rId14"/>
  </p:handoutMasterIdLst>
  <p:sldIdLst>
    <p:sldId id="781" r:id="rId2"/>
    <p:sldId id="629" r:id="rId3"/>
    <p:sldId id="492" r:id="rId4"/>
    <p:sldId id="493" r:id="rId5"/>
    <p:sldId id="779" r:id="rId6"/>
    <p:sldId id="780" r:id="rId7"/>
    <p:sldId id="507" r:id="rId8"/>
    <p:sldId id="720" r:id="rId9"/>
    <p:sldId id="544" r:id="rId10"/>
    <p:sldId id="545" r:id="rId11"/>
    <p:sldId id="583" r:id="rId12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Motivation" id="{3A677511-381B-FA4E-A5F1-1A08F316C4A7}">
          <p14:sldIdLst>
            <p14:sldId id="781"/>
            <p14:sldId id="629"/>
            <p14:sldId id="492"/>
            <p14:sldId id="493"/>
            <p14:sldId id="779"/>
            <p14:sldId id="780"/>
            <p14:sldId id="507"/>
            <p14:sldId id="720"/>
            <p14:sldId id="544"/>
            <p14:sldId id="545"/>
            <p14:sldId id="58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432FF"/>
    <a:srgbClr val="FF9300"/>
    <a:srgbClr val="00FDFF"/>
    <a:srgbClr val="FFD579"/>
    <a:srgbClr val="7A81FF"/>
    <a:srgbClr val="FF7E79"/>
    <a:srgbClr val="0096FF"/>
    <a:srgbClr val="FF2600"/>
    <a:srgbClr val="1600FF"/>
    <a:srgbClr val="06AB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82"/>
    <p:restoredTop sz="81824" autoAdjust="0"/>
  </p:normalViewPr>
  <p:slideViewPr>
    <p:cSldViewPr snapToGrid="0">
      <p:cViewPr varScale="1">
        <p:scale>
          <a:sx n="103" d="100"/>
          <a:sy n="103" d="100"/>
        </p:scale>
        <p:origin x="1560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1" d="100"/>
        <a:sy n="151" d="100"/>
      </p:scale>
      <p:origin x="0" y="144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45D9A20B-537F-284C-B866-9242820ABC8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5221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DD29E037-B1DD-4743-9384-70CA6E41B7C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1469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094009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F873EE-20F2-C649-B5AC-94FFFD0F78DB}" type="slidenum">
              <a:rPr lang="en-GB"/>
              <a:pPr/>
              <a:t>2</a:t>
            </a:fld>
            <a:endParaRPr lang="en-GB"/>
          </a:p>
        </p:txBody>
      </p:sp>
      <p:sp>
        <p:nvSpPr>
          <p:cNvPr id="2560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/>
              <a:t>Tanenbaum 6.0+6.1</a:t>
            </a:r>
          </a:p>
        </p:txBody>
      </p:sp>
    </p:spTree>
    <p:extLst>
      <p:ext uri="{BB962C8B-B14F-4D97-AF65-F5344CB8AC3E}">
        <p14:creationId xmlns:p14="http://schemas.microsoft.com/office/powerpoint/2010/main" val="40088734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FEFD9A-585E-FA4B-BA76-6ADB352CD143}" type="slidenum">
              <a:rPr lang="en-GB"/>
              <a:pPr/>
              <a:t>3</a:t>
            </a:fld>
            <a:endParaRPr lang="en-GB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Addressing: machines + processes</a:t>
            </a:r>
          </a:p>
          <a:p>
            <a:pPr eaLnBrk="1" hangingPunct="1"/>
            <a:r>
              <a:rPr lang="en-US"/>
              <a:t>Transparent data transfer between endpoints: hide topology, hide network peculiarities, de-/multiplexing</a:t>
            </a:r>
          </a:p>
          <a:p>
            <a:pPr eaLnBrk="1" hangingPunct="1"/>
            <a:r>
              <a:rPr lang="en-US"/>
              <a:t>QoS: error recovery, reliability, flow control (hide speed diff), congestion control (adapt to network capabilities)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Next year: symbolize transfer with packets and find animation for QoS and its problems</a:t>
            </a:r>
          </a:p>
        </p:txBody>
      </p:sp>
    </p:spTree>
    <p:extLst>
      <p:ext uri="{BB962C8B-B14F-4D97-AF65-F5344CB8AC3E}">
        <p14:creationId xmlns:p14="http://schemas.microsoft.com/office/powerpoint/2010/main" val="35668477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FDAED1-B95E-EF42-8C8E-CC2B4A321196}" type="slidenum">
              <a:rPr lang="en-GB"/>
              <a:pPr/>
              <a:t>4</a:t>
            </a:fld>
            <a:endParaRPr lang="en-GB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/>
              <a:t>Historically in Unix: socket = TSAP</a:t>
            </a:r>
          </a:p>
        </p:txBody>
      </p:sp>
    </p:spTree>
    <p:extLst>
      <p:ext uri="{BB962C8B-B14F-4D97-AF65-F5344CB8AC3E}">
        <p14:creationId xmlns:p14="http://schemas.microsoft.com/office/powerpoint/2010/main" val="16458459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0A5C75-055A-0640-B82E-BFAFB72E21B3}" type="slidenum">
              <a:rPr lang="en-GB"/>
              <a:pPr/>
              <a:t>7</a:t>
            </a:fld>
            <a:endParaRPr lang="en-GB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/>
              <a:t>SSH – 22</a:t>
            </a:r>
          </a:p>
          <a:p>
            <a:pPr eaLnBrk="1" hangingPunct="1"/>
            <a:r>
              <a:rPr lang="en-US" dirty="0"/>
              <a:t>DNS – 53</a:t>
            </a:r>
          </a:p>
          <a:p>
            <a:pPr eaLnBrk="1" hangingPunct="1"/>
            <a:r>
              <a:rPr lang="en-US" dirty="0"/>
              <a:t>HTTP - 80</a:t>
            </a:r>
          </a:p>
        </p:txBody>
      </p:sp>
    </p:spTree>
    <p:extLst>
      <p:ext uri="{BB962C8B-B14F-4D97-AF65-F5344CB8AC3E}">
        <p14:creationId xmlns:p14="http://schemas.microsoft.com/office/powerpoint/2010/main" val="84632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2D6E13-EB49-4D4A-86EB-2C3686E97416}" type="slidenum">
              <a:rPr lang="en-GB"/>
              <a:pPr/>
              <a:t>9</a:t>
            </a:fld>
            <a:endParaRPr lang="en-GB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6070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44A49A-CC12-E64B-BC81-B9672CA6F858}" type="slidenum">
              <a:rPr lang="en-GB"/>
              <a:pPr/>
              <a:t>10</a:t>
            </a:fld>
            <a:endParaRPr lang="en-GB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3735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0A7B37-1D7C-EF4A-B8CA-24B515418F94}" type="slidenum">
              <a:rPr lang="en-GB"/>
              <a:pPr/>
              <a:t>11</a:t>
            </a:fld>
            <a:endParaRPr lang="en-GB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Mention passive open and active open</a:t>
            </a:r>
          </a:p>
          <a:p>
            <a:pPr eaLnBrk="1" hangingPunct="1"/>
            <a:r>
              <a:rPr lang="en-US"/>
              <a:t>Highlight on: mention “quadruple”</a:t>
            </a:r>
          </a:p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432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576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515098" name="Line 2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pic>
        <p:nvPicPr>
          <p:cNvPr id="515097" name="Picture 25" descr="ppt7" hidden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450" y="2155825"/>
            <a:ext cx="139700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5099" name="Line 2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1" name="Rectangle 19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1" name="Line 2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0" name="Rectangle 28" hidden="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rgbClr val="1C1C1C"/>
                    </a:gs>
                    <a:gs pos="100000">
                      <a:srgbClr val="C0C0C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2" name="Line 3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3" name="Rectangle 2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4" name="Line 3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3" name="Rectangle 31" hidden="1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rgbClr val="808080"/>
                    </a:gs>
                    <a:gs pos="100000">
                      <a:srgbClr val="1C1C1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nb-NO"/>
          </a:p>
        </p:txBody>
      </p:sp>
      <p:sp>
        <p:nvSpPr>
          <p:cNvPr id="515105" name="Line 3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4" name="Rectangle 22"/>
          <p:cNvSpPr>
            <a:spLocks noChangeArrowheads="1"/>
          </p:cNvSpPr>
          <p:nvPr/>
        </p:nvSpPr>
        <p:spPr bwMode="auto">
          <a:xfrm rot="-54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6" name="Line 34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8632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4B0F3-87A8-A043-9AC3-42D9CA424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E8CCB-B1CF-F948-94F6-CF4C9FC7695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826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E1E18B-3F34-CB45-B6A8-5E616DDF8672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3255B9-2EF2-A749-B5A5-8A35A1F573C4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1182688" y="377666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52925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988A9-FBBA-D54E-993C-7F6FC4AC3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72DBA3-E383-E24B-AAC3-C2DAACBA5A78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126841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ACAB7A-70F7-3044-9C4A-75051914C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2688" y="377666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40036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E46C1-ED80-D148-B9A2-7FDDE4918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70CC5-F0C3-DD46-A101-77296B5A5F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3AB430-04BC-2942-8996-F7CD9836DAB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36182A-C189-1E4C-98FF-34537C799FF5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9862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BA62-0403-604D-B3B8-E975FE172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00C3D4-54B2-D24F-87E6-4691CE29A976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D700A9-EFC4-2D47-8168-31481F2C66C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0AF2AC-EA36-DA4B-BABE-ACC38CA756AF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2216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580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" y="885825"/>
            <a:ext cx="4343400" cy="5551488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85825"/>
            <a:ext cx="4343400" cy="5551488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247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  <a:endParaRPr lang="en-US" dirty="0"/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7504" y="866775"/>
            <a:ext cx="8928992" cy="564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en-US" dirty="0"/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latin typeface="Arial" charset="0"/>
              </a:rPr>
              <a:t>IN2140 – Introduction to operating systems and data communication — </a:t>
            </a:r>
            <a:fld id="{33020D6B-B8F3-464F-8CA1-35C3C21B5E51}" type="slidenum">
              <a:rPr lang="en-US" sz="900" smtClean="0">
                <a:solidFill>
                  <a:srgbClr val="000000"/>
                </a:solidFill>
                <a:latin typeface="Arial" charset="0"/>
              </a:rPr>
              <a:t>‹#›</a:t>
            </a:fld>
            <a:endParaRPr lang="en-US" sz="900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514079" name="Picture 3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14086" name="Picture 38" descr="Picture2"/>
          <p:cNvPicPr>
            <a:picLocks noChangeAspect="1" noChangeArrowheads="1"/>
          </p:cNvPicPr>
          <p:nvPr/>
        </p:nvPicPr>
        <p:blipFill>
          <a:blip r:embed="rId11"/>
          <a:srcRect r="67514"/>
          <a:stretch>
            <a:fillRect/>
          </a:stretch>
        </p:blipFill>
        <p:spPr bwMode="auto">
          <a:xfrm>
            <a:off x="15875" y="6572250"/>
            <a:ext cx="29473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514087" name="Text Box 39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b="1">
                <a:solidFill>
                  <a:srgbClr val="000000"/>
                </a:solidFill>
              </a:rPr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93" r:id="rId2"/>
    <p:sldLayoutId id="2147483694" r:id="rId3"/>
    <p:sldLayoutId id="2147483695" r:id="rId4"/>
    <p:sldLayoutId id="2147483698" r:id="rId5"/>
    <p:sldLayoutId id="2147483699" r:id="rId6"/>
    <p:sldLayoutId id="2147483700" r:id="rId7"/>
    <p:sldLayoutId id="2147483701" r:id="rId8"/>
  </p:sldLayoutIdLst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rostile"/>
          <a:ea typeface="+mj-ea"/>
          <a:cs typeface="Eurostile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2"/>
        <a:buChar char="§"/>
        <a:defRPr sz="2800">
          <a:solidFill>
            <a:schemeClr val="tx1"/>
          </a:solidFill>
          <a:latin typeface="Eurostile"/>
          <a:ea typeface="+mn-ea"/>
          <a:cs typeface="Eurostile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Eurostile"/>
          <a:ea typeface="ＭＳ Ｐゴシック" charset="-128"/>
          <a:cs typeface="Eurostile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Eurostile"/>
          <a:ea typeface="ＭＳ Ｐゴシック" charset="-128"/>
          <a:cs typeface="Eurostile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Wingdings" charset="2"/>
        <a:buChar char="§"/>
        <a:defRPr sz="1900">
          <a:solidFill>
            <a:schemeClr val="tx1"/>
          </a:solidFill>
          <a:latin typeface="Eurostile"/>
          <a:ea typeface="ＭＳ Ｐゴシック" charset="-128"/>
          <a:cs typeface="Eurostile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Eurostile"/>
          <a:ea typeface="ＭＳ Ｐゴシック" charset="-128"/>
          <a:cs typeface="Eurostile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Addressing</a:t>
            </a:r>
            <a:b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in the TCP/IP model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endParaRPr lang="en-US" dirty="0">
              <a:latin typeface="Comic Sans MS" pitchFamily="66" charset="0"/>
            </a:endParaRPr>
          </a:p>
          <a:p>
            <a:r>
              <a:rPr lang="en-US" sz="3600" dirty="0">
                <a:latin typeface="Eurostile" panose="020B0504020202050204" pitchFamily="34" charset="77"/>
              </a:rPr>
              <a:t>Layer 4 Address Resolution: Ports and more</a:t>
            </a: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0172948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2"/>
          <p:cNvGrpSpPr>
            <a:grpSpLocks noChangeAspect="1"/>
          </p:cNvGrpSpPr>
          <p:nvPr/>
        </p:nvGrpSpPr>
        <p:grpSpPr bwMode="auto">
          <a:xfrm>
            <a:off x="5105400" y="2133600"/>
            <a:ext cx="923925" cy="1531938"/>
            <a:chOff x="2110" y="1056"/>
            <a:chExt cx="770" cy="1278"/>
          </a:xfrm>
        </p:grpSpPr>
        <p:sp>
          <p:nvSpPr>
            <p:cNvPr id="24625" name="Rectangle 3"/>
            <p:cNvSpPr>
              <a:spLocks noChangeAspect="1" noChangeArrowheads="1"/>
            </p:cNvSpPr>
            <p:nvPr/>
          </p:nvSpPr>
          <p:spPr bwMode="auto">
            <a:xfrm>
              <a:off x="2163" y="1786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>
                  <a:solidFill>
                    <a:srgbClr val="C0C0C0"/>
                  </a:solidFill>
                </a:rPr>
                <a:t>Network</a:t>
              </a:r>
            </a:p>
            <a:p>
              <a:pPr algn="ctr"/>
              <a:r>
                <a:rPr lang="en-US" sz="1200">
                  <a:solidFill>
                    <a:srgbClr val="C0C0C0"/>
                  </a:solidFill>
                </a:rPr>
                <a:t>Layer</a:t>
              </a:r>
            </a:p>
          </p:txBody>
        </p:sp>
        <p:sp>
          <p:nvSpPr>
            <p:cNvPr id="24626" name="Rectangle 4"/>
            <p:cNvSpPr>
              <a:spLocks noChangeAspect="1" noChangeArrowheads="1"/>
            </p:cNvSpPr>
            <p:nvPr/>
          </p:nvSpPr>
          <p:spPr bwMode="auto">
            <a:xfrm>
              <a:off x="2163" y="2152"/>
              <a:ext cx="681" cy="1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27" name="AutoShape 5"/>
            <p:cNvSpPr>
              <a:spLocks noChangeAspect="1" noChangeArrowheads="1"/>
            </p:cNvSpPr>
            <p:nvPr/>
          </p:nvSpPr>
          <p:spPr bwMode="auto">
            <a:xfrm>
              <a:off x="2110" y="2243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28" name="AutoShape 6"/>
            <p:cNvSpPr>
              <a:spLocks noChangeAspect="1" noChangeArrowheads="1"/>
            </p:cNvSpPr>
            <p:nvPr/>
          </p:nvSpPr>
          <p:spPr bwMode="auto">
            <a:xfrm>
              <a:off x="2790" y="2243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29" name="Rectangle 7"/>
            <p:cNvSpPr>
              <a:spLocks noChangeAspect="1" noChangeArrowheads="1"/>
            </p:cNvSpPr>
            <p:nvPr/>
          </p:nvSpPr>
          <p:spPr bwMode="auto">
            <a:xfrm>
              <a:off x="2164" y="1420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>
                  <a:solidFill>
                    <a:srgbClr val="C0C0C0"/>
                  </a:solidFill>
                </a:rPr>
                <a:t>Transport</a:t>
              </a:r>
            </a:p>
            <a:p>
              <a:pPr algn="ctr"/>
              <a:r>
                <a:rPr lang="en-US" sz="1200">
                  <a:solidFill>
                    <a:srgbClr val="C0C0C0"/>
                  </a:solidFill>
                </a:rPr>
                <a:t>Layer</a:t>
              </a:r>
            </a:p>
          </p:txBody>
        </p:sp>
        <p:sp>
          <p:nvSpPr>
            <p:cNvPr id="24630" name="Rectangle 8"/>
            <p:cNvSpPr>
              <a:spLocks noChangeAspect="1" noChangeArrowheads="1"/>
            </p:cNvSpPr>
            <p:nvPr/>
          </p:nvSpPr>
          <p:spPr bwMode="auto">
            <a:xfrm>
              <a:off x="2160" y="1056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>
                  <a:solidFill>
                    <a:srgbClr val="C0C0C0"/>
                  </a:solidFill>
                </a:rPr>
                <a:t>Application</a:t>
              </a:r>
            </a:p>
            <a:p>
              <a:pPr algn="ctr"/>
              <a:r>
                <a:rPr lang="en-US" sz="1200">
                  <a:solidFill>
                    <a:srgbClr val="C0C0C0"/>
                  </a:solidFill>
                </a:rPr>
                <a:t>Layer</a:t>
              </a:r>
            </a:p>
          </p:txBody>
        </p:sp>
      </p:grpSp>
      <p:grpSp>
        <p:nvGrpSpPr>
          <p:cNvPr id="24579" name="Group 9"/>
          <p:cNvGrpSpPr>
            <a:grpSpLocks noChangeAspect="1"/>
          </p:cNvGrpSpPr>
          <p:nvPr/>
        </p:nvGrpSpPr>
        <p:grpSpPr bwMode="auto">
          <a:xfrm>
            <a:off x="2743200" y="1524000"/>
            <a:ext cx="923925" cy="1531938"/>
            <a:chOff x="2110" y="1056"/>
            <a:chExt cx="770" cy="1278"/>
          </a:xfrm>
        </p:grpSpPr>
        <p:sp>
          <p:nvSpPr>
            <p:cNvPr id="24619" name="Rectangle 10"/>
            <p:cNvSpPr>
              <a:spLocks noChangeAspect="1" noChangeArrowheads="1"/>
            </p:cNvSpPr>
            <p:nvPr/>
          </p:nvSpPr>
          <p:spPr bwMode="auto">
            <a:xfrm>
              <a:off x="2163" y="1786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>
                  <a:solidFill>
                    <a:srgbClr val="C0C0C0"/>
                  </a:solidFill>
                </a:rPr>
                <a:t>Network</a:t>
              </a:r>
            </a:p>
            <a:p>
              <a:pPr algn="ctr"/>
              <a:r>
                <a:rPr lang="en-US" sz="1200">
                  <a:solidFill>
                    <a:srgbClr val="C0C0C0"/>
                  </a:solidFill>
                </a:rPr>
                <a:t>Layer</a:t>
              </a:r>
            </a:p>
          </p:txBody>
        </p:sp>
        <p:sp>
          <p:nvSpPr>
            <p:cNvPr id="24620" name="Rectangle 11"/>
            <p:cNvSpPr>
              <a:spLocks noChangeAspect="1" noChangeArrowheads="1"/>
            </p:cNvSpPr>
            <p:nvPr/>
          </p:nvSpPr>
          <p:spPr bwMode="auto">
            <a:xfrm>
              <a:off x="2163" y="2152"/>
              <a:ext cx="681" cy="1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21" name="AutoShape 12"/>
            <p:cNvSpPr>
              <a:spLocks noChangeAspect="1" noChangeArrowheads="1"/>
            </p:cNvSpPr>
            <p:nvPr/>
          </p:nvSpPr>
          <p:spPr bwMode="auto">
            <a:xfrm>
              <a:off x="2110" y="2243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22" name="AutoShape 13"/>
            <p:cNvSpPr>
              <a:spLocks noChangeAspect="1" noChangeArrowheads="1"/>
            </p:cNvSpPr>
            <p:nvPr/>
          </p:nvSpPr>
          <p:spPr bwMode="auto">
            <a:xfrm>
              <a:off x="2790" y="2243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23" name="Rectangle 14"/>
            <p:cNvSpPr>
              <a:spLocks noChangeAspect="1" noChangeArrowheads="1"/>
            </p:cNvSpPr>
            <p:nvPr/>
          </p:nvSpPr>
          <p:spPr bwMode="auto">
            <a:xfrm>
              <a:off x="2164" y="1420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>
                  <a:solidFill>
                    <a:srgbClr val="C0C0C0"/>
                  </a:solidFill>
                </a:rPr>
                <a:t>Transport</a:t>
              </a:r>
            </a:p>
            <a:p>
              <a:pPr algn="ctr"/>
              <a:r>
                <a:rPr lang="en-US" sz="1200">
                  <a:solidFill>
                    <a:srgbClr val="C0C0C0"/>
                  </a:solidFill>
                </a:rPr>
                <a:t>Layer</a:t>
              </a:r>
            </a:p>
          </p:txBody>
        </p:sp>
        <p:sp>
          <p:nvSpPr>
            <p:cNvPr id="24624" name="Rectangle 15"/>
            <p:cNvSpPr>
              <a:spLocks noChangeAspect="1" noChangeArrowheads="1"/>
            </p:cNvSpPr>
            <p:nvPr/>
          </p:nvSpPr>
          <p:spPr bwMode="auto">
            <a:xfrm>
              <a:off x="2160" y="1056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>
                  <a:solidFill>
                    <a:srgbClr val="C0C0C0"/>
                  </a:solidFill>
                </a:rPr>
                <a:t>Application</a:t>
              </a:r>
            </a:p>
            <a:p>
              <a:pPr algn="ctr"/>
              <a:r>
                <a:rPr lang="en-US" sz="1200">
                  <a:solidFill>
                    <a:srgbClr val="C0C0C0"/>
                  </a:solidFill>
                </a:rPr>
                <a:t>Layer</a:t>
              </a:r>
            </a:p>
          </p:txBody>
        </p:sp>
      </p:grpSp>
      <p:sp>
        <p:nvSpPr>
          <p:cNvPr id="24580" name="Rectangle 1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Transport Layer Function</a:t>
            </a:r>
          </a:p>
        </p:txBody>
      </p:sp>
      <p:sp>
        <p:nvSpPr>
          <p:cNvPr id="24581" name="Text Box 18"/>
          <p:cNvSpPr txBox="1">
            <a:spLocks noChangeArrowheads="1"/>
          </p:cNvSpPr>
          <p:nvPr/>
        </p:nvSpPr>
        <p:spPr bwMode="auto">
          <a:xfrm>
            <a:off x="2840038" y="839788"/>
            <a:ext cx="34829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/>
              <a:t>Transport layer tasks</a:t>
            </a:r>
          </a:p>
        </p:txBody>
      </p:sp>
      <p:grpSp>
        <p:nvGrpSpPr>
          <p:cNvPr id="24582" name="Group 19"/>
          <p:cNvGrpSpPr>
            <a:grpSpLocks/>
          </p:cNvGrpSpPr>
          <p:nvPr/>
        </p:nvGrpSpPr>
        <p:grpSpPr bwMode="auto">
          <a:xfrm>
            <a:off x="228600" y="1409700"/>
            <a:ext cx="442913" cy="2019300"/>
            <a:chOff x="144" y="1296"/>
            <a:chExt cx="279" cy="1272"/>
          </a:xfrm>
        </p:grpSpPr>
        <p:sp>
          <p:nvSpPr>
            <p:cNvPr id="24615" name="Text Box 20"/>
            <p:cNvSpPr txBox="1">
              <a:spLocks noChangeArrowheads="1"/>
            </p:cNvSpPr>
            <p:nvPr/>
          </p:nvSpPr>
          <p:spPr bwMode="auto">
            <a:xfrm>
              <a:off x="144" y="2376"/>
              <a:ext cx="27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1-2</a:t>
              </a:r>
            </a:p>
          </p:txBody>
        </p:sp>
        <p:sp>
          <p:nvSpPr>
            <p:cNvPr id="24616" name="Text Box 21"/>
            <p:cNvSpPr txBox="1">
              <a:spLocks noChangeArrowheads="1"/>
            </p:cNvSpPr>
            <p:nvPr/>
          </p:nvSpPr>
          <p:spPr bwMode="auto">
            <a:xfrm>
              <a:off x="195" y="2104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3</a:t>
              </a:r>
            </a:p>
          </p:txBody>
        </p:sp>
        <p:sp>
          <p:nvSpPr>
            <p:cNvPr id="24617" name="Text Box 22"/>
            <p:cNvSpPr txBox="1">
              <a:spLocks noChangeArrowheads="1"/>
            </p:cNvSpPr>
            <p:nvPr/>
          </p:nvSpPr>
          <p:spPr bwMode="auto">
            <a:xfrm>
              <a:off x="195" y="1728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4</a:t>
              </a:r>
            </a:p>
          </p:txBody>
        </p:sp>
        <p:sp>
          <p:nvSpPr>
            <p:cNvPr id="24618" name="Text Box 23"/>
            <p:cNvSpPr txBox="1">
              <a:spLocks noChangeArrowheads="1"/>
            </p:cNvSpPr>
            <p:nvPr/>
          </p:nvSpPr>
          <p:spPr bwMode="auto">
            <a:xfrm>
              <a:off x="195" y="1296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5</a:t>
              </a:r>
            </a:p>
          </p:txBody>
        </p:sp>
      </p:grpSp>
      <p:grpSp>
        <p:nvGrpSpPr>
          <p:cNvPr id="24583" name="Group 24"/>
          <p:cNvGrpSpPr>
            <a:grpSpLocks/>
          </p:cNvGrpSpPr>
          <p:nvPr/>
        </p:nvGrpSpPr>
        <p:grpSpPr bwMode="auto">
          <a:xfrm>
            <a:off x="669925" y="1295400"/>
            <a:ext cx="1222375" cy="2105025"/>
            <a:chOff x="422" y="1224"/>
            <a:chExt cx="770" cy="1326"/>
          </a:xfrm>
        </p:grpSpPr>
        <p:sp>
          <p:nvSpPr>
            <p:cNvPr id="24605" name="Rectangle 25"/>
            <p:cNvSpPr>
              <a:spLocks noChangeArrowheads="1"/>
            </p:cNvSpPr>
            <p:nvPr/>
          </p:nvSpPr>
          <p:spPr bwMode="auto">
            <a:xfrm>
              <a:off x="475" y="2002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Network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  <p:sp>
          <p:nvSpPr>
            <p:cNvPr id="24606" name="Rectangle 26"/>
            <p:cNvSpPr>
              <a:spLocks noChangeArrowheads="1"/>
            </p:cNvSpPr>
            <p:nvPr/>
          </p:nvSpPr>
          <p:spPr bwMode="auto">
            <a:xfrm>
              <a:off x="475" y="2368"/>
              <a:ext cx="681" cy="1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07" name="AutoShape 27"/>
            <p:cNvSpPr>
              <a:spLocks noChangeArrowheads="1"/>
            </p:cNvSpPr>
            <p:nvPr/>
          </p:nvSpPr>
          <p:spPr bwMode="auto">
            <a:xfrm>
              <a:off x="422" y="2459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08" name="AutoShape 28"/>
            <p:cNvSpPr>
              <a:spLocks noChangeArrowheads="1"/>
            </p:cNvSpPr>
            <p:nvPr/>
          </p:nvSpPr>
          <p:spPr bwMode="auto">
            <a:xfrm>
              <a:off x="1102" y="2459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4609" name="Group 29"/>
            <p:cNvGrpSpPr>
              <a:grpSpLocks/>
            </p:cNvGrpSpPr>
            <p:nvPr/>
          </p:nvGrpSpPr>
          <p:grpSpPr bwMode="auto">
            <a:xfrm>
              <a:off x="467" y="1224"/>
              <a:ext cx="698" cy="408"/>
              <a:chOff x="467" y="1008"/>
              <a:chExt cx="698" cy="408"/>
            </a:xfrm>
          </p:grpSpPr>
          <p:sp>
            <p:nvSpPr>
              <p:cNvPr id="24611" name="Rectangle 30"/>
              <p:cNvSpPr>
                <a:spLocks noChangeArrowheads="1"/>
              </p:cNvSpPr>
              <p:nvPr/>
            </p:nvSpPr>
            <p:spPr bwMode="auto">
              <a:xfrm>
                <a:off x="720" y="1008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4612" name="Rectangle 31"/>
              <p:cNvSpPr>
                <a:spLocks noChangeArrowheads="1"/>
              </p:cNvSpPr>
              <p:nvPr/>
            </p:nvSpPr>
            <p:spPr bwMode="auto">
              <a:xfrm>
                <a:off x="576" y="1056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4613" name="Rectangle 32"/>
              <p:cNvSpPr>
                <a:spLocks noChangeArrowheads="1"/>
              </p:cNvSpPr>
              <p:nvPr/>
            </p:nvSpPr>
            <p:spPr bwMode="auto">
              <a:xfrm>
                <a:off x="467" y="1104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4614" name="Rectangle 33"/>
              <p:cNvSpPr>
                <a:spLocks noChangeArrowheads="1"/>
              </p:cNvSpPr>
              <p:nvPr/>
            </p:nvSpPr>
            <p:spPr bwMode="auto">
              <a:xfrm>
                <a:off x="480" y="1080"/>
                <a:ext cx="672" cy="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600"/>
                  <a:t>Application</a:t>
                </a:r>
              </a:p>
            </p:txBody>
          </p:sp>
        </p:grpSp>
        <p:sp>
          <p:nvSpPr>
            <p:cNvPr id="24610" name="Rectangle 34"/>
            <p:cNvSpPr>
              <a:spLocks noChangeArrowheads="1"/>
            </p:cNvSpPr>
            <p:nvPr/>
          </p:nvSpPr>
          <p:spPr bwMode="auto">
            <a:xfrm>
              <a:off x="476" y="1636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Transport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</p:grpSp>
      <p:grpSp>
        <p:nvGrpSpPr>
          <p:cNvPr id="24584" name="Group 35"/>
          <p:cNvGrpSpPr>
            <a:grpSpLocks/>
          </p:cNvGrpSpPr>
          <p:nvPr/>
        </p:nvGrpSpPr>
        <p:grpSpPr bwMode="auto">
          <a:xfrm>
            <a:off x="8458200" y="1409700"/>
            <a:ext cx="442913" cy="2019300"/>
            <a:chOff x="144" y="1296"/>
            <a:chExt cx="279" cy="1272"/>
          </a:xfrm>
        </p:grpSpPr>
        <p:sp>
          <p:nvSpPr>
            <p:cNvPr id="24601" name="Text Box 36"/>
            <p:cNvSpPr txBox="1">
              <a:spLocks noChangeArrowheads="1"/>
            </p:cNvSpPr>
            <p:nvPr/>
          </p:nvSpPr>
          <p:spPr bwMode="auto">
            <a:xfrm>
              <a:off x="144" y="2376"/>
              <a:ext cx="27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1-2</a:t>
              </a:r>
            </a:p>
          </p:txBody>
        </p:sp>
        <p:sp>
          <p:nvSpPr>
            <p:cNvPr id="24602" name="Text Box 37"/>
            <p:cNvSpPr txBox="1">
              <a:spLocks noChangeArrowheads="1"/>
            </p:cNvSpPr>
            <p:nvPr/>
          </p:nvSpPr>
          <p:spPr bwMode="auto">
            <a:xfrm>
              <a:off x="195" y="2104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3</a:t>
              </a:r>
            </a:p>
          </p:txBody>
        </p:sp>
        <p:sp>
          <p:nvSpPr>
            <p:cNvPr id="24603" name="Text Box 38"/>
            <p:cNvSpPr txBox="1">
              <a:spLocks noChangeArrowheads="1"/>
            </p:cNvSpPr>
            <p:nvPr/>
          </p:nvSpPr>
          <p:spPr bwMode="auto">
            <a:xfrm>
              <a:off x="195" y="1728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4</a:t>
              </a:r>
            </a:p>
          </p:txBody>
        </p:sp>
        <p:sp>
          <p:nvSpPr>
            <p:cNvPr id="24604" name="Text Box 39"/>
            <p:cNvSpPr txBox="1">
              <a:spLocks noChangeArrowheads="1"/>
            </p:cNvSpPr>
            <p:nvPr/>
          </p:nvSpPr>
          <p:spPr bwMode="auto">
            <a:xfrm>
              <a:off x="195" y="1296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5</a:t>
              </a:r>
            </a:p>
          </p:txBody>
        </p:sp>
      </p:grpSp>
      <p:grpSp>
        <p:nvGrpSpPr>
          <p:cNvPr id="24585" name="Group 40"/>
          <p:cNvGrpSpPr>
            <a:grpSpLocks/>
          </p:cNvGrpSpPr>
          <p:nvPr/>
        </p:nvGrpSpPr>
        <p:grpSpPr bwMode="auto">
          <a:xfrm>
            <a:off x="7239000" y="1295400"/>
            <a:ext cx="1222375" cy="2105025"/>
            <a:chOff x="422" y="1224"/>
            <a:chExt cx="770" cy="1326"/>
          </a:xfrm>
        </p:grpSpPr>
        <p:sp>
          <p:nvSpPr>
            <p:cNvPr id="24591" name="Rectangle 41"/>
            <p:cNvSpPr>
              <a:spLocks noChangeArrowheads="1"/>
            </p:cNvSpPr>
            <p:nvPr/>
          </p:nvSpPr>
          <p:spPr bwMode="auto">
            <a:xfrm>
              <a:off x="475" y="2002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Network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  <p:sp>
          <p:nvSpPr>
            <p:cNvPr id="24592" name="Rectangle 42"/>
            <p:cNvSpPr>
              <a:spLocks noChangeArrowheads="1"/>
            </p:cNvSpPr>
            <p:nvPr/>
          </p:nvSpPr>
          <p:spPr bwMode="auto">
            <a:xfrm>
              <a:off x="475" y="2368"/>
              <a:ext cx="681" cy="1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93" name="AutoShape 43"/>
            <p:cNvSpPr>
              <a:spLocks noChangeArrowheads="1"/>
            </p:cNvSpPr>
            <p:nvPr/>
          </p:nvSpPr>
          <p:spPr bwMode="auto">
            <a:xfrm>
              <a:off x="422" y="2459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94" name="AutoShape 44"/>
            <p:cNvSpPr>
              <a:spLocks noChangeArrowheads="1"/>
            </p:cNvSpPr>
            <p:nvPr/>
          </p:nvSpPr>
          <p:spPr bwMode="auto">
            <a:xfrm>
              <a:off x="1102" y="2459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4595" name="Group 45"/>
            <p:cNvGrpSpPr>
              <a:grpSpLocks/>
            </p:cNvGrpSpPr>
            <p:nvPr/>
          </p:nvGrpSpPr>
          <p:grpSpPr bwMode="auto">
            <a:xfrm>
              <a:off x="467" y="1224"/>
              <a:ext cx="698" cy="408"/>
              <a:chOff x="467" y="1008"/>
              <a:chExt cx="698" cy="408"/>
            </a:xfrm>
          </p:grpSpPr>
          <p:sp>
            <p:nvSpPr>
              <p:cNvPr id="24597" name="Rectangle 46"/>
              <p:cNvSpPr>
                <a:spLocks noChangeArrowheads="1"/>
              </p:cNvSpPr>
              <p:nvPr/>
            </p:nvSpPr>
            <p:spPr bwMode="auto">
              <a:xfrm>
                <a:off x="720" y="1008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4598" name="Rectangle 47"/>
              <p:cNvSpPr>
                <a:spLocks noChangeArrowheads="1"/>
              </p:cNvSpPr>
              <p:nvPr/>
            </p:nvSpPr>
            <p:spPr bwMode="auto">
              <a:xfrm>
                <a:off x="576" y="1056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4599" name="Rectangle 48"/>
              <p:cNvSpPr>
                <a:spLocks noChangeArrowheads="1"/>
              </p:cNvSpPr>
              <p:nvPr/>
            </p:nvSpPr>
            <p:spPr bwMode="auto">
              <a:xfrm>
                <a:off x="467" y="1104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4600" name="Rectangle 49"/>
              <p:cNvSpPr>
                <a:spLocks noChangeArrowheads="1"/>
              </p:cNvSpPr>
              <p:nvPr/>
            </p:nvSpPr>
            <p:spPr bwMode="auto">
              <a:xfrm>
                <a:off x="480" y="1080"/>
                <a:ext cx="672" cy="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600"/>
                  <a:t>Application</a:t>
                </a:r>
              </a:p>
            </p:txBody>
          </p:sp>
        </p:grpSp>
        <p:sp>
          <p:nvSpPr>
            <p:cNvPr id="24596" name="Rectangle 50"/>
            <p:cNvSpPr>
              <a:spLocks noChangeArrowheads="1"/>
            </p:cNvSpPr>
            <p:nvPr/>
          </p:nvSpPr>
          <p:spPr bwMode="auto">
            <a:xfrm>
              <a:off x="476" y="1636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Transport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</p:grpSp>
      <p:sp>
        <p:nvSpPr>
          <p:cNvPr id="1006643" name="Freeform 51"/>
          <p:cNvSpPr>
            <a:spLocks/>
          </p:cNvSpPr>
          <p:nvPr/>
        </p:nvSpPr>
        <p:spPr bwMode="auto">
          <a:xfrm>
            <a:off x="7840663" y="1752600"/>
            <a:ext cx="265112" cy="463550"/>
          </a:xfrm>
          <a:custGeom>
            <a:avLst/>
            <a:gdLst>
              <a:gd name="T0" fmla="*/ 0 w 167"/>
              <a:gd name="T1" fmla="*/ 463550 h 292"/>
              <a:gd name="T2" fmla="*/ 265112 w 167"/>
              <a:gd name="T3" fmla="*/ 463550 h 292"/>
              <a:gd name="T4" fmla="*/ 265112 w 167"/>
              <a:gd name="T5" fmla="*/ 0 h 292"/>
              <a:gd name="T6" fmla="*/ 0 60000 65536"/>
              <a:gd name="T7" fmla="*/ 0 60000 65536"/>
              <a:gd name="T8" fmla="*/ 0 60000 65536"/>
              <a:gd name="T9" fmla="*/ 0 w 167"/>
              <a:gd name="T10" fmla="*/ 0 h 292"/>
              <a:gd name="T11" fmla="*/ 167 w 167"/>
              <a:gd name="T12" fmla="*/ 292 h 2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7" h="292">
                <a:moveTo>
                  <a:pt x="0" y="292"/>
                </a:moveTo>
                <a:lnTo>
                  <a:pt x="167" y="292"/>
                </a:lnTo>
                <a:lnTo>
                  <a:pt x="167" y="0"/>
                </a:lnTo>
              </a:path>
            </a:pathLst>
          </a:cu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6644" name="Freeform 52"/>
          <p:cNvSpPr>
            <a:spLocks/>
          </p:cNvSpPr>
          <p:nvPr/>
        </p:nvSpPr>
        <p:spPr bwMode="auto">
          <a:xfrm>
            <a:off x="1143000" y="1828800"/>
            <a:ext cx="171450" cy="976313"/>
          </a:xfrm>
          <a:custGeom>
            <a:avLst/>
            <a:gdLst>
              <a:gd name="T0" fmla="*/ 0 w 108"/>
              <a:gd name="T1" fmla="*/ 0 h 615"/>
              <a:gd name="T2" fmla="*/ 160338 w 108"/>
              <a:gd name="T3" fmla="*/ 379413 h 615"/>
              <a:gd name="T4" fmla="*/ 171450 w 108"/>
              <a:gd name="T5" fmla="*/ 976313 h 615"/>
              <a:gd name="T6" fmla="*/ 0 60000 65536"/>
              <a:gd name="T7" fmla="*/ 0 60000 65536"/>
              <a:gd name="T8" fmla="*/ 0 60000 65536"/>
              <a:gd name="T9" fmla="*/ 0 w 108"/>
              <a:gd name="T10" fmla="*/ 0 h 615"/>
              <a:gd name="T11" fmla="*/ 108 w 108"/>
              <a:gd name="T12" fmla="*/ 615 h 61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8" h="615">
                <a:moveTo>
                  <a:pt x="0" y="0"/>
                </a:moveTo>
                <a:lnTo>
                  <a:pt x="101" y="239"/>
                </a:lnTo>
                <a:lnTo>
                  <a:pt x="108" y="615"/>
                </a:lnTo>
              </a:path>
            </a:pathLst>
          </a:cu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6645" name="Freeform 53"/>
          <p:cNvSpPr>
            <a:spLocks/>
          </p:cNvSpPr>
          <p:nvPr/>
        </p:nvSpPr>
        <p:spPr bwMode="auto">
          <a:xfrm>
            <a:off x="1295400" y="2617788"/>
            <a:ext cx="6553200" cy="606425"/>
          </a:xfrm>
          <a:custGeom>
            <a:avLst/>
            <a:gdLst>
              <a:gd name="T0" fmla="*/ 0 w 4128"/>
              <a:gd name="T1" fmla="*/ 201613 h 382"/>
              <a:gd name="T2" fmla="*/ 527050 w 4128"/>
              <a:gd name="T3" fmla="*/ 198438 h 382"/>
              <a:gd name="T4" fmla="*/ 1520825 w 4128"/>
              <a:gd name="T5" fmla="*/ 0 h 382"/>
              <a:gd name="T6" fmla="*/ 2293938 w 4128"/>
              <a:gd name="T7" fmla="*/ 11113 h 382"/>
              <a:gd name="T8" fmla="*/ 3884613 w 4128"/>
              <a:gd name="T9" fmla="*/ 606425 h 382"/>
              <a:gd name="T10" fmla="*/ 4678363 w 4128"/>
              <a:gd name="T11" fmla="*/ 606425 h 382"/>
              <a:gd name="T12" fmla="*/ 6015038 w 4128"/>
              <a:gd name="T13" fmla="*/ 198438 h 382"/>
              <a:gd name="T14" fmla="*/ 6553200 w 4128"/>
              <a:gd name="T15" fmla="*/ 203200 h 38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128"/>
              <a:gd name="T25" fmla="*/ 0 h 382"/>
              <a:gd name="T26" fmla="*/ 4128 w 4128"/>
              <a:gd name="T27" fmla="*/ 382 h 38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128" h="382">
                <a:moveTo>
                  <a:pt x="0" y="127"/>
                </a:moveTo>
                <a:lnTo>
                  <a:pt x="332" y="125"/>
                </a:lnTo>
                <a:lnTo>
                  <a:pt x="958" y="0"/>
                </a:lnTo>
                <a:lnTo>
                  <a:pt x="1445" y="7"/>
                </a:lnTo>
                <a:lnTo>
                  <a:pt x="2447" y="382"/>
                </a:lnTo>
                <a:lnTo>
                  <a:pt x="2947" y="382"/>
                </a:lnTo>
                <a:lnTo>
                  <a:pt x="3789" y="125"/>
                </a:lnTo>
                <a:lnTo>
                  <a:pt x="4128" y="128"/>
                </a:lnTo>
              </a:path>
            </a:pathLst>
          </a:custGeom>
          <a:noFill/>
          <a:ln w="57150">
            <a:solidFill>
              <a:srgbClr val="0000FF"/>
            </a:solidFill>
            <a:prstDash val="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6646" name="Freeform 54"/>
          <p:cNvSpPr>
            <a:spLocks/>
          </p:cNvSpPr>
          <p:nvPr/>
        </p:nvSpPr>
        <p:spPr bwMode="auto">
          <a:xfrm>
            <a:off x="7826375" y="2209800"/>
            <a:ext cx="22225" cy="563563"/>
          </a:xfrm>
          <a:custGeom>
            <a:avLst/>
            <a:gdLst>
              <a:gd name="T0" fmla="*/ 0 w 14"/>
              <a:gd name="T1" fmla="*/ 563563 h 355"/>
              <a:gd name="T2" fmla="*/ 22225 w 14"/>
              <a:gd name="T3" fmla="*/ 0 h 355"/>
              <a:gd name="T4" fmla="*/ 0 60000 65536"/>
              <a:gd name="T5" fmla="*/ 0 60000 65536"/>
              <a:gd name="T6" fmla="*/ 0 w 14"/>
              <a:gd name="T7" fmla="*/ 0 h 355"/>
              <a:gd name="T8" fmla="*/ 14 w 14"/>
              <a:gd name="T9" fmla="*/ 355 h 35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4" h="355">
                <a:moveTo>
                  <a:pt x="0" y="355"/>
                </a:moveTo>
                <a:lnTo>
                  <a:pt x="14" y="0"/>
                </a:lnTo>
              </a:path>
            </a:pathLst>
          </a:cu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6647" name="Text Box 55"/>
          <p:cNvSpPr txBox="1">
            <a:spLocks noChangeArrowheads="1"/>
          </p:cNvSpPr>
          <p:nvPr/>
        </p:nvSpPr>
        <p:spPr bwMode="auto">
          <a:xfrm>
            <a:off x="5186363" y="1554163"/>
            <a:ext cx="20081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/>
              <a:t>1. Addressing</a:t>
            </a:r>
          </a:p>
        </p:txBody>
      </p:sp>
    </p:spTree>
    <p:extLst>
      <p:ext uri="{BB962C8B-B14F-4D97-AF65-F5344CB8AC3E}">
        <p14:creationId xmlns:p14="http://schemas.microsoft.com/office/powerpoint/2010/main" val="815017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006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0"/>
                                        <p:tgtEl>
                                          <p:spTgt spid="1006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1006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06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6643" grpId="0" animBg="1"/>
      <p:bldP spid="1006644" grpId="0" animBg="1"/>
      <p:bldP spid="1006645" grpId="0" animBg="1"/>
      <p:bldP spid="1006646" grpId="0" animBg="1"/>
      <p:bldP spid="100664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Transport Layer Function</a:t>
            </a:r>
          </a:p>
        </p:txBody>
      </p:sp>
      <p:sp>
        <p:nvSpPr>
          <p:cNvPr id="26627" name="Text Box 4"/>
          <p:cNvSpPr txBox="1">
            <a:spLocks noChangeArrowheads="1"/>
          </p:cNvSpPr>
          <p:nvPr/>
        </p:nvSpPr>
        <p:spPr bwMode="auto">
          <a:xfrm>
            <a:off x="2838450" y="839788"/>
            <a:ext cx="34829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/>
              <a:t>Transport layer tasks</a:t>
            </a:r>
          </a:p>
        </p:txBody>
      </p:sp>
      <p:grpSp>
        <p:nvGrpSpPr>
          <p:cNvPr id="26628" name="Group 38"/>
          <p:cNvGrpSpPr>
            <a:grpSpLocks/>
          </p:cNvGrpSpPr>
          <p:nvPr/>
        </p:nvGrpSpPr>
        <p:grpSpPr bwMode="auto">
          <a:xfrm>
            <a:off x="228600" y="1409700"/>
            <a:ext cx="442913" cy="2019300"/>
            <a:chOff x="144" y="1296"/>
            <a:chExt cx="279" cy="1272"/>
          </a:xfrm>
        </p:grpSpPr>
        <p:sp>
          <p:nvSpPr>
            <p:cNvPr id="26666" name="Text Box 6"/>
            <p:cNvSpPr txBox="1">
              <a:spLocks noChangeArrowheads="1"/>
            </p:cNvSpPr>
            <p:nvPr/>
          </p:nvSpPr>
          <p:spPr bwMode="auto">
            <a:xfrm>
              <a:off x="144" y="2376"/>
              <a:ext cx="27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1-2</a:t>
              </a:r>
            </a:p>
          </p:txBody>
        </p:sp>
        <p:sp>
          <p:nvSpPr>
            <p:cNvPr id="26667" name="Text Box 7"/>
            <p:cNvSpPr txBox="1">
              <a:spLocks noChangeArrowheads="1"/>
            </p:cNvSpPr>
            <p:nvPr/>
          </p:nvSpPr>
          <p:spPr bwMode="auto">
            <a:xfrm>
              <a:off x="195" y="2104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3</a:t>
              </a:r>
            </a:p>
          </p:txBody>
        </p:sp>
        <p:sp>
          <p:nvSpPr>
            <p:cNvPr id="26668" name="Text Box 8"/>
            <p:cNvSpPr txBox="1">
              <a:spLocks noChangeArrowheads="1"/>
            </p:cNvSpPr>
            <p:nvPr/>
          </p:nvSpPr>
          <p:spPr bwMode="auto">
            <a:xfrm>
              <a:off x="195" y="1728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4</a:t>
              </a:r>
            </a:p>
          </p:txBody>
        </p:sp>
        <p:sp>
          <p:nvSpPr>
            <p:cNvPr id="26669" name="Text Box 9"/>
            <p:cNvSpPr txBox="1">
              <a:spLocks noChangeArrowheads="1"/>
            </p:cNvSpPr>
            <p:nvPr/>
          </p:nvSpPr>
          <p:spPr bwMode="auto">
            <a:xfrm>
              <a:off x="195" y="1296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5</a:t>
              </a:r>
            </a:p>
          </p:txBody>
        </p:sp>
      </p:grpSp>
      <p:grpSp>
        <p:nvGrpSpPr>
          <p:cNvPr id="26629" name="Group 39"/>
          <p:cNvGrpSpPr>
            <a:grpSpLocks/>
          </p:cNvGrpSpPr>
          <p:nvPr/>
        </p:nvGrpSpPr>
        <p:grpSpPr bwMode="auto">
          <a:xfrm>
            <a:off x="669925" y="1295400"/>
            <a:ext cx="1222375" cy="2105025"/>
            <a:chOff x="422" y="1224"/>
            <a:chExt cx="770" cy="1326"/>
          </a:xfrm>
        </p:grpSpPr>
        <p:sp>
          <p:nvSpPr>
            <p:cNvPr id="26656" name="Rectangle 14"/>
            <p:cNvSpPr>
              <a:spLocks noChangeArrowheads="1"/>
            </p:cNvSpPr>
            <p:nvPr/>
          </p:nvSpPr>
          <p:spPr bwMode="auto">
            <a:xfrm>
              <a:off x="475" y="2002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Network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  <p:sp>
          <p:nvSpPr>
            <p:cNvPr id="26657" name="Rectangle 15"/>
            <p:cNvSpPr>
              <a:spLocks noChangeArrowheads="1"/>
            </p:cNvSpPr>
            <p:nvPr/>
          </p:nvSpPr>
          <p:spPr bwMode="auto">
            <a:xfrm>
              <a:off x="475" y="2368"/>
              <a:ext cx="681" cy="1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8" name="AutoShape 16"/>
            <p:cNvSpPr>
              <a:spLocks noChangeArrowheads="1"/>
            </p:cNvSpPr>
            <p:nvPr/>
          </p:nvSpPr>
          <p:spPr bwMode="auto">
            <a:xfrm>
              <a:off x="422" y="2459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9" name="AutoShape 17"/>
            <p:cNvSpPr>
              <a:spLocks noChangeArrowheads="1"/>
            </p:cNvSpPr>
            <p:nvPr/>
          </p:nvSpPr>
          <p:spPr bwMode="auto">
            <a:xfrm>
              <a:off x="1102" y="2459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6660" name="Group 37"/>
            <p:cNvGrpSpPr>
              <a:grpSpLocks/>
            </p:cNvGrpSpPr>
            <p:nvPr/>
          </p:nvGrpSpPr>
          <p:grpSpPr bwMode="auto">
            <a:xfrm>
              <a:off x="467" y="1224"/>
              <a:ext cx="698" cy="408"/>
              <a:chOff x="467" y="1008"/>
              <a:chExt cx="698" cy="408"/>
            </a:xfrm>
          </p:grpSpPr>
          <p:sp>
            <p:nvSpPr>
              <p:cNvPr id="26662" name="Rectangle 32"/>
              <p:cNvSpPr>
                <a:spLocks noChangeArrowheads="1"/>
              </p:cNvSpPr>
              <p:nvPr/>
            </p:nvSpPr>
            <p:spPr bwMode="auto">
              <a:xfrm>
                <a:off x="720" y="1008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6663" name="Rectangle 31"/>
              <p:cNvSpPr>
                <a:spLocks noChangeArrowheads="1"/>
              </p:cNvSpPr>
              <p:nvPr/>
            </p:nvSpPr>
            <p:spPr bwMode="auto">
              <a:xfrm>
                <a:off x="576" y="1056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6664" name="Rectangle 12"/>
              <p:cNvSpPr>
                <a:spLocks noChangeArrowheads="1"/>
              </p:cNvSpPr>
              <p:nvPr/>
            </p:nvSpPr>
            <p:spPr bwMode="auto">
              <a:xfrm>
                <a:off x="467" y="1104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6665" name="Rectangle 33"/>
              <p:cNvSpPr>
                <a:spLocks noChangeArrowheads="1"/>
              </p:cNvSpPr>
              <p:nvPr/>
            </p:nvSpPr>
            <p:spPr bwMode="auto">
              <a:xfrm>
                <a:off x="480" y="1080"/>
                <a:ext cx="672" cy="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600"/>
                  <a:t>Application</a:t>
                </a:r>
              </a:p>
            </p:txBody>
          </p:sp>
        </p:grpSp>
        <p:sp>
          <p:nvSpPr>
            <p:cNvPr id="26661" name="Rectangle 34"/>
            <p:cNvSpPr>
              <a:spLocks noChangeArrowheads="1"/>
            </p:cNvSpPr>
            <p:nvPr/>
          </p:nvSpPr>
          <p:spPr bwMode="auto">
            <a:xfrm>
              <a:off x="476" y="1636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Transport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</p:grpSp>
      <p:grpSp>
        <p:nvGrpSpPr>
          <p:cNvPr id="26630" name="Group 40"/>
          <p:cNvGrpSpPr>
            <a:grpSpLocks/>
          </p:cNvGrpSpPr>
          <p:nvPr/>
        </p:nvGrpSpPr>
        <p:grpSpPr bwMode="auto">
          <a:xfrm>
            <a:off x="8458200" y="1409700"/>
            <a:ext cx="442913" cy="2019300"/>
            <a:chOff x="144" y="1296"/>
            <a:chExt cx="279" cy="1272"/>
          </a:xfrm>
        </p:grpSpPr>
        <p:sp>
          <p:nvSpPr>
            <p:cNvPr id="26652" name="Text Box 41"/>
            <p:cNvSpPr txBox="1">
              <a:spLocks noChangeArrowheads="1"/>
            </p:cNvSpPr>
            <p:nvPr/>
          </p:nvSpPr>
          <p:spPr bwMode="auto">
            <a:xfrm>
              <a:off x="144" y="2376"/>
              <a:ext cx="27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1-2</a:t>
              </a:r>
            </a:p>
          </p:txBody>
        </p:sp>
        <p:sp>
          <p:nvSpPr>
            <p:cNvPr id="26653" name="Text Box 42"/>
            <p:cNvSpPr txBox="1">
              <a:spLocks noChangeArrowheads="1"/>
            </p:cNvSpPr>
            <p:nvPr/>
          </p:nvSpPr>
          <p:spPr bwMode="auto">
            <a:xfrm>
              <a:off x="195" y="2104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3</a:t>
              </a:r>
            </a:p>
          </p:txBody>
        </p:sp>
        <p:sp>
          <p:nvSpPr>
            <p:cNvPr id="26654" name="Text Box 43"/>
            <p:cNvSpPr txBox="1">
              <a:spLocks noChangeArrowheads="1"/>
            </p:cNvSpPr>
            <p:nvPr/>
          </p:nvSpPr>
          <p:spPr bwMode="auto">
            <a:xfrm>
              <a:off x="195" y="1728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4</a:t>
              </a:r>
            </a:p>
          </p:txBody>
        </p:sp>
        <p:sp>
          <p:nvSpPr>
            <p:cNvPr id="26655" name="Text Box 44"/>
            <p:cNvSpPr txBox="1">
              <a:spLocks noChangeArrowheads="1"/>
            </p:cNvSpPr>
            <p:nvPr/>
          </p:nvSpPr>
          <p:spPr bwMode="auto">
            <a:xfrm>
              <a:off x="195" y="1296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5</a:t>
              </a:r>
            </a:p>
          </p:txBody>
        </p:sp>
      </p:grpSp>
      <p:grpSp>
        <p:nvGrpSpPr>
          <p:cNvPr id="26631" name="Group 45"/>
          <p:cNvGrpSpPr>
            <a:grpSpLocks/>
          </p:cNvGrpSpPr>
          <p:nvPr/>
        </p:nvGrpSpPr>
        <p:grpSpPr bwMode="auto">
          <a:xfrm>
            <a:off x="7239000" y="1295400"/>
            <a:ext cx="1222375" cy="2105025"/>
            <a:chOff x="422" y="1224"/>
            <a:chExt cx="770" cy="1326"/>
          </a:xfrm>
        </p:grpSpPr>
        <p:sp>
          <p:nvSpPr>
            <p:cNvPr id="26642" name="Rectangle 46"/>
            <p:cNvSpPr>
              <a:spLocks noChangeArrowheads="1"/>
            </p:cNvSpPr>
            <p:nvPr/>
          </p:nvSpPr>
          <p:spPr bwMode="auto">
            <a:xfrm>
              <a:off x="475" y="2002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Network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  <p:sp>
          <p:nvSpPr>
            <p:cNvPr id="26643" name="Rectangle 47"/>
            <p:cNvSpPr>
              <a:spLocks noChangeArrowheads="1"/>
            </p:cNvSpPr>
            <p:nvPr/>
          </p:nvSpPr>
          <p:spPr bwMode="auto">
            <a:xfrm>
              <a:off x="475" y="2368"/>
              <a:ext cx="681" cy="1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4" name="AutoShape 48"/>
            <p:cNvSpPr>
              <a:spLocks noChangeArrowheads="1"/>
            </p:cNvSpPr>
            <p:nvPr/>
          </p:nvSpPr>
          <p:spPr bwMode="auto">
            <a:xfrm>
              <a:off x="422" y="2459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5" name="AutoShape 49"/>
            <p:cNvSpPr>
              <a:spLocks noChangeArrowheads="1"/>
            </p:cNvSpPr>
            <p:nvPr/>
          </p:nvSpPr>
          <p:spPr bwMode="auto">
            <a:xfrm>
              <a:off x="1102" y="2459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6646" name="Group 50"/>
            <p:cNvGrpSpPr>
              <a:grpSpLocks/>
            </p:cNvGrpSpPr>
            <p:nvPr/>
          </p:nvGrpSpPr>
          <p:grpSpPr bwMode="auto">
            <a:xfrm>
              <a:off x="467" y="1224"/>
              <a:ext cx="698" cy="408"/>
              <a:chOff x="467" y="1008"/>
              <a:chExt cx="698" cy="408"/>
            </a:xfrm>
          </p:grpSpPr>
          <p:sp>
            <p:nvSpPr>
              <p:cNvPr id="26648" name="Rectangle 51"/>
              <p:cNvSpPr>
                <a:spLocks noChangeArrowheads="1"/>
              </p:cNvSpPr>
              <p:nvPr/>
            </p:nvSpPr>
            <p:spPr bwMode="auto">
              <a:xfrm>
                <a:off x="720" y="1008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6649" name="Rectangle 52"/>
              <p:cNvSpPr>
                <a:spLocks noChangeArrowheads="1"/>
              </p:cNvSpPr>
              <p:nvPr/>
            </p:nvSpPr>
            <p:spPr bwMode="auto">
              <a:xfrm>
                <a:off x="576" y="1056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6650" name="Rectangle 53"/>
              <p:cNvSpPr>
                <a:spLocks noChangeArrowheads="1"/>
              </p:cNvSpPr>
              <p:nvPr/>
            </p:nvSpPr>
            <p:spPr bwMode="auto">
              <a:xfrm>
                <a:off x="467" y="1104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6651" name="Rectangle 54"/>
              <p:cNvSpPr>
                <a:spLocks noChangeArrowheads="1"/>
              </p:cNvSpPr>
              <p:nvPr/>
            </p:nvSpPr>
            <p:spPr bwMode="auto">
              <a:xfrm>
                <a:off x="480" y="1080"/>
                <a:ext cx="672" cy="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600"/>
                  <a:t>Application</a:t>
                </a:r>
              </a:p>
            </p:txBody>
          </p:sp>
        </p:grpSp>
        <p:sp>
          <p:nvSpPr>
            <p:cNvPr id="26647" name="Rectangle 55"/>
            <p:cNvSpPr>
              <a:spLocks noChangeArrowheads="1"/>
            </p:cNvSpPr>
            <p:nvPr/>
          </p:nvSpPr>
          <p:spPr bwMode="auto">
            <a:xfrm>
              <a:off x="476" y="1636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Transport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</p:grpSp>
      <p:sp>
        <p:nvSpPr>
          <p:cNvPr id="26632" name="Freeform 56"/>
          <p:cNvSpPr>
            <a:spLocks/>
          </p:cNvSpPr>
          <p:nvPr/>
        </p:nvSpPr>
        <p:spPr bwMode="auto">
          <a:xfrm>
            <a:off x="7940675" y="1752600"/>
            <a:ext cx="165100" cy="477838"/>
          </a:xfrm>
          <a:custGeom>
            <a:avLst/>
            <a:gdLst>
              <a:gd name="T0" fmla="*/ 0 w 104"/>
              <a:gd name="T1" fmla="*/ 477838 h 301"/>
              <a:gd name="T2" fmla="*/ 165100 w 104"/>
              <a:gd name="T3" fmla="*/ 0 h 301"/>
              <a:gd name="T4" fmla="*/ 0 60000 65536"/>
              <a:gd name="T5" fmla="*/ 0 60000 65536"/>
              <a:gd name="T6" fmla="*/ 0 w 104"/>
              <a:gd name="T7" fmla="*/ 0 h 301"/>
              <a:gd name="T8" fmla="*/ 104 w 104"/>
              <a:gd name="T9" fmla="*/ 301 h 30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4" h="301">
                <a:moveTo>
                  <a:pt x="0" y="301"/>
                </a:moveTo>
                <a:lnTo>
                  <a:pt x="104" y="0"/>
                </a:lnTo>
              </a:path>
            </a:pathLst>
          </a:cu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3" name="Freeform 58"/>
          <p:cNvSpPr>
            <a:spLocks/>
          </p:cNvSpPr>
          <p:nvPr/>
        </p:nvSpPr>
        <p:spPr bwMode="auto">
          <a:xfrm>
            <a:off x="1143000" y="1828800"/>
            <a:ext cx="160338" cy="379413"/>
          </a:xfrm>
          <a:custGeom>
            <a:avLst/>
            <a:gdLst>
              <a:gd name="T0" fmla="*/ 0 w 101"/>
              <a:gd name="T1" fmla="*/ 0 h 239"/>
              <a:gd name="T2" fmla="*/ 160338 w 101"/>
              <a:gd name="T3" fmla="*/ 379413 h 239"/>
              <a:gd name="T4" fmla="*/ 0 60000 65536"/>
              <a:gd name="T5" fmla="*/ 0 60000 65536"/>
              <a:gd name="T6" fmla="*/ 0 w 101"/>
              <a:gd name="T7" fmla="*/ 0 h 239"/>
              <a:gd name="T8" fmla="*/ 101 w 101"/>
              <a:gd name="T9" fmla="*/ 239 h 23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1" h="239">
                <a:moveTo>
                  <a:pt x="0" y="0"/>
                </a:moveTo>
                <a:lnTo>
                  <a:pt x="101" y="239"/>
                </a:lnTo>
              </a:path>
            </a:pathLst>
          </a:cu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4" name="Text Box 83"/>
          <p:cNvSpPr txBox="1">
            <a:spLocks noChangeArrowheads="1"/>
          </p:cNvSpPr>
          <p:nvPr/>
        </p:nvSpPr>
        <p:spPr bwMode="auto">
          <a:xfrm>
            <a:off x="5186363" y="1554163"/>
            <a:ext cx="20081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/>
              <a:t>1. Addressing</a:t>
            </a:r>
          </a:p>
        </p:txBody>
      </p:sp>
      <p:sp>
        <p:nvSpPr>
          <p:cNvPr id="667734" name="Line 86"/>
          <p:cNvSpPr>
            <a:spLocks noChangeShapeType="1"/>
          </p:cNvSpPr>
          <p:nvPr/>
        </p:nvSpPr>
        <p:spPr bwMode="auto">
          <a:xfrm>
            <a:off x="1295400" y="2209800"/>
            <a:ext cx="6629400" cy="0"/>
          </a:xfrm>
          <a:prstGeom prst="line">
            <a:avLst/>
          </a:prstGeom>
          <a:noFill/>
          <a:ln w="57150">
            <a:solidFill>
              <a:srgbClr val="0000FF"/>
            </a:solidFill>
            <a:prstDash val="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7735" name="Line 87"/>
          <p:cNvSpPr>
            <a:spLocks noChangeShapeType="1"/>
          </p:cNvSpPr>
          <p:nvPr/>
        </p:nvSpPr>
        <p:spPr bwMode="auto">
          <a:xfrm>
            <a:off x="1295400" y="2209800"/>
            <a:ext cx="662940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7732" name="Oval 84"/>
          <p:cNvSpPr>
            <a:spLocks noChangeArrowheads="1"/>
          </p:cNvSpPr>
          <p:nvPr/>
        </p:nvSpPr>
        <p:spPr bwMode="auto">
          <a:xfrm>
            <a:off x="1185863" y="2100263"/>
            <a:ext cx="228600" cy="2286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7733" name="Oval 85"/>
          <p:cNvSpPr>
            <a:spLocks noChangeArrowheads="1"/>
          </p:cNvSpPr>
          <p:nvPr/>
        </p:nvSpPr>
        <p:spPr bwMode="auto">
          <a:xfrm>
            <a:off x="7826375" y="2100263"/>
            <a:ext cx="228600" cy="2286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7736" name="Text Box 88"/>
          <p:cNvSpPr txBox="1">
            <a:spLocks noChangeArrowheads="1"/>
          </p:cNvSpPr>
          <p:nvPr/>
        </p:nvSpPr>
        <p:spPr bwMode="auto">
          <a:xfrm>
            <a:off x="1849438" y="2286000"/>
            <a:ext cx="54435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/>
              <a:t>2. End-to-end connection management</a:t>
            </a:r>
          </a:p>
        </p:txBody>
      </p:sp>
      <p:sp>
        <p:nvSpPr>
          <p:cNvPr id="667737" name="Text Box 89"/>
          <p:cNvSpPr txBox="1">
            <a:spLocks noChangeArrowheads="1"/>
          </p:cNvSpPr>
          <p:nvPr/>
        </p:nvSpPr>
        <p:spPr bwMode="auto">
          <a:xfrm>
            <a:off x="1863488" y="3015089"/>
            <a:ext cx="398192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/>
              <a:t>3. Transparent data transfer</a:t>
            </a:r>
            <a:br>
              <a:rPr lang="en-US" sz="2400" dirty="0"/>
            </a:br>
            <a:r>
              <a:rPr lang="en-US" sz="2400" dirty="0"/>
              <a:t>between processes</a:t>
            </a:r>
          </a:p>
        </p:txBody>
      </p:sp>
      <p:sp>
        <p:nvSpPr>
          <p:cNvPr id="667739" name="Text Box 91"/>
          <p:cNvSpPr txBox="1">
            <a:spLocks noChangeArrowheads="1"/>
          </p:cNvSpPr>
          <p:nvPr/>
        </p:nvSpPr>
        <p:spPr bwMode="auto">
          <a:xfrm>
            <a:off x="1868488" y="4054475"/>
            <a:ext cx="5141912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r>
              <a:rPr lang="en-US" sz="2400" dirty="0"/>
              <a:t>4. Quality of service options</a:t>
            </a:r>
          </a:p>
          <a:p>
            <a:pPr lvl="1">
              <a:buFontTx/>
              <a:buChar char="•"/>
            </a:pPr>
            <a:r>
              <a:rPr lang="en-US" sz="2000" dirty="0"/>
              <a:t> Error recovery</a:t>
            </a:r>
          </a:p>
          <a:p>
            <a:pPr lvl="1">
              <a:buFontTx/>
              <a:buChar char="•"/>
            </a:pPr>
            <a:r>
              <a:rPr lang="en-US" sz="2000" dirty="0"/>
              <a:t> Reliability</a:t>
            </a:r>
          </a:p>
          <a:p>
            <a:pPr lvl="1">
              <a:buFontTx/>
              <a:buChar char="•"/>
            </a:pPr>
            <a:r>
              <a:rPr lang="en-US" sz="2000" dirty="0"/>
              <a:t> Flow control</a:t>
            </a:r>
          </a:p>
          <a:p>
            <a:pPr lvl="1">
              <a:buFontTx/>
              <a:buChar char="•"/>
            </a:pPr>
            <a:r>
              <a:rPr lang="en-US" sz="2000" dirty="0"/>
              <a:t> Congestion control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32925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667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6677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6677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6677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667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1000" fill="hold"/>
                                        <p:tgtEl>
                                          <p:spTgt spid="6677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6677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1000" fill="hold"/>
                                        <p:tgtEl>
                                          <p:spTgt spid="6677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7734" grpId="0" animBg="1"/>
      <p:bldP spid="667735" grpId="0" animBg="1"/>
      <p:bldP spid="667736" grpId="0"/>
      <p:bldP spid="667737" grpId="0"/>
      <p:bldP spid="6677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Transport Layer Addressing</a:t>
            </a:r>
            <a:endParaRPr lang="en-US" sz="3200" dirty="0"/>
          </a:p>
        </p:txBody>
      </p:sp>
      <p:grpSp>
        <p:nvGrpSpPr>
          <p:cNvPr id="2" name="Group 53"/>
          <p:cNvGrpSpPr>
            <a:grpSpLocks/>
          </p:cNvGrpSpPr>
          <p:nvPr/>
        </p:nvGrpSpPr>
        <p:grpSpPr bwMode="auto">
          <a:xfrm>
            <a:off x="927100" y="2646363"/>
            <a:ext cx="442913" cy="2247900"/>
            <a:chOff x="2880" y="1706"/>
            <a:chExt cx="279" cy="1416"/>
          </a:xfrm>
        </p:grpSpPr>
        <p:sp>
          <p:nvSpPr>
            <p:cNvPr id="32810" name="Text Box 7"/>
            <p:cNvSpPr txBox="1">
              <a:spLocks noChangeArrowheads="1"/>
            </p:cNvSpPr>
            <p:nvPr/>
          </p:nvSpPr>
          <p:spPr bwMode="auto">
            <a:xfrm>
              <a:off x="2880" y="2930"/>
              <a:ext cx="27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1-2</a:t>
              </a:r>
            </a:p>
          </p:txBody>
        </p:sp>
        <p:sp>
          <p:nvSpPr>
            <p:cNvPr id="32811" name="Text Box 8"/>
            <p:cNvSpPr txBox="1">
              <a:spLocks noChangeArrowheads="1"/>
            </p:cNvSpPr>
            <p:nvPr/>
          </p:nvSpPr>
          <p:spPr bwMode="auto">
            <a:xfrm>
              <a:off x="2931" y="2658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3</a:t>
              </a:r>
            </a:p>
          </p:txBody>
        </p:sp>
        <p:sp>
          <p:nvSpPr>
            <p:cNvPr id="32812" name="Text Box 9"/>
            <p:cNvSpPr txBox="1">
              <a:spLocks noChangeArrowheads="1"/>
            </p:cNvSpPr>
            <p:nvPr/>
          </p:nvSpPr>
          <p:spPr bwMode="auto">
            <a:xfrm>
              <a:off x="2931" y="2205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4</a:t>
              </a:r>
            </a:p>
          </p:txBody>
        </p:sp>
        <p:sp>
          <p:nvSpPr>
            <p:cNvPr id="32813" name="Text Box 10"/>
            <p:cNvSpPr txBox="1">
              <a:spLocks noChangeArrowheads="1"/>
            </p:cNvSpPr>
            <p:nvPr/>
          </p:nvSpPr>
          <p:spPr bwMode="auto">
            <a:xfrm>
              <a:off x="2931" y="1706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5</a:t>
              </a:r>
            </a:p>
          </p:txBody>
        </p:sp>
      </p:grpSp>
      <p:grpSp>
        <p:nvGrpSpPr>
          <p:cNvPr id="3" name="Group 58"/>
          <p:cNvGrpSpPr>
            <a:grpSpLocks/>
          </p:cNvGrpSpPr>
          <p:nvPr/>
        </p:nvGrpSpPr>
        <p:grpSpPr bwMode="auto">
          <a:xfrm>
            <a:off x="1368425" y="2430463"/>
            <a:ext cx="1222375" cy="2447925"/>
            <a:chOff x="3158" y="1570"/>
            <a:chExt cx="770" cy="1542"/>
          </a:xfrm>
        </p:grpSpPr>
        <p:sp>
          <p:nvSpPr>
            <p:cNvPr id="32803" name="Rectangle 13"/>
            <p:cNvSpPr>
              <a:spLocks noChangeArrowheads="1"/>
            </p:cNvSpPr>
            <p:nvPr/>
          </p:nvSpPr>
          <p:spPr bwMode="auto">
            <a:xfrm>
              <a:off x="3203" y="1978"/>
              <a:ext cx="681" cy="59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04" name="Rectangle 14"/>
            <p:cNvSpPr>
              <a:spLocks noChangeArrowheads="1"/>
            </p:cNvSpPr>
            <p:nvPr/>
          </p:nvSpPr>
          <p:spPr bwMode="auto">
            <a:xfrm>
              <a:off x="3203" y="1570"/>
              <a:ext cx="681" cy="40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Application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  <p:sp>
          <p:nvSpPr>
            <p:cNvPr id="32805" name="Rectangle 15"/>
            <p:cNvSpPr>
              <a:spLocks noChangeArrowheads="1"/>
            </p:cNvSpPr>
            <p:nvPr/>
          </p:nvSpPr>
          <p:spPr bwMode="auto">
            <a:xfrm>
              <a:off x="3249" y="2114"/>
              <a:ext cx="590" cy="3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Transport</a:t>
              </a:r>
            </a:p>
            <a:p>
              <a:pPr algn="ctr"/>
              <a:r>
                <a:rPr lang="en-US" sz="1600"/>
                <a:t>Entity</a:t>
              </a:r>
            </a:p>
          </p:txBody>
        </p:sp>
        <p:sp>
          <p:nvSpPr>
            <p:cNvPr id="32806" name="Rectangle 16"/>
            <p:cNvSpPr>
              <a:spLocks noChangeArrowheads="1"/>
            </p:cNvSpPr>
            <p:nvPr/>
          </p:nvSpPr>
          <p:spPr bwMode="auto">
            <a:xfrm>
              <a:off x="3203" y="2568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Network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  <p:sp>
          <p:nvSpPr>
            <p:cNvPr id="32807" name="Rectangle 17"/>
            <p:cNvSpPr>
              <a:spLocks noChangeArrowheads="1"/>
            </p:cNvSpPr>
            <p:nvPr/>
          </p:nvSpPr>
          <p:spPr bwMode="auto">
            <a:xfrm>
              <a:off x="3203" y="2930"/>
              <a:ext cx="681" cy="1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08" name="AutoShape 18"/>
            <p:cNvSpPr>
              <a:spLocks noChangeArrowheads="1"/>
            </p:cNvSpPr>
            <p:nvPr/>
          </p:nvSpPr>
          <p:spPr bwMode="auto">
            <a:xfrm>
              <a:off x="3158" y="3021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09" name="AutoShape 19"/>
            <p:cNvSpPr>
              <a:spLocks noChangeArrowheads="1"/>
            </p:cNvSpPr>
            <p:nvPr/>
          </p:nvSpPr>
          <p:spPr bwMode="auto">
            <a:xfrm>
              <a:off x="3838" y="3021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59"/>
          <p:cNvGrpSpPr>
            <a:grpSpLocks/>
          </p:cNvGrpSpPr>
          <p:nvPr/>
        </p:nvGrpSpPr>
        <p:grpSpPr bwMode="auto">
          <a:xfrm>
            <a:off x="3816350" y="2430463"/>
            <a:ext cx="1222375" cy="2447925"/>
            <a:chOff x="4700" y="1570"/>
            <a:chExt cx="770" cy="1542"/>
          </a:xfrm>
        </p:grpSpPr>
        <p:sp>
          <p:nvSpPr>
            <p:cNvPr id="32796" name="Rectangle 27"/>
            <p:cNvSpPr>
              <a:spLocks noChangeArrowheads="1"/>
            </p:cNvSpPr>
            <p:nvPr/>
          </p:nvSpPr>
          <p:spPr bwMode="auto">
            <a:xfrm>
              <a:off x="4745" y="1978"/>
              <a:ext cx="681" cy="59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97" name="Rectangle 28"/>
            <p:cNvSpPr>
              <a:spLocks noChangeArrowheads="1"/>
            </p:cNvSpPr>
            <p:nvPr/>
          </p:nvSpPr>
          <p:spPr bwMode="auto">
            <a:xfrm>
              <a:off x="4745" y="1570"/>
              <a:ext cx="681" cy="40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Application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  <p:sp>
          <p:nvSpPr>
            <p:cNvPr id="32798" name="Rectangle 29"/>
            <p:cNvSpPr>
              <a:spLocks noChangeArrowheads="1"/>
            </p:cNvSpPr>
            <p:nvPr/>
          </p:nvSpPr>
          <p:spPr bwMode="auto">
            <a:xfrm>
              <a:off x="4791" y="2114"/>
              <a:ext cx="590" cy="3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Transport</a:t>
              </a:r>
            </a:p>
            <a:p>
              <a:pPr algn="ctr"/>
              <a:r>
                <a:rPr lang="en-US" sz="1600"/>
                <a:t>Entity</a:t>
              </a:r>
            </a:p>
          </p:txBody>
        </p:sp>
        <p:sp>
          <p:nvSpPr>
            <p:cNvPr id="32799" name="Rectangle 30"/>
            <p:cNvSpPr>
              <a:spLocks noChangeArrowheads="1"/>
            </p:cNvSpPr>
            <p:nvPr/>
          </p:nvSpPr>
          <p:spPr bwMode="auto">
            <a:xfrm>
              <a:off x="4745" y="2568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Network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  <p:sp>
          <p:nvSpPr>
            <p:cNvPr id="32800" name="Rectangle 31"/>
            <p:cNvSpPr>
              <a:spLocks noChangeArrowheads="1"/>
            </p:cNvSpPr>
            <p:nvPr/>
          </p:nvSpPr>
          <p:spPr bwMode="auto">
            <a:xfrm>
              <a:off x="4745" y="2930"/>
              <a:ext cx="681" cy="1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01" name="AutoShape 32"/>
            <p:cNvSpPr>
              <a:spLocks noChangeArrowheads="1"/>
            </p:cNvSpPr>
            <p:nvPr/>
          </p:nvSpPr>
          <p:spPr bwMode="auto">
            <a:xfrm>
              <a:off x="4700" y="3021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02" name="AutoShape 33"/>
            <p:cNvSpPr>
              <a:spLocks noChangeArrowheads="1"/>
            </p:cNvSpPr>
            <p:nvPr/>
          </p:nvSpPr>
          <p:spPr bwMode="auto">
            <a:xfrm>
              <a:off x="5380" y="3021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56"/>
          <p:cNvGrpSpPr>
            <a:grpSpLocks/>
          </p:cNvGrpSpPr>
          <p:nvPr/>
        </p:nvGrpSpPr>
        <p:grpSpPr bwMode="auto">
          <a:xfrm>
            <a:off x="1439863" y="1997075"/>
            <a:ext cx="2274887" cy="1081088"/>
            <a:chOff x="3203" y="1297"/>
            <a:chExt cx="1433" cy="681"/>
          </a:xfrm>
        </p:grpSpPr>
        <p:sp>
          <p:nvSpPr>
            <p:cNvPr id="32793" name="Text Box 11"/>
            <p:cNvSpPr txBox="1">
              <a:spLocks noChangeArrowheads="1"/>
            </p:cNvSpPr>
            <p:nvPr/>
          </p:nvSpPr>
          <p:spPr bwMode="auto">
            <a:xfrm>
              <a:off x="3566" y="1297"/>
              <a:ext cx="107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/>
                <a:t>Service Interface</a:t>
              </a:r>
            </a:p>
          </p:txBody>
        </p:sp>
        <p:sp>
          <p:nvSpPr>
            <p:cNvPr id="32794" name="Line 20"/>
            <p:cNvSpPr>
              <a:spLocks noChangeShapeType="1"/>
            </p:cNvSpPr>
            <p:nvPr/>
          </p:nvSpPr>
          <p:spPr bwMode="auto">
            <a:xfrm>
              <a:off x="3203" y="1978"/>
              <a:ext cx="6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95" name="Line 38"/>
            <p:cNvSpPr>
              <a:spLocks noChangeShapeType="1"/>
            </p:cNvSpPr>
            <p:nvPr/>
          </p:nvSpPr>
          <p:spPr bwMode="auto">
            <a:xfrm flipH="1">
              <a:off x="3747" y="1479"/>
              <a:ext cx="318" cy="499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60"/>
          <p:cNvGrpSpPr>
            <a:grpSpLocks/>
          </p:cNvGrpSpPr>
          <p:nvPr/>
        </p:nvGrpSpPr>
        <p:grpSpPr bwMode="auto">
          <a:xfrm>
            <a:off x="2447925" y="1422400"/>
            <a:ext cx="2058988" cy="2087563"/>
            <a:chOff x="3838" y="935"/>
            <a:chExt cx="1297" cy="1315"/>
          </a:xfrm>
        </p:grpSpPr>
        <p:sp>
          <p:nvSpPr>
            <p:cNvPr id="32790" name="Line 39"/>
            <p:cNvSpPr>
              <a:spLocks noChangeShapeType="1"/>
            </p:cNvSpPr>
            <p:nvPr/>
          </p:nvSpPr>
          <p:spPr bwMode="auto">
            <a:xfrm>
              <a:off x="3838" y="2250"/>
              <a:ext cx="95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91" name="Text Box 43"/>
            <p:cNvSpPr txBox="1">
              <a:spLocks noChangeArrowheads="1"/>
            </p:cNvSpPr>
            <p:nvPr/>
          </p:nvSpPr>
          <p:spPr bwMode="auto">
            <a:xfrm>
              <a:off x="4473" y="935"/>
              <a:ext cx="662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/>
                <a:t>Transport</a:t>
              </a:r>
            </a:p>
            <a:p>
              <a:pPr algn="ctr"/>
              <a:r>
                <a:rPr lang="en-US" sz="1600"/>
                <a:t>Protocol</a:t>
              </a:r>
            </a:p>
          </p:txBody>
        </p:sp>
        <p:sp>
          <p:nvSpPr>
            <p:cNvPr id="32792" name="Line 44"/>
            <p:cNvSpPr>
              <a:spLocks noChangeShapeType="1"/>
            </p:cNvSpPr>
            <p:nvPr/>
          </p:nvSpPr>
          <p:spPr bwMode="auto">
            <a:xfrm flipH="1">
              <a:off x="3974" y="1297"/>
              <a:ext cx="771" cy="952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63"/>
          <p:cNvGrpSpPr>
            <a:grpSpLocks/>
          </p:cNvGrpSpPr>
          <p:nvPr/>
        </p:nvGrpSpPr>
        <p:grpSpPr bwMode="auto">
          <a:xfrm>
            <a:off x="1385888" y="1662113"/>
            <a:ext cx="701675" cy="1631950"/>
            <a:chOff x="3169" y="1086"/>
            <a:chExt cx="442" cy="1028"/>
          </a:xfrm>
        </p:grpSpPr>
        <p:sp>
          <p:nvSpPr>
            <p:cNvPr id="32785" name="Text Box 25"/>
            <p:cNvSpPr txBox="1">
              <a:spLocks noChangeArrowheads="1"/>
            </p:cNvSpPr>
            <p:nvPr/>
          </p:nvSpPr>
          <p:spPr bwMode="auto">
            <a:xfrm>
              <a:off x="3169" y="1086"/>
              <a:ext cx="34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/>
                <a:t>Port</a:t>
              </a:r>
            </a:p>
          </p:txBody>
        </p:sp>
        <p:grpSp>
          <p:nvGrpSpPr>
            <p:cNvPr id="32786" name="Group 21"/>
            <p:cNvGrpSpPr>
              <a:grpSpLocks/>
            </p:cNvGrpSpPr>
            <p:nvPr/>
          </p:nvGrpSpPr>
          <p:grpSpPr bwMode="auto">
            <a:xfrm>
              <a:off x="3521" y="1932"/>
              <a:ext cx="90" cy="182"/>
              <a:chOff x="3470" y="1842"/>
              <a:chExt cx="90" cy="182"/>
            </a:xfrm>
          </p:grpSpPr>
          <p:sp>
            <p:nvSpPr>
              <p:cNvPr id="32788" name="Oval 22"/>
              <p:cNvSpPr>
                <a:spLocks noChangeArrowheads="1"/>
              </p:cNvSpPr>
              <p:nvPr/>
            </p:nvSpPr>
            <p:spPr bwMode="auto">
              <a:xfrm>
                <a:off x="3470" y="1842"/>
                <a:ext cx="90" cy="91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9" name="Line 23"/>
              <p:cNvSpPr>
                <a:spLocks noChangeShapeType="1"/>
              </p:cNvSpPr>
              <p:nvPr/>
            </p:nvSpPr>
            <p:spPr bwMode="auto">
              <a:xfrm flipV="1">
                <a:off x="3515" y="1933"/>
                <a:ext cx="0" cy="91"/>
              </a:xfrm>
              <a:prstGeom prst="line">
                <a:avLst/>
              </a:prstGeom>
              <a:noFill/>
              <a:ln w="28575">
                <a:solidFill>
                  <a:schemeClr val="folHlink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2787" name="Line 24"/>
            <p:cNvSpPr>
              <a:spLocks noChangeShapeType="1"/>
            </p:cNvSpPr>
            <p:nvPr/>
          </p:nvSpPr>
          <p:spPr bwMode="auto">
            <a:xfrm>
              <a:off x="3339" y="1297"/>
              <a:ext cx="227" cy="681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" name="Group 61"/>
          <p:cNvGrpSpPr>
            <a:grpSpLocks/>
          </p:cNvGrpSpPr>
          <p:nvPr/>
        </p:nvGrpSpPr>
        <p:grpSpPr bwMode="auto">
          <a:xfrm>
            <a:off x="935051" y="3438525"/>
            <a:ext cx="4652973" cy="1881188"/>
            <a:chOff x="2885" y="2205"/>
            <a:chExt cx="2931" cy="1185"/>
          </a:xfrm>
        </p:grpSpPr>
        <p:sp>
          <p:nvSpPr>
            <p:cNvPr id="32780" name="Line 45"/>
            <p:cNvSpPr>
              <a:spLocks noChangeShapeType="1"/>
            </p:cNvSpPr>
            <p:nvPr/>
          </p:nvSpPr>
          <p:spPr bwMode="auto">
            <a:xfrm flipH="1" flipV="1">
              <a:off x="4156" y="2295"/>
              <a:ext cx="181" cy="862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81" name="Text Box 46"/>
            <p:cNvSpPr txBox="1">
              <a:spLocks noChangeArrowheads="1"/>
            </p:cNvSpPr>
            <p:nvPr/>
          </p:nvSpPr>
          <p:spPr bwMode="auto">
            <a:xfrm>
              <a:off x="2885" y="3157"/>
              <a:ext cx="2931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dirty="0"/>
                <a:t>TCP: Message, UDP: Datagram, ISO: TPDU</a:t>
              </a:r>
            </a:p>
          </p:txBody>
        </p:sp>
        <p:sp>
          <p:nvSpPr>
            <p:cNvPr id="32782" name="Rectangle 40"/>
            <p:cNvSpPr>
              <a:spLocks noChangeArrowheads="1"/>
            </p:cNvSpPr>
            <p:nvPr/>
          </p:nvSpPr>
          <p:spPr bwMode="auto">
            <a:xfrm>
              <a:off x="4110" y="2205"/>
              <a:ext cx="91" cy="9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83" name="Rectangle 41"/>
            <p:cNvSpPr>
              <a:spLocks noChangeArrowheads="1"/>
            </p:cNvSpPr>
            <p:nvPr/>
          </p:nvSpPr>
          <p:spPr bwMode="auto">
            <a:xfrm>
              <a:off x="4246" y="2205"/>
              <a:ext cx="91" cy="9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84" name="Rectangle 42"/>
            <p:cNvSpPr>
              <a:spLocks noChangeArrowheads="1"/>
            </p:cNvSpPr>
            <p:nvPr/>
          </p:nvSpPr>
          <p:spPr bwMode="auto">
            <a:xfrm>
              <a:off x="4383" y="2205"/>
              <a:ext cx="91" cy="9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69760" name="AutoShape 64"/>
          <p:cNvSpPr>
            <a:spLocks noChangeArrowheads="1"/>
          </p:cNvSpPr>
          <p:nvPr/>
        </p:nvSpPr>
        <p:spPr bwMode="auto">
          <a:xfrm>
            <a:off x="5854700" y="2413000"/>
            <a:ext cx="2755900" cy="2387600"/>
          </a:xfrm>
          <a:prstGeom prst="foldedCorner">
            <a:avLst>
              <a:gd name="adj" fmla="val 12500"/>
            </a:avLst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tabLst>
                <a:tab pos="681038" algn="l"/>
              </a:tabLst>
            </a:pPr>
            <a:r>
              <a:rPr lang="en-US" sz="2400" dirty="0"/>
              <a:t>Addresses</a:t>
            </a:r>
          </a:p>
          <a:p>
            <a:pPr>
              <a:tabLst>
                <a:tab pos="681038" algn="l"/>
              </a:tabLst>
            </a:pPr>
            <a:endParaRPr lang="en-US" sz="1400" dirty="0"/>
          </a:p>
          <a:p>
            <a:pPr>
              <a:tabLst>
                <a:tab pos="681038" algn="l"/>
              </a:tabLst>
            </a:pPr>
            <a:r>
              <a:rPr lang="en-US" sz="1600" dirty="0"/>
              <a:t>TCP/IP	1. Port</a:t>
            </a:r>
          </a:p>
          <a:p>
            <a:pPr>
              <a:tabLst>
                <a:tab pos="681038" algn="l"/>
              </a:tabLst>
            </a:pPr>
            <a:r>
              <a:rPr lang="en-US" sz="1600" dirty="0"/>
              <a:t>	2. IP address !!</a:t>
            </a:r>
          </a:p>
          <a:p>
            <a:pPr>
              <a:tabLst>
                <a:tab pos="681038" algn="l"/>
              </a:tabLst>
            </a:pPr>
            <a:endParaRPr lang="en-US" sz="1600" dirty="0"/>
          </a:p>
          <a:p>
            <a:pPr>
              <a:tabLst>
                <a:tab pos="681038" algn="l"/>
              </a:tabLst>
            </a:pPr>
            <a:r>
              <a:rPr lang="en-US" sz="1600" dirty="0"/>
              <a:t>ISO	TSAP</a:t>
            </a:r>
          </a:p>
          <a:p>
            <a:pPr>
              <a:tabLst>
                <a:tab pos="681038" algn="l"/>
              </a:tabLst>
            </a:pPr>
            <a:r>
              <a:rPr lang="en-US" sz="1600" dirty="0"/>
              <a:t>	(transport service</a:t>
            </a:r>
            <a:br>
              <a:rPr lang="en-US" sz="1600" dirty="0"/>
            </a:br>
            <a:r>
              <a:rPr lang="en-US" sz="1600" dirty="0"/>
              <a:t>	access point)</a:t>
            </a:r>
          </a:p>
        </p:txBody>
      </p:sp>
    </p:spTree>
    <p:extLst>
      <p:ext uri="{BB962C8B-B14F-4D97-AF65-F5344CB8AC3E}">
        <p14:creationId xmlns:p14="http://schemas.microsoft.com/office/powerpoint/2010/main" val="1524065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976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4BEAD-CFAA-AF43-B3CD-7B2F021D5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Transport Layer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CEC88A-05AB-4745-8B10-8B12CC2211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pPr marL="0" indent="0">
              <a:buNone/>
            </a:pP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main()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…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if((sock = socket(AF_INET, SOCK_DGRAM, 0)) &lt; 0)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{ … }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memset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, 0,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)); 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addr.sin_family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= AF_INET;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addr.sin_addr.s_addr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= INADDR_ANY;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addr.sin_port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=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htons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(PORT);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if(bind(sock,(struct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sockaddr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*)&amp;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,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))&lt;0)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{ … }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(struct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sockaddr_in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n =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recvfrom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(sock,(char*)buffer,buflen,0,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(struct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sockaddr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*)&amp;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,&amp;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…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sendto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(sock,(char*)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msg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strlen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msg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),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0,(struct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sockaddr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*)&amp;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addr,len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…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main()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…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if((sock = socket(AF_INET, SOCK_STREAM, 0))&lt;0)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{  … }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…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memset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addr.sin_family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= AF_INET;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addr.sin_addr.s_addr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= INADDR_ANY;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addr.sin_port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=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htons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(PORT);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…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if((bind(sock,(struct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sockaddr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*)&amp;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b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)))&lt;0)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{ … }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if((listen(sock,10))&lt;0)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{ … }</a:t>
            </a: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(struct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sockaddr_in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conn = accept(sock,(struct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sockaddr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*)&amp;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,&amp;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if(conn &lt; 0) { … }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=0;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while(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&gt;0 &amp;&amp; </a:t>
            </a: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n=read(conn,&amp;</a:t>
            </a:r>
            <a:r>
              <a:rPr lang="en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buf|i</a:t>
            </a: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],</a:t>
            </a:r>
            <a:r>
              <a:rPr lang="en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</a:p>
          <a:p>
            <a:pPr marL="0" indent="0">
              <a:buNone/>
            </a:pP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{ </a:t>
            </a:r>
            <a:r>
              <a:rPr lang="nb-NO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+=n; </a:t>
            </a:r>
            <a:r>
              <a:rPr lang="en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-=n; }</a:t>
            </a:r>
          </a:p>
          <a:p>
            <a:pPr marL="0" indent="0">
              <a:buNone/>
            </a:pP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if(n&lt;=0) { … }</a:t>
            </a:r>
          </a:p>
          <a:p>
            <a:pPr marL="0" indent="0">
              <a:buNone/>
            </a:pP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…</a:t>
            </a:r>
          </a:p>
          <a:p>
            <a:pPr marL="0" indent="0">
              <a:buNone/>
            </a:pP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write(conn,buf,1); </a:t>
            </a: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…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AE4AEE-4990-F84A-9DFC-AB61EB431E01}"/>
              </a:ext>
            </a:extLst>
          </p:cNvPr>
          <p:cNvSpPr txBox="1"/>
          <p:nvPr/>
        </p:nvSpPr>
        <p:spPr>
          <a:xfrm>
            <a:off x="1403648" y="764704"/>
            <a:ext cx="8867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Eurostile" panose="020B0504020202050204" pitchFamily="34" charset="77"/>
              </a:rPr>
              <a:t>UDP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D40E72-D8C5-9C4C-BEDA-95325985216F}"/>
              </a:ext>
            </a:extLst>
          </p:cNvPr>
          <p:cNvSpPr txBox="1"/>
          <p:nvPr/>
        </p:nvSpPr>
        <p:spPr>
          <a:xfrm>
            <a:off x="6012160" y="764704"/>
            <a:ext cx="8146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Eurostile" panose="020B0504020202050204" pitchFamily="34" charset="77"/>
              </a:rPr>
              <a:t>TCP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7DED32F-CA2F-964E-BDB5-947A532BF344}"/>
              </a:ext>
            </a:extLst>
          </p:cNvPr>
          <p:cNvGrpSpPr/>
          <p:nvPr/>
        </p:nvGrpSpPr>
        <p:grpSpPr>
          <a:xfrm>
            <a:off x="2444552" y="1700808"/>
            <a:ext cx="6509703" cy="2571116"/>
            <a:chOff x="2444552" y="1700808"/>
            <a:chExt cx="6509703" cy="2571116"/>
          </a:xfrm>
        </p:grpSpPr>
        <p:sp>
          <p:nvSpPr>
            <p:cNvPr id="6" name="Text Box 91">
              <a:extLst>
                <a:ext uri="{FF2B5EF4-FFF2-40B4-BE49-F238E27FC236}">
                  <a16:creationId xmlns:a16="http://schemas.microsoft.com/office/drawing/2014/main" id="{D744917A-0BED-E54C-95BC-75957E12A5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26807" y="2690606"/>
              <a:ext cx="2127448" cy="1569660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latin typeface="Eurostile" panose="020B0504020202050204" pitchFamily="34" charset="77"/>
                </a:rPr>
                <a:t>Connection-oriented</a:t>
              </a:r>
            </a:p>
            <a:p>
              <a:pPr algn="ctr"/>
              <a:endParaRPr lang="en-US" sz="1600" b="1" dirty="0">
                <a:latin typeface="Eurostile" panose="020B0504020202050204" pitchFamily="34" charset="77"/>
              </a:endParaRPr>
            </a:p>
            <a:p>
              <a:pPr algn="ctr"/>
              <a:r>
                <a:rPr lang="en-US" sz="1600" b="1" dirty="0">
                  <a:latin typeface="Eurostile" panose="020B0504020202050204" pitchFamily="34" charset="77"/>
                </a:rPr>
                <a:t>Error recovery</a:t>
              </a:r>
            </a:p>
            <a:p>
              <a:pPr algn="ctr"/>
              <a:r>
                <a:rPr lang="en-US" sz="1600" b="1" dirty="0">
                  <a:latin typeface="Eurostile" panose="020B0504020202050204" pitchFamily="34" charset="77"/>
                </a:rPr>
                <a:t>Reliability</a:t>
              </a:r>
            </a:p>
            <a:p>
              <a:pPr algn="ctr"/>
              <a:r>
                <a:rPr lang="en-US" sz="1600" b="1" dirty="0">
                  <a:latin typeface="Eurostile" panose="020B0504020202050204" pitchFamily="34" charset="77"/>
                </a:rPr>
                <a:t>Flow control</a:t>
              </a:r>
            </a:p>
            <a:p>
              <a:pPr algn="ctr"/>
              <a:r>
                <a:rPr lang="en-US" sz="1600" b="1" dirty="0">
                  <a:latin typeface="Eurostile" panose="020B0504020202050204" pitchFamily="34" charset="77"/>
                </a:rPr>
                <a:t>Congestion control</a:t>
              </a:r>
            </a:p>
          </p:txBody>
        </p:sp>
        <p:sp>
          <p:nvSpPr>
            <p:cNvPr id="7" name="Text Box 91">
              <a:extLst>
                <a:ext uri="{FF2B5EF4-FFF2-40B4-BE49-F238E27FC236}">
                  <a16:creationId xmlns:a16="http://schemas.microsoft.com/office/drawing/2014/main" id="{47DF9C14-755D-154C-9E6D-7B516EFEEF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44552" y="2702264"/>
              <a:ext cx="2127448" cy="1569660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latin typeface="Eurostile" panose="020B0504020202050204" pitchFamily="34" charset="77"/>
                </a:rPr>
                <a:t>Connectionless</a:t>
              </a:r>
            </a:p>
            <a:p>
              <a:pPr algn="ctr"/>
              <a:endParaRPr lang="en-US" sz="1600" b="1" dirty="0">
                <a:latin typeface="Eurostile" panose="020B0504020202050204" pitchFamily="34" charset="77"/>
              </a:endParaRPr>
            </a:p>
            <a:p>
              <a:pPr algn="ctr"/>
              <a:r>
                <a:rPr lang="en-US" sz="1600" b="1" dirty="0">
                  <a:latin typeface="Eurostile" panose="020B0504020202050204" pitchFamily="34" charset="77"/>
                </a:rPr>
                <a:t>No error recovery</a:t>
              </a:r>
            </a:p>
            <a:p>
              <a:pPr algn="ctr"/>
              <a:r>
                <a:rPr lang="en-US" sz="1600" b="1" dirty="0">
                  <a:latin typeface="Eurostile" panose="020B0504020202050204" pitchFamily="34" charset="77"/>
                </a:rPr>
                <a:t>No reliability</a:t>
              </a:r>
            </a:p>
            <a:p>
              <a:pPr algn="ctr"/>
              <a:r>
                <a:rPr lang="en-US" sz="1600" b="1" dirty="0">
                  <a:latin typeface="Eurostile" panose="020B0504020202050204" pitchFamily="34" charset="77"/>
                </a:rPr>
                <a:t>No flow control</a:t>
              </a:r>
            </a:p>
            <a:p>
              <a:pPr algn="ctr"/>
              <a:r>
                <a:rPr lang="en-US" sz="1600" b="1" dirty="0">
                  <a:latin typeface="Eurostile" panose="020B0504020202050204" pitchFamily="34" charset="77"/>
                </a:rPr>
                <a:t>No congestion control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B992E10E-C459-6C4D-ADBE-1AF8ECDD5AE2}"/>
                </a:ext>
              </a:extLst>
            </p:cNvPr>
            <p:cNvCxnSpPr>
              <a:cxnSpLocks/>
              <a:stCxn id="7" idx="0"/>
            </p:cNvCxnSpPr>
            <p:nvPr/>
          </p:nvCxnSpPr>
          <p:spPr bwMode="auto">
            <a:xfrm flipH="1" flipV="1">
              <a:off x="3059832" y="1700808"/>
              <a:ext cx="448444" cy="1001456"/>
            </a:xfrm>
            <a:prstGeom prst="straightConnector1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3A0469D7-01DE-3A49-A6DA-2D3D64085610}"/>
                </a:ext>
              </a:extLst>
            </p:cNvPr>
            <p:cNvCxnSpPr>
              <a:cxnSpLocks/>
              <a:stCxn id="6" idx="0"/>
            </p:cNvCxnSpPr>
            <p:nvPr/>
          </p:nvCxnSpPr>
          <p:spPr bwMode="auto">
            <a:xfrm flipH="1" flipV="1">
              <a:off x="7380313" y="1700808"/>
              <a:ext cx="510218" cy="989798"/>
            </a:xfrm>
            <a:prstGeom prst="straightConnector1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696565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4BEAD-CFAA-AF43-B3CD-7B2F021D5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Transport Layer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CEC88A-05AB-4745-8B10-8B12CC2211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pPr marL="0" indent="0">
              <a:buNone/>
            </a:pP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main()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…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if((sock = socket(AF_INET, SOCK_DGRAM, 0)) &lt; 0)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{ … }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memset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, 0,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)); 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addr.sin_family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= AF_INET;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addr.sin_addr.s_addr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= INADDR_ANY;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addr.sin_port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=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htons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(PORT);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if(bind(sock,(struct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sockaddr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*)&amp;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,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))&lt;0)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{ … }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(struct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sockaddr_in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n =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recvfrom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(sock,(char*)buffer,buflen,0,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(struct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sockaddr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*)&amp;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,&amp;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…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sendto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(sock,(char*)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msg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strlen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msg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),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0,(struct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sockaddr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*)&amp;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addr,len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…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main()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…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if((sock = socket(AF_INET, SOCK_STREAM, 0))&lt;0)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{  … }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…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memset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addr.sin_family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= AF_INET;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addr.sin_addr.s_addr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= INADDR_ANY;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addr.sin_port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=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htons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(PORT);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…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if((bind(sock,(struct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sockaddr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*)&amp;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b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)))&lt;0)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{ … }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if((listen(sock,10))&lt;0)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{ … }</a:t>
            </a: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(struct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sockaddr_in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conn = accept(sock,(struct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sockaddr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*)&amp;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,&amp;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if(conn &lt; 0) { … }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=0;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while(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&gt;0 &amp;&amp; </a:t>
            </a: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n=read(conn,&amp;</a:t>
            </a:r>
            <a:r>
              <a:rPr lang="en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buf|i</a:t>
            </a: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],</a:t>
            </a:r>
            <a:r>
              <a:rPr lang="en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</a:p>
          <a:p>
            <a:pPr marL="0" indent="0">
              <a:buNone/>
            </a:pP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{ </a:t>
            </a:r>
            <a:r>
              <a:rPr lang="nb-NO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+=n; </a:t>
            </a:r>
            <a:r>
              <a:rPr lang="en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-=n; }</a:t>
            </a:r>
          </a:p>
          <a:p>
            <a:pPr marL="0" indent="0">
              <a:buNone/>
            </a:pP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if(n&lt;=0) { … }</a:t>
            </a:r>
          </a:p>
          <a:p>
            <a:pPr marL="0" indent="0">
              <a:buNone/>
            </a:pP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…</a:t>
            </a:r>
          </a:p>
          <a:p>
            <a:pPr marL="0" indent="0">
              <a:buNone/>
            </a:pP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write(conn,buf,1); </a:t>
            </a: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…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AE4AEE-4990-F84A-9DFC-AB61EB431E01}"/>
              </a:ext>
            </a:extLst>
          </p:cNvPr>
          <p:cNvSpPr txBox="1"/>
          <p:nvPr/>
        </p:nvSpPr>
        <p:spPr>
          <a:xfrm>
            <a:off x="1403648" y="764704"/>
            <a:ext cx="8867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Eurostile" panose="020B0504020202050204" pitchFamily="34" charset="77"/>
              </a:rPr>
              <a:t>UDP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D40E72-D8C5-9C4C-BEDA-95325985216F}"/>
              </a:ext>
            </a:extLst>
          </p:cNvPr>
          <p:cNvSpPr txBox="1"/>
          <p:nvPr/>
        </p:nvSpPr>
        <p:spPr>
          <a:xfrm>
            <a:off x="6012160" y="764704"/>
            <a:ext cx="8146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Eurostile" panose="020B0504020202050204" pitchFamily="34" charset="77"/>
              </a:rPr>
              <a:t>TCP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7DED32F-CA2F-964E-BDB5-947A532BF344}"/>
              </a:ext>
            </a:extLst>
          </p:cNvPr>
          <p:cNvGrpSpPr/>
          <p:nvPr/>
        </p:nvGrpSpPr>
        <p:grpSpPr>
          <a:xfrm>
            <a:off x="2508052" y="3148609"/>
            <a:ext cx="6509703" cy="2078673"/>
            <a:chOff x="2444552" y="1700809"/>
            <a:chExt cx="6509703" cy="2078673"/>
          </a:xfrm>
        </p:grpSpPr>
        <p:sp>
          <p:nvSpPr>
            <p:cNvPr id="6" name="Text Box 91">
              <a:extLst>
                <a:ext uri="{FF2B5EF4-FFF2-40B4-BE49-F238E27FC236}">
                  <a16:creationId xmlns:a16="http://schemas.microsoft.com/office/drawing/2014/main" id="{D744917A-0BED-E54C-95BC-75957E12A5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26807" y="3183049"/>
              <a:ext cx="2127448" cy="584775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latin typeface="Eurostile" panose="020B0504020202050204" pitchFamily="34" charset="77"/>
                </a:rPr>
                <a:t>Bind the port PORT to the socket</a:t>
              </a:r>
            </a:p>
          </p:txBody>
        </p:sp>
        <p:sp>
          <p:nvSpPr>
            <p:cNvPr id="7" name="Text Box 91">
              <a:extLst>
                <a:ext uri="{FF2B5EF4-FFF2-40B4-BE49-F238E27FC236}">
                  <a16:creationId xmlns:a16="http://schemas.microsoft.com/office/drawing/2014/main" id="{47DF9C14-755D-154C-9E6D-7B516EFEEF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44552" y="3194707"/>
              <a:ext cx="2127448" cy="584775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latin typeface="Eurostile" panose="020B0504020202050204" pitchFamily="34" charset="77"/>
                </a:rPr>
                <a:t>Bind the port PORT to the socket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B992E10E-C459-6C4D-ADBE-1AF8ECDD5AE2}"/>
                </a:ext>
              </a:extLst>
            </p:cNvPr>
            <p:cNvCxnSpPr>
              <a:cxnSpLocks/>
              <a:stCxn id="7" idx="0"/>
            </p:cNvCxnSpPr>
            <p:nvPr/>
          </p:nvCxnSpPr>
          <p:spPr bwMode="auto">
            <a:xfrm flipH="1" flipV="1">
              <a:off x="3059832" y="1700809"/>
              <a:ext cx="448444" cy="1493898"/>
            </a:xfrm>
            <a:prstGeom prst="straightConnector1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3A0469D7-01DE-3A49-A6DA-2D3D64085610}"/>
                </a:ext>
              </a:extLst>
            </p:cNvPr>
            <p:cNvCxnSpPr>
              <a:cxnSpLocks/>
              <a:stCxn id="6" idx="0"/>
            </p:cNvCxnSpPr>
            <p:nvPr/>
          </p:nvCxnSpPr>
          <p:spPr bwMode="auto">
            <a:xfrm flipH="1" flipV="1">
              <a:off x="7380313" y="1700809"/>
              <a:ext cx="510218" cy="1482240"/>
            </a:xfrm>
            <a:prstGeom prst="straightConnector1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EDDD8F02-33FD-F54E-9ABE-29DADDFC5C00}"/>
              </a:ext>
            </a:extLst>
          </p:cNvPr>
          <p:cNvSpPr txBox="1"/>
          <p:nvPr/>
        </p:nvSpPr>
        <p:spPr>
          <a:xfrm>
            <a:off x="203200" y="5664200"/>
            <a:ext cx="8735084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Eurostile"/>
                <a:cs typeface="Eurostile"/>
              </a:rPr>
              <a:t>But how to inform the other side about this port number?</a:t>
            </a:r>
          </a:p>
        </p:txBody>
      </p:sp>
    </p:spTree>
    <p:extLst>
      <p:ext uri="{BB962C8B-B14F-4D97-AF65-F5344CB8AC3E}">
        <p14:creationId xmlns:p14="http://schemas.microsoft.com/office/powerpoint/2010/main" val="245205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Addressing at the Transport Layer</a:t>
            </a:r>
            <a:endParaRPr lang="en-US" sz="3200"/>
          </a:p>
        </p:txBody>
      </p:sp>
      <p:grpSp>
        <p:nvGrpSpPr>
          <p:cNvPr id="38916" name="Group 26"/>
          <p:cNvGrpSpPr>
            <a:grpSpLocks/>
          </p:cNvGrpSpPr>
          <p:nvPr/>
        </p:nvGrpSpPr>
        <p:grpSpPr bwMode="auto">
          <a:xfrm>
            <a:off x="815975" y="2692400"/>
            <a:ext cx="7385050" cy="3111500"/>
            <a:chOff x="1156" y="799"/>
            <a:chExt cx="3494" cy="1406"/>
          </a:xfrm>
        </p:grpSpPr>
        <p:sp>
          <p:nvSpPr>
            <p:cNvPr id="38917" name="Rectangle 7"/>
            <p:cNvSpPr>
              <a:spLocks noChangeArrowheads="1"/>
            </p:cNvSpPr>
            <p:nvPr/>
          </p:nvSpPr>
          <p:spPr bwMode="auto">
            <a:xfrm>
              <a:off x="1156" y="799"/>
              <a:ext cx="545" cy="31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/>
                <a:t>SSH</a:t>
              </a:r>
            </a:p>
            <a:p>
              <a:pPr algn="ctr"/>
              <a:r>
                <a:rPr lang="en-US" sz="2000" dirty="0"/>
                <a:t>client</a:t>
              </a:r>
            </a:p>
          </p:txBody>
        </p:sp>
        <p:sp>
          <p:nvSpPr>
            <p:cNvPr id="38918" name="Rectangle 8"/>
            <p:cNvSpPr>
              <a:spLocks noChangeArrowheads="1"/>
            </p:cNvSpPr>
            <p:nvPr/>
          </p:nvSpPr>
          <p:spPr bwMode="auto">
            <a:xfrm>
              <a:off x="1746" y="799"/>
              <a:ext cx="545" cy="31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/>
                <a:t>SSH</a:t>
              </a:r>
            </a:p>
            <a:p>
              <a:pPr algn="ctr"/>
              <a:r>
                <a:rPr lang="en-US" sz="2000" dirty="0"/>
                <a:t>server</a:t>
              </a:r>
            </a:p>
          </p:txBody>
        </p:sp>
        <p:sp>
          <p:nvSpPr>
            <p:cNvPr id="38919" name="Rectangle 9"/>
            <p:cNvSpPr>
              <a:spLocks noChangeArrowheads="1"/>
            </p:cNvSpPr>
            <p:nvPr/>
          </p:nvSpPr>
          <p:spPr bwMode="auto">
            <a:xfrm>
              <a:off x="2335" y="799"/>
              <a:ext cx="545" cy="31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/>
                <a:t>DNS</a:t>
              </a:r>
            </a:p>
            <a:p>
              <a:pPr algn="ctr"/>
              <a:r>
                <a:rPr lang="en-US" sz="2000" dirty="0"/>
                <a:t>client</a:t>
              </a:r>
            </a:p>
          </p:txBody>
        </p:sp>
        <p:sp>
          <p:nvSpPr>
            <p:cNvPr id="38920" name="Rectangle 10"/>
            <p:cNvSpPr>
              <a:spLocks noChangeArrowheads="1"/>
            </p:cNvSpPr>
            <p:nvPr/>
          </p:nvSpPr>
          <p:spPr bwMode="auto">
            <a:xfrm>
              <a:off x="2925" y="799"/>
              <a:ext cx="545" cy="31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/>
                <a:t>DNS</a:t>
              </a:r>
            </a:p>
            <a:p>
              <a:pPr algn="ctr"/>
              <a:r>
                <a:rPr lang="en-US" sz="2000" dirty="0"/>
                <a:t>server</a:t>
              </a:r>
            </a:p>
          </p:txBody>
        </p:sp>
        <p:sp>
          <p:nvSpPr>
            <p:cNvPr id="38921" name="Rectangle 11"/>
            <p:cNvSpPr>
              <a:spLocks noChangeArrowheads="1"/>
            </p:cNvSpPr>
            <p:nvPr/>
          </p:nvSpPr>
          <p:spPr bwMode="auto">
            <a:xfrm>
              <a:off x="3515" y="799"/>
              <a:ext cx="545" cy="31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/>
                <a:t>HTTP</a:t>
              </a:r>
            </a:p>
            <a:p>
              <a:pPr algn="ctr"/>
              <a:r>
                <a:rPr lang="en-US" sz="2000" dirty="0"/>
                <a:t>client</a:t>
              </a:r>
            </a:p>
          </p:txBody>
        </p:sp>
        <p:sp>
          <p:nvSpPr>
            <p:cNvPr id="38922" name="Rectangle 12"/>
            <p:cNvSpPr>
              <a:spLocks noChangeArrowheads="1"/>
            </p:cNvSpPr>
            <p:nvPr/>
          </p:nvSpPr>
          <p:spPr bwMode="auto">
            <a:xfrm>
              <a:off x="4105" y="799"/>
              <a:ext cx="545" cy="31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/>
                <a:t>HTTP</a:t>
              </a:r>
            </a:p>
            <a:p>
              <a:pPr algn="ctr"/>
              <a:r>
                <a:rPr lang="en-US" sz="2000" dirty="0"/>
                <a:t>server</a:t>
              </a:r>
            </a:p>
          </p:txBody>
        </p:sp>
        <p:sp>
          <p:nvSpPr>
            <p:cNvPr id="38923" name="Rectangle 13"/>
            <p:cNvSpPr>
              <a:spLocks noChangeArrowheads="1"/>
            </p:cNvSpPr>
            <p:nvPr/>
          </p:nvSpPr>
          <p:spPr bwMode="auto">
            <a:xfrm>
              <a:off x="2608" y="1344"/>
              <a:ext cx="545" cy="31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/>
                <a:t>Transport</a:t>
              </a:r>
            </a:p>
          </p:txBody>
        </p:sp>
        <p:sp>
          <p:nvSpPr>
            <p:cNvPr id="38924" name="Rectangle 14"/>
            <p:cNvSpPr>
              <a:spLocks noChangeArrowheads="1"/>
            </p:cNvSpPr>
            <p:nvPr/>
          </p:nvSpPr>
          <p:spPr bwMode="auto">
            <a:xfrm>
              <a:off x="2608" y="1661"/>
              <a:ext cx="545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/>
                <a:t>Network</a:t>
              </a:r>
            </a:p>
          </p:txBody>
        </p:sp>
        <p:sp>
          <p:nvSpPr>
            <p:cNvPr id="38925" name="Rectangle 15"/>
            <p:cNvSpPr>
              <a:spLocks noChangeArrowheads="1"/>
            </p:cNvSpPr>
            <p:nvPr/>
          </p:nvSpPr>
          <p:spPr bwMode="auto">
            <a:xfrm>
              <a:off x="2608" y="1842"/>
              <a:ext cx="545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/>
                <a:t>Data link</a:t>
              </a:r>
            </a:p>
          </p:txBody>
        </p:sp>
        <p:sp>
          <p:nvSpPr>
            <p:cNvPr id="38926" name="Rectangle 16"/>
            <p:cNvSpPr>
              <a:spLocks noChangeArrowheads="1"/>
            </p:cNvSpPr>
            <p:nvPr/>
          </p:nvSpPr>
          <p:spPr bwMode="auto">
            <a:xfrm>
              <a:off x="2608" y="2024"/>
              <a:ext cx="545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/>
                <a:t>Physical</a:t>
              </a:r>
            </a:p>
          </p:txBody>
        </p:sp>
        <p:sp>
          <p:nvSpPr>
            <p:cNvPr id="38927" name="Line 18"/>
            <p:cNvSpPr>
              <a:spLocks noChangeShapeType="1"/>
            </p:cNvSpPr>
            <p:nvPr/>
          </p:nvSpPr>
          <p:spPr bwMode="auto">
            <a:xfrm>
              <a:off x="1429" y="1117"/>
              <a:ext cx="127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2800"/>
            </a:p>
          </p:txBody>
        </p:sp>
        <p:sp>
          <p:nvSpPr>
            <p:cNvPr id="38928" name="Line 19"/>
            <p:cNvSpPr>
              <a:spLocks noChangeShapeType="1"/>
            </p:cNvSpPr>
            <p:nvPr/>
          </p:nvSpPr>
          <p:spPr bwMode="auto">
            <a:xfrm flipH="1" flipV="1">
              <a:off x="2064" y="1117"/>
              <a:ext cx="68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2800"/>
            </a:p>
          </p:txBody>
        </p:sp>
        <p:sp>
          <p:nvSpPr>
            <p:cNvPr id="38929" name="Line 20"/>
            <p:cNvSpPr>
              <a:spLocks noChangeShapeType="1"/>
            </p:cNvSpPr>
            <p:nvPr/>
          </p:nvSpPr>
          <p:spPr bwMode="auto">
            <a:xfrm flipH="1">
              <a:off x="3107" y="1117"/>
              <a:ext cx="127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2800"/>
            </a:p>
          </p:txBody>
        </p:sp>
        <p:sp>
          <p:nvSpPr>
            <p:cNvPr id="38930" name="Line 21"/>
            <p:cNvSpPr>
              <a:spLocks noChangeShapeType="1"/>
            </p:cNvSpPr>
            <p:nvPr/>
          </p:nvSpPr>
          <p:spPr bwMode="auto">
            <a:xfrm flipH="1">
              <a:off x="3016" y="1117"/>
              <a:ext cx="771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2800"/>
            </a:p>
          </p:txBody>
        </p:sp>
        <p:sp>
          <p:nvSpPr>
            <p:cNvPr id="38931" name="Line 22"/>
            <p:cNvSpPr>
              <a:spLocks noChangeShapeType="1"/>
            </p:cNvSpPr>
            <p:nvPr/>
          </p:nvSpPr>
          <p:spPr bwMode="auto">
            <a:xfrm flipH="1">
              <a:off x="2925" y="1117"/>
              <a:ext cx="27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2800"/>
            </a:p>
          </p:txBody>
        </p:sp>
        <p:sp>
          <p:nvSpPr>
            <p:cNvPr id="38932" name="Line 23"/>
            <p:cNvSpPr>
              <a:spLocks noChangeShapeType="1"/>
            </p:cNvSpPr>
            <p:nvPr/>
          </p:nvSpPr>
          <p:spPr bwMode="auto">
            <a:xfrm>
              <a:off x="2608" y="1117"/>
              <a:ext cx="227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2800"/>
            </a:p>
          </p:txBody>
        </p:sp>
        <p:sp>
          <p:nvSpPr>
            <p:cNvPr id="38933" name="Line 24"/>
            <p:cNvSpPr>
              <a:spLocks noChangeShapeType="1"/>
            </p:cNvSpPr>
            <p:nvPr/>
          </p:nvSpPr>
          <p:spPr bwMode="auto">
            <a:xfrm>
              <a:off x="3152" y="2115"/>
              <a:ext cx="4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2800"/>
            </a:p>
          </p:txBody>
        </p:sp>
        <p:sp>
          <p:nvSpPr>
            <p:cNvPr id="38934" name="Line 25"/>
            <p:cNvSpPr>
              <a:spLocks noChangeShapeType="1"/>
            </p:cNvSpPr>
            <p:nvPr/>
          </p:nvSpPr>
          <p:spPr bwMode="auto">
            <a:xfrm>
              <a:off x="2200" y="2115"/>
              <a:ext cx="4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280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0F21101-DB37-5C4B-9D01-AF58340E4B66}"/>
              </a:ext>
            </a:extLst>
          </p:cNvPr>
          <p:cNvGrpSpPr/>
          <p:nvPr/>
        </p:nvGrpSpPr>
        <p:grpSpPr>
          <a:xfrm>
            <a:off x="1391942" y="1150007"/>
            <a:ext cx="6233117" cy="1542394"/>
            <a:chOff x="1391942" y="1150007"/>
            <a:chExt cx="6233117" cy="1542394"/>
          </a:xfrm>
        </p:grpSpPr>
        <p:sp>
          <p:nvSpPr>
            <p:cNvPr id="23" name="Text Box 91">
              <a:extLst>
                <a:ext uri="{FF2B5EF4-FFF2-40B4-BE49-F238E27FC236}">
                  <a16:creationId xmlns:a16="http://schemas.microsoft.com/office/drawing/2014/main" id="{009141BD-FDA0-424B-9505-F8700EC1CA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49452" y="1150007"/>
              <a:ext cx="1911548" cy="584775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latin typeface="Eurostile" panose="020B0504020202050204" pitchFamily="34" charset="77"/>
                </a:rPr>
                <a:t>What are their ports?</a:t>
              </a:r>
            </a:p>
          </p:txBody>
        </p:sp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A6B6313D-D695-0542-8501-E3E8E219112E}"/>
                </a:ext>
              </a:extLst>
            </p:cNvPr>
            <p:cNvCxnSpPr>
              <a:stCxn id="23" idx="1"/>
              <a:endCxn id="38917" idx="0"/>
            </p:cNvCxnSpPr>
            <p:nvPr/>
          </p:nvCxnSpPr>
          <p:spPr bwMode="auto">
            <a:xfrm rot="10800000" flipV="1">
              <a:off x="1391942" y="1442394"/>
              <a:ext cx="2157510" cy="1250005"/>
            </a:xfrm>
            <a:prstGeom prst="curvedConnector2">
              <a:avLst/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dash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26" name="Straight Arrow Connector 2">
              <a:extLst>
                <a:ext uri="{FF2B5EF4-FFF2-40B4-BE49-F238E27FC236}">
                  <a16:creationId xmlns:a16="http://schemas.microsoft.com/office/drawing/2014/main" id="{20C0529F-6654-4447-A52E-9B0CB9FB4969}"/>
                </a:ext>
              </a:extLst>
            </p:cNvPr>
            <p:cNvCxnSpPr>
              <a:cxnSpLocks/>
              <a:stCxn id="23" idx="1"/>
              <a:endCxn id="38918" idx="0"/>
            </p:cNvCxnSpPr>
            <p:nvPr/>
          </p:nvCxnSpPr>
          <p:spPr bwMode="auto">
            <a:xfrm rot="10800000" flipV="1">
              <a:off x="2638988" y="1442394"/>
              <a:ext cx="910464" cy="1250005"/>
            </a:xfrm>
            <a:prstGeom prst="curvedConnector2">
              <a:avLst/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dash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29" name="Straight Arrow Connector 2">
              <a:extLst>
                <a:ext uri="{FF2B5EF4-FFF2-40B4-BE49-F238E27FC236}">
                  <a16:creationId xmlns:a16="http://schemas.microsoft.com/office/drawing/2014/main" id="{B618E0EB-2C8B-BD47-8927-7E9F87995818}"/>
                </a:ext>
              </a:extLst>
            </p:cNvPr>
            <p:cNvCxnSpPr>
              <a:cxnSpLocks/>
              <a:stCxn id="23" idx="3"/>
              <a:endCxn id="38922" idx="0"/>
            </p:cNvCxnSpPr>
            <p:nvPr/>
          </p:nvCxnSpPr>
          <p:spPr bwMode="auto">
            <a:xfrm>
              <a:off x="5461000" y="1442395"/>
              <a:ext cx="2164059" cy="1250005"/>
            </a:xfrm>
            <a:prstGeom prst="curvedConnector2">
              <a:avLst/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dash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32" name="Straight Arrow Connector 2">
              <a:extLst>
                <a:ext uri="{FF2B5EF4-FFF2-40B4-BE49-F238E27FC236}">
                  <a16:creationId xmlns:a16="http://schemas.microsoft.com/office/drawing/2014/main" id="{C55B0547-4EF6-6340-88E8-D6EAF5F8D773}"/>
                </a:ext>
              </a:extLst>
            </p:cNvPr>
            <p:cNvCxnSpPr>
              <a:cxnSpLocks/>
              <a:stCxn id="23" idx="3"/>
              <a:endCxn id="38921" idx="0"/>
            </p:cNvCxnSpPr>
            <p:nvPr/>
          </p:nvCxnSpPr>
          <p:spPr bwMode="auto">
            <a:xfrm>
              <a:off x="5461000" y="1442395"/>
              <a:ext cx="917013" cy="1250005"/>
            </a:xfrm>
            <a:prstGeom prst="curvedConnector2">
              <a:avLst/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dash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35" name="Straight Arrow Connector 2">
              <a:extLst>
                <a:ext uri="{FF2B5EF4-FFF2-40B4-BE49-F238E27FC236}">
                  <a16:creationId xmlns:a16="http://schemas.microsoft.com/office/drawing/2014/main" id="{3E51F61C-2470-DE4E-B1CC-6B57915C76F5}"/>
                </a:ext>
              </a:extLst>
            </p:cNvPr>
            <p:cNvCxnSpPr>
              <a:cxnSpLocks/>
              <a:stCxn id="23" idx="2"/>
              <a:endCxn id="38920" idx="0"/>
            </p:cNvCxnSpPr>
            <p:nvPr/>
          </p:nvCxnSpPr>
          <p:spPr bwMode="auto">
            <a:xfrm rot="16200000" flipH="1">
              <a:off x="4339287" y="1900720"/>
              <a:ext cx="957618" cy="625741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dash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38" name="Straight Arrow Connector 2">
              <a:extLst>
                <a:ext uri="{FF2B5EF4-FFF2-40B4-BE49-F238E27FC236}">
                  <a16:creationId xmlns:a16="http://schemas.microsoft.com/office/drawing/2014/main" id="{3BC557DC-0AF4-624C-8625-097180DD2936}"/>
                </a:ext>
              </a:extLst>
            </p:cNvPr>
            <p:cNvCxnSpPr>
              <a:cxnSpLocks/>
              <a:stCxn id="23" idx="2"/>
              <a:endCxn id="38919" idx="0"/>
            </p:cNvCxnSpPr>
            <p:nvPr/>
          </p:nvCxnSpPr>
          <p:spPr bwMode="auto">
            <a:xfrm rot="5400000">
              <a:off x="3715765" y="1902939"/>
              <a:ext cx="957618" cy="621305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dash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423C72C-9066-C74A-9C81-0E23845EB59D}"/>
              </a:ext>
            </a:extLst>
          </p:cNvPr>
          <p:cNvGrpSpPr/>
          <p:nvPr/>
        </p:nvGrpSpPr>
        <p:grpSpPr>
          <a:xfrm>
            <a:off x="2638988" y="3396139"/>
            <a:ext cx="4985013" cy="3063043"/>
            <a:chOff x="2638988" y="3396139"/>
            <a:chExt cx="4985013" cy="3063043"/>
          </a:xfrm>
        </p:grpSpPr>
        <p:sp>
          <p:nvSpPr>
            <p:cNvPr id="42" name="Text Box 91">
              <a:extLst>
                <a:ext uri="{FF2B5EF4-FFF2-40B4-BE49-F238E27FC236}">
                  <a16:creationId xmlns:a16="http://schemas.microsoft.com/office/drawing/2014/main" id="{27A6A87C-6569-0E46-A61F-48947D628A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75193" y="5874407"/>
              <a:ext cx="1911548" cy="584775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latin typeface="Eurostile" panose="020B0504020202050204" pitchFamily="34" charset="77"/>
                </a:rPr>
                <a:t>“Simple” answer for servers</a:t>
              </a:r>
            </a:p>
          </p:txBody>
        </p:sp>
        <p:cxnSp>
          <p:nvCxnSpPr>
            <p:cNvPr id="51" name="Straight Arrow Connector 2">
              <a:extLst>
                <a:ext uri="{FF2B5EF4-FFF2-40B4-BE49-F238E27FC236}">
                  <a16:creationId xmlns:a16="http://schemas.microsoft.com/office/drawing/2014/main" id="{47F60390-4428-8545-AAA9-3C0F164F6298}"/>
                </a:ext>
              </a:extLst>
            </p:cNvPr>
            <p:cNvCxnSpPr>
              <a:cxnSpLocks/>
              <a:stCxn id="42" idx="0"/>
              <a:endCxn id="38918" idx="2"/>
            </p:cNvCxnSpPr>
            <p:nvPr/>
          </p:nvCxnSpPr>
          <p:spPr bwMode="auto">
            <a:xfrm rot="16200000" flipV="1">
              <a:off x="2645844" y="3389283"/>
              <a:ext cx="2478268" cy="2491979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dash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54" name="Straight Arrow Connector 2">
              <a:extLst>
                <a:ext uri="{FF2B5EF4-FFF2-40B4-BE49-F238E27FC236}">
                  <a16:creationId xmlns:a16="http://schemas.microsoft.com/office/drawing/2014/main" id="{CC0E9422-21D1-8B4B-8E70-7D8EA091B490}"/>
                </a:ext>
              </a:extLst>
            </p:cNvPr>
            <p:cNvCxnSpPr>
              <a:cxnSpLocks/>
              <a:stCxn id="42" idx="0"/>
              <a:endCxn id="38920" idx="2"/>
            </p:cNvCxnSpPr>
            <p:nvPr/>
          </p:nvCxnSpPr>
          <p:spPr bwMode="auto">
            <a:xfrm rot="5400000" flipH="1" flipV="1">
              <a:off x="3891833" y="4635273"/>
              <a:ext cx="2478268" cy="12700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dash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57" name="Straight Arrow Connector 2">
              <a:extLst>
                <a:ext uri="{FF2B5EF4-FFF2-40B4-BE49-F238E27FC236}">
                  <a16:creationId xmlns:a16="http://schemas.microsoft.com/office/drawing/2014/main" id="{8E00E86F-D217-654B-BF4F-C689BFB14979}"/>
                </a:ext>
              </a:extLst>
            </p:cNvPr>
            <p:cNvCxnSpPr>
              <a:cxnSpLocks/>
              <a:stCxn id="42" idx="0"/>
              <a:endCxn id="38929" idx="0"/>
            </p:cNvCxnSpPr>
            <p:nvPr/>
          </p:nvCxnSpPr>
          <p:spPr bwMode="auto">
            <a:xfrm rot="5400000" flipH="1" flipV="1">
              <a:off x="5138350" y="3388756"/>
              <a:ext cx="2478268" cy="2493035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dash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</p:grpSp>
    </p:spTree>
    <p:extLst>
      <p:ext uri="{BB962C8B-B14F-4D97-AF65-F5344CB8AC3E}">
        <p14:creationId xmlns:p14="http://schemas.microsoft.com/office/powerpoint/2010/main" val="3169208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Addressing at the Transport Layer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3154088834"/>
              </p:ext>
            </p:extLst>
          </p:nvPr>
        </p:nvGraphicFramePr>
        <p:xfrm>
          <a:off x="1372594" y="1795463"/>
          <a:ext cx="6271813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07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649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Port 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Service</a:t>
                      </a:r>
                      <a:r>
                        <a:rPr lang="en-US" baseline="0" dirty="0">
                          <a:latin typeface="Eurostile" panose="020B0504020202050204" pitchFamily="34" charset="77"/>
                        </a:rPr>
                        <a:t> name</a:t>
                      </a:r>
                      <a:endParaRPr lang="en-US" dirty="0">
                        <a:latin typeface="Eurostile" panose="020B0504020202050204" pitchFamily="34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SSH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Secure Shell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SMTP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Simple Mail Transfer Protocol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DOMAIN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Domain Name Systems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HTTP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Hypertext</a:t>
                      </a:r>
                      <a:r>
                        <a:rPr lang="en-US" baseline="0" dirty="0">
                          <a:latin typeface="Eurostile" panose="020B0504020202050204" pitchFamily="34" charset="77"/>
                        </a:rPr>
                        <a:t> Transport Protocol</a:t>
                      </a:r>
                      <a:endParaRPr lang="en-US" dirty="0">
                        <a:latin typeface="Eurostile" panose="020B0504020202050204" pitchFamily="34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POP3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Post</a:t>
                      </a:r>
                      <a:r>
                        <a:rPr lang="en-US" baseline="0" dirty="0">
                          <a:latin typeface="Eurostile" panose="020B0504020202050204" pitchFamily="34" charset="77"/>
                        </a:rPr>
                        <a:t> Office Protocol, version 3</a:t>
                      </a:r>
                      <a:endParaRPr lang="en-US" dirty="0">
                        <a:latin typeface="Eurostile" panose="020B0504020202050204" pitchFamily="34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NTP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Network Time Protocol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IMAP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Internet Message Access Protocol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half" idx="4294967295"/>
          </p:nvPr>
        </p:nvSpPr>
        <p:spPr>
          <a:xfrm>
            <a:off x="0" y="1028700"/>
            <a:ext cx="8839200" cy="540861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There is a list maintained by IANA – Internet Assigned Numbers Authority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TCP and UDP have separate assignments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same port number – different service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The table shows some examples for TCP (read /etc/services for more)</a:t>
            </a:r>
          </a:p>
        </p:txBody>
      </p:sp>
    </p:spTree>
    <p:extLst>
      <p:ext uri="{BB962C8B-B14F-4D97-AF65-F5344CB8AC3E}">
        <p14:creationId xmlns:p14="http://schemas.microsoft.com/office/powerpoint/2010/main" val="1124007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/>
              <a:t>Multiplexing task of the Transport Layer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885825"/>
            <a:ext cx="8839200" cy="191928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/>
              <a:t>Multiplexing and demultiplexing task of the transport layer</a:t>
            </a:r>
          </a:p>
          <a:p>
            <a:pPr eaLnBrk="1" hangingPunct="1">
              <a:lnSpc>
                <a:spcPct val="80000"/>
              </a:lnSpc>
            </a:pPr>
            <a:r>
              <a:rPr lang="en-US" sz="2400"/>
              <a:t>Example: accessing a web page with video element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Three protocols used (minor simplification)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/>
              <a:t>HTTP for web page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/>
              <a:t>RTSP for video control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/>
              <a:t>RTP for video data</a:t>
            </a:r>
          </a:p>
        </p:txBody>
      </p:sp>
      <p:grpSp>
        <p:nvGrpSpPr>
          <p:cNvPr id="45060" name="Group 4"/>
          <p:cNvGrpSpPr>
            <a:grpSpLocks/>
          </p:cNvGrpSpPr>
          <p:nvPr/>
        </p:nvGrpSpPr>
        <p:grpSpPr bwMode="auto">
          <a:xfrm>
            <a:off x="395288" y="3644900"/>
            <a:ext cx="442912" cy="2247900"/>
            <a:chOff x="2880" y="1706"/>
            <a:chExt cx="279" cy="1416"/>
          </a:xfrm>
        </p:grpSpPr>
        <p:sp>
          <p:nvSpPr>
            <p:cNvPr id="45119" name="Text Box 5"/>
            <p:cNvSpPr txBox="1">
              <a:spLocks noChangeArrowheads="1"/>
            </p:cNvSpPr>
            <p:nvPr/>
          </p:nvSpPr>
          <p:spPr bwMode="auto">
            <a:xfrm>
              <a:off x="2880" y="2930"/>
              <a:ext cx="27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1-2</a:t>
              </a:r>
            </a:p>
          </p:txBody>
        </p:sp>
        <p:sp>
          <p:nvSpPr>
            <p:cNvPr id="45120" name="Text Box 6"/>
            <p:cNvSpPr txBox="1">
              <a:spLocks noChangeArrowheads="1"/>
            </p:cNvSpPr>
            <p:nvPr/>
          </p:nvSpPr>
          <p:spPr bwMode="auto">
            <a:xfrm>
              <a:off x="2931" y="2658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3</a:t>
              </a:r>
            </a:p>
          </p:txBody>
        </p:sp>
        <p:sp>
          <p:nvSpPr>
            <p:cNvPr id="45121" name="Text Box 7"/>
            <p:cNvSpPr txBox="1">
              <a:spLocks noChangeArrowheads="1"/>
            </p:cNvSpPr>
            <p:nvPr/>
          </p:nvSpPr>
          <p:spPr bwMode="auto">
            <a:xfrm>
              <a:off x="2931" y="2205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4</a:t>
              </a:r>
            </a:p>
          </p:txBody>
        </p:sp>
        <p:sp>
          <p:nvSpPr>
            <p:cNvPr id="45122" name="Text Box 8"/>
            <p:cNvSpPr txBox="1">
              <a:spLocks noChangeArrowheads="1"/>
            </p:cNvSpPr>
            <p:nvPr/>
          </p:nvSpPr>
          <p:spPr bwMode="auto">
            <a:xfrm>
              <a:off x="2931" y="1706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5</a:t>
              </a:r>
            </a:p>
          </p:txBody>
        </p:sp>
      </p:grpSp>
      <p:sp>
        <p:nvSpPr>
          <p:cNvPr id="45061" name="Rectangle 9"/>
          <p:cNvSpPr>
            <a:spLocks noChangeArrowheads="1"/>
          </p:cNvSpPr>
          <p:nvPr/>
        </p:nvSpPr>
        <p:spPr bwMode="auto">
          <a:xfrm>
            <a:off x="827088" y="4076700"/>
            <a:ext cx="2232025" cy="9366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2" name="Rectangle 10"/>
          <p:cNvSpPr>
            <a:spLocks noChangeArrowheads="1"/>
          </p:cNvSpPr>
          <p:nvPr/>
        </p:nvSpPr>
        <p:spPr bwMode="auto">
          <a:xfrm>
            <a:off x="827088" y="3141663"/>
            <a:ext cx="2232025" cy="9350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600"/>
          </a:p>
        </p:txBody>
      </p:sp>
      <p:sp>
        <p:nvSpPr>
          <p:cNvPr id="45063" name="Rectangle 11"/>
          <p:cNvSpPr>
            <a:spLocks noChangeArrowheads="1"/>
          </p:cNvSpPr>
          <p:nvPr/>
        </p:nvSpPr>
        <p:spPr bwMode="auto">
          <a:xfrm>
            <a:off x="898525" y="4292600"/>
            <a:ext cx="9366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TCP</a:t>
            </a:r>
          </a:p>
        </p:txBody>
      </p:sp>
      <p:sp>
        <p:nvSpPr>
          <p:cNvPr id="45064" name="Rectangle 12"/>
          <p:cNvSpPr>
            <a:spLocks noChangeArrowheads="1"/>
          </p:cNvSpPr>
          <p:nvPr/>
        </p:nvSpPr>
        <p:spPr bwMode="auto">
          <a:xfrm>
            <a:off x="827088" y="5013325"/>
            <a:ext cx="2232025" cy="574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Network</a:t>
            </a:r>
          </a:p>
          <a:p>
            <a:pPr algn="ctr"/>
            <a:r>
              <a:rPr lang="en-US" sz="1600"/>
              <a:t>Layer</a:t>
            </a:r>
          </a:p>
        </p:txBody>
      </p:sp>
      <p:sp>
        <p:nvSpPr>
          <p:cNvPr id="45065" name="Rectangle 13"/>
          <p:cNvSpPr>
            <a:spLocks noChangeArrowheads="1"/>
          </p:cNvSpPr>
          <p:nvPr/>
        </p:nvSpPr>
        <p:spPr bwMode="auto">
          <a:xfrm>
            <a:off x="827088" y="5588000"/>
            <a:ext cx="2232025" cy="288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6" name="AutoShape 14"/>
          <p:cNvSpPr>
            <a:spLocks noChangeArrowheads="1"/>
          </p:cNvSpPr>
          <p:nvPr/>
        </p:nvSpPr>
        <p:spPr bwMode="auto">
          <a:xfrm>
            <a:off x="757238" y="5732463"/>
            <a:ext cx="142875" cy="73025"/>
          </a:xfrm>
          <a:prstGeom prst="flowChartPunchedTap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7" name="AutoShape 15"/>
          <p:cNvSpPr>
            <a:spLocks noChangeArrowheads="1"/>
          </p:cNvSpPr>
          <p:nvPr/>
        </p:nvSpPr>
        <p:spPr bwMode="auto">
          <a:xfrm>
            <a:off x="2987675" y="5732463"/>
            <a:ext cx="142875" cy="73025"/>
          </a:xfrm>
          <a:prstGeom prst="flowChartPunchedTap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8" name="Line 16"/>
          <p:cNvSpPr>
            <a:spLocks noChangeShapeType="1"/>
          </p:cNvSpPr>
          <p:nvPr/>
        </p:nvSpPr>
        <p:spPr bwMode="auto">
          <a:xfrm>
            <a:off x="827088" y="4076700"/>
            <a:ext cx="22320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9" name="Rectangle 18"/>
          <p:cNvSpPr>
            <a:spLocks noChangeArrowheads="1"/>
          </p:cNvSpPr>
          <p:nvPr/>
        </p:nvSpPr>
        <p:spPr bwMode="auto">
          <a:xfrm>
            <a:off x="900113" y="3213100"/>
            <a:ext cx="9366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Web</a:t>
            </a:r>
            <a:br>
              <a:rPr lang="en-US" sz="1600"/>
            </a:br>
            <a:r>
              <a:rPr lang="en-US" sz="1600"/>
              <a:t>server</a:t>
            </a:r>
          </a:p>
        </p:txBody>
      </p:sp>
      <p:sp>
        <p:nvSpPr>
          <p:cNvPr id="45070" name="Rectangle 19"/>
          <p:cNvSpPr>
            <a:spLocks noChangeArrowheads="1"/>
          </p:cNvSpPr>
          <p:nvPr/>
        </p:nvSpPr>
        <p:spPr bwMode="auto">
          <a:xfrm>
            <a:off x="2051050" y="3213100"/>
            <a:ext cx="9366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Video</a:t>
            </a:r>
          </a:p>
          <a:p>
            <a:pPr algn="ctr"/>
            <a:r>
              <a:rPr lang="en-US" sz="1600"/>
              <a:t>server</a:t>
            </a:r>
          </a:p>
        </p:txBody>
      </p:sp>
      <p:sp>
        <p:nvSpPr>
          <p:cNvPr id="45071" name="Rectangle 22"/>
          <p:cNvSpPr>
            <a:spLocks noChangeArrowheads="1"/>
          </p:cNvSpPr>
          <p:nvPr/>
        </p:nvSpPr>
        <p:spPr bwMode="auto">
          <a:xfrm>
            <a:off x="2051050" y="4294188"/>
            <a:ext cx="936625" cy="503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UDP</a:t>
            </a:r>
          </a:p>
        </p:txBody>
      </p:sp>
      <p:grpSp>
        <p:nvGrpSpPr>
          <p:cNvPr id="3" name="Group 31"/>
          <p:cNvGrpSpPr>
            <a:grpSpLocks/>
          </p:cNvGrpSpPr>
          <p:nvPr/>
        </p:nvGrpSpPr>
        <p:grpSpPr bwMode="auto">
          <a:xfrm>
            <a:off x="1042988" y="4003675"/>
            <a:ext cx="142875" cy="288925"/>
            <a:chOff x="3470" y="1842"/>
            <a:chExt cx="90" cy="182"/>
          </a:xfrm>
        </p:grpSpPr>
        <p:sp>
          <p:nvSpPr>
            <p:cNvPr id="45117" name="Oval 32"/>
            <p:cNvSpPr>
              <a:spLocks noChangeArrowheads="1"/>
            </p:cNvSpPr>
            <p:nvPr/>
          </p:nvSpPr>
          <p:spPr bwMode="auto">
            <a:xfrm>
              <a:off x="3470" y="1842"/>
              <a:ext cx="90" cy="91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118" name="Line 33"/>
            <p:cNvSpPr>
              <a:spLocks noChangeShapeType="1"/>
            </p:cNvSpPr>
            <p:nvPr/>
          </p:nvSpPr>
          <p:spPr bwMode="auto">
            <a:xfrm flipV="1">
              <a:off x="3515" y="1933"/>
              <a:ext cx="0" cy="91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34"/>
          <p:cNvGrpSpPr>
            <a:grpSpLocks/>
          </p:cNvGrpSpPr>
          <p:nvPr/>
        </p:nvGrpSpPr>
        <p:grpSpPr bwMode="auto">
          <a:xfrm>
            <a:off x="2474913" y="4005263"/>
            <a:ext cx="142875" cy="288925"/>
            <a:chOff x="3470" y="1842"/>
            <a:chExt cx="90" cy="182"/>
          </a:xfrm>
        </p:grpSpPr>
        <p:sp>
          <p:nvSpPr>
            <p:cNvPr id="45115" name="Oval 35"/>
            <p:cNvSpPr>
              <a:spLocks noChangeArrowheads="1"/>
            </p:cNvSpPr>
            <p:nvPr/>
          </p:nvSpPr>
          <p:spPr bwMode="auto">
            <a:xfrm>
              <a:off x="3470" y="1842"/>
              <a:ext cx="90" cy="91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116" name="Line 36"/>
            <p:cNvSpPr>
              <a:spLocks noChangeShapeType="1"/>
            </p:cNvSpPr>
            <p:nvPr/>
          </p:nvSpPr>
          <p:spPr bwMode="auto">
            <a:xfrm flipV="1">
              <a:off x="3515" y="1933"/>
              <a:ext cx="0" cy="91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37"/>
          <p:cNvGrpSpPr>
            <a:grpSpLocks/>
          </p:cNvGrpSpPr>
          <p:nvPr/>
        </p:nvGrpSpPr>
        <p:grpSpPr bwMode="auto">
          <a:xfrm>
            <a:off x="1547813" y="4005263"/>
            <a:ext cx="142875" cy="288925"/>
            <a:chOff x="3470" y="1842"/>
            <a:chExt cx="90" cy="182"/>
          </a:xfrm>
        </p:grpSpPr>
        <p:sp>
          <p:nvSpPr>
            <p:cNvPr id="45113" name="Oval 38"/>
            <p:cNvSpPr>
              <a:spLocks noChangeArrowheads="1"/>
            </p:cNvSpPr>
            <p:nvPr/>
          </p:nvSpPr>
          <p:spPr bwMode="auto">
            <a:xfrm>
              <a:off x="3470" y="1842"/>
              <a:ext cx="90" cy="91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114" name="Line 39"/>
            <p:cNvSpPr>
              <a:spLocks noChangeShapeType="1"/>
            </p:cNvSpPr>
            <p:nvPr/>
          </p:nvSpPr>
          <p:spPr bwMode="auto">
            <a:xfrm flipV="1">
              <a:off x="3515" y="1933"/>
              <a:ext cx="0" cy="91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27441" name="Line 49"/>
          <p:cNvSpPr>
            <a:spLocks noChangeShapeType="1"/>
          </p:cNvSpPr>
          <p:nvPr/>
        </p:nvSpPr>
        <p:spPr bwMode="auto">
          <a:xfrm flipV="1">
            <a:off x="1116013" y="3716338"/>
            <a:ext cx="0" cy="2889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7442" name="Line 50"/>
          <p:cNvSpPr>
            <a:spLocks noChangeShapeType="1"/>
          </p:cNvSpPr>
          <p:nvPr/>
        </p:nvSpPr>
        <p:spPr bwMode="auto">
          <a:xfrm flipV="1">
            <a:off x="1619250" y="3716338"/>
            <a:ext cx="649288" cy="360362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7443" name="Line 51"/>
          <p:cNvSpPr>
            <a:spLocks noChangeShapeType="1"/>
          </p:cNvSpPr>
          <p:nvPr/>
        </p:nvSpPr>
        <p:spPr bwMode="auto">
          <a:xfrm flipV="1">
            <a:off x="2546350" y="3716338"/>
            <a:ext cx="0" cy="2889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8" name="Rectangle 17"/>
          <p:cNvSpPr>
            <a:spLocks noChangeArrowheads="1"/>
          </p:cNvSpPr>
          <p:nvPr/>
        </p:nvSpPr>
        <p:spPr bwMode="auto">
          <a:xfrm flipH="1">
            <a:off x="5726113" y="3141663"/>
            <a:ext cx="2232025" cy="9350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600"/>
          </a:p>
        </p:txBody>
      </p:sp>
      <p:sp>
        <p:nvSpPr>
          <p:cNvPr id="45079" name="Rectangle 20"/>
          <p:cNvSpPr>
            <a:spLocks noChangeArrowheads="1"/>
          </p:cNvSpPr>
          <p:nvPr/>
        </p:nvSpPr>
        <p:spPr bwMode="auto">
          <a:xfrm flipH="1">
            <a:off x="6950075" y="3213100"/>
            <a:ext cx="9366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Web</a:t>
            </a:r>
          </a:p>
          <a:p>
            <a:pPr algn="ctr"/>
            <a:r>
              <a:rPr lang="en-US" sz="1600"/>
              <a:t>browser</a:t>
            </a:r>
          </a:p>
        </p:txBody>
      </p:sp>
      <p:sp>
        <p:nvSpPr>
          <p:cNvPr id="45080" name="Rectangle 21"/>
          <p:cNvSpPr>
            <a:spLocks noChangeArrowheads="1"/>
          </p:cNvSpPr>
          <p:nvPr/>
        </p:nvSpPr>
        <p:spPr bwMode="auto">
          <a:xfrm flipH="1">
            <a:off x="5797550" y="3213100"/>
            <a:ext cx="9366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Video</a:t>
            </a:r>
          </a:p>
          <a:p>
            <a:pPr algn="ctr"/>
            <a:r>
              <a:rPr lang="en-US" sz="1600"/>
              <a:t>plugin</a:t>
            </a:r>
          </a:p>
        </p:txBody>
      </p:sp>
      <p:sp>
        <p:nvSpPr>
          <p:cNvPr id="45081" name="Rectangle 23"/>
          <p:cNvSpPr>
            <a:spLocks noChangeArrowheads="1"/>
          </p:cNvSpPr>
          <p:nvPr/>
        </p:nvSpPr>
        <p:spPr bwMode="auto">
          <a:xfrm flipH="1">
            <a:off x="5726113" y="4076700"/>
            <a:ext cx="2232025" cy="9366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82" name="Rectangle 24"/>
          <p:cNvSpPr>
            <a:spLocks noChangeArrowheads="1"/>
          </p:cNvSpPr>
          <p:nvPr/>
        </p:nvSpPr>
        <p:spPr bwMode="auto">
          <a:xfrm flipH="1">
            <a:off x="6950075" y="4292600"/>
            <a:ext cx="9366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TCP</a:t>
            </a:r>
          </a:p>
        </p:txBody>
      </p:sp>
      <p:sp>
        <p:nvSpPr>
          <p:cNvPr id="45083" name="Rectangle 25"/>
          <p:cNvSpPr>
            <a:spLocks noChangeArrowheads="1"/>
          </p:cNvSpPr>
          <p:nvPr/>
        </p:nvSpPr>
        <p:spPr bwMode="auto">
          <a:xfrm flipH="1">
            <a:off x="5726113" y="5013325"/>
            <a:ext cx="2232025" cy="574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Network</a:t>
            </a:r>
          </a:p>
          <a:p>
            <a:pPr algn="ctr"/>
            <a:r>
              <a:rPr lang="en-US" sz="1600"/>
              <a:t>Layer</a:t>
            </a:r>
          </a:p>
        </p:txBody>
      </p:sp>
      <p:sp>
        <p:nvSpPr>
          <p:cNvPr id="45084" name="Rectangle 26"/>
          <p:cNvSpPr>
            <a:spLocks noChangeArrowheads="1"/>
          </p:cNvSpPr>
          <p:nvPr/>
        </p:nvSpPr>
        <p:spPr bwMode="auto">
          <a:xfrm flipH="1">
            <a:off x="5726113" y="5588000"/>
            <a:ext cx="2232025" cy="288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85" name="AutoShape 27"/>
          <p:cNvSpPr>
            <a:spLocks noChangeArrowheads="1"/>
          </p:cNvSpPr>
          <p:nvPr/>
        </p:nvSpPr>
        <p:spPr bwMode="auto">
          <a:xfrm flipH="1">
            <a:off x="7885113" y="5732463"/>
            <a:ext cx="142875" cy="73025"/>
          </a:xfrm>
          <a:prstGeom prst="flowChartPunchedTap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86" name="AutoShape 28"/>
          <p:cNvSpPr>
            <a:spLocks noChangeArrowheads="1"/>
          </p:cNvSpPr>
          <p:nvPr/>
        </p:nvSpPr>
        <p:spPr bwMode="auto">
          <a:xfrm flipH="1">
            <a:off x="5654675" y="5732463"/>
            <a:ext cx="142875" cy="73025"/>
          </a:xfrm>
          <a:prstGeom prst="flowChartPunchedTap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87" name="Line 29"/>
          <p:cNvSpPr>
            <a:spLocks noChangeShapeType="1"/>
          </p:cNvSpPr>
          <p:nvPr/>
        </p:nvSpPr>
        <p:spPr bwMode="auto">
          <a:xfrm flipH="1">
            <a:off x="5726113" y="4076700"/>
            <a:ext cx="22320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88" name="Rectangle 30"/>
          <p:cNvSpPr>
            <a:spLocks noChangeArrowheads="1"/>
          </p:cNvSpPr>
          <p:nvPr/>
        </p:nvSpPr>
        <p:spPr bwMode="auto">
          <a:xfrm flipH="1">
            <a:off x="5797550" y="4294188"/>
            <a:ext cx="936625" cy="503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UDP</a:t>
            </a:r>
          </a:p>
        </p:txBody>
      </p:sp>
      <p:grpSp>
        <p:nvGrpSpPr>
          <p:cNvPr id="6" name="Group 40"/>
          <p:cNvGrpSpPr>
            <a:grpSpLocks/>
          </p:cNvGrpSpPr>
          <p:nvPr/>
        </p:nvGrpSpPr>
        <p:grpSpPr bwMode="auto">
          <a:xfrm flipH="1">
            <a:off x="7597775" y="4005263"/>
            <a:ext cx="142875" cy="288925"/>
            <a:chOff x="3470" y="1842"/>
            <a:chExt cx="90" cy="182"/>
          </a:xfrm>
        </p:grpSpPr>
        <p:sp>
          <p:nvSpPr>
            <p:cNvPr id="45111" name="Oval 41"/>
            <p:cNvSpPr>
              <a:spLocks noChangeArrowheads="1"/>
            </p:cNvSpPr>
            <p:nvPr/>
          </p:nvSpPr>
          <p:spPr bwMode="auto">
            <a:xfrm>
              <a:off x="3470" y="1842"/>
              <a:ext cx="90" cy="91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112" name="Line 42"/>
            <p:cNvSpPr>
              <a:spLocks noChangeShapeType="1"/>
            </p:cNvSpPr>
            <p:nvPr/>
          </p:nvSpPr>
          <p:spPr bwMode="auto">
            <a:xfrm flipV="1">
              <a:off x="3515" y="1933"/>
              <a:ext cx="0" cy="91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43"/>
          <p:cNvGrpSpPr>
            <a:grpSpLocks/>
          </p:cNvGrpSpPr>
          <p:nvPr/>
        </p:nvGrpSpPr>
        <p:grpSpPr bwMode="auto">
          <a:xfrm flipH="1">
            <a:off x="7096125" y="4005263"/>
            <a:ext cx="142875" cy="288925"/>
            <a:chOff x="3470" y="1842"/>
            <a:chExt cx="90" cy="182"/>
          </a:xfrm>
        </p:grpSpPr>
        <p:sp>
          <p:nvSpPr>
            <p:cNvPr id="45109" name="Oval 44"/>
            <p:cNvSpPr>
              <a:spLocks noChangeArrowheads="1"/>
            </p:cNvSpPr>
            <p:nvPr/>
          </p:nvSpPr>
          <p:spPr bwMode="auto">
            <a:xfrm>
              <a:off x="3470" y="1842"/>
              <a:ext cx="90" cy="91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110" name="Line 45"/>
            <p:cNvSpPr>
              <a:spLocks noChangeShapeType="1"/>
            </p:cNvSpPr>
            <p:nvPr/>
          </p:nvSpPr>
          <p:spPr bwMode="auto">
            <a:xfrm flipV="1">
              <a:off x="3515" y="1933"/>
              <a:ext cx="0" cy="91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" name="Group 46"/>
          <p:cNvGrpSpPr>
            <a:grpSpLocks/>
          </p:cNvGrpSpPr>
          <p:nvPr/>
        </p:nvGrpSpPr>
        <p:grpSpPr bwMode="auto">
          <a:xfrm flipH="1">
            <a:off x="6202363" y="4005263"/>
            <a:ext cx="142875" cy="288925"/>
            <a:chOff x="3470" y="1842"/>
            <a:chExt cx="90" cy="182"/>
          </a:xfrm>
        </p:grpSpPr>
        <p:sp>
          <p:nvSpPr>
            <p:cNvPr id="45107" name="Oval 47"/>
            <p:cNvSpPr>
              <a:spLocks noChangeArrowheads="1"/>
            </p:cNvSpPr>
            <p:nvPr/>
          </p:nvSpPr>
          <p:spPr bwMode="auto">
            <a:xfrm>
              <a:off x="3470" y="1842"/>
              <a:ext cx="90" cy="91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108" name="Line 48"/>
            <p:cNvSpPr>
              <a:spLocks noChangeShapeType="1"/>
            </p:cNvSpPr>
            <p:nvPr/>
          </p:nvSpPr>
          <p:spPr bwMode="auto">
            <a:xfrm flipV="1">
              <a:off x="3515" y="1933"/>
              <a:ext cx="0" cy="91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27444" name="Line 52"/>
          <p:cNvSpPr>
            <a:spLocks noChangeShapeType="1"/>
          </p:cNvSpPr>
          <p:nvPr/>
        </p:nvSpPr>
        <p:spPr bwMode="auto">
          <a:xfrm flipH="1" flipV="1">
            <a:off x="7670800" y="3716338"/>
            <a:ext cx="0" cy="2889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7445" name="Line 53"/>
          <p:cNvSpPr>
            <a:spLocks noChangeShapeType="1"/>
          </p:cNvSpPr>
          <p:nvPr/>
        </p:nvSpPr>
        <p:spPr bwMode="auto">
          <a:xfrm flipH="1" flipV="1">
            <a:off x="6518275" y="3716338"/>
            <a:ext cx="647700" cy="360362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7446" name="Line 54"/>
          <p:cNvSpPr>
            <a:spLocks noChangeShapeType="1"/>
          </p:cNvSpPr>
          <p:nvPr/>
        </p:nvSpPr>
        <p:spPr bwMode="auto">
          <a:xfrm flipH="1" flipV="1">
            <a:off x="6269038" y="3716338"/>
            <a:ext cx="0" cy="2889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7447" name="Freeform 55"/>
          <p:cNvSpPr>
            <a:spLocks/>
          </p:cNvSpPr>
          <p:nvPr/>
        </p:nvSpPr>
        <p:spPr bwMode="auto">
          <a:xfrm>
            <a:off x="1116013" y="4292600"/>
            <a:ext cx="6551612" cy="1800225"/>
          </a:xfrm>
          <a:custGeom>
            <a:avLst/>
            <a:gdLst>
              <a:gd name="T0" fmla="*/ 0 w 3084"/>
              <a:gd name="T1" fmla="*/ 0 h 545"/>
              <a:gd name="T2" fmla="*/ 3660320 w 3084"/>
              <a:gd name="T3" fmla="*/ 1800225 h 545"/>
              <a:gd name="T4" fmla="*/ 6551612 w 3084"/>
              <a:gd name="T5" fmla="*/ 0 h 545"/>
              <a:gd name="T6" fmla="*/ 0 60000 65536"/>
              <a:gd name="T7" fmla="*/ 0 60000 65536"/>
              <a:gd name="T8" fmla="*/ 0 60000 65536"/>
              <a:gd name="T9" fmla="*/ 0 w 3084"/>
              <a:gd name="T10" fmla="*/ 0 h 545"/>
              <a:gd name="T11" fmla="*/ 3084 w 3084"/>
              <a:gd name="T12" fmla="*/ 545 h 54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084" h="545">
                <a:moveTo>
                  <a:pt x="0" y="0"/>
                </a:moveTo>
                <a:cubicBezTo>
                  <a:pt x="604" y="272"/>
                  <a:pt x="1209" y="545"/>
                  <a:pt x="1723" y="545"/>
                </a:cubicBezTo>
                <a:cubicBezTo>
                  <a:pt x="2237" y="545"/>
                  <a:pt x="2660" y="272"/>
                  <a:pt x="3084" y="0"/>
                </a:cubicBezTo>
              </a:path>
            </a:pathLst>
          </a:custGeom>
          <a:noFill/>
          <a:ln w="28575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7448" name="Freeform 56"/>
          <p:cNvSpPr>
            <a:spLocks/>
          </p:cNvSpPr>
          <p:nvPr/>
        </p:nvSpPr>
        <p:spPr bwMode="auto">
          <a:xfrm>
            <a:off x="1620838" y="4292600"/>
            <a:ext cx="5543550" cy="1657350"/>
          </a:xfrm>
          <a:custGeom>
            <a:avLst/>
            <a:gdLst>
              <a:gd name="T0" fmla="*/ 0 w 3084"/>
              <a:gd name="T1" fmla="*/ 0 h 545"/>
              <a:gd name="T2" fmla="*/ 3097126 w 3084"/>
              <a:gd name="T3" fmla="*/ 1657350 h 545"/>
              <a:gd name="T4" fmla="*/ 5543550 w 3084"/>
              <a:gd name="T5" fmla="*/ 0 h 545"/>
              <a:gd name="T6" fmla="*/ 0 60000 65536"/>
              <a:gd name="T7" fmla="*/ 0 60000 65536"/>
              <a:gd name="T8" fmla="*/ 0 60000 65536"/>
              <a:gd name="T9" fmla="*/ 0 w 3084"/>
              <a:gd name="T10" fmla="*/ 0 h 545"/>
              <a:gd name="T11" fmla="*/ 3084 w 3084"/>
              <a:gd name="T12" fmla="*/ 545 h 54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084" h="545">
                <a:moveTo>
                  <a:pt x="0" y="0"/>
                </a:moveTo>
                <a:cubicBezTo>
                  <a:pt x="604" y="272"/>
                  <a:pt x="1209" y="545"/>
                  <a:pt x="1723" y="545"/>
                </a:cubicBezTo>
                <a:cubicBezTo>
                  <a:pt x="2237" y="545"/>
                  <a:pt x="2660" y="272"/>
                  <a:pt x="3084" y="0"/>
                </a:cubicBezTo>
              </a:path>
            </a:pathLst>
          </a:cu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7449" name="Freeform 57"/>
          <p:cNvSpPr>
            <a:spLocks/>
          </p:cNvSpPr>
          <p:nvPr/>
        </p:nvSpPr>
        <p:spPr bwMode="auto">
          <a:xfrm>
            <a:off x="2555875" y="4292600"/>
            <a:ext cx="3744913" cy="1512888"/>
          </a:xfrm>
          <a:custGeom>
            <a:avLst/>
            <a:gdLst>
              <a:gd name="T0" fmla="*/ 0 w 3084"/>
              <a:gd name="T1" fmla="*/ 0 h 545"/>
              <a:gd name="T2" fmla="*/ 2092245 w 3084"/>
              <a:gd name="T3" fmla="*/ 1512888 h 545"/>
              <a:gd name="T4" fmla="*/ 3744913 w 3084"/>
              <a:gd name="T5" fmla="*/ 0 h 545"/>
              <a:gd name="T6" fmla="*/ 0 60000 65536"/>
              <a:gd name="T7" fmla="*/ 0 60000 65536"/>
              <a:gd name="T8" fmla="*/ 0 60000 65536"/>
              <a:gd name="T9" fmla="*/ 0 w 3084"/>
              <a:gd name="T10" fmla="*/ 0 h 545"/>
              <a:gd name="T11" fmla="*/ 3084 w 3084"/>
              <a:gd name="T12" fmla="*/ 545 h 54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084" h="545">
                <a:moveTo>
                  <a:pt x="0" y="0"/>
                </a:moveTo>
                <a:cubicBezTo>
                  <a:pt x="604" y="272"/>
                  <a:pt x="1209" y="545"/>
                  <a:pt x="1723" y="545"/>
                </a:cubicBezTo>
                <a:cubicBezTo>
                  <a:pt x="2237" y="545"/>
                  <a:pt x="2660" y="272"/>
                  <a:pt x="3084" y="0"/>
                </a:cubicBezTo>
              </a:path>
            </a:pathLst>
          </a:custGeom>
          <a:noFill/>
          <a:ln w="28575">
            <a:solidFill>
              <a:schemeClr val="folHlink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7450" name="Freeform 58"/>
          <p:cNvSpPr>
            <a:spLocks/>
          </p:cNvSpPr>
          <p:nvPr/>
        </p:nvSpPr>
        <p:spPr bwMode="auto">
          <a:xfrm>
            <a:off x="1117600" y="3059113"/>
            <a:ext cx="2735263" cy="1017587"/>
          </a:xfrm>
          <a:custGeom>
            <a:avLst/>
            <a:gdLst>
              <a:gd name="T0" fmla="*/ 2735263 w 1723"/>
              <a:gd name="T1" fmla="*/ 9525 h 641"/>
              <a:gd name="T2" fmla="*/ 746125 w 1723"/>
              <a:gd name="T3" fmla="*/ 0 h 641"/>
              <a:gd name="T4" fmla="*/ 0 w 1723"/>
              <a:gd name="T5" fmla="*/ 1017587 h 641"/>
              <a:gd name="T6" fmla="*/ 0 60000 65536"/>
              <a:gd name="T7" fmla="*/ 0 60000 65536"/>
              <a:gd name="T8" fmla="*/ 0 60000 65536"/>
              <a:gd name="T9" fmla="*/ 0 w 1723"/>
              <a:gd name="T10" fmla="*/ 0 h 641"/>
              <a:gd name="T11" fmla="*/ 1723 w 1723"/>
              <a:gd name="T12" fmla="*/ 641 h 64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23" h="641">
                <a:moveTo>
                  <a:pt x="1723" y="6"/>
                </a:moveTo>
                <a:lnTo>
                  <a:pt x="470" y="0"/>
                </a:lnTo>
                <a:lnTo>
                  <a:pt x="0" y="641"/>
                </a:lnTo>
              </a:path>
            </a:pathLst>
          </a:custGeom>
          <a:noFill/>
          <a:ln w="28575">
            <a:solidFill>
              <a:schemeClr val="hlink"/>
            </a:solidFill>
            <a:prstDash val="sysDot"/>
            <a:round/>
            <a:headEnd/>
            <a:tailEnd type="stealth" w="lg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7451" name="Freeform 59"/>
          <p:cNvSpPr>
            <a:spLocks/>
          </p:cNvSpPr>
          <p:nvPr/>
        </p:nvSpPr>
        <p:spPr bwMode="auto">
          <a:xfrm>
            <a:off x="1619250" y="3500438"/>
            <a:ext cx="2232025" cy="576262"/>
          </a:xfrm>
          <a:custGeom>
            <a:avLst/>
            <a:gdLst>
              <a:gd name="T0" fmla="*/ 2232025 w 1406"/>
              <a:gd name="T1" fmla="*/ 0 h 363"/>
              <a:gd name="T2" fmla="*/ 420688 w 1406"/>
              <a:gd name="T3" fmla="*/ 7937 h 363"/>
              <a:gd name="T4" fmla="*/ 0 w 1406"/>
              <a:gd name="T5" fmla="*/ 576262 h 363"/>
              <a:gd name="T6" fmla="*/ 0 60000 65536"/>
              <a:gd name="T7" fmla="*/ 0 60000 65536"/>
              <a:gd name="T8" fmla="*/ 0 60000 65536"/>
              <a:gd name="T9" fmla="*/ 0 w 1406"/>
              <a:gd name="T10" fmla="*/ 0 h 363"/>
              <a:gd name="T11" fmla="*/ 1406 w 1406"/>
              <a:gd name="T12" fmla="*/ 363 h 36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06" h="363">
                <a:moveTo>
                  <a:pt x="1406" y="0"/>
                </a:moveTo>
                <a:lnTo>
                  <a:pt x="265" y="5"/>
                </a:lnTo>
                <a:lnTo>
                  <a:pt x="0" y="363"/>
                </a:lnTo>
              </a:path>
            </a:pathLst>
          </a:custGeom>
          <a:noFill/>
          <a:ln w="28575">
            <a:solidFill>
              <a:schemeClr val="hlink"/>
            </a:solidFill>
            <a:prstDash val="dash"/>
            <a:round/>
            <a:headEnd/>
            <a:tailEnd type="stealth" w="lg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7452" name="Text Box 60"/>
          <p:cNvSpPr txBox="1">
            <a:spLocks noChangeArrowheads="1"/>
          </p:cNvSpPr>
          <p:nvPr/>
        </p:nvSpPr>
        <p:spPr bwMode="auto">
          <a:xfrm>
            <a:off x="3851275" y="2852738"/>
            <a:ext cx="842963" cy="3460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/>
              <a:t>port 80</a:t>
            </a:r>
          </a:p>
        </p:txBody>
      </p:sp>
      <p:sp>
        <p:nvSpPr>
          <p:cNvPr id="827453" name="Text Box 61"/>
          <p:cNvSpPr txBox="1">
            <a:spLocks noChangeArrowheads="1"/>
          </p:cNvSpPr>
          <p:nvPr/>
        </p:nvSpPr>
        <p:spPr bwMode="auto">
          <a:xfrm>
            <a:off x="3851275" y="3370263"/>
            <a:ext cx="954088" cy="3460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/>
              <a:t>port 554</a:t>
            </a:r>
          </a:p>
        </p:txBody>
      </p:sp>
      <p:sp>
        <p:nvSpPr>
          <p:cNvPr id="827454" name="Text Box 62"/>
          <p:cNvSpPr txBox="1">
            <a:spLocks noChangeArrowheads="1"/>
          </p:cNvSpPr>
          <p:nvPr/>
        </p:nvSpPr>
        <p:spPr bwMode="auto">
          <a:xfrm>
            <a:off x="3841750" y="4465638"/>
            <a:ext cx="1247775" cy="844550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/>
              <a:t>ports</a:t>
            </a:r>
          </a:p>
          <a:p>
            <a:pPr algn="ctr"/>
            <a:r>
              <a:rPr lang="en-US" sz="1600"/>
              <a:t>dynamically</a:t>
            </a:r>
          </a:p>
          <a:p>
            <a:pPr algn="ctr"/>
            <a:r>
              <a:rPr lang="en-US" sz="1600"/>
              <a:t>chosen</a:t>
            </a:r>
          </a:p>
        </p:txBody>
      </p:sp>
      <p:sp>
        <p:nvSpPr>
          <p:cNvPr id="827455" name="Line 63"/>
          <p:cNvSpPr>
            <a:spLocks noChangeShapeType="1"/>
          </p:cNvSpPr>
          <p:nvPr/>
        </p:nvSpPr>
        <p:spPr bwMode="auto">
          <a:xfrm flipH="1" flipV="1">
            <a:off x="2627313" y="4076700"/>
            <a:ext cx="1223962" cy="647700"/>
          </a:xfrm>
          <a:prstGeom prst="line">
            <a:avLst/>
          </a:prstGeom>
          <a:noFill/>
          <a:ln w="28575" cap="rnd">
            <a:solidFill>
              <a:schemeClr val="accent1"/>
            </a:solidFill>
            <a:prstDash val="sysDot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7456" name="Line 64"/>
          <p:cNvSpPr>
            <a:spLocks noChangeShapeType="1"/>
          </p:cNvSpPr>
          <p:nvPr/>
        </p:nvSpPr>
        <p:spPr bwMode="auto">
          <a:xfrm flipV="1">
            <a:off x="5076825" y="4149725"/>
            <a:ext cx="2519363" cy="863600"/>
          </a:xfrm>
          <a:prstGeom prst="line">
            <a:avLst/>
          </a:prstGeom>
          <a:noFill/>
          <a:ln w="28575" cap="rnd">
            <a:solidFill>
              <a:schemeClr val="accent1"/>
            </a:solidFill>
            <a:prstDash val="sysDot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7457" name="Line 65"/>
          <p:cNvSpPr>
            <a:spLocks noChangeShapeType="1"/>
          </p:cNvSpPr>
          <p:nvPr/>
        </p:nvSpPr>
        <p:spPr bwMode="auto">
          <a:xfrm flipV="1">
            <a:off x="5076825" y="4149725"/>
            <a:ext cx="2016125" cy="647700"/>
          </a:xfrm>
          <a:prstGeom prst="line">
            <a:avLst/>
          </a:prstGeom>
          <a:noFill/>
          <a:ln w="28575" cap="rnd">
            <a:solidFill>
              <a:schemeClr val="accent1"/>
            </a:solidFill>
            <a:prstDash val="sysDot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7458" name="Line 66"/>
          <p:cNvSpPr>
            <a:spLocks noChangeShapeType="1"/>
          </p:cNvSpPr>
          <p:nvPr/>
        </p:nvSpPr>
        <p:spPr bwMode="auto">
          <a:xfrm flipV="1">
            <a:off x="5076825" y="4076700"/>
            <a:ext cx="1150938" cy="503238"/>
          </a:xfrm>
          <a:prstGeom prst="line">
            <a:avLst/>
          </a:prstGeom>
          <a:noFill/>
          <a:ln w="28575" cap="rnd">
            <a:solidFill>
              <a:schemeClr val="accent1"/>
            </a:solidFill>
            <a:prstDash val="sysDot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16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827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827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827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7441" grpId="0" animBg="1"/>
      <p:bldP spid="827442" grpId="0" animBg="1"/>
      <p:bldP spid="827443" grpId="0" animBg="1"/>
      <p:bldP spid="827444" grpId="0" animBg="1"/>
      <p:bldP spid="827445" grpId="0" animBg="1"/>
      <p:bldP spid="827446" grpId="0" animBg="1"/>
      <p:bldP spid="827447" grpId="0" animBg="1"/>
      <p:bldP spid="827448" grpId="0" animBg="1"/>
      <p:bldP spid="827449" grpId="0" animBg="1"/>
      <p:bldP spid="827450" grpId="0" animBg="1"/>
      <p:bldP spid="827451" grpId="0" animBg="1"/>
      <p:bldP spid="827452" grpId="0" animBg="1"/>
      <p:bldP spid="827453" grpId="0" animBg="1"/>
      <p:bldP spid="827454" grpId="0" animBg="1"/>
      <p:bldP spid="827455" grpId="0" animBg="1"/>
      <p:bldP spid="827456" grpId="0" animBg="1"/>
      <p:bldP spid="827457" grpId="0" animBg="1"/>
      <p:bldP spid="82745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/>
              <a:t>Multiplexing task of the Transport Layer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885825"/>
            <a:ext cx="8839200" cy="191928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/>
              <a:t>Multiplexing and demultiplexing task of the transport layer</a:t>
            </a:r>
          </a:p>
          <a:p>
            <a:pPr eaLnBrk="1" hangingPunct="1">
              <a:lnSpc>
                <a:spcPct val="80000"/>
              </a:lnSpc>
            </a:pPr>
            <a:r>
              <a:rPr lang="en-US" sz="2400"/>
              <a:t>Example: accessing a web page with video element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Three protocols used (minor simplification)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/>
              <a:t>HTTP for web page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/>
              <a:t>RTSP for video control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/>
              <a:t>RTP for video data</a:t>
            </a:r>
          </a:p>
        </p:txBody>
      </p:sp>
      <p:grpSp>
        <p:nvGrpSpPr>
          <p:cNvPr id="47108" name="Group 4"/>
          <p:cNvGrpSpPr>
            <a:grpSpLocks/>
          </p:cNvGrpSpPr>
          <p:nvPr/>
        </p:nvGrpSpPr>
        <p:grpSpPr bwMode="auto">
          <a:xfrm>
            <a:off x="395288" y="3644900"/>
            <a:ext cx="442912" cy="2247900"/>
            <a:chOff x="2880" y="1706"/>
            <a:chExt cx="279" cy="1416"/>
          </a:xfrm>
        </p:grpSpPr>
        <p:sp>
          <p:nvSpPr>
            <p:cNvPr id="47188" name="Text Box 5"/>
            <p:cNvSpPr txBox="1">
              <a:spLocks noChangeArrowheads="1"/>
            </p:cNvSpPr>
            <p:nvPr/>
          </p:nvSpPr>
          <p:spPr bwMode="auto">
            <a:xfrm>
              <a:off x="2880" y="2930"/>
              <a:ext cx="27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1-2</a:t>
              </a:r>
            </a:p>
          </p:txBody>
        </p:sp>
        <p:sp>
          <p:nvSpPr>
            <p:cNvPr id="47189" name="Text Box 6"/>
            <p:cNvSpPr txBox="1">
              <a:spLocks noChangeArrowheads="1"/>
            </p:cNvSpPr>
            <p:nvPr/>
          </p:nvSpPr>
          <p:spPr bwMode="auto">
            <a:xfrm>
              <a:off x="2931" y="2658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3</a:t>
              </a:r>
            </a:p>
          </p:txBody>
        </p:sp>
        <p:sp>
          <p:nvSpPr>
            <p:cNvPr id="47190" name="Text Box 7"/>
            <p:cNvSpPr txBox="1">
              <a:spLocks noChangeArrowheads="1"/>
            </p:cNvSpPr>
            <p:nvPr/>
          </p:nvSpPr>
          <p:spPr bwMode="auto">
            <a:xfrm>
              <a:off x="2931" y="2205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4</a:t>
              </a:r>
            </a:p>
          </p:txBody>
        </p:sp>
        <p:sp>
          <p:nvSpPr>
            <p:cNvPr id="47191" name="Text Box 8"/>
            <p:cNvSpPr txBox="1">
              <a:spLocks noChangeArrowheads="1"/>
            </p:cNvSpPr>
            <p:nvPr/>
          </p:nvSpPr>
          <p:spPr bwMode="auto">
            <a:xfrm>
              <a:off x="2931" y="1706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5</a:t>
              </a:r>
            </a:p>
          </p:txBody>
        </p:sp>
      </p:grpSp>
      <p:sp>
        <p:nvSpPr>
          <p:cNvPr id="47109" name="Rectangle 9"/>
          <p:cNvSpPr>
            <a:spLocks noChangeArrowheads="1"/>
          </p:cNvSpPr>
          <p:nvPr/>
        </p:nvSpPr>
        <p:spPr bwMode="auto">
          <a:xfrm>
            <a:off x="827088" y="4076700"/>
            <a:ext cx="2232025" cy="9366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10" name="Rectangle 10"/>
          <p:cNvSpPr>
            <a:spLocks noChangeArrowheads="1"/>
          </p:cNvSpPr>
          <p:nvPr/>
        </p:nvSpPr>
        <p:spPr bwMode="auto">
          <a:xfrm>
            <a:off x="827088" y="3141663"/>
            <a:ext cx="2232025" cy="9350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600"/>
          </a:p>
        </p:txBody>
      </p:sp>
      <p:sp>
        <p:nvSpPr>
          <p:cNvPr id="47111" name="Rectangle 11"/>
          <p:cNvSpPr>
            <a:spLocks noChangeArrowheads="1"/>
          </p:cNvSpPr>
          <p:nvPr/>
        </p:nvSpPr>
        <p:spPr bwMode="auto">
          <a:xfrm>
            <a:off x="898525" y="4292600"/>
            <a:ext cx="9366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TCP</a:t>
            </a:r>
          </a:p>
        </p:txBody>
      </p:sp>
      <p:sp>
        <p:nvSpPr>
          <p:cNvPr id="47112" name="Rectangle 12"/>
          <p:cNvSpPr>
            <a:spLocks noChangeArrowheads="1"/>
          </p:cNvSpPr>
          <p:nvPr/>
        </p:nvSpPr>
        <p:spPr bwMode="auto">
          <a:xfrm>
            <a:off x="827088" y="5013325"/>
            <a:ext cx="2232025" cy="574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/>
              <a:t>IP addr 1</a:t>
            </a:r>
          </a:p>
        </p:txBody>
      </p:sp>
      <p:sp>
        <p:nvSpPr>
          <p:cNvPr id="47113" name="Rectangle 13"/>
          <p:cNvSpPr>
            <a:spLocks noChangeArrowheads="1"/>
          </p:cNvSpPr>
          <p:nvPr/>
        </p:nvSpPr>
        <p:spPr bwMode="auto">
          <a:xfrm>
            <a:off x="827088" y="5588000"/>
            <a:ext cx="2232025" cy="288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14" name="AutoShape 14"/>
          <p:cNvSpPr>
            <a:spLocks noChangeArrowheads="1"/>
          </p:cNvSpPr>
          <p:nvPr/>
        </p:nvSpPr>
        <p:spPr bwMode="auto">
          <a:xfrm>
            <a:off x="757238" y="5732463"/>
            <a:ext cx="142875" cy="73025"/>
          </a:xfrm>
          <a:prstGeom prst="flowChartPunchedTap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15" name="AutoShape 15"/>
          <p:cNvSpPr>
            <a:spLocks noChangeArrowheads="1"/>
          </p:cNvSpPr>
          <p:nvPr/>
        </p:nvSpPr>
        <p:spPr bwMode="auto">
          <a:xfrm>
            <a:off x="2987675" y="5732463"/>
            <a:ext cx="142875" cy="73025"/>
          </a:xfrm>
          <a:prstGeom prst="flowChartPunchedTap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16" name="Line 16"/>
          <p:cNvSpPr>
            <a:spLocks noChangeShapeType="1"/>
          </p:cNvSpPr>
          <p:nvPr/>
        </p:nvSpPr>
        <p:spPr bwMode="auto">
          <a:xfrm>
            <a:off x="827088" y="4076700"/>
            <a:ext cx="22320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17" name="Rectangle 17"/>
          <p:cNvSpPr>
            <a:spLocks noChangeArrowheads="1"/>
          </p:cNvSpPr>
          <p:nvPr/>
        </p:nvSpPr>
        <p:spPr bwMode="auto">
          <a:xfrm>
            <a:off x="900113" y="3213100"/>
            <a:ext cx="9366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Web</a:t>
            </a:r>
            <a:br>
              <a:rPr lang="en-US" sz="1600"/>
            </a:br>
            <a:r>
              <a:rPr lang="en-US" sz="1600"/>
              <a:t>server</a:t>
            </a:r>
          </a:p>
        </p:txBody>
      </p:sp>
      <p:sp>
        <p:nvSpPr>
          <p:cNvPr id="47118" name="Rectangle 18"/>
          <p:cNvSpPr>
            <a:spLocks noChangeArrowheads="1"/>
          </p:cNvSpPr>
          <p:nvPr/>
        </p:nvSpPr>
        <p:spPr bwMode="auto">
          <a:xfrm>
            <a:off x="2051050" y="3213100"/>
            <a:ext cx="9366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Video</a:t>
            </a:r>
          </a:p>
          <a:p>
            <a:pPr algn="ctr"/>
            <a:r>
              <a:rPr lang="en-US" sz="1600"/>
              <a:t>server</a:t>
            </a:r>
          </a:p>
        </p:txBody>
      </p:sp>
      <p:sp>
        <p:nvSpPr>
          <p:cNvPr id="47119" name="Rectangle 19"/>
          <p:cNvSpPr>
            <a:spLocks noChangeArrowheads="1"/>
          </p:cNvSpPr>
          <p:nvPr/>
        </p:nvSpPr>
        <p:spPr bwMode="auto">
          <a:xfrm>
            <a:off x="2051050" y="4294188"/>
            <a:ext cx="936625" cy="503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UDP</a:t>
            </a:r>
          </a:p>
        </p:txBody>
      </p:sp>
      <p:grpSp>
        <p:nvGrpSpPr>
          <p:cNvPr id="47120" name="Group 20"/>
          <p:cNvGrpSpPr>
            <a:grpSpLocks/>
          </p:cNvGrpSpPr>
          <p:nvPr/>
        </p:nvGrpSpPr>
        <p:grpSpPr bwMode="auto">
          <a:xfrm>
            <a:off x="1042988" y="4003675"/>
            <a:ext cx="142875" cy="288925"/>
            <a:chOff x="3470" y="1842"/>
            <a:chExt cx="90" cy="182"/>
          </a:xfrm>
        </p:grpSpPr>
        <p:sp>
          <p:nvSpPr>
            <p:cNvPr id="47186" name="Oval 21"/>
            <p:cNvSpPr>
              <a:spLocks noChangeArrowheads="1"/>
            </p:cNvSpPr>
            <p:nvPr/>
          </p:nvSpPr>
          <p:spPr bwMode="auto">
            <a:xfrm>
              <a:off x="3470" y="1842"/>
              <a:ext cx="90" cy="91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87" name="Line 22"/>
            <p:cNvSpPr>
              <a:spLocks noChangeShapeType="1"/>
            </p:cNvSpPr>
            <p:nvPr/>
          </p:nvSpPr>
          <p:spPr bwMode="auto">
            <a:xfrm flipV="1">
              <a:off x="3515" y="1933"/>
              <a:ext cx="0" cy="91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7121" name="Group 23"/>
          <p:cNvGrpSpPr>
            <a:grpSpLocks/>
          </p:cNvGrpSpPr>
          <p:nvPr/>
        </p:nvGrpSpPr>
        <p:grpSpPr bwMode="auto">
          <a:xfrm>
            <a:off x="2474913" y="4005263"/>
            <a:ext cx="142875" cy="288925"/>
            <a:chOff x="3470" y="1842"/>
            <a:chExt cx="90" cy="182"/>
          </a:xfrm>
        </p:grpSpPr>
        <p:sp>
          <p:nvSpPr>
            <p:cNvPr id="47184" name="Oval 24"/>
            <p:cNvSpPr>
              <a:spLocks noChangeArrowheads="1"/>
            </p:cNvSpPr>
            <p:nvPr/>
          </p:nvSpPr>
          <p:spPr bwMode="auto">
            <a:xfrm>
              <a:off x="3470" y="1842"/>
              <a:ext cx="90" cy="91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85" name="Line 25"/>
            <p:cNvSpPr>
              <a:spLocks noChangeShapeType="1"/>
            </p:cNvSpPr>
            <p:nvPr/>
          </p:nvSpPr>
          <p:spPr bwMode="auto">
            <a:xfrm flipV="1">
              <a:off x="3515" y="1933"/>
              <a:ext cx="0" cy="91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7122" name="Group 26"/>
          <p:cNvGrpSpPr>
            <a:grpSpLocks/>
          </p:cNvGrpSpPr>
          <p:nvPr/>
        </p:nvGrpSpPr>
        <p:grpSpPr bwMode="auto">
          <a:xfrm>
            <a:off x="1547813" y="4005263"/>
            <a:ext cx="142875" cy="288925"/>
            <a:chOff x="3470" y="1842"/>
            <a:chExt cx="90" cy="182"/>
          </a:xfrm>
        </p:grpSpPr>
        <p:sp>
          <p:nvSpPr>
            <p:cNvPr id="47182" name="Oval 27"/>
            <p:cNvSpPr>
              <a:spLocks noChangeArrowheads="1"/>
            </p:cNvSpPr>
            <p:nvPr/>
          </p:nvSpPr>
          <p:spPr bwMode="auto">
            <a:xfrm>
              <a:off x="3470" y="1842"/>
              <a:ext cx="90" cy="91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83" name="Line 28"/>
            <p:cNvSpPr>
              <a:spLocks noChangeShapeType="1"/>
            </p:cNvSpPr>
            <p:nvPr/>
          </p:nvSpPr>
          <p:spPr bwMode="auto">
            <a:xfrm flipV="1">
              <a:off x="3515" y="1933"/>
              <a:ext cx="0" cy="91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7123" name="Line 29"/>
          <p:cNvSpPr>
            <a:spLocks noChangeShapeType="1"/>
          </p:cNvSpPr>
          <p:nvPr/>
        </p:nvSpPr>
        <p:spPr bwMode="auto">
          <a:xfrm flipV="1">
            <a:off x="1116013" y="3716338"/>
            <a:ext cx="0" cy="2889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24" name="Line 30"/>
          <p:cNvSpPr>
            <a:spLocks noChangeShapeType="1"/>
          </p:cNvSpPr>
          <p:nvPr/>
        </p:nvSpPr>
        <p:spPr bwMode="auto">
          <a:xfrm flipV="1">
            <a:off x="1619250" y="3716338"/>
            <a:ext cx="649288" cy="360362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25" name="Line 31"/>
          <p:cNvSpPr>
            <a:spLocks noChangeShapeType="1"/>
          </p:cNvSpPr>
          <p:nvPr/>
        </p:nvSpPr>
        <p:spPr bwMode="auto">
          <a:xfrm flipV="1">
            <a:off x="2546350" y="3716338"/>
            <a:ext cx="0" cy="2889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26" name="Rectangle 32"/>
          <p:cNvSpPr>
            <a:spLocks noChangeArrowheads="1"/>
          </p:cNvSpPr>
          <p:nvPr/>
        </p:nvSpPr>
        <p:spPr bwMode="auto">
          <a:xfrm flipH="1">
            <a:off x="5726113" y="3141663"/>
            <a:ext cx="2232025" cy="9350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600"/>
          </a:p>
        </p:txBody>
      </p:sp>
      <p:sp>
        <p:nvSpPr>
          <p:cNvPr id="47127" name="Rectangle 33"/>
          <p:cNvSpPr>
            <a:spLocks noChangeArrowheads="1"/>
          </p:cNvSpPr>
          <p:nvPr/>
        </p:nvSpPr>
        <p:spPr bwMode="auto">
          <a:xfrm flipH="1">
            <a:off x="6950075" y="3213100"/>
            <a:ext cx="9366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Web</a:t>
            </a:r>
          </a:p>
          <a:p>
            <a:pPr algn="ctr"/>
            <a:r>
              <a:rPr lang="en-US" sz="1600"/>
              <a:t>browser</a:t>
            </a:r>
          </a:p>
        </p:txBody>
      </p:sp>
      <p:sp>
        <p:nvSpPr>
          <p:cNvPr id="47128" name="Rectangle 34"/>
          <p:cNvSpPr>
            <a:spLocks noChangeArrowheads="1"/>
          </p:cNvSpPr>
          <p:nvPr/>
        </p:nvSpPr>
        <p:spPr bwMode="auto">
          <a:xfrm flipH="1">
            <a:off x="5797550" y="3213100"/>
            <a:ext cx="9366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Video</a:t>
            </a:r>
          </a:p>
          <a:p>
            <a:pPr algn="ctr"/>
            <a:r>
              <a:rPr lang="en-US" sz="1600"/>
              <a:t>plugin</a:t>
            </a:r>
          </a:p>
        </p:txBody>
      </p:sp>
      <p:sp>
        <p:nvSpPr>
          <p:cNvPr id="47129" name="Rectangle 35"/>
          <p:cNvSpPr>
            <a:spLocks noChangeArrowheads="1"/>
          </p:cNvSpPr>
          <p:nvPr/>
        </p:nvSpPr>
        <p:spPr bwMode="auto">
          <a:xfrm flipH="1">
            <a:off x="5726113" y="4076700"/>
            <a:ext cx="2232025" cy="9366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30" name="Rectangle 36"/>
          <p:cNvSpPr>
            <a:spLocks noChangeArrowheads="1"/>
          </p:cNvSpPr>
          <p:nvPr/>
        </p:nvSpPr>
        <p:spPr bwMode="auto">
          <a:xfrm flipH="1">
            <a:off x="6950075" y="4292600"/>
            <a:ext cx="9366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TCP</a:t>
            </a:r>
          </a:p>
        </p:txBody>
      </p:sp>
      <p:sp>
        <p:nvSpPr>
          <p:cNvPr id="47131" name="Rectangle 37"/>
          <p:cNvSpPr>
            <a:spLocks noChangeArrowheads="1"/>
          </p:cNvSpPr>
          <p:nvPr/>
        </p:nvSpPr>
        <p:spPr bwMode="auto">
          <a:xfrm flipH="1">
            <a:off x="5726113" y="5013325"/>
            <a:ext cx="2232025" cy="574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r"/>
            <a:r>
              <a:rPr lang="en-US" sz="1600"/>
              <a:t>IP addr 2</a:t>
            </a:r>
          </a:p>
        </p:txBody>
      </p:sp>
      <p:sp>
        <p:nvSpPr>
          <p:cNvPr id="47132" name="Rectangle 38"/>
          <p:cNvSpPr>
            <a:spLocks noChangeArrowheads="1"/>
          </p:cNvSpPr>
          <p:nvPr/>
        </p:nvSpPr>
        <p:spPr bwMode="auto">
          <a:xfrm flipH="1">
            <a:off x="5726113" y="5588000"/>
            <a:ext cx="2232025" cy="288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33" name="AutoShape 39"/>
          <p:cNvSpPr>
            <a:spLocks noChangeArrowheads="1"/>
          </p:cNvSpPr>
          <p:nvPr/>
        </p:nvSpPr>
        <p:spPr bwMode="auto">
          <a:xfrm flipH="1">
            <a:off x="7885113" y="5732463"/>
            <a:ext cx="142875" cy="73025"/>
          </a:xfrm>
          <a:prstGeom prst="flowChartPunchedTap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34" name="AutoShape 40"/>
          <p:cNvSpPr>
            <a:spLocks noChangeArrowheads="1"/>
          </p:cNvSpPr>
          <p:nvPr/>
        </p:nvSpPr>
        <p:spPr bwMode="auto">
          <a:xfrm flipH="1">
            <a:off x="5654675" y="5732463"/>
            <a:ext cx="142875" cy="73025"/>
          </a:xfrm>
          <a:prstGeom prst="flowChartPunchedTap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35" name="Line 41"/>
          <p:cNvSpPr>
            <a:spLocks noChangeShapeType="1"/>
          </p:cNvSpPr>
          <p:nvPr/>
        </p:nvSpPr>
        <p:spPr bwMode="auto">
          <a:xfrm flipH="1">
            <a:off x="5726113" y="4076700"/>
            <a:ext cx="22320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36" name="Rectangle 42"/>
          <p:cNvSpPr>
            <a:spLocks noChangeArrowheads="1"/>
          </p:cNvSpPr>
          <p:nvPr/>
        </p:nvSpPr>
        <p:spPr bwMode="auto">
          <a:xfrm flipH="1">
            <a:off x="5797550" y="4294188"/>
            <a:ext cx="936625" cy="503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UDP</a:t>
            </a:r>
          </a:p>
        </p:txBody>
      </p:sp>
      <p:grpSp>
        <p:nvGrpSpPr>
          <p:cNvPr id="47137" name="Group 43"/>
          <p:cNvGrpSpPr>
            <a:grpSpLocks/>
          </p:cNvGrpSpPr>
          <p:nvPr/>
        </p:nvGrpSpPr>
        <p:grpSpPr bwMode="auto">
          <a:xfrm flipH="1">
            <a:off x="7597775" y="4005263"/>
            <a:ext cx="142875" cy="288925"/>
            <a:chOff x="3470" y="1842"/>
            <a:chExt cx="90" cy="182"/>
          </a:xfrm>
        </p:grpSpPr>
        <p:sp>
          <p:nvSpPr>
            <p:cNvPr id="47180" name="Oval 44"/>
            <p:cNvSpPr>
              <a:spLocks noChangeArrowheads="1"/>
            </p:cNvSpPr>
            <p:nvPr/>
          </p:nvSpPr>
          <p:spPr bwMode="auto">
            <a:xfrm>
              <a:off x="3470" y="1842"/>
              <a:ext cx="90" cy="91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81" name="Line 45"/>
            <p:cNvSpPr>
              <a:spLocks noChangeShapeType="1"/>
            </p:cNvSpPr>
            <p:nvPr/>
          </p:nvSpPr>
          <p:spPr bwMode="auto">
            <a:xfrm flipV="1">
              <a:off x="3515" y="1933"/>
              <a:ext cx="0" cy="91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7138" name="Group 46"/>
          <p:cNvGrpSpPr>
            <a:grpSpLocks/>
          </p:cNvGrpSpPr>
          <p:nvPr/>
        </p:nvGrpSpPr>
        <p:grpSpPr bwMode="auto">
          <a:xfrm flipH="1">
            <a:off x="7096125" y="4005263"/>
            <a:ext cx="142875" cy="288925"/>
            <a:chOff x="3470" y="1842"/>
            <a:chExt cx="90" cy="182"/>
          </a:xfrm>
        </p:grpSpPr>
        <p:sp>
          <p:nvSpPr>
            <p:cNvPr id="47178" name="Oval 47"/>
            <p:cNvSpPr>
              <a:spLocks noChangeArrowheads="1"/>
            </p:cNvSpPr>
            <p:nvPr/>
          </p:nvSpPr>
          <p:spPr bwMode="auto">
            <a:xfrm>
              <a:off x="3470" y="1842"/>
              <a:ext cx="90" cy="91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79" name="Line 48"/>
            <p:cNvSpPr>
              <a:spLocks noChangeShapeType="1"/>
            </p:cNvSpPr>
            <p:nvPr/>
          </p:nvSpPr>
          <p:spPr bwMode="auto">
            <a:xfrm flipV="1">
              <a:off x="3515" y="1933"/>
              <a:ext cx="0" cy="91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7139" name="Group 49"/>
          <p:cNvGrpSpPr>
            <a:grpSpLocks/>
          </p:cNvGrpSpPr>
          <p:nvPr/>
        </p:nvGrpSpPr>
        <p:grpSpPr bwMode="auto">
          <a:xfrm flipH="1">
            <a:off x="6202363" y="4005263"/>
            <a:ext cx="142875" cy="288925"/>
            <a:chOff x="3470" y="1842"/>
            <a:chExt cx="90" cy="182"/>
          </a:xfrm>
        </p:grpSpPr>
        <p:sp>
          <p:nvSpPr>
            <p:cNvPr id="47176" name="Oval 50"/>
            <p:cNvSpPr>
              <a:spLocks noChangeArrowheads="1"/>
            </p:cNvSpPr>
            <p:nvPr/>
          </p:nvSpPr>
          <p:spPr bwMode="auto">
            <a:xfrm>
              <a:off x="3470" y="1842"/>
              <a:ext cx="90" cy="91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77" name="Line 51"/>
            <p:cNvSpPr>
              <a:spLocks noChangeShapeType="1"/>
            </p:cNvSpPr>
            <p:nvPr/>
          </p:nvSpPr>
          <p:spPr bwMode="auto">
            <a:xfrm flipV="1">
              <a:off x="3515" y="1933"/>
              <a:ext cx="0" cy="91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7140" name="Line 52"/>
          <p:cNvSpPr>
            <a:spLocks noChangeShapeType="1"/>
          </p:cNvSpPr>
          <p:nvPr/>
        </p:nvSpPr>
        <p:spPr bwMode="auto">
          <a:xfrm flipH="1" flipV="1">
            <a:off x="7670800" y="3716338"/>
            <a:ext cx="0" cy="2889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41" name="Line 53"/>
          <p:cNvSpPr>
            <a:spLocks noChangeShapeType="1"/>
          </p:cNvSpPr>
          <p:nvPr/>
        </p:nvSpPr>
        <p:spPr bwMode="auto">
          <a:xfrm flipH="1" flipV="1">
            <a:off x="6518275" y="3716338"/>
            <a:ext cx="647700" cy="360362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42" name="Line 54"/>
          <p:cNvSpPr>
            <a:spLocks noChangeShapeType="1"/>
          </p:cNvSpPr>
          <p:nvPr/>
        </p:nvSpPr>
        <p:spPr bwMode="auto">
          <a:xfrm flipH="1" flipV="1">
            <a:off x="6269038" y="3716338"/>
            <a:ext cx="0" cy="2889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" name="Group 95"/>
          <p:cNvGrpSpPr>
            <a:grpSpLocks/>
          </p:cNvGrpSpPr>
          <p:nvPr/>
        </p:nvGrpSpPr>
        <p:grpSpPr bwMode="auto">
          <a:xfrm>
            <a:off x="1835150" y="4941888"/>
            <a:ext cx="5113338" cy="503237"/>
            <a:chOff x="1156" y="3113"/>
            <a:chExt cx="3221" cy="317"/>
          </a:xfrm>
        </p:grpSpPr>
        <p:grpSp>
          <p:nvGrpSpPr>
            <p:cNvPr id="47165" name="Group 94"/>
            <p:cNvGrpSpPr>
              <a:grpSpLocks/>
            </p:cNvGrpSpPr>
            <p:nvPr/>
          </p:nvGrpSpPr>
          <p:grpSpPr bwMode="auto">
            <a:xfrm>
              <a:off x="1156" y="3113"/>
              <a:ext cx="3221" cy="317"/>
              <a:chOff x="1156" y="3113"/>
              <a:chExt cx="3221" cy="317"/>
            </a:xfrm>
          </p:grpSpPr>
          <p:grpSp>
            <p:nvGrpSpPr>
              <p:cNvPr id="47168" name="Group 87"/>
              <p:cNvGrpSpPr>
                <a:grpSpLocks/>
              </p:cNvGrpSpPr>
              <p:nvPr/>
            </p:nvGrpSpPr>
            <p:grpSpPr bwMode="auto">
              <a:xfrm>
                <a:off x="1156" y="3113"/>
                <a:ext cx="3221" cy="317"/>
                <a:chOff x="1156" y="3113"/>
                <a:chExt cx="3221" cy="317"/>
              </a:xfrm>
            </p:grpSpPr>
            <p:sp>
              <p:nvSpPr>
                <p:cNvPr id="47173" name="Rectangle 81"/>
                <p:cNvSpPr>
                  <a:spLocks noChangeArrowheads="1"/>
                </p:cNvSpPr>
                <p:nvPr/>
              </p:nvSpPr>
              <p:spPr bwMode="auto">
                <a:xfrm>
                  <a:off x="1292" y="3294"/>
                  <a:ext cx="2949" cy="13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7174" name="Rectangle 85"/>
                <p:cNvSpPr>
                  <a:spLocks noChangeArrowheads="1"/>
                </p:cNvSpPr>
                <p:nvPr/>
              </p:nvSpPr>
              <p:spPr bwMode="auto">
                <a:xfrm rot="-5400000">
                  <a:off x="1065" y="3204"/>
                  <a:ext cx="317" cy="13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7175" name="Rectangle 86"/>
                <p:cNvSpPr>
                  <a:spLocks noChangeArrowheads="1"/>
                </p:cNvSpPr>
                <p:nvPr/>
              </p:nvSpPr>
              <p:spPr bwMode="auto">
                <a:xfrm rot="-5400000">
                  <a:off x="4150" y="3204"/>
                  <a:ext cx="317" cy="13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47169" name="Line 88"/>
              <p:cNvSpPr>
                <a:spLocks noChangeShapeType="1"/>
              </p:cNvSpPr>
              <p:nvPr/>
            </p:nvSpPr>
            <p:spPr bwMode="auto">
              <a:xfrm>
                <a:off x="1156" y="3113"/>
                <a:ext cx="0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170" name="Line 89"/>
              <p:cNvSpPr>
                <a:spLocks noChangeShapeType="1"/>
              </p:cNvSpPr>
              <p:nvPr/>
            </p:nvSpPr>
            <p:spPr bwMode="auto">
              <a:xfrm>
                <a:off x="1156" y="3430"/>
                <a:ext cx="322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171" name="Line 90"/>
              <p:cNvSpPr>
                <a:spLocks noChangeShapeType="1"/>
              </p:cNvSpPr>
              <p:nvPr/>
            </p:nvSpPr>
            <p:spPr bwMode="auto">
              <a:xfrm>
                <a:off x="1292" y="3113"/>
                <a:ext cx="0" cy="1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172" name="Line 91"/>
              <p:cNvSpPr>
                <a:spLocks noChangeShapeType="1"/>
              </p:cNvSpPr>
              <p:nvPr/>
            </p:nvSpPr>
            <p:spPr bwMode="auto">
              <a:xfrm>
                <a:off x="1292" y="3294"/>
                <a:ext cx="294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7166" name="Line 92"/>
            <p:cNvSpPr>
              <a:spLocks noChangeShapeType="1"/>
            </p:cNvSpPr>
            <p:nvPr/>
          </p:nvSpPr>
          <p:spPr bwMode="auto">
            <a:xfrm>
              <a:off x="4241" y="3113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67" name="Line 93"/>
            <p:cNvSpPr>
              <a:spLocks noChangeShapeType="1"/>
            </p:cNvSpPr>
            <p:nvPr/>
          </p:nvSpPr>
          <p:spPr bwMode="auto">
            <a:xfrm>
              <a:off x="4377" y="3113"/>
              <a:ext cx="0" cy="3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28512" name="Freeform 96"/>
          <p:cNvSpPr>
            <a:spLocks/>
          </p:cNvSpPr>
          <p:nvPr/>
        </p:nvSpPr>
        <p:spPr bwMode="auto">
          <a:xfrm>
            <a:off x="1116013" y="4292600"/>
            <a:ext cx="6551612" cy="1144588"/>
          </a:xfrm>
          <a:custGeom>
            <a:avLst/>
            <a:gdLst>
              <a:gd name="T0" fmla="*/ 0 w 4127"/>
              <a:gd name="T1" fmla="*/ 0 h 721"/>
              <a:gd name="T2" fmla="*/ 685800 w 4127"/>
              <a:gd name="T3" fmla="*/ 569913 h 721"/>
              <a:gd name="T4" fmla="*/ 1301750 w 4127"/>
              <a:gd name="T5" fmla="*/ 1062038 h 721"/>
              <a:gd name="T6" fmla="*/ 5240337 w 4127"/>
              <a:gd name="T7" fmla="*/ 1062038 h 721"/>
              <a:gd name="T8" fmla="*/ 5856287 w 4127"/>
              <a:gd name="T9" fmla="*/ 577850 h 721"/>
              <a:gd name="T10" fmla="*/ 6551612 w 4127"/>
              <a:gd name="T11" fmla="*/ 0 h 7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127"/>
              <a:gd name="T19" fmla="*/ 0 h 721"/>
              <a:gd name="T20" fmla="*/ 4127 w 4127"/>
              <a:gd name="T21" fmla="*/ 721 h 72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127" h="721">
                <a:moveTo>
                  <a:pt x="0" y="0"/>
                </a:moveTo>
                <a:cubicBezTo>
                  <a:pt x="72" y="60"/>
                  <a:pt x="296" y="248"/>
                  <a:pt x="432" y="359"/>
                </a:cubicBezTo>
                <a:cubicBezTo>
                  <a:pt x="568" y="470"/>
                  <a:pt x="342" y="617"/>
                  <a:pt x="820" y="669"/>
                </a:cubicBezTo>
                <a:cubicBezTo>
                  <a:pt x="1298" y="721"/>
                  <a:pt x="2823" y="720"/>
                  <a:pt x="3301" y="669"/>
                </a:cubicBezTo>
                <a:cubicBezTo>
                  <a:pt x="3779" y="618"/>
                  <a:pt x="3551" y="475"/>
                  <a:pt x="3689" y="364"/>
                </a:cubicBezTo>
                <a:cubicBezTo>
                  <a:pt x="3827" y="253"/>
                  <a:pt x="4036" y="76"/>
                  <a:pt x="4127" y="0"/>
                </a:cubicBezTo>
              </a:path>
            </a:pathLst>
          </a:custGeom>
          <a:noFill/>
          <a:ln w="28575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472" name="Freeform 56"/>
          <p:cNvSpPr>
            <a:spLocks/>
          </p:cNvSpPr>
          <p:nvPr/>
        </p:nvSpPr>
        <p:spPr bwMode="auto">
          <a:xfrm>
            <a:off x="1620838" y="4292600"/>
            <a:ext cx="5543550" cy="1120775"/>
          </a:xfrm>
          <a:custGeom>
            <a:avLst/>
            <a:gdLst>
              <a:gd name="T0" fmla="*/ 0 w 3492"/>
              <a:gd name="T1" fmla="*/ 0 h 706"/>
              <a:gd name="T2" fmla="*/ 155575 w 3492"/>
              <a:gd name="T3" fmla="*/ 552450 h 706"/>
              <a:gd name="T4" fmla="*/ 312738 w 3492"/>
              <a:gd name="T5" fmla="*/ 612775 h 706"/>
              <a:gd name="T6" fmla="*/ 339725 w 3492"/>
              <a:gd name="T7" fmla="*/ 1027113 h 706"/>
              <a:gd name="T8" fmla="*/ 1042988 w 3492"/>
              <a:gd name="T9" fmla="*/ 1062038 h 706"/>
              <a:gd name="T10" fmla="*/ 4208463 w 3492"/>
              <a:gd name="T11" fmla="*/ 1069975 h 706"/>
              <a:gd name="T12" fmla="*/ 5122863 w 3492"/>
              <a:gd name="T13" fmla="*/ 1044575 h 706"/>
              <a:gd name="T14" fmla="*/ 5246688 w 3492"/>
              <a:gd name="T15" fmla="*/ 612775 h 706"/>
              <a:gd name="T16" fmla="*/ 5403850 w 3492"/>
              <a:gd name="T17" fmla="*/ 569913 h 706"/>
              <a:gd name="T18" fmla="*/ 5543550 w 3492"/>
              <a:gd name="T19" fmla="*/ 0 h 70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492"/>
              <a:gd name="T31" fmla="*/ 0 h 706"/>
              <a:gd name="T32" fmla="*/ 3492 w 3492"/>
              <a:gd name="T33" fmla="*/ 706 h 70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492" h="706">
                <a:moveTo>
                  <a:pt x="0" y="0"/>
                </a:moveTo>
                <a:cubicBezTo>
                  <a:pt x="16" y="58"/>
                  <a:pt x="65" y="284"/>
                  <a:pt x="98" y="348"/>
                </a:cubicBezTo>
                <a:cubicBezTo>
                  <a:pt x="131" y="412"/>
                  <a:pt x="178" y="336"/>
                  <a:pt x="197" y="386"/>
                </a:cubicBezTo>
                <a:cubicBezTo>
                  <a:pt x="216" y="436"/>
                  <a:pt x="137" y="600"/>
                  <a:pt x="214" y="647"/>
                </a:cubicBezTo>
                <a:cubicBezTo>
                  <a:pt x="291" y="694"/>
                  <a:pt x="251" y="665"/>
                  <a:pt x="657" y="669"/>
                </a:cubicBezTo>
                <a:cubicBezTo>
                  <a:pt x="1063" y="673"/>
                  <a:pt x="2223" y="676"/>
                  <a:pt x="2651" y="674"/>
                </a:cubicBezTo>
                <a:cubicBezTo>
                  <a:pt x="3079" y="672"/>
                  <a:pt x="3118" y="706"/>
                  <a:pt x="3227" y="658"/>
                </a:cubicBezTo>
                <a:cubicBezTo>
                  <a:pt x="3336" y="610"/>
                  <a:pt x="3275" y="436"/>
                  <a:pt x="3305" y="386"/>
                </a:cubicBezTo>
                <a:cubicBezTo>
                  <a:pt x="3335" y="336"/>
                  <a:pt x="3373" y="423"/>
                  <a:pt x="3404" y="359"/>
                </a:cubicBezTo>
                <a:cubicBezTo>
                  <a:pt x="3435" y="295"/>
                  <a:pt x="3474" y="75"/>
                  <a:pt x="3492" y="0"/>
                </a:cubicBezTo>
              </a:path>
            </a:pathLst>
          </a:cu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473" name="Freeform 57"/>
          <p:cNvSpPr>
            <a:spLocks/>
          </p:cNvSpPr>
          <p:nvPr/>
        </p:nvSpPr>
        <p:spPr bwMode="auto">
          <a:xfrm>
            <a:off x="1757363" y="4281488"/>
            <a:ext cx="5291137" cy="1158875"/>
          </a:xfrm>
          <a:custGeom>
            <a:avLst/>
            <a:gdLst>
              <a:gd name="T0" fmla="*/ 798512 w 3333"/>
              <a:gd name="T1" fmla="*/ 11113 h 730"/>
              <a:gd name="T2" fmla="*/ 546100 w 3333"/>
              <a:gd name="T3" fmla="*/ 484188 h 730"/>
              <a:gd name="T4" fmla="*/ 238125 w 3333"/>
              <a:gd name="T5" fmla="*/ 668338 h 730"/>
              <a:gd name="T6" fmla="*/ 722312 w 3333"/>
              <a:gd name="T7" fmla="*/ 1090613 h 730"/>
              <a:gd name="T8" fmla="*/ 4573587 w 3333"/>
              <a:gd name="T9" fmla="*/ 1081088 h 730"/>
              <a:gd name="T10" fmla="*/ 5030787 w 3333"/>
              <a:gd name="T11" fmla="*/ 633413 h 730"/>
              <a:gd name="T12" fmla="*/ 4687887 w 3333"/>
              <a:gd name="T13" fmla="*/ 509588 h 730"/>
              <a:gd name="T14" fmla="*/ 4519612 w 3333"/>
              <a:gd name="T15" fmla="*/ 0 h 73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333"/>
              <a:gd name="T25" fmla="*/ 0 h 730"/>
              <a:gd name="T26" fmla="*/ 3333 w 3333"/>
              <a:gd name="T27" fmla="*/ 730 h 73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333" h="730">
                <a:moveTo>
                  <a:pt x="503" y="7"/>
                </a:moveTo>
                <a:cubicBezTo>
                  <a:pt x="477" y="57"/>
                  <a:pt x="403" y="236"/>
                  <a:pt x="344" y="305"/>
                </a:cubicBezTo>
                <a:cubicBezTo>
                  <a:pt x="285" y="374"/>
                  <a:pt x="132" y="357"/>
                  <a:pt x="150" y="421"/>
                </a:cubicBezTo>
                <a:cubicBezTo>
                  <a:pt x="168" y="485"/>
                  <a:pt x="0" y="644"/>
                  <a:pt x="455" y="687"/>
                </a:cubicBezTo>
                <a:cubicBezTo>
                  <a:pt x="910" y="730"/>
                  <a:pt x="2429" y="729"/>
                  <a:pt x="2881" y="681"/>
                </a:cubicBezTo>
                <a:cubicBezTo>
                  <a:pt x="3333" y="633"/>
                  <a:pt x="3157" y="459"/>
                  <a:pt x="3169" y="399"/>
                </a:cubicBezTo>
                <a:cubicBezTo>
                  <a:pt x="3181" y="339"/>
                  <a:pt x="3007" y="387"/>
                  <a:pt x="2953" y="321"/>
                </a:cubicBezTo>
                <a:cubicBezTo>
                  <a:pt x="2899" y="255"/>
                  <a:pt x="2869" y="67"/>
                  <a:pt x="2847" y="0"/>
                </a:cubicBezTo>
              </a:path>
            </a:pathLst>
          </a:custGeom>
          <a:noFill/>
          <a:ln w="28575">
            <a:solidFill>
              <a:schemeClr val="folHlink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513" name="AutoShape 97"/>
          <p:cNvSpPr>
            <a:spLocks noChangeArrowheads="1"/>
          </p:cNvSpPr>
          <p:nvPr/>
        </p:nvSpPr>
        <p:spPr bwMode="auto">
          <a:xfrm rot="-2914343">
            <a:off x="1345406" y="4499770"/>
            <a:ext cx="358775" cy="468312"/>
          </a:xfrm>
          <a:prstGeom prst="downArrow">
            <a:avLst>
              <a:gd name="adj1" fmla="val 50000"/>
              <a:gd name="adj2" fmla="val 326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514" name="AutoShape 98"/>
          <p:cNvSpPr>
            <a:spLocks noChangeArrowheads="1"/>
          </p:cNvSpPr>
          <p:nvPr/>
        </p:nvSpPr>
        <p:spPr bwMode="auto">
          <a:xfrm rot="-609256">
            <a:off x="1692275" y="4365625"/>
            <a:ext cx="358775" cy="431800"/>
          </a:xfrm>
          <a:prstGeom prst="downArrow">
            <a:avLst>
              <a:gd name="adj1" fmla="val 50000"/>
              <a:gd name="adj2" fmla="val 30088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515" name="AutoShape 99"/>
          <p:cNvSpPr>
            <a:spLocks noChangeArrowheads="1"/>
          </p:cNvSpPr>
          <p:nvPr/>
        </p:nvSpPr>
        <p:spPr bwMode="auto">
          <a:xfrm rot="2669461">
            <a:off x="2124075" y="4365625"/>
            <a:ext cx="358775" cy="504825"/>
          </a:xfrm>
          <a:prstGeom prst="downArrow">
            <a:avLst>
              <a:gd name="adj1" fmla="val 50000"/>
              <a:gd name="adj2" fmla="val 35177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516" name="AutoShape 100"/>
          <p:cNvSpPr>
            <a:spLocks noChangeArrowheads="1"/>
          </p:cNvSpPr>
          <p:nvPr/>
        </p:nvSpPr>
        <p:spPr bwMode="auto">
          <a:xfrm rot="13377790" flipH="1">
            <a:off x="7092950" y="4437063"/>
            <a:ext cx="358775" cy="468312"/>
          </a:xfrm>
          <a:prstGeom prst="downArrow">
            <a:avLst>
              <a:gd name="adj1" fmla="val 50000"/>
              <a:gd name="adj2" fmla="val 326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517" name="AutoShape 101"/>
          <p:cNvSpPr>
            <a:spLocks noChangeArrowheads="1"/>
          </p:cNvSpPr>
          <p:nvPr/>
        </p:nvSpPr>
        <p:spPr bwMode="auto">
          <a:xfrm rot="11927578" flipH="1">
            <a:off x="6732588" y="4365625"/>
            <a:ext cx="358775" cy="431800"/>
          </a:xfrm>
          <a:prstGeom prst="downArrow">
            <a:avLst>
              <a:gd name="adj1" fmla="val 50000"/>
              <a:gd name="adj2" fmla="val 30088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518" name="AutoShape 102"/>
          <p:cNvSpPr>
            <a:spLocks noChangeArrowheads="1"/>
          </p:cNvSpPr>
          <p:nvPr/>
        </p:nvSpPr>
        <p:spPr bwMode="auto">
          <a:xfrm rot="7783596" flipH="1">
            <a:off x="6300788" y="4437063"/>
            <a:ext cx="358775" cy="504825"/>
          </a:xfrm>
          <a:prstGeom prst="downArrow">
            <a:avLst>
              <a:gd name="adj1" fmla="val 50000"/>
              <a:gd name="adj2" fmla="val 35177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520" name="AutoShape 104"/>
          <p:cNvSpPr>
            <a:spLocks noChangeArrowheads="1"/>
          </p:cNvSpPr>
          <p:nvPr/>
        </p:nvSpPr>
        <p:spPr bwMode="auto">
          <a:xfrm rot="2507641" flipH="1">
            <a:off x="7092950" y="4689475"/>
            <a:ext cx="358775" cy="468313"/>
          </a:xfrm>
          <a:prstGeom prst="downArrow">
            <a:avLst>
              <a:gd name="adj1" fmla="val 50000"/>
              <a:gd name="adj2" fmla="val 32633"/>
            </a:avLst>
          </a:prstGeom>
          <a:solidFill>
            <a:schemeClr val="hlink"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521" name="AutoShape 105"/>
          <p:cNvSpPr>
            <a:spLocks noChangeArrowheads="1"/>
          </p:cNvSpPr>
          <p:nvPr/>
        </p:nvSpPr>
        <p:spPr bwMode="auto">
          <a:xfrm rot="1051758" flipH="1">
            <a:off x="6732588" y="4618038"/>
            <a:ext cx="358775" cy="431800"/>
          </a:xfrm>
          <a:prstGeom prst="downArrow">
            <a:avLst>
              <a:gd name="adj1" fmla="val 50000"/>
              <a:gd name="adj2" fmla="val 30088"/>
            </a:avLst>
          </a:prstGeom>
          <a:solidFill>
            <a:schemeClr val="hlink"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522" name="AutoShape 106"/>
          <p:cNvSpPr>
            <a:spLocks noChangeArrowheads="1"/>
          </p:cNvSpPr>
          <p:nvPr/>
        </p:nvSpPr>
        <p:spPr bwMode="auto">
          <a:xfrm rot="18492349" flipH="1">
            <a:off x="6300788" y="4689475"/>
            <a:ext cx="358775" cy="504825"/>
          </a:xfrm>
          <a:prstGeom prst="downArrow">
            <a:avLst>
              <a:gd name="adj1" fmla="val 50000"/>
              <a:gd name="adj2" fmla="val 35177"/>
            </a:avLst>
          </a:prstGeom>
          <a:solidFill>
            <a:schemeClr val="folHlink"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523" name="AutoShape 107"/>
          <p:cNvSpPr>
            <a:spLocks noChangeArrowheads="1"/>
          </p:cNvSpPr>
          <p:nvPr/>
        </p:nvSpPr>
        <p:spPr bwMode="auto">
          <a:xfrm rot="8008141">
            <a:off x="1242219" y="4815681"/>
            <a:ext cx="358775" cy="468313"/>
          </a:xfrm>
          <a:prstGeom prst="downArrow">
            <a:avLst>
              <a:gd name="adj1" fmla="val 50000"/>
              <a:gd name="adj2" fmla="val 32633"/>
            </a:avLst>
          </a:prstGeom>
          <a:solidFill>
            <a:schemeClr val="hlink"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524" name="AutoShape 108"/>
          <p:cNvSpPr>
            <a:spLocks noChangeArrowheads="1"/>
          </p:cNvSpPr>
          <p:nvPr/>
        </p:nvSpPr>
        <p:spPr bwMode="auto">
          <a:xfrm rot="10292574">
            <a:off x="1589088" y="4681538"/>
            <a:ext cx="358775" cy="431800"/>
          </a:xfrm>
          <a:prstGeom prst="downArrow">
            <a:avLst>
              <a:gd name="adj1" fmla="val 50000"/>
              <a:gd name="adj2" fmla="val 30088"/>
            </a:avLst>
          </a:prstGeom>
          <a:solidFill>
            <a:schemeClr val="hlink"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525" name="AutoShape 109"/>
          <p:cNvSpPr>
            <a:spLocks noChangeArrowheads="1"/>
          </p:cNvSpPr>
          <p:nvPr/>
        </p:nvSpPr>
        <p:spPr bwMode="auto">
          <a:xfrm rot="-8021786">
            <a:off x="2020888" y="4681538"/>
            <a:ext cx="358775" cy="504825"/>
          </a:xfrm>
          <a:prstGeom prst="downArrow">
            <a:avLst>
              <a:gd name="adj1" fmla="val 50000"/>
              <a:gd name="adj2" fmla="val 35177"/>
            </a:avLst>
          </a:prstGeom>
          <a:solidFill>
            <a:schemeClr val="folHlink"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526" name="Text Box 110"/>
          <p:cNvSpPr txBox="1">
            <a:spLocks noChangeArrowheads="1"/>
          </p:cNvSpPr>
          <p:nvPr/>
        </p:nvSpPr>
        <p:spPr bwMode="auto">
          <a:xfrm>
            <a:off x="2555875" y="4292600"/>
            <a:ext cx="1412875" cy="376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multiplexing</a:t>
            </a:r>
          </a:p>
        </p:txBody>
      </p:sp>
      <p:sp>
        <p:nvSpPr>
          <p:cNvPr id="828527" name="Text Box 111"/>
          <p:cNvSpPr txBox="1">
            <a:spLocks noChangeArrowheads="1"/>
          </p:cNvSpPr>
          <p:nvPr/>
        </p:nvSpPr>
        <p:spPr bwMode="auto">
          <a:xfrm>
            <a:off x="4824413" y="4365625"/>
            <a:ext cx="1658937" cy="376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demultiplexing</a:t>
            </a:r>
          </a:p>
        </p:txBody>
      </p:sp>
      <p:sp>
        <p:nvSpPr>
          <p:cNvPr id="828528" name="Text Box 112"/>
          <p:cNvSpPr txBox="1">
            <a:spLocks noChangeArrowheads="1"/>
          </p:cNvSpPr>
          <p:nvPr/>
        </p:nvSpPr>
        <p:spPr bwMode="auto">
          <a:xfrm>
            <a:off x="3429000" y="5373688"/>
            <a:ext cx="175418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/>
              <a:t>same IP address for</a:t>
            </a:r>
          </a:p>
          <a:p>
            <a:pPr algn="ctr"/>
            <a:r>
              <a:rPr lang="en-US" sz="1400"/>
              <a:t>all services</a:t>
            </a:r>
          </a:p>
        </p:txBody>
      </p:sp>
      <p:sp>
        <p:nvSpPr>
          <p:cNvPr id="828529" name="Freeform 113"/>
          <p:cNvSpPr>
            <a:spLocks/>
          </p:cNvSpPr>
          <p:nvPr/>
        </p:nvSpPr>
        <p:spPr bwMode="auto">
          <a:xfrm>
            <a:off x="1116013" y="4292600"/>
            <a:ext cx="6551612" cy="1800225"/>
          </a:xfrm>
          <a:custGeom>
            <a:avLst/>
            <a:gdLst>
              <a:gd name="T0" fmla="*/ 0 w 3084"/>
              <a:gd name="T1" fmla="*/ 0 h 545"/>
              <a:gd name="T2" fmla="*/ 3660320 w 3084"/>
              <a:gd name="T3" fmla="*/ 1800225 h 545"/>
              <a:gd name="T4" fmla="*/ 6551612 w 3084"/>
              <a:gd name="T5" fmla="*/ 0 h 545"/>
              <a:gd name="T6" fmla="*/ 0 60000 65536"/>
              <a:gd name="T7" fmla="*/ 0 60000 65536"/>
              <a:gd name="T8" fmla="*/ 0 60000 65536"/>
              <a:gd name="T9" fmla="*/ 0 w 3084"/>
              <a:gd name="T10" fmla="*/ 0 h 545"/>
              <a:gd name="T11" fmla="*/ 3084 w 3084"/>
              <a:gd name="T12" fmla="*/ 545 h 54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084" h="545">
                <a:moveTo>
                  <a:pt x="0" y="0"/>
                </a:moveTo>
                <a:cubicBezTo>
                  <a:pt x="604" y="272"/>
                  <a:pt x="1209" y="545"/>
                  <a:pt x="1723" y="545"/>
                </a:cubicBezTo>
                <a:cubicBezTo>
                  <a:pt x="2237" y="545"/>
                  <a:pt x="2660" y="272"/>
                  <a:pt x="3084" y="0"/>
                </a:cubicBezTo>
              </a:path>
            </a:pathLst>
          </a:custGeom>
          <a:noFill/>
          <a:ln w="28575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530" name="Freeform 114"/>
          <p:cNvSpPr>
            <a:spLocks/>
          </p:cNvSpPr>
          <p:nvPr/>
        </p:nvSpPr>
        <p:spPr bwMode="auto">
          <a:xfrm>
            <a:off x="1620838" y="4292600"/>
            <a:ext cx="5543550" cy="1657350"/>
          </a:xfrm>
          <a:custGeom>
            <a:avLst/>
            <a:gdLst>
              <a:gd name="T0" fmla="*/ 0 w 3084"/>
              <a:gd name="T1" fmla="*/ 0 h 545"/>
              <a:gd name="T2" fmla="*/ 3097126 w 3084"/>
              <a:gd name="T3" fmla="*/ 1657350 h 545"/>
              <a:gd name="T4" fmla="*/ 5543550 w 3084"/>
              <a:gd name="T5" fmla="*/ 0 h 545"/>
              <a:gd name="T6" fmla="*/ 0 60000 65536"/>
              <a:gd name="T7" fmla="*/ 0 60000 65536"/>
              <a:gd name="T8" fmla="*/ 0 60000 65536"/>
              <a:gd name="T9" fmla="*/ 0 w 3084"/>
              <a:gd name="T10" fmla="*/ 0 h 545"/>
              <a:gd name="T11" fmla="*/ 3084 w 3084"/>
              <a:gd name="T12" fmla="*/ 545 h 54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084" h="545">
                <a:moveTo>
                  <a:pt x="0" y="0"/>
                </a:moveTo>
                <a:cubicBezTo>
                  <a:pt x="604" y="272"/>
                  <a:pt x="1209" y="545"/>
                  <a:pt x="1723" y="545"/>
                </a:cubicBezTo>
                <a:cubicBezTo>
                  <a:pt x="2237" y="545"/>
                  <a:pt x="2660" y="272"/>
                  <a:pt x="3084" y="0"/>
                </a:cubicBezTo>
              </a:path>
            </a:pathLst>
          </a:cu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531" name="Freeform 115"/>
          <p:cNvSpPr>
            <a:spLocks/>
          </p:cNvSpPr>
          <p:nvPr/>
        </p:nvSpPr>
        <p:spPr bwMode="auto">
          <a:xfrm>
            <a:off x="2555875" y="4292600"/>
            <a:ext cx="3744913" cy="1512888"/>
          </a:xfrm>
          <a:custGeom>
            <a:avLst/>
            <a:gdLst>
              <a:gd name="T0" fmla="*/ 0 w 3084"/>
              <a:gd name="T1" fmla="*/ 0 h 545"/>
              <a:gd name="T2" fmla="*/ 2092245 w 3084"/>
              <a:gd name="T3" fmla="*/ 1512888 h 545"/>
              <a:gd name="T4" fmla="*/ 3744913 w 3084"/>
              <a:gd name="T5" fmla="*/ 0 h 545"/>
              <a:gd name="T6" fmla="*/ 0 60000 65536"/>
              <a:gd name="T7" fmla="*/ 0 60000 65536"/>
              <a:gd name="T8" fmla="*/ 0 60000 65536"/>
              <a:gd name="T9" fmla="*/ 0 w 3084"/>
              <a:gd name="T10" fmla="*/ 0 h 545"/>
              <a:gd name="T11" fmla="*/ 3084 w 3084"/>
              <a:gd name="T12" fmla="*/ 545 h 54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084" h="545">
                <a:moveTo>
                  <a:pt x="0" y="0"/>
                </a:moveTo>
                <a:cubicBezTo>
                  <a:pt x="604" y="272"/>
                  <a:pt x="1209" y="545"/>
                  <a:pt x="1723" y="545"/>
                </a:cubicBezTo>
                <a:cubicBezTo>
                  <a:pt x="2237" y="545"/>
                  <a:pt x="2660" y="272"/>
                  <a:pt x="3084" y="0"/>
                </a:cubicBezTo>
              </a:path>
            </a:pathLst>
          </a:custGeom>
          <a:noFill/>
          <a:ln w="28575">
            <a:solidFill>
              <a:schemeClr val="folHlink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281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828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828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28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8512" grpId="0" animBg="1"/>
      <p:bldP spid="828472" grpId="0" animBg="1"/>
      <p:bldP spid="828473" grpId="0" animBg="1"/>
      <p:bldP spid="828513" grpId="0" animBg="1"/>
      <p:bldP spid="828514" grpId="0" animBg="1"/>
      <p:bldP spid="828515" grpId="0" animBg="1"/>
      <p:bldP spid="828516" grpId="0" animBg="1"/>
      <p:bldP spid="828517" grpId="0" animBg="1"/>
      <p:bldP spid="828518" grpId="0" animBg="1"/>
      <p:bldP spid="828520" grpId="0" animBg="1"/>
      <p:bldP spid="828521" grpId="0" animBg="1"/>
      <p:bldP spid="828522" grpId="0" animBg="1"/>
      <p:bldP spid="828523" grpId="0" animBg="1"/>
      <p:bldP spid="828524" grpId="0" animBg="1"/>
      <p:bldP spid="828525" grpId="0" animBg="1"/>
      <p:bldP spid="828526" grpId="0" animBg="1"/>
      <p:bldP spid="828527" grpId="0" animBg="1"/>
      <p:bldP spid="828528" grpId="0"/>
      <p:bldP spid="828529" grpId="0" animBg="1"/>
      <p:bldP spid="828530" grpId="0" animBg="1"/>
      <p:bldP spid="82853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Connection – Addressing</a:t>
            </a:r>
            <a:endParaRPr lang="en-US" sz="3200" dirty="0"/>
          </a:p>
        </p:txBody>
      </p:sp>
      <p:sp>
        <p:nvSpPr>
          <p:cNvPr id="8806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n-US" sz="2000" b="1" dirty="0">
                <a:solidFill>
                  <a:srgbClr val="C00000"/>
                </a:solidFill>
              </a:rPr>
              <a:t>TCP </a:t>
            </a:r>
            <a:r>
              <a:rPr lang="en-US" sz="2000" b="1" i="1" dirty="0">
                <a:solidFill>
                  <a:srgbClr val="C00000"/>
                </a:solidFill>
              </a:rPr>
              <a:t>service </a:t>
            </a:r>
            <a:r>
              <a:rPr lang="en-US" sz="2000" dirty="0"/>
              <a:t>obtained via service endpoints on sender and receiver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Typically socket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Socket number consists of a </a:t>
            </a:r>
            <a:r>
              <a:rPr lang="en-US" sz="1800" b="1" i="1" dirty="0"/>
              <a:t>3-tuple</a:t>
            </a:r>
          </a:p>
          <a:p>
            <a:pPr lvl="2" eaLnBrk="1" hangingPunct="1">
              <a:lnSpc>
                <a:spcPct val="80000"/>
              </a:lnSpc>
              <a:buFontTx/>
              <a:buChar char="•"/>
            </a:pPr>
            <a:r>
              <a:rPr lang="en-US" sz="1600" dirty="0"/>
              <a:t>IP address of host and</a:t>
            </a:r>
          </a:p>
          <a:p>
            <a:pPr lvl="2" eaLnBrk="1" hangingPunct="1">
              <a:lnSpc>
                <a:spcPct val="80000"/>
              </a:lnSpc>
              <a:buFontTx/>
              <a:buChar char="•"/>
            </a:pPr>
            <a:r>
              <a:rPr lang="en-US" sz="1600" dirty="0"/>
              <a:t>16-bit local number (port)</a:t>
            </a:r>
          </a:p>
          <a:p>
            <a:pPr lvl="2" eaLnBrk="1" hangingPunct="1">
              <a:lnSpc>
                <a:spcPct val="80000"/>
              </a:lnSpc>
              <a:buFontTx/>
              <a:buChar char="•"/>
            </a:pPr>
            <a:r>
              <a:rPr lang="en-US" sz="1600" dirty="0"/>
              <a:t>TCP protocol identifier</a:t>
            </a:r>
          </a:p>
          <a:p>
            <a:pPr lvl="2" eaLnBrk="1" hangingPunct="1">
              <a:lnSpc>
                <a:spcPct val="80000"/>
              </a:lnSpc>
              <a:buFontTx/>
              <a:buChar char="•"/>
            </a:pPr>
            <a:endParaRPr lang="en-US" sz="1600" dirty="0"/>
          </a:p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n-US" sz="2000" dirty="0"/>
              <a:t>Transport Service Access Point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Port</a:t>
            </a:r>
          </a:p>
          <a:p>
            <a:pPr lvl="1" eaLnBrk="1" hangingPunct="1">
              <a:lnSpc>
                <a:spcPct val="80000"/>
              </a:lnSpc>
            </a:pPr>
            <a:endParaRPr lang="en-US" sz="1800" dirty="0"/>
          </a:p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n-US" sz="2000" b="1" dirty="0">
                <a:solidFill>
                  <a:srgbClr val="C00000"/>
                </a:solidFill>
              </a:rPr>
              <a:t>TCP </a:t>
            </a:r>
            <a:r>
              <a:rPr lang="en-US" sz="2000" b="1" i="1" dirty="0">
                <a:solidFill>
                  <a:srgbClr val="C00000"/>
                </a:solidFill>
              </a:rPr>
              <a:t>connection </a:t>
            </a:r>
            <a:r>
              <a:rPr lang="en-US" sz="2000" dirty="0"/>
              <a:t>is clearly defined</a:t>
            </a:r>
            <a:br>
              <a:rPr lang="en-US" sz="2000" dirty="0"/>
            </a:br>
            <a:r>
              <a:rPr lang="en-US" sz="2000" dirty="0"/>
              <a:t>by a </a:t>
            </a:r>
            <a:r>
              <a:rPr lang="en-US" sz="2000" b="1" i="1" dirty="0"/>
              <a:t>5-tuple</a:t>
            </a:r>
            <a:r>
              <a:rPr lang="en-US" sz="2000" dirty="0"/>
              <a:t> consisting of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IP address of sender and receiver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Port address of sender and receiver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TCP protocol identifier</a:t>
            </a:r>
          </a:p>
          <a:p>
            <a:pPr lvl="1" eaLnBrk="1" hangingPunct="1">
              <a:lnSpc>
                <a:spcPct val="80000"/>
              </a:lnSpc>
            </a:pPr>
            <a:endParaRPr lang="en-US" sz="1800" dirty="0"/>
          </a:p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n-US" sz="2000" dirty="0"/>
              <a:t>Applications can use the same local</a:t>
            </a:r>
            <a:br>
              <a:rPr lang="en-US" sz="2000" dirty="0"/>
            </a:br>
            <a:r>
              <a:rPr lang="en-US" sz="2000" dirty="0"/>
              <a:t>ports for several TCP connections</a:t>
            </a:r>
          </a:p>
          <a:p>
            <a:pPr lvl="1">
              <a:lnSpc>
                <a:spcPct val="80000"/>
              </a:lnSpc>
              <a:buFontTx/>
              <a:buChar char="•"/>
            </a:pPr>
            <a:r>
              <a:rPr lang="en-US" sz="1800" dirty="0"/>
              <a:t>if the remote side is different</a:t>
            </a:r>
          </a:p>
        </p:txBody>
      </p:sp>
      <p:sp>
        <p:nvSpPr>
          <p:cNvPr id="880657" name="Rectangle 17"/>
          <p:cNvSpPr>
            <a:spLocks noChangeArrowheads="1"/>
          </p:cNvSpPr>
          <p:nvPr/>
        </p:nvSpPr>
        <p:spPr bwMode="auto">
          <a:xfrm>
            <a:off x="5571525" y="1341560"/>
            <a:ext cx="2499467" cy="461665"/>
          </a:xfrm>
          <a:prstGeom prst="rect">
            <a:avLst/>
          </a:prstGeom>
          <a:solidFill>
            <a:schemeClr val="bg1">
              <a:alpha val="75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r>
              <a:rPr lang="en-US" sz="1200" dirty="0"/>
              <a:t>Server offers (IP </a:t>
            </a:r>
            <a:r>
              <a:rPr lang="en-US" sz="1200" dirty="0" err="1"/>
              <a:t>addr</a:t>
            </a:r>
            <a:r>
              <a:rPr lang="en-US" sz="1200" dirty="0"/>
              <a:t>/port/</a:t>
            </a:r>
            <a:r>
              <a:rPr lang="en-US" sz="1200" dirty="0" err="1"/>
              <a:t>TCPid</a:t>
            </a:r>
            <a:r>
              <a:rPr lang="en-US" sz="1200" dirty="0"/>
              <a:t>)</a:t>
            </a:r>
          </a:p>
          <a:p>
            <a:r>
              <a:rPr lang="en-US" sz="1200" dirty="0"/>
              <a:t>(80.80.1.1/80/6)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99D94B4-66EA-CC45-BA7C-6B993147141E}"/>
              </a:ext>
            </a:extLst>
          </p:cNvPr>
          <p:cNvGrpSpPr/>
          <p:nvPr/>
        </p:nvGrpSpPr>
        <p:grpSpPr>
          <a:xfrm>
            <a:off x="5435600" y="1835017"/>
            <a:ext cx="1016000" cy="1095375"/>
            <a:chOff x="5435600" y="1835017"/>
            <a:chExt cx="1016000" cy="1095375"/>
          </a:xfrm>
        </p:grpSpPr>
        <p:sp>
          <p:nvSpPr>
            <p:cNvPr id="880646" name="Rectangle 6"/>
            <p:cNvSpPr>
              <a:spLocks noChangeArrowheads="1"/>
            </p:cNvSpPr>
            <p:nvPr/>
          </p:nvSpPr>
          <p:spPr bwMode="auto">
            <a:xfrm>
              <a:off x="5435600" y="1835017"/>
              <a:ext cx="1016000" cy="10953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0650" name="AutoShape 10"/>
            <p:cNvSpPr>
              <a:spLocks noChangeArrowheads="1"/>
            </p:cNvSpPr>
            <p:nvPr/>
          </p:nvSpPr>
          <p:spPr bwMode="auto">
            <a:xfrm rot="10800000" flipH="1">
              <a:off x="5626100" y="2123942"/>
              <a:ext cx="635000" cy="519112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 dirty="0"/>
                <a:t>80</a:t>
              </a:r>
            </a:p>
          </p:txBody>
        </p:sp>
        <p:sp>
          <p:nvSpPr>
            <p:cNvPr id="880654" name="Rectangle 14"/>
            <p:cNvSpPr>
              <a:spLocks noChangeArrowheads="1"/>
            </p:cNvSpPr>
            <p:nvPr/>
          </p:nvSpPr>
          <p:spPr bwMode="auto">
            <a:xfrm>
              <a:off x="5522098" y="1884444"/>
              <a:ext cx="635000" cy="174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 dirty="0"/>
                <a:t>80.80.1.1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8A6B6DC-34AE-7444-965E-9E1C9E553F3C}"/>
              </a:ext>
            </a:extLst>
          </p:cNvPr>
          <p:cNvGrpSpPr/>
          <p:nvPr/>
        </p:nvGrpSpPr>
        <p:grpSpPr>
          <a:xfrm>
            <a:off x="4474517" y="2643054"/>
            <a:ext cx="2403222" cy="2925810"/>
            <a:chOff x="4474517" y="2643054"/>
            <a:chExt cx="2403222" cy="2925810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84B58AC5-BE37-684D-83DE-9D0C06637C23}"/>
                </a:ext>
              </a:extLst>
            </p:cNvPr>
            <p:cNvGrpSpPr/>
            <p:nvPr/>
          </p:nvGrpSpPr>
          <p:grpSpPr>
            <a:xfrm>
              <a:off x="5139038" y="2643054"/>
              <a:ext cx="1016000" cy="2925810"/>
              <a:chOff x="5139038" y="2643054"/>
              <a:chExt cx="1016000" cy="2925810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232CA3C1-B330-E04F-9CDA-172D7D0D0112}"/>
                  </a:ext>
                </a:extLst>
              </p:cNvPr>
              <p:cNvGrpSpPr/>
              <p:nvPr/>
            </p:nvGrpSpPr>
            <p:grpSpPr>
              <a:xfrm>
                <a:off x="5139038" y="4475077"/>
                <a:ext cx="1016000" cy="1093787"/>
                <a:chOff x="5435600" y="5043488"/>
                <a:chExt cx="1016000" cy="1093787"/>
              </a:xfrm>
            </p:grpSpPr>
            <p:sp>
              <p:nvSpPr>
                <p:cNvPr id="880644" name="Rectangle 4"/>
                <p:cNvSpPr>
                  <a:spLocks noChangeArrowheads="1"/>
                </p:cNvSpPr>
                <p:nvPr/>
              </p:nvSpPr>
              <p:spPr bwMode="auto">
                <a:xfrm>
                  <a:off x="5435600" y="5043488"/>
                  <a:ext cx="1016000" cy="1093787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80651" name="AutoShape 11"/>
                <p:cNvSpPr>
                  <a:spLocks noChangeArrowheads="1"/>
                </p:cNvSpPr>
                <p:nvPr/>
              </p:nvSpPr>
              <p:spPr bwMode="auto">
                <a:xfrm rot="10800000" flipH="1" flipV="1">
                  <a:off x="5626100" y="5330825"/>
                  <a:ext cx="635000" cy="519113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2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1600" dirty="0"/>
                    <a:t>4000</a:t>
                  </a:r>
                </a:p>
              </p:txBody>
            </p:sp>
            <p:sp>
              <p:nvSpPr>
                <p:cNvPr id="880656" name="Rectangle 16"/>
                <p:cNvSpPr>
                  <a:spLocks noChangeArrowheads="1"/>
                </p:cNvSpPr>
                <p:nvPr/>
              </p:nvSpPr>
              <p:spPr bwMode="auto">
                <a:xfrm>
                  <a:off x="5485028" y="5951881"/>
                  <a:ext cx="635000" cy="1746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1200" dirty="0"/>
                    <a:t>129.3.3.3</a:t>
                  </a:r>
                </a:p>
              </p:txBody>
            </p:sp>
          </p:grpSp>
          <p:cxnSp>
            <p:nvCxnSpPr>
              <p:cNvPr id="3" name="Straight Connector 2">
                <a:extLst>
                  <a:ext uri="{FF2B5EF4-FFF2-40B4-BE49-F238E27FC236}">
                    <a16:creationId xmlns:a16="http://schemas.microsoft.com/office/drawing/2014/main" id="{5ABAD985-2D77-8541-86C8-7A2DE94B4867}"/>
                  </a:ext>
                </a:extLst>
              </p:cNvPr>
              <p:cNvCxnSpPr>
                <a:cxnSpLocks/>
                <a:stCxn id="880651" idx="0"/>
                <a:endCxn id="880650" idx="0"/>
              </p:cNvCxnSpPr>
              <p:nvPr/>
            </p:nvCxnSpPr>
            <p:spPr bwMode="auto">
              <a:xfrm flipV="1">
                <a:off x="5647038" y="2643054"/>
                <a:ext cx="296562" cy="211936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cxnSp>
        </p:grpSp>
        <p:sp>
          <p:nvSpPr>
            <p:cNvPr id="880658" name="Rectangle 18"/>
            <p:cNvSpPr>
              <a:spLocks noChangeArrowheads="1"/>
            </p:cNvSpPr>
            <p:nvPr/>
          </p:nvSpPr>
          <p:spPr bwMode="auto">
            <a:xfrm>
              <a:off x="4474517" y="3677120"/>
              <a:ext cx="2403222" cy="646331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r>
                <a:rPr lang="en-US" sz="1200" dirty="0"/>
                <a:t>(IP </a:t>
              </a:r>
              <a:r>
                <a:rPr lang="en-US" sz="1200" dirty="0" err="1"/>
                <a:t>addr</a:t>
              </a:r>
              <a:r>
                <a:rPr lang="en-US" sz="1200" dirty="0"/>
                <a:t> sender/port sender/</a:t>
              </a:r>
            </a:p>
            <a:p>
              <a:r>
                <a:rPr lang="en-US" sz="1200" dirty="0"/>
                <a:t> IP </a:t>
              </a:r>
              <a:r>
                <a:rPr lang="en-US" sz="1200" dirty="0" err="1"/>
                <a:t>addr</a:t>
              </a:r>
              <a:r>
                <a:rPr lang="en-US" sz="1200" dirty="0"/>
                <a:t> </a:t>
              </a:r>
              <a:r>
                <a:rPr lang="en-US" sz="1200" dirty="0" err="1"/>
                <a:t>recv</a:t>
              </a:r>
              <a:r>
                <a:rPr lang="en-US" sz="1200" dirty="0"/>
                <a:t>/port </a:t>
              </a:r>
              <a:r>
                <a:rPr lang="en-US" sz="1200" dirty="0" err="1"/>
                <a:t>recv</a:t>
              </a:r>
              <a:r>
                <a:rPr lang="en-US" sz="1200" dirty="0"/>
                <a:t>/</a:t>
              </a:r>
              <a:r>
                <a:rPr lang="en-US" sz="1200" dirty="0" err="1"/>
                <a:t>TCPid</a:t>
              </a:r>
              <a:r>
                <a:rPr lang="en-US" sz="1200" dirty="0"/>
                <a:t>)</a:t>
              </a:r>
            </a:p>
            <a:p>
              <a:r>
                <a:rPr lang="en-US" sz="1200" dirty="0"/>
                <a:t>(129.3.3.3/4000/80.80.1.1/80/6)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D5C0D84-D38F-214C-B5A1-40862846EB0F}"/>
              </a:ext>
            </a:extLst>
          </p:cNvPr>
          <p:cNvGrpSpPr/>
          <p:nvPr/>
        </p:nvGrpSpPr>
        <p:grpSpPr>
          <a:xfrm>
            <a:off x="5860101" y="2643054"/>
            <a:ext cx="3283899" cy="3694527"/>
            <a:chOff x="5860101" y="2643054"/>
            <a:chExt cx="3283899" cy="3694527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40B4D0FC-97AD-9A44-BF8F-08A919D8DEB7}"/>
                </a:ext>
              </a:extLst>
            </p:cNvPr>
            <p:cNvGrpSpPr/>
            <p:nvPr/>
          </p:nvGrpSpPr>
          <p:grpSpPr>
            <a:xfrm>
              <a:off x="5943600" y="2643054"/>
              <a:ext cx="2918942" cy="3694461"/>
              <a:chOff x="5943600" y="2643054"/>
              <a:chExt cx="2918942" cy="3694461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4F3695CF-F76C-794E-9785-1C9ADF5A2734}"/>
                  </a:ext>
                </a:extLst>
              </p:cNvPr>
              <p:cNvGrpSpPr/>
              <p:nvPr/>
            </p:nvGrpSpPr>
            <p:grpSpPr>
              <a:xfrm>
                <a:off x="7333393" y="5321515"/>
                <a:ext cx="1529149" cy="1016000"/>
                <a:chOff x="7172754" y="4419472"/>
                <a:chExt cx="1529149" cy="1016000"/>
              </a:xfrm>
            </p:grpSpPr>
            <p:sp>
              <p:nvSpPr>
                <p:cNvPr id="880645" name="Rectangle 5"/>
                <p:cNvSpPr>
                  <a:spLocks noChangeArrowheads="1"/>
                </p:cNvSpPr>
                <p:nvPr/>
              </p:nvSpPr>
              <p:spPr bwMode="auto">
                <a:xfrm rot="5400000">
                  <a:off x="7444603" y="4178172"/>
                  <a:ext cx="1016000" cy="149860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80655" name="Rectangle 15"/>
                <p:cNvSpPr>
                  <a:spLocks noChangeArrowheads="1"/>
                </p:cNvSpPr>
                <p:nvPr/>
              </p:nvSpPr>
              <p:spPr bwMode="auto">
                <a:xfrm>
                  <a:off x="7172754" y="5240852"/>
                  <a:ext cx="982706" cy="17140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1200" dirty="0"/>
                    <a:t>241.240.2.2</a:t>
                  </a:r>
                </a:p>
              </p:txBody>
            </p:sp>
            <p:sp>
              <p:nvSpPr>
                <p:cNvPr id="29" name="AutoShape 11">
                  <a:extLst>
                    <a:ext uri="{FF2B5EF4-FFF2-40B4-BE49-F238E27FC236}">
                      <a16:creationId xmlns:a16="http://schemas.microsoft.com/office/drawing/2014/main" id="{CE81367F-1428-8D40-80CF-64A4E35E28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800000" flipH="1" flipV="1">
                  <a:off x="7273668" y="4647083"/>
                  <a:ext cx="635000" cy="519113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2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1600" dirty="0"/>
                    <a:t>4000</a:t>
                  </a:r>
                </a:p>
              </p:txBody>
            </p:sp>
            <p:sp>
              <p:nvSpPr>
                <p:cNvPr id="31" name="AutoShape 11">
                  <a:extLst>
                    <a:ext uri="{FF2B5EF4-FFF2-40B4-BE49-F238E27FC236}">
                      <a16:creationId xmlns:a16="http://schemas.microsoft.com/office/drawing/2014/main" id="{FFB1BCFF-9481-5149-980B-4B8B56E44C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800000" flipH="1" flipV="1">
                  <a:off x="7994479" y="4647083"/>
                  <a:ext cx="635000" cy="519113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2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1600" dirty="0"/>
                    <a:t>3210</a:t>
                  </a:r>
                </a:p>
              </p:txBody>
            </p:sp>
          </p:grp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4C2840A6-AC5B-AF41-89E2-3A2FE9911C95}"/>
                  </a:ext>
                </a:extLst>
              </p:cNvPr>
              <p:cNvCxnSpPr>
                <a:cxnSpLocks/>
                <a:stCxn id="29" idx="0"/>
                <a:endCxn id="880650" idx="0"/>
              </p:cNvCxnSpPr>
              <p:nvPr/>
            </p:nvCxnSpPr>
            <p:spPr bwMode="auto">
              <a:xfrm flipH="1" flipV="1">
                <a:off x="5943600" y="2643054"/>
                <a:ext cx="1808207" cy="2906072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3F0B7AA5-43B1-1045-A46B-5BB60398FEFE}"/>
                  </a:ext>
                </a:extLst>
              </p:cNvPr>
              <p:cNvCxnSpPr>
                <a:cxnSpLocks/>
                <a:stCxn id="31" idx="0"/>
                <a:endCxn id="880650" idx="0"/>
              </p:cNvCxnSpPr>
              <p:nvPr/>
            </p:nvCxnSpPr>
            <p:spPr bwMode="auto">
              <a:xfrm flipH="1" flipV="1">
                <a:off x="5943600" y="2643054"/>
                <a:ext cx="2529018" cy="2906072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cxnSp>
        </p:grpSp>
        <p:sp>
          <p:nvSpPr>
            <p:cNvPr id="880659" name="Rectangle 19"/>
            <p:cNvSpPr>
              <a:spLocks noChangeArrowheads="1"/>
            </p:cNvSpPr>
            <p:nvPr/>
          </p:nvSpPr>
          <p:spPr bwMode="auto">
            <a:xfrm>
              <a:off x="5860101" y="5875916"/>
              <a:ext cx="1502335" cy="461665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sz="1200" dirty="0"/>
                <a:t>(241.240.2.2/4000/</a:t>
              </a:r>
              <a:br>
                <a:rPr lang="en-US" sz="1200" dirty="0"/>
              </a:br>
              <a:r>
                <a:rPr lang="en-US" sz="1200" dirty="0"/>
                <a:t>80.80.1.1/80/6)</a:t>
              </a:r>
            </a:p>
          </p:txBody>
        </p:sp>
        <p:sp>
          <p:nvSpPr>
            <p:cNvPr id="880660" name="Rectangle 20"/>
            <p:cNvSpPr>
              <a:spLocks noChangeArrowheads="1"/>
            </p:cNvSpPr>
            <p:nvPr/>
          </p:nvSpPr>
          <p:spPr bwMode="auto">
            <a:xfrm>
              <a:off x="7641666" y="4725795"/>
              <a:ext cx="1502334" cy="461665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sz="1200" dirty="0"/>
                <a:t>(241.240.2.2/3210/</a:t>
              </a:r>
            </a:p>
            <a:p>
              <a:pPr algn="r"/>
              <a:r>
                <a:rPr lang="en-US" sz="1200" dirty="0"/>
                <a:t>80.80.1.1/80/6)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7992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4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4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4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2">
            <a:lumMod val="40000"/>
            <a:lumOff val="60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32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Eurostile"/>
            <a:cs typeface="Eurostile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  <a:txDef>
      <a:spPr>
        <a:solidFill>
          <a:schemeClr val="bg1"/>
        </a:solidFill>
        <a:ln>
          <a:noFill/>
        </a:ln>
        <a:effectLst/>
      </a:spPr>
      <a:bodyPr wrap="none" rtlCol="0">
        <a:spAutoFit/>
      </a:bodyPr>
      <a:lstStyle>
        <a:defPPr>
          <a:defRPr dirty="0" smtClean="0">
            <a:latin typeface="Eurostile"/>
            <a:cs typeface="Eurostile"/>
          </a:defRPr>
        </a:defPPr>
      </a:lstStyle>
    </a:tx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discuss.pptx</Template>
  <TotalTime>8936</TotalTime>
  <Words>1505</Words>
  <Application>Microsoft Macintosh PowerPoint</Application>
  <PresentationFormat>On-screen Show (4:3)</PresentationFormat>
  <Paragraphs>400</Paragraphs>
  <Slides>11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Comic Sans MS</vt:lpstr>
      <vt:lpstr>Courier New</vt:lpstr>
      <vt:lpstr>Eurostile</vt:lpstr>
      <vt:lpstr>Tahoma</vt:lpstr>
      <vt:lpstr>Times New Roman</vt:lpstr>
      <vt:lpstr>Wingdings</vt:lpstr>
      <vt:lpstr>1_paalh</vt:lpstr>
      <vt:lpstr>Addressing in the TCP/IP model</vt:lpstr>
      <vt:lpstr>Transport Layer Function</vt:lpstr>
      <vt:lpstr>Transport Layer Function</vt:lpstr>
      <vt:lpstr>Transport Layer Addressing</vt:lpstr>
      <vt:lpstr>Transport Layer Function</vt:lpstr>
      <vt:lpstr>Transport Layer Function</vt:lpstr>
      <vt:lpstr>Addressing at the Transport Layer</vt:lpstr>
      <vt:lpstr>Addressing at the Transport Layer</vt:lpstr>
      <vt:lpstr>Multiplexing task of the Transport Layer</vt:lpstr>
      <vt:lpstr>Multiplexing task of the Transport Layer</vt:lpstr>
      <vt:lpstr>Connection – Addressing</vt:lpstr>
    </vt:vector>
  </TitlesOfParts>
  <Manager/>
  <Company>UNIK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</dc:title>
  <dc:subject/>
  <dc:creator>Carsten Griwodz</dc:creator>
  <cp:keywords/>
  <dc:description/>
  <cp:lastModifiedBy>Carsten Griwodz</cp:lastModifiedBy>
  <cp:revision>1603</cp:revision>
  <cp:lastPrinted>2020-03-23T11:32:52Z</cp:lastPrinted>
  <dcterms:created xsi:type="dcterms:W3CDTF">2003-03-06T08:24:12Z</dcterms:created>
  <dcterms:modified xsi:type="dcterms:W3CDTF">2020-03-23T11:32:53Z</dcterms:modified>
  <cp:category/>
</cp:coreProperties>
</file>