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33"/>
  </p:notesMasterIdLst>
  <p:handoutMasterIdLst>
    <p:handoutMasterId r:id="rId34"/>
  </p:handoutMasterIdLst>
  <p:sldIdLst>
    <p:sldId id="287" r:id="rId2"/>
    <p:sldId id="423" r:id="rId3"/>
    <p:sldId id="424" r:id="rId4"/>
    <p:sldId id="358" r:id="rId5"/>
    <p:sldId id="359" r:id="rId6"/>
    <p:sldId id="289" r:id="rId7"/>
    <p:sldId id="421" r:id="rId8"/>
    <p:sldId id="422" r:id="rId9"/>
    <p:sldId id="425" r:id="rId10"/>
    <p:sldId id="343" r:id="rId11"/>
    <p:sldId id="344" r:id="rId12"/>
    <p:sldId id="345" r:id="rId13"/>
    <p:sldId id="346" r:id="rId14"/>
    <p:sldId id="446" r:id="rId15"/>
    <p:sldId id="387" r:id="rId16"/>
    <p:sldId id="389" r:id="rId17"/>
    <p:sldId id="400" r:id="rId18"/>
    <p:sldId id="390" r:id="rId19"/>
    <p:sldId id="401" r:id="rId20"/>
    <p:sldId id="392" r:id="rId21"/>
    <p:sldId id="402" r:id="rId22"/>
    <p:sldId id="393" r:id="rId23"/>
    <p:sldId id="394" r:id="rId24"/>
    <p:sldId id="396" r:id="rId25"/>
    <p:sldId id="430" r:id="rId26"/>
    <p:sldId id="395" r:id="rId27"/>
    <p:sldId id="413" r:id="rId28"/>
    <p:sldId id="415" r:id="rId29"/>
    <p:sldId id="416" r:id="rId30"/>
    <p:sldId id="441" r:id="rId31"/>
    <p:sldId id="418" r:id="rId32"/>
  </p:sldIdLst>
  <p:sldSz cx="104013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6" autoAdjust="0"/>
    <p:restoredTop sz="94714" autoAdjust="0"/>
  </p:normalViewPr>
  <p:slideViewPr>
    <p:cSldViewPr>
      <p:cViewPr varScale="1">
        <p:scale>
          <a:sx n="148" d="100"/>
          <a:sy n="148" d="100"/>
        </p:scale>
        <p:origin x="1908" y="132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774700"/>
            <a:ext cx="54371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997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83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88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34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96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85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44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98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06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587" y="6664960"/>
            <a:ext cx="93610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18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6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7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3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2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12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64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9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24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28.02.2022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973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28.02.2022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391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 dirty="0"/>
              <a:t>Forelesning  nr.6 analog elektronikk </a:t>
            </a:r>
            <a:br>
              <a:rPr lang="nb-NO" b="0" dirty="0"/>
            </a:br>
            <a:r>
              <a:rPr lang="nb-NO" b="0" dirty="0"/>
              <a:t>IN1080 Mekatronikk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76886" y="3441576"/>
            <a:ext cx="8581073" cy="23042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Effekt </a:t>
            </a:r>
          </a:p>
          <a:p>
            <a:pPr>
              <a:lnSpc>
                <a:spcPct val="150000"/>
              </a:lnSpc>
            </a:pPr>
            <a:r>
              <a:rPr lang="nb-NO" dirty="0" err="1"/>
              <a:t>Wheatstonebroer</a:t>
            </a:r>
            <a:endParaRPr lang="nb-NO" dirty="0"/>
          </a:p>
          <a:p>
            <a:pPr>
              <a:lnSpc>
                <a:spcPct val="150000"/>
              </a:lnSpc>
            </a:pPr>
            <a:r>
              <a:rPr lang="nb-NO" dirty="0"/>
              <a:t>Dioder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typer impedans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929408"/>
            <a:ext cx="8754428" cy="4389120"/>
          </a:xfrm>
        </p:spPr>
        <p:txBody>
          <a:bodyPr/>
          <a:lstStyle/>
          <a:p>
            <a:r>
              <a:rPr lang="nb-NO" sz="2200" dirty="0"/>
              <a:t>Forholdet mellom spenning og strøm (</a:t>
            </a:r>
            <a:r>
              <a:rPr lang="nb-NO" sz="2200" i="1" dirty="0"/>
              <a:t>V/I</a:t>
            </a:r>
            <a:r>
              <a:rPr lang="nb-NO" sz="2200" dirty="0"/>
              <a:t>) er </a:t>
            </a:r>
            <a:r>
              <a:rPr lang="nb-NO" sz="2200" i="1" dirty="0"/>
              <a:t>impedans</a:t>
            </a:r>
            <a:endParaRPr lang="nb-NO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169988" name="Picture 4" descr="http://derrydeandadzie.files.wordpress.com/2012/01/direction_confu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154" y="174754"/>
            <a:ext cx="245814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3033936" y="2505472"/>
            <a:ext cx="2664296" cy="432048"/>
          </a:xfrm>
          <a:prstGeom prst="rect">
            <a:avLst/>
          </a:prstGeom>
          <a:solidFill>
            <a:srgbClr val="F49A9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Impedans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2830860" y="2937520"/>
            <a:ext cx="1535224" cy="6777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16" idx="0"/>
          </p:cNvCxnSpPr>
          <p:nvPr/>
        </p:nvCxnSpPr>
        <p:spPr bwMode="auto">
          <a:xfrm>
            <a:off x="5361248" y="3022860"/>
            <a:ext cx="1669132" cy="6777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1498712" y="3615283"/>
            <a:ext cx="2664296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Resistivitet</a:t>
            </a:r>
            <a:r>
              <a:rPr lang="nb-NO" sz="1800" dirty="0">
                <a:latin typeface="+mn-lt"/>
              </a:rPr>
              <a:t> (frekvensuavhengig)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698232" y="3700623"/>
            <a:ext cx="2664296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Reaktans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dirty="0">
                <a:latin typeface="+mn-lt"/>
              </a:rPr>
              <a:t>(frekvensavhengig)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063469" y="5097760"/>
            <a:ext cx="2664296" cy="720080"/>
          </a:xfrm>
          <a:prstGeom prst="rect">
            <a:avLst/>
          </a:prstGeom>
          <a:solidFill>
            <a:srgbClr val="CDBC7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Kapasitiv </a:t>
            </a:r>
            <a:r>
              <a:rPr lang="nb-NO" sz="1800" dirty="0">
                <a:latin typeface="+mn-lt"/>
              </a:rPr>
              <a:t>reaktans</a:t>
            </a:r>
            <a:endParaRPr kumimoji="0" 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163008" y="5103068"/>
            <a:ext cx="2664296" cy="720080"/>
          </a:xfrm>
          <a:prstGeom prst="rect">
            <a:avLst/>
          </a:prstGeom>
          <a:solidFill>
            <a:srgbClr val="CDBC7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Induktiv </a:t>
            </a:r>
            <a:r>
              <a:rPr lang="nb-NO" sz="1800" dirty="0">
                <a:latin typeface="+mn-lt"/>
              </a:rPr>
              <a:t>reaktans</a:t>
            </a:r>
            <a:endParaRPr kumimoji="0" 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 bwMode="auto">
          <a:xfrm flipH="1">
            <a:off x="5361248" y="4420703"/>
            <a:ext cx="1669132" cy="6770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16" idx="2"/>
            <a:endCxn id="18" idx="0"/>
          </p:cNvCxnSpPr>
          <p:nvPr/>
        </p:nvCxnSpPr>
        <p:spPr bwMode="auto">
          <a:xfrm>
            <a:off x="7030380" y="4420703"/>
            <a:ext cx="1365237" cy="6770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9991" name="Picture 7" descr="https://encrypted-tbn3.gstatic.com/images?q=tbn:ANd9GcQsoRU9JQrFp0tJBaP7MO3CJMAFDE4qcRJLydo1ymyGpbdr24J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061" y="5919851"/>
            <a:ext cx="1584176" cy="33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995" name="Picture 11" descr="http://files.ranto.webnode.com/200000042-8466e85613/resisto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82" y="4476352"/>
            <a:ext cx="1504950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308031" y="5076277"/>
            <a:ext cx="3302298" cy="168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800" i="1" kern="0" dirty="0"/>
              <a:t>Idelle</a:t>
            </a:r>
            <a:r>
              <a:rPr lang="nb-NO" sz="1800" kern="0" dirty="0"/>
              <a:t> komponenter har bare én type impedans</a:t>
            </a:r>
          </a:p>
          <a:p>
            <a:r>
              <a:rPr lang="nb-NO" sz="1800" i="1" kern="0" dirty="0"/>
              <a:t>Fysiske</a:t>
            </a:r>
            <a:r>
              <a:rPr lang="nb-NO" sz="1800" kern="0" dirty="0"/>
              <a:t> komponenter har parastitteffekter av de andre typene i tillegg</a:t>
            </a:r>
          </a:p>
        </p:txBody>
      </p:sp>
      <p:pic>
        <p:nvPicPr>
          <p:cNvPr id="169997" name="Picture 13" descr="http://clipartist.info/openclipart.org/SVG/rsamurti/rsa_iec_capacitor_symbol_1-555p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040" y="5920554"/>
            <a:ext cx="1765733" cy="5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44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typer </a:t>
            </a:r>
            <a:r>
              <a:rPr lang="nb-NO" dirty="0" err="1"/>
              <a:t>admittans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Forholdet mellom strøm og spenning (</a:t>
            </a:r>
            <a:r>
              <a:rPr lang="nb-NO" sz="2000" i="1" dirty="0"/>
              <a:t>I/V</a:t>
            </a:r>
            <a:r>
              <a:rPr lang="nb-NO" sz="2000" dirty="0"/>
              <a:t>) kalles </a:t>
            </a:r>
            <a:r>
              <a:rPr lang="nb-NO" sz="2000" i="1" dirty="0"/>
              <a:t>admittans, </a:t>
            </a:r>
            <a:r>
              <a:rPr lang="nb-NO" sz="2000" dirty="0"/>
              <a:t>og er det motsatte av impedans.</a:t>
            </a:r>
          </a:p>
          <a:p>
            <a:pPr marL="51435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112418" y="3060377"/>
            <a:ext cx="2664296" cy="43204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Admittans</a:t>
            </a:r>
          </a:p>
        </p:txBody>
      </p:sp>
      <p:cxnSp>
        <p:nvCxnSpPr>
          <p:cNvPr id="8" name="Straight Arrow Connector 7"/>
          <p:cNvCxnSpPr>
            <a:stCxn id="7" idx="2"/>
            <a:endCxn id="10" idx="0"/>
          </p:cNvCxnSpPr>
          <p:nvPr/>
        </p:nvCxnSpPr>
        <p:spPr bwMode="auto">
          <a:xfrm flipH="1">
            <a:off x="2068302" y="3492425"/>
            <a:ext cx="2376264" cy="4078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endCxn id="11" idx="0"/>
          </p:cNvCxnSpPr>
          <p:nvPr/>
        </p:nvCxnSpPr>
        <p:spPr bwMode="auto">
          <a:xfrm>
            <a:off x="4444566" y="3492425"/>
            <a:ext cx="1953614" cy="4532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664146" y="3900288"/>
            <a:ext cx="2808312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Konduktans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 </a:t>
            </a:r>
            <a:r>
              <a:rPr lang="nb-NO" sz="1800" dirty="0">
                <a:latin typeface="+mn-lt"/>
              </a:rPr>
              <a:t>(frekvensuavhengig)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957310" y="3945632"/>
            <a:ext cx="288174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Suceptans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dirty="0">
                <a:latin typeface="+mn-lt"/>
              </a:rPr>
              <a:t>(frekvensavhengig)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977812" y="5651675"/>
            <a:ext cx="2664296" cy="720080"/>
          </a:xfrm>
          <a:prstGeom prst="rect">
            <a:avLst/>
          </a:prstGeom>
          <a:solidFill>
            <a:srgbClr val="95A9F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Kapasitiv </a:t>
            </a:r>
            <a:r>
              <a:rPr lang="nb-NO" sz="1800" dirty="0">
                <a:latin typeface="+mn-lt"/>
              </a:rPr>
              <a:t>suceptans</a:t>
            </a:r>
            <a:endParaRPr kumimoji="0" 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469180" y="5674680"/>
            <a:ext cx="2664296" cy="720080"/>
          </a:xfrm>
          <a:prstGeom prst="rect">
            <a:avLst/>
          </a:prstGeom>
          <a:solidFill>
            <a:srgbClr val="95A9F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b="1" dirty="0">
                <a:latin typeface="+mn-lt"/>
              </a:rPr>
              <a:t>Induktiv </a:t>
            </a:r>
            <a:r>
              <a:rPr lang="nb-NO" sz="1800" dirty="0">
                <a:latin typeface="+mn-lt"/>
              </a:rPr>
              <a:t>suceptans</a:t>
            </a:r>
            <a:endParaRPr kumimoji="0" 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14" name="Straight Arrow Connector 13"/>
          <p:cNvCxnSpPr>
            <a:stCxn id="11" idx="2"/>
            <a:endCxn id="13" idx="0"/>
          </p:cNvCxnSpPr>
          <p:nvPr/>
        </p:nvCxnSpPr>
        <p:spPr bwMode="auto">
          <a:xfrm flipH="1">
            <a:off x="3801328" y="4665712"/>
            <a:ext cx="2596852" cy="10089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stCxn id="11" idx="2"/>
            <a:endCxn id="12" idx="0"/>
          </p:cNvCxnSpPr>
          <p:nvPr/>
        </p:nvCxnSpPr>
        <p:spPr bwMode="auto">
          <a:xfrm>
            <a:off x="6398180" y="4665712"/>
            <a:ext cx="1911780" cy="9859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" name="Picture 7" descr="https://encrypted-tbn3.gstatic.com/images?q=tbn:ANd9GcQsoRU9JQrFp0tJBaP7MO3CJMAFDE4qcRJLydo1ymyGpbdr24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418" y="6490143"/>
            <a:ext cx="1584176" cy="33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http://files.ranto.webnode.com/200000042-8466e85613/resist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86" y="4692376"/>
            <a:ext cx="1504950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" descr="http://clipartist.info/openclipart.org/SVG/rsamurti/rsa_iec_capacitor_symbol_1-555p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085" y="6430046"/>
            <a:ext cx="1765733" cy="5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16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 og effekt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073424"/>
            <a:ext cx="8754428" cy="4389120"/>
          </a:xfrm>
        </p:spPr>
        <p:txBody>
          <a:bodyPr/>
          <a:lstStyle/>
          <a:p>
            <a:r>
              <a:rPr lang="nb-NO" sz="2000" dirty="0"/>
              <a:t>Energi er ”evnen til å utføre arbeid”</a:t>
            </a:r>
          </a:p>
          <a:p>
            <a:r>
              <a:rPr lang="nb-NO" sz="2000" dirty="0"/>
              <a:t>Energi måles i joule (J) og er uttrykt ved grunnenhetene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i="1" dirty="0"/>
              <a:t>Effekt P </a:t>
            </a:r>
            <a:r>
              <a:rPr lang="nb-NO" sz="2000" dirty="0"/>
              <a:t>måles i </a:t>
            </a:r>
            <a:r>
              <a:rPr lang="nb-NO" sz="2000" i="1" dirty="0"/>
              <a:t>watt (W), </a:t>
            </a:r>
            <a:r>
              <a:rPr lang="nb-NO" sz="2000" dirty="0"/>
              <a:t>defineres som ”arbeid per tidsenhet”</a:t>
            </a:r>
            <a:r>
              <a:rPr lang="en-US" sz="2000" dirty="0"/>
              <a:t> </a:t>
            </a:r>
            <a:r>
              <a:rPr lang="nb-NO" sz="2000" dirty="0"/>
              <a:t>og uttrykkes ved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367498"/>
              </p:ext>
            </p:extLst>
          </p:nvPr>
        </p:nvGraphicFramePr>
        <p:xfrm>
          <a:off x="2176315" y="3009528"/>
          <a:ext cx="1656472" cy="941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6560" imgH="419040" progId="Equation.3">
                  <p:embed/>
                </p:oleObj>
              </mc:Choice>
              <mc:Fallback>
                <p:oleObj name="Equation" r:id="rId3" imgW="736560" imgH="4190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315" y="3009528"/>
                        <a:ext cx="1656472" cy="9418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48152"/>
              </p:ext>
            </p:extLst>
          </p:nvPr>
        </p:nvGraphicFramePr>
        <p:xfrm>
          <a:off x="2752378" y="4953744"/>
          <a:ext cx="739355" cy="816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5320" imgH="393480" progId="Equation.3">
                  <p:embed/>
                </p:oleObj>
              </mc:Choice>
              <mc:Fallback>
                <p:oleObj name="Equation" r:id="rId5" imgW="355320" imgH="393480" progId="Equation.3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378" y="4953744"/>
                        <a:ext cx="739355" cy="8169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655" name="Picture 119" descr="http://static3.wikia.nocookie.net/__cb20130728183056/psi/images/3/3e/Energy_ball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730" y="4521696"/>
            <a:ext cx="2614835" cy="19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3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Effekt, spenning og strøm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114" y="2113280"/>
            <a:ext cx="9577064" cy="4389120"/>
          </a:xfrm>
        </p:spPr>
        <p:txBody>
          <a:bodyPr/>
          <a:lstStyle/>
          <a:p>
            <a:r>
              <a:rPr lang="nb-NO" sz="2000" dirty="0"/>
              <a:t>Når en strøm </a:t>
            </a:r>
            <a:r>
              <a:rPr lang="nb-NO" sz="2000" i="1" dirty="0"/>
              <a:t>I</a:t>
            </a:r>
            <a:r>
              <a:rPr lang="nb-NO" sz="2000" dirty="0"/>
              <a:t> går gjennom et element med spenning </a:t>
            </a:r>
            <a:r>
              <a:rPr lang="nb-NO" sz="2000" i="1" dirty="0"/>
              <a:t>V</a:t>
            </a:r>
            <a:r>
              <a:rPr lang="nb-NO" sz="2000" dirty="0"/>
              <a:t> over terminalene, er effekten gitt ved </a:t>
            </a:r>
            <a:r>
              <a:rPr lang="nb-NO" sz="2000" i="1" dirty="0"/>
              <a:t>P=VI</a:t>
            </a:r>
          </a:p>
          <a:p>
            <a:r>
              <a:rPr lang="nb-NO" sz="2000" dirty="0"/>
              <a:t>Effekt kan både være </a:t>
            </a:r>
            <a:r>
              <a:rPr lang="nb-NO" sz="2000" b="1" dirty="0"/>
              <a:t>positiv</a:t>
            </a:r>
            <a:r>
              <a:rPr lang="nb-NO" sz="2000" dirty="0"/>
              <a:t> og </a:t>
            </a:r>
            <a:r>
              <a:rPr lang="nb-NO" sz="2000" b="1" dirty="0"/>
              <a:t>negativ</a:t>
            </a:r>
            <a:r>
              <a:rPr lang="nb-NO" sz="2000" dirty="0"/>
              <a:t>:</a:t>
            </a:r>
          </a:p>
          <a:p>
            <a:pPr marL="514350" lvl="1" indent="0">
              <a:buNone/>
            </a:pPr>
            <a:r>
              <a:rPr lang="nb-NO" sz="1800" dirty="0"/>
              <a:t>Positiv</a:t>
            </a:r>
            <a:r>
              <a:rPr lang="nb-NO" sz="1800" b="1" dirty="0"/>
              <a:t>: </a:t>
            </a:r>
            <a:r>
              <a:rPr lang="nb-NO" sz="1800" dirty="0"/>
              <a:t>Elementet </a:t>
            </a:r>
            <a:r>
              <a:rPr lang="nb-NO" sz="1800" i="1" dirty="0"/>
              <a:t>absorberer</a:t>
            </a:r>
            <a:r>
              <a:rPr lang="nb-NO" sz="1800" dirty="0"/>
              <a:t> effekt (og gjør effekten om til en annen energiform)</a:t>
            </a:r>
          </a:p>
          <a:p>
            <a:pPr marL="514350" lvl="1" indent="0">
              <a:buNone/>
            </a:pPr>
            <a:r>
              <a:rPr lang="nb-NO" sz="1800" dirty="0"/>
              <a:t>Negativ</a:t>
            </a:r>
            <a:r>
              <a:rPr lang="nb-NO" sz="1800" b="1" dirty="0"/>
              <a:t>: </a:t>
            </a:r>
            <a:r>
              <a:rPr lang="nb-NO" sz="1800" dirty="0"/>
              <a:t>Elementet </a:t>
            </a:r>
            <a:r>
              <a:rPr lang="nb-NO" sz="1800" i="1" dirty="0"/>
              <a:t>leverer</a:t>
            </a:r>
            <a:r>
              <a:rPr lang="nb-NO" sz="1800" dirty="0"/>
              <a:t> effekt (til andre elementer i kretsen)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67651" name="Picture 67" descr="http://upload.wikimedia.org/wikipedia/commons/5/59/Electric_load_animation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911" y="4128318"/>
            <a:ext cx="2160240" cy="25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653" name="Picture 69" descr="http://upload.wikimedia.org/wikipedia/commons/7/77/Electric_power_source_animation_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196" y="4089411"/>
            <a:ext cx="2251429" cy="261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3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Energitap i resistorer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89032" cy="4389120"/>
          </a:xfrm>
        </p:spPr>
        <p:txBody>
          <a:bodyPr/>
          <a:lstStyle/>
          <a:p>
            <a:r>
              <a:rPr lang="nb-NO" sz="2000" dirty="0"/>
              <a:t>Resistans gjør at en del av energien til elektroner i bevegelse blir til </a:t>
            </a:r>
            <a:r>
              <a:rPr lang="nb-NO" sz="2000" i="1" dirty="0"/>
              <a:t>varme </a:t>
            </a:r>
            <a:r>
              <a:rPr lang="nb-NO" sz="2000" dirty="0"/>
              <a:t>eller </a:t>
            </a:r>
            <a:r>
              <a:rPr lang="nb-NO" sz="2000" i="1" dirty="0"/>
              <a:t>lys</a:t>
            </a:r>
            <a:endParaRPr lang="nb-NO" sz="2000" dirty="0"/>
          </a:p>
          <a:p>
            <a:pPr lvl="1"/>
            <a:r>
              <a:rPr lang="nb-NO" sz="1800" dirty="0"/>
              <a:t>Ønsket: Produksjon av varme eller lys (f.eks. varmeovner eller lyspærer)</a:t>
            </a:r>
          </a:p>
          <a:p>
            <a:pPr lvl="1"/>
            <a:r>
              <a:rPr lang="nb-NO" sz="1800" dirty="0"/>
              <a:t>Uønsket: Overføringstap eller varme som må ledes bort</a:t>
            </a:r>
          </a:p>
          <a:p>
            <a:pPr lvl="1"/>
            <a:endParaRPr lang="nb-NO" sz="1800" dirty="0"/>
          </a:p>
          <a:p>
            <a:r>
              <a:rPr lang="nb-NO" sz="2000" dirty="0"/>
              <a:t>Effekt er gitt av følgende formel: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673117"/>
              </p:ext>
            </p:extLst>
          </p:nvPr>
        </p:nvGraphicFramePr>
        <p:xfrm>
          <a:off x="3832498" y="4852724"/>
          <a:ext cx="2304256" cy="924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41120" imgH="419040" progId="Equation.3">
                  <p:embed/>
                </p:oleObj>
              </mc:Choice>
              <mc:Fallback>
                <p:oleObj name="Equation" r:id="rId3" imgW="1041120" imgH="4190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498" y="4852724"/>
                        <a:ext cx="2304256" cy="924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58" descr="data:image/jpeg;base64,/9j/4AAQSkZJRgABAQAAAQABAAD/2wCEAAkGBw8QDw8PDxQPDw8PDw0PDw4NDw8PDw8PFBQWFhQRFBQYHCggGBolHBQUITEhJSkrLi4uFx8zODMsNygtLiwBCgoKDg0OGhAQFywkHCQsLSwuLCwsLCwsLCwsLC0sLCwsLCwsLCwuLCwsLDcsLCwsLCwsLCwsLCwsLCwsLCwsLP/AABEIAPQAzwMBIgACEQEDEQH/xAAcAAACAwEBAQEAAAAAAAAAAAABAgADBAUGCAf/xABJEAACAgEBBAcEBgYGCAcAAAABAgADEQQFEiExBhMiQVFxgTJhkbEjQlJyocEHFHOCg9EzNENikrIkRFNjdKKzwhUWNaPh8PH/xAAaAQADAQEBAQAAAAAAAAAAAAABAgMABAUG/8QALREAAgIBBAAFAQgDAAAAAAAAAAECERIDITFBIjJRgcHwBBMjYXGRsdEzQqH/2gAMAwEAAhEDEQA/AN4WMFlm7CFn0dnxlCYjBY4WWKkFhorCR1SWhI4SK2OolapLlSMqy1REbKKJWEjqksCx1WLZVRECQ7kuCQ7sWx8Sjdh3ZaVkCzWDErCx1WMFlirA2MolZWDcl2JAILGxKGSL1c0lYN2GwYFQSNuSwLG3YLColBSIUmrdilZrA4Gbci3J2T6fOat2V3Dsn0hsGJw92QLLSIAJ0WcVCgSxRIFjqsDYUhlEcCRRHAilEACWKIAJYoisdIZVlirKdVqqqV37WVF8WPP3Ad88/q+kd9uRpK91f9tdz8wv84FFso5RjyeoYgDJIAHMkgAes5Gq6UaGtiptVmAJK1BrDw94GJ5ptDZd2tS9txJxuklU48OXLHH1mqrY6ouRSqDGc76ZHPn3d3f4HwhwS5Yq1XLhGw9NaCcV06p/4YT14mIOmQzx016r9oss0V7LpRcvYoGOPssOAJIzjjgA/CVvs/SEht92zkKUU7vA7p9kY55mSiF/efVDJ0xp+tTq1GcbwqDL+Bm/TdJtE53RaEPhYrJ+JGJjfRgIBUGwRkDdAweQDBuPh8JibYNpGStbnhksRj4Dj6ZM1QfZstRdfXsewRgRkEEHvBBHxjhZ42vZ9lPGpnpbvCk7h/dM6Gl6QW1nGoTeX/a1c/MrA9N9GjrriSo9IVi7sGk1Vdy79TB193MeY7pduyPB07PdCBYcSwLIVgsNFJEUiWlYu7GsVorxEuHZPpLsRLx2T6fOawUccpIK5r3JAkvkcmBnFcsFcvCRgkGQygUhId2XBIdyLY2BUFnL2ltkVk1UgWXd/wBiv7x7z7ou1doszGig8RwstH1fFV98o0OhC4VRxPM95PiY8V2xJPpGWvZzWP1l5Ntn972V9wHdOzRoAAN/sjuXv+HdLawE4Lgt3t3DylqJ485pSbDGCXO5AEHBVHmRk58eMVqgeYHwH/3vMvCRgkmV3ZnFI5YGByGBgd0PVzUEkKTWDEybkYCX7kG5DYKZXvZ4MMj3zPdoFb2f8JmzckKwXXAWsvMedfRPW/WUsarB4ey3uInb2PtwWEVXAV3d32LPunx90tdA3BvjOZtDZwYcR5Ecx7xHtT2ZNKWm7jx6Hqwsm7OBsLa7Bhp9Qe1yrtP1v7re/wB89Hic04uLpndpzjqRtFJWIVl7CIRAmFoq3ZTqvZPp85pIlGqHZPp84wjRk3YQsYCOBKWSoULGCw4jCCxqF3ZyNva4pims4tsGWYf2VfIt5nkP/idXVXrVW9jeyilj4n3D3nlPO6elmLWWf0lh3n8F8EHuA4Qx3C0krYuj0oVQAP5kzpqm6N0e0faPh7hJQmO14cvOXV1yjZzpd9gqrmlUhRJaqybZWMBAkISXBYd2LY+JXuwbsu3ZN2Cw4lG7AVl5WIVhsDRUFh3JaFjBZrNiZjXAa8jHf3TSyxCs1mxOHtHQhgfEcvcZ1uju0Tapqs/pa+883Xx84L688ZyLQ1Ni2pwKnj7x4SnnjTI76U8lx2evIilYaLQ6K68mAI/lGInId9JqyhhKNT7J9PnNLiZ9SOyfT5x0TaM4jCACNKkiQiARhAE423LN+yugeymLrPeckVr8QzfuiBF7pRpG3zZcf7V2dfuDsp/yqp9TNdQjw4N9o8LUPT+S4JwAlyLCiy1VgbJqIUEcSQZiFBxGAirLBAxkTEOIwMMWx6KsQYlhEGIbFaABDiEQ4gCkIVikS2TENmozMswaynIInUZZl1KcMx4vclONoq6NajG/Qfq9pPLvHy/Gdszyos6q+qzu3gG+63A/OerYRdZVK/UpoPw16FbCVXJ2T6S6LaOyfSTso0YBDiARwJYgACZtq2FNPcw9oVvu/eIwv4kTaFmDpB/QAfau0y+nWKT+AMVsrpQyml+aMFNQVVUclUKPIDE00JFUTRUsotkR1nlqNlyCWCKolgEVhSAZAISIQIA0MojiBYQeJHgAfQ5/kYrHQRHAgAjgRWMkAiJiWnxgUZGfnBYaECxgI5WTE1mxE3ZMR8QgTWGikrKLk4GbCJTYsMWLKJ5/aNeUb3ZnpdE+/VW32kQnzxxnE1qcGnT6PNnS1e4MPgxlNbyJ/mLoLejWREt5H0lxErsHAyCZZo5wjiVrLFnQzlRYs53SE/R1f8RT/wB06InO6RD6AN9i7TsfLrFB/AmIzp0HWpH9UUKZoqMzqOcuqMr0cmptNmtZYJSkuWIx0HErvvrrANjKgZ0rUuwUF2OFUZ5kk4AlwE5PSrZDazR26dG6uxureqznuWVurqfiuPWK2OludqiovxUZHiMY+MV6CtgOUOVr4c90Kzb55cSQyiZdla3r6KbgCOtqrfdIwVLAEqR3EHI9Jpc8VPgwB8m4fMj4RGm+yicY9G4UKeTJ5ZK/MRloHinq8zCOIjT9SqkvQTX18CqkcUs7QbCh8dkE45c/hNL1MPqjHiO0PjM9v1R4sPw7X/bLVYjkSPIwUzWn0JiQTj9NtpnT6DUXcWt6s1U4G83W2EIm6OZIJz6S/ozsv9U0Wm03fVSivjl1h7T4/eLQ2Bo6OIQIYQJgUKZVYJcZW8KBJHK1a85r6MD/AEVPvW/5zM2tOAx850Oj1W7paQe9S3+Ik/nKar/D9xdBeI2FZXavAy8iJYOE50zpcTiiXIIiiWqJ1s89IYCZtq6c2ae6sc2rcL97GV/HE1YhEQqtjgaK0WVo/wBtVPxE01TJpK+rsuo+w5dP2VnaHwOR6TYBx85WL2oT7THx5Ls01iXoJTXL1iMERsSRsSYijnH2Fit9VpeXU6hrawTkmjUfShscwOsa5B+znXdMqQOZBx5904m1R1Ou0Wp5JeLNBd5v9Jp2Pk6Ov8Wd8CKmNQazkA+IB+McSugcCPssR6cx+BEtisdIQ+0vk59eA/MywRF9s+5V/Et/IS0CBjI4ms+m2hp6uBTR1trLOfC6zep04/w/rB/dWdqcToiOsrv1p/17UPdXx/1ZAKtPj3FKw/nYZ3SILGoXEOJMQzGoUym3lLjKbe+NESRydp53cDm3ZHmeE9HTVuIqDkqqvwGJxdPX1moQfVr+kbzHL8Z6DEGvLhFNCHLK8RbF4S7ESwcJCy7icRZaoiKstUTtbPNig4hjQRB6OPt6ndNepX+y7FvvqY8/Q8fjGIyqsORnWZAwKkZBBBB7weYnF0FZrazSt9TDVE/WrPsn04j0jxkM45wxNVM1JMdZmpGjSIQLhDiAGMDJlTm9I9ntqNJfUnC0qHob7OorIsqb0dVmnY+uXU6enUJwW6pLAO9SwyVPvByPSa1M4nRv6G/XaLkKrhqqR/uNVvOQPK0XjyxEY6Vibb6TV6PULTYjHrKesDg4XILDd5E5wBx5cpG6WVCumzcfF2MKSqlM5GGJ4cxjhnnnlxm3pVUraLUllUlabCpIBKnHMHuM5Ot2dQukrK1VA9doeIrQHtXVBuOO8cDHilIz2Ov0a2wmtqbUIropsZAHxkhQOIx3ZJ/GDpde66R66iRdq2r0dJHNXvO4XH3VLv5IZ2EXgJxLfp9p1pzr2fQbm8P1rUZSv1WpbT/FEi2VSOzptOlVaVVjdrrRK0UclRQAo+AEfEfEOItjYleJDCYphQrEYzNq3wmfHJmkrkgDvmd6uuuCD2E5+QlI0uRasv2Lp91C59qw58lHKdCGCc0pZOzqjHFUSBxwjZkJijHGUSwCKgloE7WzzooXEmI2JIBqABMG2dOcJevt0kk45tUfaHpgH0986IhgumNHY5FuMhh7LjeH5yytpTXVuGyj7H0lXvqP1fTl6CFDLrdHPqxxltw9zahjiUVmXiIwxY6zjbT+i2hobx7N66jQW+GSvX0k+RqsX+JO0s5XS7Tu+hvasZtoCaqkDvu07C1B6lMepk5FYmjpP/UdV+ws+UwbQ/qdf7bQf9euadu6pLNnW2KRuXacMhJABFijd4+ombaKn9Tr91ugb06+vJjafyNPr3+D0oE4PQw9ZVqNWeet1mpuU/7lG6mj06ulD+9L+lOrerR2dUcXXdXpaDzxdewqRvQvvfuzo6DRpRVVRWMV0111IPBEUKPwEiVRpkMEkUYUxTGMrbjgDmY6JsSyzcRn7z2V8+8zVs/TbicfabifyEzUp1l2OaU8PNv/AN+U6uImpKlRXTjvfp9MQiKZYYhkkVEkYwmI0YVnOWWCIsYTqZxIaAwyQBBDCBDiA1HP2nSexcnF6STj7dZ9pfz9JQ4GcrxVgGU+KnlOvicqxN1mq8B1tX3Ce2voePrHhLcMo5Qa7W6+f7/ceqaFmWozUkeRzxLlmDb+rsros6hUsvau4112EhW3ELHOOfLGOHEjiOc3rOdtdt16H55/WasDvLUswH/tyReJk6L6TTvs7QZVrkGj0/VrqWDqFaoDBRQFJwSMkHvm99k6ZgFNKbo3eyo3Bw4qezjlgY8pl6FJu7N2eG7tFpMgHxrWbatpUWO1ddtT2J7daWKzrjnkA5ECSGcn6nnOnWt/VU2cyFmKa+gVV3dus/R2Jl2GGIUPnvOcT2Okv6yuuzG7voj7uc43lBx+M8H+lGveTZ5Gf626qB3u1FhT/mQfEz3lNe6qr9lVX4DEVodeVMtzBJBAZgYyp7N1Gce0exWO8u3hHs8O88BH09YezPNKeyPA2H2m9IdkjJNs0aDTdXWF7+bHxY85pghnM227Z0pJKkKYhEsMGJgleIrCW4gIhsFHKEMUR52M4ESGCMIAhEbEAhijoOJytvdharx/ZWrvfs37LfOdYCYtuUdZpr08an+IGR8povcZbbmULgkfDymmuYdBd1lVT/brRviAZvSWfBzOOMmi0ThdPLCmzdVapw1KrapxnG6wz8QWHrO6Jw+nOW0F1ShWa/cpAbOO0wzwHEnHIeJHdmT3vYpE810u2vqU2cldPV6Ovd0te9Zcg1NtG5uutajgCMclLHdGe/hytt07Mq0tduzLRXr1er9XZNRvWWNnDCwbxGDk5yMZ58MzpbW2ebNk1I/HqqqyTzwVXjz58sTi39CErqqfsdmypOyjb1gdgp3iWI5E8gJT7t/6iLUi1ckeh1+0LNY+yhZS9KDadP0jlSlxFdx7IByBgHny4cZ+iCeE2rSy6zZYA6xaL3ewAhQjNuIG5jj9KSPUcyBPeCTnHErCefVEgkMkmOVXWboLd44L948BN2jq3EVfAZPmec5lvatqT+8WPkOE7Ig1dkkU0l2GSSSc5YkkkkxgGK0JMQmFAOYscRQI4nYzhSBJGiwBGBjCII4gYyHES1Mqy+KsPiI4hAiWPR5Xo2+dLTnmAyn91iPyncScXYiYRk+xfepH75P5zt1rOmRCa8bHE4HSUk36FO7ftfHvVeHznoQJ53pJ/WtD7/1n/KIkeR4rn9H/AAzDrgP/AA60dwGoHwZx+Uv2gPoah43UfPP5SjaH/p13nq/+pZNG0P6Kj9vT8ml4nM+vf4NHSDlae9NKzr7iHDA/FB8J6Ok9lfIfKeb2/wCxqv8Agz/maekp9lfISM/Kv1LwGxCeUgkYyJUyaQZ1P3a2/Ej+U7InI2cP9Is91a/HJnWi63m9iul5RsyQQyBUkBhgMJhGixjDiEBzBGEAjCdTOJBghhxANQAI4EgEYCK2MkQCMBCBGERsokc7V6YJl1GA7ZfHc2ODfkfSCk8Mzdq63aqxaygsKOENilkD44bwHEjM+ftvdLtZW7AWujFid7T6h+q59ykymnJVTYutCTqSV9f0fvBdRzIHnPL9K9bQuo0Ra2pd17gQzgHis/Fv/Pm01UqNU7DwsrrsP+JlJ/GcnaHSPVXlTdYr7u9u7yVjnwOeEfKK7JxWp6Kqa77VH7jtfW6cbPvVbqyT+snHWITxew8h5zXr7kaqgqysOvp4qQRybwnzmNWQCBucc54KT6eE2V7ZdV3QtPHGWCANwzw4HHf4Ro6seyctGe1H0d0gx1Or5f1UDPuPWcM+k9BSOyv3R8p8yVdNdYEsrzWVsQIw6tQd0Z4AjHiZ0tL+kraSEkNRkknL1g7vHOBxmk4ONJ/8DFTXKX7n0YZWckgDmTgT8O0X6T9pH27NOc9y1KSPRcz9X6B7Vv1VRttrsAIO7e4rRG443UUHePfkkCTaqNlF4nR6eulVZiOZ3QT44EsgknM2dQwhghEASQERpIDCYkMYwGExzBCI4qMYVzpyRy4MSERxXD1cGSDgxQI4EISMFiNlFEghEIWHdi2PRBPkfpEe35s/5T65YcD5GfI3SJSGHr+URl4L8Kft8nFJiZhMWAmGCSSYwQYwcxIYbMa9NY2RxPMT6T/Q87Ns9mZix69lBJzhQiAAeAnzXohl18x859Mfogrxs3+PZ/lWXj/il7CVue1hAhxCBIDAhEmIcQGJDJDMEXEhEaQzGBuCTcEkkASbgk3BJJMYG6JN0QyTGJuyYkkmAECfgf6Zuj2mp1INSlOsTrCoPZDEnO6O4cOUkkeHJj8iuTBlUkkDMSSSSAxIYJJjHV2DSGtQHPtCfWvRjZtWn0lKVAhSi2NlixLsBk8YJJSXkQq5Z1cSYkkkhiYkxJJMYOJJJJjEkMEkxj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1813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60" descr="data:image/jpeg;base64,/9j/4AAQSkZJRgABAQAAAQABAAD/2wCEAAkGBw8QDw8PDxQPDw8PDw0PDw4NDw8PDw8PFBQWFhQRFBQYHCggGBolHBQUITEhJSkrLi4uFx8zODMsNygtLiwBCgoKDg0OGhAQFywkHCQsLSwuLCwsLCwsLCwsLC0sLCwsLCwsLCwuLCwsLDcsLCwsLCwsLCwsLCwsLCwsLCwsLP/AABEIAPQAzwMBIgACEQEDEQH/xAAcAAACAwEBAQEAAAAAAAAAAAABAgADBAUGCAf/xABJEAACAgEBBAcEBgYGCAcAAAABAgADEQQFEiExBhMiQVFxgTJhkbEjQlJyocEHFHOCg9EzNENikrIkRFNjdKKzwhUWNaPh8PH/xAAaAQADAQEBAQAAAAAAAAAAAAABAgMABAUG/8QALREAAgIBBAAFAQgDAAAAAAAAAAECERIDITFBIjJRgcHwBBMjYXGRsdEzQqH/2gAMAwEAAhEDEQA/AN4WMFlm7CFn0dnxlCYjBY4WWKkFhorCR1SWhI4SK2OolapLlSMqy1REbKKJWEjqksCx1WLZVRECQ7kuCQ7sWx8Sjdh3ZaVkCzWDErCx1WMFlirA2MolZWDcl2JAILGxKGSL1c0lYN2GwYFQSNuSwLG3YLColBSIUmrdilZrA4Gbci3J2T6fOat2V3Dsn0hsGJw92QLLSIAJ0WcVCgSxRIFjqsDYUhlEcCRRHAilEACWKIAJYoisdIZVlirKdVqqqV37WVF8WPP3Ad88/q+kd9uRpK91f9tdz8wv84FFso5RjyeoYgDJIAHMkgAes5Gq6UaGtiptVmAJK1BrDw94GJ5ptDZd2tS9txJxuklU48OXLHH1mqrY6ouRSqDGc76ZHPn3d3f4HwhwS5Yq1XLhGw9NaCcV06p/4YT14mIOmQzx016r9oss0V7LpRcvYoGOPssOAJIzjjgA/CVvs/SEht92zkKUU7vA7p9kY55mSiF/efVDJ0xp+tTq1GcbwqDL+Bm/TdJtE53RaEPhYrJ+JGJjfRgIBUGwRkDdAweQDBuPh8JibYNpGStbnhksRj4Dj6ZM1QfZstRdfXsewRgRkEEHvBBHxjhZ42vZ9lPGpnpbvCk7h/dM6Gl6QW1nGoTeX/a1c/MrA9N9GjrriSo9IVi7sGk1Vdy79TB193MeY7pduyPB07PdCBYcSwLIVgsNFJEUiWlYu7GsVorxEuHZPpLsRLx2T6fOawUccpIK5r3JAkvkcmBnFcsFcvCRgkGQygUhId2XBIdyLY2BUFnL2ltkVk1UgWXd/wBiv7x7z7ou1doszGig8RwstH1fFV98o0OhC4VRxPM95PiY8V2xJPpGWvZzWP1l5Ntn972V9wHdOzRoAAN/sjuXv+HdLawE4Lgt3t3DylqJ485pSbDGCXO5AEHBVHmRk58eMVqgeYHwH/3vMvCRgkmV3ZnFI5YGByGBgd0PVzUEkKTWDEybkYCX7kG5DYKZXvZ4MMj3zPdoFb2f8JmzckKwXXAWsvMedfRPW/WUsarB4ey3uInb2PtwWEVXAV3d32LPunx90tdA3BvjOZtDZwYcR5Ecx7xHtT2ZNKWm7jx6Hqwsm7OBsLa7Bhp9Qe1yrtP1v7re/wB89Hic04uLpndpzjqRtFJWIVl7CIRAmFoq3ZTqvZPp85pIlGqHZPp84wjRk3YQsYCOBKWSoULGCw4jCCxqF3ZyNva4pims4tsGWYf2VfIt5nkP/idXVXrVW9jeyilj4n3D3nlPO6elmLWWf0lh3n8F8EHuA4Qx3C0krYuj0oVQAP5kzpqm6N0e0faPh7hJQmO14cvOXV1yjZzpd9gqrmlUhRJaqybZWMBAkISXBYd2LY+JXuwbsu3ZN2Cw4lG7AVl5WIVhsDRUFh3JaFjBZrNiZjXAa8jHf3TSyxCs1mxOHtHQhgfEcvcZ1uju0Tapqs/pa+883Xx84L688ZyLQ1Ni2pwKnj7x4SnnjTI76U8lx2evIilYaLQ6K68mAI/lGInId9JqyhhKNT7J9PnNLiZ9SOyfT5x0TaM4jCACNKkiQiARhAE423LN+yugeymLrPeckVr8QzfuiBF7pRpG3zZcf7V2dfuDsp/yqp9TNdQjw4N9o8LUPT+S4JwAlyLCiy1VgbJqIUEcSQZiFBxGAirLBAxkTEOIwMMWx6KsQYlhEGIbFaABDiEQ4gCkIVikS2TENmozMswaynIInUZZl1KcMx4vclONoq6NajG/Qfq9pPLvHy/Gdszyos6q+qzu3gG+63A/OerYRdZVK/UpoPw16FbCVXJ2T6S6LaOyfSTso0YBDiARwJYgACZtq2FNPcw9oVvu/eIwv4kTaFmDpB/QAfau0y+nWKT+AMVsrpQyml+aMFNQVVUclUKPIDE00JFUTRUsotkR1nlqNlyCWCKolgEVhSAZAISIQIA0MojiBYQeJHgAfQ5/kYrHQRHAgAjgRWMkAiJiWnxgUZGfnBYaECxgI5WTE1mxE3ZMR8QgTWGikrKLk4GbCJTYsMWLKJ5/aNeUb3ZnpdE+/VW32kQnzxxnE1qcGnT6PNnS1e4MPgxlNbyJ/mLoLejWREt5H0lxErsHAyCZZo5wjiVrLFnQzlRYs53SE/R1f8RT/wB06InO6RD6AN9i7TsfLrFB/AmIzp0HWpH9UUKZoqMzqOcuqMr0cmptNmtZYJSkuWIx0HErvvrrANjKgZ0rUuwUF2OFUZ5kk4AlwE5PSrZDazR26dG6uxureqznuWVurqfiuPWK2OludqiovxUZHiMY+MV6CtgOUOVr4c90Kzb55cSQyiZdla3r6KbgCOtqrfdIwVLAEqR3EHI9Jpc8VPgwB8m4fMj4RGm+yicY9G4UKeTJ5ZK/MRloHinq8zCOIjT9SqkvQTX18CqkcUs7QbCh8dkE45c/hNL1MPqjHiO0PjM9v1R4sPw7X/bLVYjkSPIwUzWn0JiQTj9NtpnT6DUXcWt6s1U4G83W2EIm6OZIJz6S/ozsv9U0Wm03fVSivjl1h7T4/eLQ2Bo6OIQIYQJgUKZVYJcZW8KBJHK1a85r6MD/AEVPvW/5zM2tOAx850Oj1W7paQe9S3+Ik/nKar/D9xdBeI2FZXavAy8iJYOE50zpcTiiXIIiiWqJ1s89IYCZtq6c2ae6sc2rcL97GV/HE1YhEQqtjgaK0WVo/wBtVPxE01TJpK+rsuo+w5dP2VnaHwOR6TYBx85WL2oT7THx5Ls01iXoJTXL1iMERsSRsSYijnH2Fit9VpeXU6hrawTkmjUfShscwOsa5B+znXdMqQOZBx5904m1R1Ou0Wp5JeLNBd5v9Jp2Pk6Ov8Wd8CKmNQazkA+IB+McSugcCPssR6cx+BEtisdIQ+0vk59eA/MywRF9s+5V/Et/IS0CBjI4ms+m2hp6uBTR1trLOfC6zep04/w/rB/dWdqcToiOsrv1p/17UPdXx/1ZAKtPj3FKw/nYZ3SILGoXEOJMQzGoUym3lLjKbe+NESRydp53cDm3ZHmeE9HTVuIqDkqqvwGJxdPX1moQfVr+kbzHL8Z6DEGvLhFNCHLK8RbF4S7ESwcJCy7icRZaoiKstUTtbPNig4hjQRB6OPt6ndNepX+y7FvvqY8/Q8fjGIyqsORnWZAwKkZBBBB7weYnF0FZrazSt9TDVE/WrPsn04j0jxkM45wxNVM1JMdZmpGjSIQLhDiAGMDJlTm9I9ntqNJfUnC0qHob7OorIsqb0dVmnY+uXU6enUJwW6pLAO9SwyVPvByPSa1M4nRv6G/XaLkKrhqqR/uNVvOQPK0XjyxEY6Vibb6TV6PULTYjHrKesDg4XILDd5E5wBx5cpG6WVCumzcfF2MKSqlM5GGJ4cxjhnnnlxm3pVUraLUllUlabCpIBKnHMHuM5Ot2dQukrK1VA9doeIrQHtXVBuOO8cDHilIz2Ov0a2wmtqbUIropsZAHxkhQOIx3ZJ/GDpde66R66iRdq2r0dJHNXvO4XH3VLv5IZ2EXgJxLfp9p1pzr2fQbm8P1rUZSv1WpbT/FEi2VSOzptOlVaVVjdrrRK0UclRQAo+AEfEfEOItjYleJDCYphQrEYzNq3wmfHJmkrkgDvmd6uuuCD2E5+QlI0uRasv2Lp91C59qw58lHKdCGCc0pZOzqjHFUSBxwjZkJijHGUSwCKgloE7WzzooXEmI2JIBqABMG2dOcJevt0kk45tUfaHpgH0986IhgumNHY5FuMhh7LjeH5yytpTXVuGyj7H0lXvqP1fTl6CFDLrdHPqxxltw9zahjiUVmXiIwxY6zjbT+i2hobx7N66jQW+GSvX0k+RqsX+JO0s5XS7Tu+hvasZtoCaqkDvu07C1B6lMepk5FYmjpP/UdV+ws+UwbQ/qdf7bQf9euadu6pLNnW2KRuXacMhJABFijd4+ombaKn9Tr91ugb06+vJjafyNPr3+D0oE4PQw9ZVqNWeet1mpuU/7lG6mj06ulD+9L+lOrerR2dUcXXdXpaDzxdewqRvQvvfuzo6DRpRVVRWMV0111IPBEUKPwEiVRpkMEkUYUxTGMrbjgDmY6JsSyzcRn7z2V8+8zVs/TbicfabifyEzUp1l2OaU8PNv/AN+U6uImpKlRXTjvfp9MQiKZYYhkkVEkYwmI0YVnOWWCIsYTqZxIaAwyQBBDCBDiA1HP2nSexcnF6STj7dZ9pfz9JQ4GcrxVgGU+KnlOvicqxN1mq8B1tX3Ce2voePrHhLcMo5Qa7W6+f7/ceqaFmWozUkeRzxLlmDb+rsros6hUsvau4112EhW3ELHOOfLGOHEjiOc3rOdtdt16H55/WasDvLUswH/tyReJk6L6TTvs7QZVrkGj0/VrqWDqFaoDBRQFJwSMkHvm99k6ZgFNKbo3eyo3Bw4qezjlgY8pl6FJu7N2eG7tFpMgHxrWbatpUWO1ddtT2J7daWKzrjnkA5ECSGcn6nnOnWt/VU2cyFmKa+gVV3dus/R2Jl2GGIUPnvOcT2Okv6yuuzG7voj7uc43lBx+M8H+lGveTZ5Gf626qB3u1FhT/mQfEz3lNe6qr9lVX4DEVodeVMtzBJBAZgYyp7N1Gce0exWO8u3hHs8O88BH09YezPNKeyPA2H2m9IdkjJNs0aDTdXWF7+bHxY85pghnM227Z0pJKkKYhEsMGJgleIrCW4gIhsFHKEMUR52M4ESGCMIAhEbEAhijoOJytvdharx/ZWrvfs37LfOdYCYtuUdZpr08an+IGR8povcZbbmULgkfDymmuYdBd1lVT/brRviAZvSWfBzOOMmi0ThdPLCmzdVapw1KrapxnG6wz8QWHrO6Jw+nOW0F1ShWa/cpAbOO0wzwHEnHIeJHdmT3vYpE810u2vqU2cldPV6Ovd0te9Zcg1NtG5uutajgCMclLHdGe/hytt07Mq0tduzLRXr1er9XZNRvWWNnDCwbxGDk5yMZ58MzpbW2ebNk1I/HqqqyTzwVXjz58sTi39CErqqfsdmypOyjb1gdgp3iWI5E8gJT7t/6iLUi1ckeh1+0LNY+yhZS9KDadP0jlSlxFdx7IByBgHny4cZ+iCeE2rSy6zZYA6xaL3ewAhQjNuIG5jj9KSPUcyBPeCTnHErCefVEgkMkmOVXWboLd44L948BN2jq3EVfAZPmec5lvatqT+8WPkOE7Ig1dkkU0l2GSSSc5YkkkkxgGK0JMQmFAOYscRQI4nYzhSBJGiwBGBjCII4gYyHES1Mqy+KsPiI4hAiWPR5Xo2+dLTnmAyn91iPyncScXYiYRk+xfepH75P5zt1rOmRCa8bHE4HSUk36FO7ftfHvVeHznoQJ53pJ/WtD7/1n/KIkeR4rn9H/AAzDrgP/AA60dwGoHwZx+Uv2gPoah43UfPP5SjaH/p13nq/+pZNG0P6Kj9vT8ml4nM+vf4NHSDlae9NKzr7iHDA/FB8J6Ok9lfIfKeb2/wCxqv8Agz/maekp9lfISM/Kv1LwGxCeUgkYyJUyaQZ1P3a2/Ej+U7InI2cP9Is91a/HJnWi63m9iul5RsyQQyBUkBhgMJhGixjDiEBzBGEAjCdTOJBghhxANQAI4EgEYCK2MkQCMBCBGERsokc7V6YJl1GA7ZfHc2ODfkfSCk8Mzdq63aqxaygsKOENilkD44bwHEjM+ftvdLtZW7AWujFid7T6h+q59ykymnJVTYutCTqSV9f0fvBdRzIHnPL9K9bQuo0Ra2pd17gQzgHis/Fv/Pm01UqNU7DwsrrsP+JlJ/GcnaHSPVXlTdYr7u9u7yVjnwOeEfKK7JxWp6Kqa77VH7jtfW6cbPvVbqyT+snHWITxew8h5zXr7kaqgqysOvp4qQRybwnzmNWQCBucc54KT6eE2V7ZdV3QtPHGWCANwzw4HHf4Ro6seyctGe1H0d0gx1Or5f1UDPuPWcM+k9BSOyv3R8p8yVdNdYEsrzWVsQIw6tQd0Z4AjHiZ0tL+kraSEkNRkknL1g7vHOBxmk4ONJ/8DFTXKX7n0YZWckgDmTgT8O0X6T9pH27NOc9y1KSPRcz9X6B7Vv1VRttrsAIO7e4rRG443UUHePfkkCTaqNlF4nR6eulVZiOZ3QT44EsgknM2dQwhghEASQERpIDCYkMYwGExzBCI4qMYVzpyRy4MSERxXD1cGSDgxQI4EISMFiNlFEghEIWHdi2PRBPkfpEe35s/5T65YcD5GfI3SJSGHr+URl4L8Kft8nFJiZhMWAmGCSSYwQYwcxIYbMa9NY2RxPMT6T/Q87Ns9mZix69lBJzhQiAAeAnzXohl18x859Mfogrxs3+PZ/lWXj/il7CVue1hAhxCBIDAhEmIcQGJDJDMEXEhEaQzGBuCTcEkkASbgk3BJJMYG6JN0QyTGJuyYkkmAECfgf6Zuj2mp1INSlOsTrCoPZDEnO6O4cOUkkeHJj8iuTBlUkkDMSSSSAxIYJJjHV2DSGtQHPtCfWvRjZtWn0lKVAhSi2NlixLsBk8YJJSXkQq5Z1cSYkkkhiYkxJJMYOJJJJjEkMEkxj//2Q=="/>
          <p:cNvSpPr>
            <a:spLocks noChangeAspect="1" noChangeArrowheads="1"/>
          </p:cNvSpPr>
          <p:nvPr/>
        </p:nvSpPr>
        <p:spPr bwMode="auto">
          <a:xfrm>
            <a:off x="307975" y="-1638300"/>
            <a:ext cx="31813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6622" name="Picture 62" descr="http://thecatladysings.com/wp-content/uploads/2013/09/light-bulb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62" y="4521696"/>
            <a:ext cx="1615497" cy="190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624" name="Picture 64" descr="http://www.cpsc.gov/PageFiles/73742/07168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81" y="4521696"/>
            <a:ext cx="2128937" cy="212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RMS-verdi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Når vi snakker om effekt i </a:t>
            </a:r>
            <a:r>
              <a:rPr lang="nb-NO" sz="2000" dirty="0" err="1"/>
              <a:t>ac</a:t>
            </a:r>
            <a:r>
              <a:rPr lang="nb-NO" sz="2000" dirty="0"/>
              <a:t>-kretser er det nesten alltid RMS-effekt</a:t>
            </a:r>
          </a:p>
          <a:p>
            <a:r>
              <a:rPr lang="nb-NO" sz="2000" dirty="0" err="1"/>
              <a:t>Root-Mean-Square</a:t>
            </a:r>
            <a:r>
              <a:rPr lang="nb-NO" sz="2000" dirty="0"/>
              <a:t> (RMS)-effekt til et sinussignal angir hva et tilsvarende dc-signal må være for å produsere samme effekt i en resistor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1" name="Picture 4" descr="fg08_01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74" y="3945632"/>
            <a:ext cx="5760640" cy="22758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2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836434"/>
          </a:xfrm>
        </p:spPr>
        <p:txBody>
          <a:bodyPr/>
          <a:lstStyle/>
          <a:p>
            <a:r>
              <a:rPr lang="nb-NO" dirty="0"/>
              <a:t>RMS-verdi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2" y="1785392"/>
            <a:ext cx="8754428" cy="4389120"/>
          </a:xfrm>
        </p:spPr>
        <p:txBody>
          <a:bodyPr/>
          <a:lstStyle/>
          <a:p>
            <a:r>
              <a:rPr lang="nb-NO" sz="1800" dirty="0"/>
              <a:t>Sammenhengen mellom RMS-verdien, </a:t>
            </a:r>
            <a:r>
              <a:rPr lang="nb-NO" sz="1800" dirty="0" err="1"/>
              <a:t>peakverdier</a:t>
            </a:r>
            <a:r>
              <a:rPr lang="nb-NO" sz="1800" dirty="0"/>
              <a:t> og effekt er gitt av</a:t>
            </a:r>
            <a:endParaRPr lang="nb-NO" sz="1800" i="1" baseline="-250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Sammenhengen mellom RMS-verdi og </a:t>
            </a:r>
            <a:r>
              <a:rPr lang="nb-NO" sz="1800" dirty="0" err="1"/>
              <a:t>peakverdi</a:t>
            </a:r>
            <a:r>
              <a:rPr lang="nb-NO" sz="1800" dirty="0"/>
              <a:t> er:</a:t>
            </a:r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>
              <a:lnSpc>
                <a:spcPct val="150000"/>
              </a:lnSpc>
            </a:pPr>
            <a:r>
              <a:rPr lang="nb-NO" sz="1800" dirty="0"/>
              <a:t>Kondensatorer og induktorer både avgir og absorberer effekt</a:t>
            </a:r>
          </a:p>
          <a:p>
            <a:pPr>
              <a:lnSpc>
                <a:spcPct val="150000"/>
              </a:lnSpc>
            </a:pPr>
            <a:r>
              <a:rPr lang="nb-NO" sz="1800" dirty="0"/>
              <a:t>I strømnettet finnes både induktiv og kapasitiv last og må tas hensyn til dette når man dimensjonerer strømnettet</a:t>
            </a:r>
          </a:p>
          <a:p>
            <a:pPr lvl="1">
              <a:lnSpc>
                <a:spcPct val="150000"/>
              </a:lnSpc>
            </a:pPr>
            <a:r>
              <a:rPr lang="nb-NO" sz="1400" dirty="0"/>
              <a:t>Elbilladere, transformatorer og elektromotorer gir induktiv last</a:t>
            </a:r>
          </a:p>
          <a:p>
            <a:pPr lvl="1">
              <a:lnSpc>
                <a:spcPct val="150000"/>
              </a:lnSpc>
            </a:pPr>
            <a:r>
              <a:rPr lang="nb-NO" sz="1400" dirty="0"/>
              <a:t>Nedgravde kabler gir kapasitiv last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151614"/>
              </p:ext>
            </p:extLst>
          </p:nvPr>
        </p:nvGraphicFramePr>
        <p:xfrm>
          <a:off x="1312218" y="2220962"/>
          <a:ext cx="1986112" cy="1197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680" imgH="774360" progId="Equation.3">
                  <p:embed/>
                </p:oleObj>
              </mc:Choice>
              <mc:Fallback>
                <p:oleObj name="Equation" r:id="rId3" imgW="1282680" imgH="77436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218" y="2220962"/>
                        <a:ext cx="1986112" cy="11975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93867"/>
              </p:ext>
            </p:extLst>
          </p:nvPr>
        </p:nvGraphicFramePr>
        <p:xfrm>
          <a:off x="3298330" y="3801629"/>
          <a:ext cx="1986112" cy="763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507960" progId="Equation.3">
                  <p:embed/>
                </p:oleObj>
              </mc:Choice>
              <mc:Fallback>
                <p:oleObj name="Equation" r:id="rId5" imgW="1320480" imgH="50796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330" y="3801629"/>
                        <a:ext cx="1986112" cy="763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681DB0-02C1-4A05-B2D6-D8D808E72D19}"/>
                  </a:ext>
                </a:extLst>
              </p:cNvPr>
              <p:cNvSpPr txBox="1"/>
              <p:nvPr/>
            </p:nvSpPr>
            <p:spPr>
              <a:xfrm>
                <a:off x="4039196" y="2433464"/>
                <a:ext cx="358675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</m:sSub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𝑅𝐼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𝑟𝑚𝑠</m:t>
                              </m:r>
                            </m:sub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681DB0-02C1-4A05-B2D6-D8D808E72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196" y="2433464"/>
                <a:ext cx="3586751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6226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i kondensatorer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ideel kondensatoer vil ikke forbruke energi, men kun lagre og deretter avgi energi</a:t>
            </a:r>
          </a:p>
          <a:p>
            <a:r>
              <a:rPr lang="nb-NO" sz="2000" dirty="0"/>
              <a:t>Effekten som lagres når strøm og spenning har samme polaritet vil avgis når strøm og spenning har motsatt polaritet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11" name="Rectangle 10"/>
          <p:cNvSpPr/>
          <p:nvPr/>
        </p:nvSpPr>
        <p:spPr bwMode="auto">
          <a:xfrm>
            <a:off x="960130" y="5224980"/>
            <a:ext cx="3888432" cy="3329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00650" y="5224980"/>
            <a:ext cx="3981128" cy="3329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" name="Picture 4" descr="fg09_049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282" y="4161656"/>
            <a:ext cx="5040560" cy="2286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22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963320"/>
          </a:xfrm>
        </p:spPr>
        <p:txBody>
          <a:bodyPr/>
          <a:lstStyle/>
          <a:p>
            <a:r>
              <a:rPr lang="nb-NO" dirty="0"/>
              <a:t>Wheatstone-bro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1857400"/>
            <a:ext cx="6624736" cy="4480520"/>
          </a:xfrm>
        </p:spPr>
        <p:txBody>
          <a:bodyPr/>
          <a:lstStyle/>
          <a:p>
            <a:r>
              <a:rPr lang="nb-NO" sz="1600" b="1" dirty="0"/>
              <a:t>Oppgave: </a:t>
            </a:r>
            <a:r>
              <a:rPr lang="nb-NO" sz="1600" dirty="0"/>
              <a:t>Vi ønsker å måle en </a:t>
            </a:r>
            <a:r>
              <a:rPr lang="nb-NO" sz="1600" dirty="0" err="1"/>
              <a:t>resistors</a:t>
            </a:r>
            <a:r>
              <a:rPr lang="nb-NO" sz="1600" dirty="0"/>
              <a:t> ohm-verdi med stor nøyaktighet</a:t>
            </a:r>
          </a:p>
          <a:p>
            <a:r>
              <a:rPr lang="nb-NO" sz="1600" b="1" dirty="0"/>
              <a:t>Utfordring:</a:t>
            </a:r>
            <a:r>
              <a:rPr lang="nb-NO" sz="1600" dirty="0"/>
              <a:t> Dette krever at vi kan måle både strøm og spenning med stor nøyaktig</a:t>
            </a:r>
          </a:p>
          <a:p>
            <a:r>
              <a:rPr lang="nb-NO" sz="1600" b="1" dirty="0"/>
              <a:t>Løsning: </a:t>
            </a:r>
            <a:r>
              <a:rPr lang="nb-NO" sz="1600" dirty="0" err="1"/>
              <a:t>Wheatstone</a:t>
            </a:r>
            <a:r>
              <a:rPr lang="nb-NO" sz="1600" dirty="0"/>
              <a:t>-broen,</a:t>
            </a:r>
            <a:r>
              <a:rPr lang="nb-NO" sz="1600" b="1" dirty="0"/>
              <a:t> </a:t>
            </a:r>
            <a:r>
              <a:rPr lang="nb-NO" sz="1600" dirty="0"/>
              <a:t>en</a:t>
            </a:r>
            <a:r>
              <a:rPr lang="nb-NO" sz="1600" b="1" dirty="0"/>
              <a:t> </a:t>
            </a:r>
            <a:r>
              <a:rPr lang="nb-NO" sz="1600" dirty="0"/>
              <a:t>seriell-parallell krets som består av fire motstander hvorav den ene har ukjent resistans</a:t>
            </a:r>
          </a:p>
          <a:p>
            <a:r>
              <a:rPr lang="nb-NO" sz="1600" dirty="0" err="1"/>
              <a:t>Wheatstone</a:t>
            </a:r>
            <a:r>
              <a:rPr lang="nb-NO" sz="1600" dirty="0"/>
              <a:t>-broen «avleser» den ukjente resistansen som en spenning med høy presisjon</a:t>
            </a:r>
          </a:p>
          <a:p>
            <a:r>
              <a:rPr lang="nb-NO" sz="1600" dirty="0"/>
              <a:t>En variant av </a:t>
            </a:r>
            <a:r>
              <a:rPr lang="nb-NO" sz="1600" dirty="0" err="1"/>
              <a:t>Wheatstone</a:t>
            </a:r>
            <a:r>
              <a:rPr lang="nb-NO" sz="1600" dirty="0"/>
              <a:t>-broen brukes i likeretter-kretser for å omdanne en </a:t>
            </a:r>
            <a:r>
              <a:rPr lang="nb-NO" sz="1600" dirty="0" err="1"/>
              <a:t>ac</a:t>
            </a:r>
            <a:r>
              <a:rPr lang="nb-NO" sz="1600" dirty="0"/>
              <a:t>-spenning til en dc-spenning</a:t>
            </a:r>
          </a:p>
          <a:p>
            <a:endParaRPr lang="nb-NO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90" y="1497360"/>
            <a:ext cx="2826122" cy="476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2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Wheatstone-bro (forts)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5557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8" name="AutoShape 4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307975" y="-18367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65374" y="2937520"/>
            <a:ext cx="64634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/>
              <a:t>En av de kjente </a:t>
            </a:r>
            <a:r>
              <a:rPr lang="nb-NO" sz="2000" dirty="0" err="1"/>
              <a:t>resistorene</a:t>
            </a:r>
            <a:r>
              <a:rPr lang="nb-NO" sz="2000" dirty="0"/>
              <a:t> kan være regulerbar</a:t>
            </a:r>
            <a:endParaRPr lang="nb-NO" sz="2000" kern="0" dirty="0"/>
          </a:p>
          <a:p>
            <a:r>
              <a:rPr lang="nb-NO" sz="2000" kern="0" dirty="0"/>
              <a:t>Hvis spenningen </a:t>
            </a:r>
            <a:r>
              <a:rPr lang="nb-NO" sz="2000" dirty="0">
                <a:ea typeface="ヒラギノ角ゴ Pro W3" charset="-128"/>
                <a:cs typeface="ヒラギノ角ゴ Pro W3" charset="-128"/>
              </a:rPr>
              <a:t>V</a:t>
            </a:r>
            <a:r>
              <a:rPr lang="nb-NO" sz="200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2000" kern="0" dirty="0"/>
              <a:t> = 0 volt er broen </a:t>
            </a:r>
            <a:r>
              <a:rPr lang="nb-NO" sz="2000" i="1" kern="0" dirty="0"/>
              <a:t>balansert</a:t>
            </a:r>
          </a:p>
          <a:p>
            <a:r>
              <a:rPr lang="nb-NO" sz="2000" kern="0" dirty="0"/>
              <a:t>Hvis </a:t>
            </a:r>
            <a:r>
              <a:rPr lang="nb-NO" sz="2000" dirty="0">
                <a:ea typeface="ヒラギノ角ゴ Pro W3" charset="-128"/>
                <a:cs typeface="ヒラギノ角ゴ Pro W3" charset="-128"/>
              </a:rPr>
              <a:t>V</a:t>
            </a:r>
            <a:r>
              <a:rPr lang="nb-NO" sz="200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2000" kern="0" dirty="0"/>
              <a:t> </a:t>
            </a:r>
            <a:r>
              <a:rPr lang="nb-NO" sz="2000" kern="0" dirty="0">
                <a:cs typeface="Times New Roman"/>
              </a:rPr>
              <a:t>≠</a:t>
            </a:r>
            <a:r>
              <a:rPr lang="nb-NO" sz="2000" kern="0" dirty="0"/>
              <a:t> 0 volt er broen </a:t>
            </a:r>
            <a:r>
              <a:rPr lang="nb-NO" sz="2000" i="1" kern="0" dirty="0"/>
              <a:t>ubalansert</a:t>
            </a:r>
          </a:p>
          <a:p>
            <a:r>
              <a:rPr lang="nb-NO" sz="2000" kern="0" dirty="0">
                <a:ea typeface="ヒラギノ角ゴ Pro W3" charset="-128"/>
                <a:cs typeface="ヒラギノ角ゴ Pro W3" charset="-128"/>
              </a:rPr>
              <a:t>Analyserer sammenhengene mellom V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S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, V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1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2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3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 og R</a:t>
            </a:r>
            <a:r>
              <a:rPr lang="nb-NO" sz="2000" kern="0" baseline="-25000" dirty="0">
                <a:ea typeface="ヒラギノ角ゴ Pro W3" charset="-128"/>
                <a:cs typeface="ヒラギノ角ゴ Pro W3" charset="-128"/>
              </a:rPr>
              <a:t>X</a:t>
            </a:r>
            <a:r>
              <a:rPr lang="nb-NO" sz="2000" kern="0" dirty="0">
                <a:ea typeface="ヒラギノ角ゴ Pro W3" charset="-128"/>
                <a:cs typeface="ヒラギノ角ゴ Pro W3" charset="-128"/>
              </a:rPr>
              <a:t> for de to tilfellene</a:t>
            </a:r>
            <a:endParaRPr lang="nb-NO" sz="2000" dirty="0"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00850" y="3297560"/>
            <a:ext cx="3041203" cy="2485991"/>
            <a:chOff x="6911975" y="3998780"/>
            <a:chExt cx="3041203" cy="2485991"/>
          </a:xfrm>
        </p:grpSpPr>
        <p:pic>
          <p:nvPicPr>
            <p:cNvPr id="39942" name="Picture 6" descr="File:Wheatstone Bridge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2898" y="3998780"/>
              <a:ext cx="2520280" cy="2485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911975" y="505711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j-lt"/>
                </a:rPr>
                <a:t>V</a:t>
              </a:r>
              <a:r>
                <a:rPr lang="nb-NO" sz="1800" baseline="-25000" dirty="0">
                  <a:latin typeface="+mj-lt"/>
                </a:rPr>
                <a:t>S</a:t>
              </a:r>
              <a:endParaRPr lang="nb-NO" sz="1800" dirty="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8693038" y="5066402"/>
              <a:ext cx="612068" cy="39139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</a:t>
              </a:r>
              <a:r>
                <a:rPr kumimoji="0" lang="nb-NO" sz="1800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483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Balansert Wheatstone-bro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8122" y="1929408"/>
                <a:ext cx="9361039" cy="4694594"/>
              </a:xfrm>
            </p:spPr>
            <p:txBody>
              <a:bodyPr/>
              <a:lstStyle/>
              <a:p>
                <a:r>
                  <a:rPr lang="nb-NO" sz="2000" dirty="0"/>
                  <a:t>Hvis spenningen </a:t>
                </a:r>
                <a:r>
                  <a:rPr lang="nb-NO" sz="2000" dirty="0">
                    <a:latin typeface="Arial" charset="0"/>
                    <a:ea typeface="ヒラギノ角ゴ Pro W3" charset="-128"/>
                    <a:cs typeface="ヒラギノ角ゴ Pro W3" charset="-128"/>
                  </a:rPr>
                  <a:t>V</a:t>
                </a:r>
                <a:r>
                  <a:rPr lang="nb-NO" sz="2000" baseline="-25000" dirty="0">
                    <a:latin typeface="Arial" charset="0"/>
                    <a:ea typeface="ヒラギノ角ゴ Pro W3" charset="-128"/>
                    <a:cs typeface="ヒラギノ角ゴ Pro W3" charset="-128"/>
                  </a:rPr>
                  <a:t>CB</a:t>
                </a:r>
                <a:r>
                  <a:rPr lang="nb-NO" sz="2000" dirty="0"/>
                  <a:t> = 0 volt, er spenningsfallet V</a:t>
                </a:r>
                <a:r>
                  <a:rPr lang="nb-NO" sz="2000" baseline="-25000" dirty="0"/>
                  <a:t>1</a:t>
                </a:r>
                <a:r>
                  <a:rPr lang="nb-NO" sz="2000" dirty="0"/>
                  <a:t> over R</a:t>
                </a:r>
                <a:r>
                  <a:rPr lang="nb-NO" sz="2000" baseline="-25000" dirty="0"/>
                  <a:t>1</a:t>
                </a:r>
                <a:r>
                  <a:rPr lang="nb-NO" sz="2000" dirty="0"/>
                  <a:t> og V</a:t>
                </a:r>
                <a:r>
                  <a:rPr lang="nb-NO" sz="2000" baseline="-25000" dirty="0"/>
                  <a:t>x</a:t>
                </a:r>
                <a:r>
                  <a:rPr lang="nb-NO" sz="2000" dirty="0"/>
                  <a:t> over R</a:t>
                </a:r>
                <a:r>
                  <a:rPr lang="nb-NO" sz="2000" baseline="-25000" dirty="0"/>
                  <a:t>x</a:t>
                </a:r>
                <a:r>
                  <a:rPr lang="nb-NO" sz="2000" dirty="0"/>
                  <a:t> like store, dvs V</a:t>
                </a:r>
                <a:r>
                  <a:rPr lang="nb-NO" sz="2000" baseline="-25000" dirty="0"/>
                  <a:t>1</a:t>
                </a:r>
                <a:r>
                  <a:rPr lang="nb-NO" sz="2000" dirty="0"/>
                  <a:t>=V</a:t>
                </a:r>
                <a:r>
                  <a:rPr lang="nb-NO" sz="2000" baseline="-25000" dirty="0"/>
                  <a:t>x</a:t>
                </a:r>
              </a:p>
              <a:p>
                <a:r>
                  <a:rPr lang="nb-NO" sz="2000" dirty="0"/>
                  <a:t>Som en konsekvens må da V</a:t>
                </a:r>
                <a:r>
                  <a:rPr lang="nb-NO" sz="2000" baseline="-25000" dirty="0"/>
                  <a:t>2</a:t>
                </a:r>
                <a:r>
                  <a:rPr lang="nb-NO" sz="2000" dirty="0"/>
                  <a:t>=V</a:t>
                </a:r>
                <a:r>
                  <a:rPr lang="nb-NO" sz="2000" baseline="-25000" dirty="0"/>
                  <a:t>3</a:t>
                </a:r>
              </a:p>
              <a:p>
                <a:endParaRPr lang="nb-NO" sz="2000" baseline="-25000" dirty="0"/>
              </a:p>
              <a:p>
                <a:r>
                  <a:rPr lang="nb-NO" sz="2000" dirty="0"/>
                  <a:t>Da må også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2000" dirty="0"/>
                          <m:t>V</m:t>
                        </m:r>
                        <m:r>
                          <m:rPr>
                            <m:nor/>
                          </m:rPr>
                          <a:rPr lang="nb-NO" sz="2000" baseline="-250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2000" dirty="0"/>
                          <m:t>V</m:t>
                        </m:r>
                        <m:r>
                          <m:rPr>
                            <m:nor/>
                          </m:rPr>
                          <a:rPr lang="nb-NO" sz="2000" baseline="-25000" dirty="0"/>
                          <m:t>2</m:t>
                        </m:r>
                      </m:den>
                    </m:f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2000" dirty="0"/>
                          <m:t>V</m:t>
                        </m:r>
                        <m:r>
                          <m:rPr>
                            <m:nor/>
                          </m:rPr>
                          <a:rPr lang="nb-NO" sz="2000" baseline="-25000" dirty="0"/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2000" dirty="0"/>
                          <m:t>V</m:t>
                        </m:r>
                        <m:r>
                          <m:rPr>
                            <m:nor/>
                          </m:rPr>
                          <a:rPr lang="nb-NO" sz="2000" baseline="-25000" dirty="0"/>
                          <m:t>3</m:t>
                        </m:r>
                      </m:den>
                    </m:f>
                  </m:oMath>
                </a14:m>
                <a:endParaRPr lang="nb-NO" sz="2000" baseline="-25000" dirty="0"/>
              </a:p>
              <a:p>
                <a:endParaRPr lang="nb-NO" sz="2000" baseline="-25000" dirty="0"/>
              </a:p>
              <a:p>
                <a:r>
                  <a:rPr lang="nb-NO" sz="2000" dirty="0"/>
                  <a:t>Bruker Ohms lov og får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Ved å variere R</a:t>
                </a:r>
                <a:r>
                  <a:rPr lang="nb-NO" sz="2000" baseline="-25000" dirty="0"/>
                  <a:t>2</a:t>
                </a:r>
                <a:r>
                  <a:rPr lang="nb-NO" sz="2000" dirty="0"/>
                  <a:t> (og lese av verdien) slik at V</a:t>
                </a:r>
                <a:r>
                  <a:rPr lang="nb-NO" sz="2000" baseline="-25000" dirty="0"/>
                  <a:t>CB</a:t>
                </a:r>
                <a:r>
                  <a:rPr lang="nb-NO" sz="2000" dirty="0"/>
                  <a:t>= 0 volt, kan R</a:t>
                </a:r>
                <a:r>
                  <a:rPr lang="nb-NO" sz="2000" baseline="-25000" dirty="0"/>
                  <a:t>x</a:t>
                </a:r>
                <a:r>
                  <a:rPr lang="nb-NO" sz="2000" dirty="0"/>
                  <a:t> utledes </a:t>
                </a:r>
                <a:r>
                  <a:rPr lang="nb-NO" sz="2000" i="1" dirty="0"/>
                  <a:t>kun</a:t>
                </a:r>
                <a:r>
                  <a:rPr lang="nb-NO" sz="2000" dirty="0"/>
                  <a:t> fra de andre motstandsverdiene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8122" y="1929408"/>
                <a:ext cx="9361039" cy="4694594"/>
              </a:xfrm>
              <a:blipFill>
                <a:blip r:embed="rId2"/>
                <a:stretch>
                  <a:fillRect l="-521" b="-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 dirty="0"/>
          </a:p>
        </p:txBody>
      </p:sp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5557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pic>
        <p:nvPicPr>
          <p:cNvPr id="39942" name="Picture 6" descr="File:Wheatstone Bridge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028" y="2650953"/>
            <a:ext cx="2520280" cy="248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072858" y="369825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j-lt"/>
              </a:rPr>
              <a:t>V</a:t>
            </a:r>
            <a:r>
              <a:rPr lang="nb-NO" sz="1800" baseline="-25000" dirty="0">
                <a:latin typeface="+mj-lt"/>
              </a:rPr>
              <a:t>S</a:t>
            </a:r>
            <a:endParaRPr lang="nb-NO" sz="18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765046" y="3698250"/>
            <a:ext cx="612068" cy="3913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</a:t>
            </a:r>
            <a:r>
              <a:rPr kumimoji="0" lang="nb-NO" sz="18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52178" y="4857435"/>
                <a:ext cx="4541949" cy="886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2000" b="0" i="0" smtClean="0">
                              <a:latin typeface="+mj-lt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nb-NO" sz="2000" b="0" i="0" dirty="0" smtClean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i="0" baseline="-25000" dirty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2000" b="0" i="0" dirty="0" smtClean="0">
                              <a:latin typeface="+mj-lt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nb-NO" sz="2000" b="0" i="0" dirty="0" smtClean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i="0" baseline="-25000" dirty="0" smtClean="0"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a:rPr lang="nb-NO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2000">
                              <a:latin typeface="+mj-lt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2000" b="0" i="0" baseline="-25000" smtClean="0">
                              <a:latin typeface="+mj-lt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baseline="-25000" dirty="0" smtClean="0">
                              <a:latin typeface="+mj-lt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2000" b="0" i="0" baseline="-25000" dirty="0" smtClean="0">
                              <a:latin typeface="+mj-lt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baseline="-25000" dirty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a:rPr lang="nb-NO" sz="2000" i="1" smtClean="0">
                          <a:latin typeface="Cambria Math"/>
                          <a:ea typeface="Cambria Math"/>
                        </a:rPr>
                        <m:t>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a:rPr lang="nb-NO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a:rPr lang="nb-NO" sz="2000" i="1">
                          <a:latin typeface="Cambria Math"/>
                          <a:ea typeface="Cambria Math"/>
                        </a:rPr>
                        <m:t>⇒</m:t>
                      </m:r>
                      <m:r>
                        <m:rPr>
                          <m:nor/>
                        </m:rPr>
                        <a:rPr lang="nb-NO" sz="2000" dirty="0">
                          <a:latin typeface="+mj-lt"/>
                        </a:rPr>
                        <m:t>R</m:t>
                      </m:r>
                      <m:r>
                        <m:rPr>
                          <m:nor/>
                        </m:rPr>
                        <a:rPr lang="nb-NO" sz="2000" baseline="-25000" dirty="0">
                          <a:latin typeface="+mj-lt"/>
                        </a:rPr>
                        <m:t>x</m:t>
                      </m:r>
                      <m:r>
                        <a:rPr lang="nb-NO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i="0" baseline="-25000" dirty="0" smtClean="0">
                              <a:latin typeface="+mj-lt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="0" baseline="-25000" dirty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2000" dirty="0">
                              <a:latin typeface="+mj-lt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2000" baseline="-25000" dirty="0"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sz="2000" baseline="-25000" dirty="0">
                  <a:latin typeface="+mj-lt"/>
                </a:endParaRPr>
              </a:p>
              <a:p>
                <a:endParaRPr lang="nb-NO" sz="2000" baseline="-250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178" y="4857435"/>
                <a:ext cx="4541949" cy="886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27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61509"/>
          </a:xfrm>
        </p:spPr>
        <p:txBody>
          <a:bodyPr/>
          <a:lstStyle/>
          <a:p>
            <a:r>
              <a:rPr lang="nb-NO" dirty="0"/>
              <a:t>Ubalansert Wheatstone-bro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331" y="1658796"/>
            <a:ext cx="7992888" cy="4752528"/>
          </a:xfrm>
        </p:spPr>
        <p:txBody>
          <a:bodyPr/>
          <a:lstStyle/>
          <a:p>
            <a:r>
              <a:rPr lang="nb-NO" sz="1800" dirty="0"/>
              <a:t>Hvis Rx er en resistor som f.eks varierer med temperatur, vil ikke nødvendigvis </a:t>
            </a:r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V</a:t>
            </a:r>
            <a:r>
              <a:rPr lang="nb-NO" sz="1800" baseline="-25000" dirty="0">
                <a:latin typeface="Arial" charset="0"/>
                <a:ea typeface="ヒラギノ角ゴ Pro W3" charset="-128"/>
                <a:cs typeface="ヒラギノ角ゴ Pro W3" charset="-128"/>
              </a:rPr>
              <a:t>BC</a:t>
            </a:r>
            <a:r>
              <a:rPr lang="nb-NO" sz="1800" dirty="0"/>
              <a:t> </a:t>
            </a:r>
            <a:r>
              <a:rPr lang="nb-NO" sz="1800" dirty="0">
                <a:latin typeface="Times New Roman"/>
                <a:cs typeface="Times New Roman"/>
              </a:rPr>
              <a:t>=</a:t>
            </a:r>
            <a:r>
              <a:rPr lang="nb-NO" sz="1800" dirty="0"/>
              <a:t> 0 volt</a:t>
            </a:r>
          </a:p>
          <a:p>
            <a:r>
              <a:rPr lang="nb-NO" sz="1800" dirty="0"/>
              <a:t>Antar D er virtuell jord og bruker formlene for spenningsdeling: 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Dette gir  </a:t>
            </a:r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Hvis R</a:t>
            </a:r>
            <a:r>
              <a:rPr lang="nb-NO" sz="1800" baseline="-25000" dirty="0"/>
              <a:t>1</a:t>
            </a:r>
            <a:r>
              <a:rPr lang="nb-NO" sz="1800" dirty="0"/>
              <a:t>, R</a:t>
            </a:r>
            <a:r>
              <a:rPr lang="nb-NO" sz="1800" baseline="-25000" dirty="0"/>
              <a:t>2</a:t>
            </a:r>
            <a:r>
              <a:rPr lang="nb-NO" sz="1800" dirty="0"/>
              <a:t>, R</a:t>
            </a:r>
            <a:r>
              <a:rPr lang="nb-NO" sz="1800" baseline="-25000" dirty="0"/>
              <a:t>3</a:t>
            </a:r>
            <a:r>
              <a:rPr lang="nb-NO" sz="1800" dirty="0"/>
              <a:t> og V</a:t>
            </a:r>
            <a:r>
              <a:rPr lang="nb-NO" sz="1800" baseline="-25000" dirty="0"/>
              <a:t>S</a:t>
            </a:r>
            <a:r>
              <a:rPr lang="nb-NO" sz="1800" dirty="0"/>
              <a:t> er kjent og V</a:t>
            </a:r>
            <a:r>
              <a:rPr lang="nb-NO" sz="1800" baseline="-25000" dirty="0"/>
              <a:t>CB</a:t>
            </a:r>
            <a:r>
              <a:rPr lang="nb-NO" sz="1800" dirty="0"/>
              <a:t> kan måles, kan vi beregne R</a:t>
            </a:r>
            <a:r>
              <a:rPr lang="nb-NO" sz="1800" baseline="-25000" dirty="0"/>
              <a:t>X</a:t>
            </a:r>
          </a:p>
          <a:p>
            <a:r>
              <a:rPr lang="nb-NO" sz="1800" dirty="0"/>
              <a:t>Hvis R</a:t>
            </a:r>
            <a:r>
              <a:rPr lang="nb-NO" sz="1800" baseline="-25000" dirty="0"/>
              <a:t>x</a:t>
            </a:r>
            <a:r>
              <a:rPr lang="nb-NO" sz="1800" dirty="0"/>
              <a:t> er en </a:t>
            </a:r>
            <a:r>
              <a:rPr lang="nb-NO" sz="1800" i="1" dirty="0"/>
              <a:t>sensor </a:t>
            </a:r>
            <a:r>
              <a:rPr lang="nb-NO" sz="1800" dirty="0"/>
              <a:t>som måler en fysisk parameter (f.eks. temperatur) er vi ikke interessert i den faktiske resistansen, men endringen i V</a:t>
            </a:r>
            <a:r>
              <a:rPr lang="nb-NO" sz="1800" baseline="-25000" dirty="0"/>
              <a:t>CB</a:t>
            </a:r>
            <a:r>
              <a:rPr lang="nb-NO" sz="1800" dirty="0"/>
              <a:t> fra et kjent referansepunkt  </a:t>
            </a:r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5557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8" name="AutoShape 4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307975" y="-18367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grpSp>
        <p:nvGrpSpPr>
          <p:cNvPr id="12" name="Group 11"/>
          <p:cNvGrpSpPr/>
          <p:nvPr/>
        </p:nvGrpSpPr>
        <p:grpSpPr>
          <a:xfrm>
            <a:off x="6953399" y="2145325"/>
            <a:ext cx="3168352" cy="2485991"/>
            <a:chOff x="7072858" y="2899801"/>
            <a:chExt cx="3168352" cy="2485991"/>
          </a:xfrm>
        </p:grpSpPr>
        <p:pic>
          <p:nvPicPr>
            <p:cNvPr id="39942" name="Picture 6" descr="File:Wheatstone Bridge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0930" y="2899801"/>
              <a:ext cx="2520280" cy="2485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072858" y="369825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j-lt"/>
                </a:rPr>
                <a:t>V</a:t>
              </a:r>
              <a:r>
                <a:rPr lang="nb-NO" sz="1800" baseline="-25000" dirty="0">
                  <a:latin typeface="+mj-lt"/>
                </a:rPr>
                <a:t>S</a:t>
              </a:r>
              <a:endParaRPr lang="nb-NO" sz="1800" dirty="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8873058" y="3882916"/>
              <a:ext cx="612068" cy="39139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</a:t>
              </a:r>
              <a:r>
                <a:rPr kumimoji="0" lang="nb-NO" sz="1800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566437" y="2937520"/>
                <a:ext cx="1809213" cy="599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dirty="0">
                    <a:latin typeface="+mj-lt"/>
                  </a:rPr>
                  <a:t>V</a:t>
                </a:r>
                <a:r>
                  <a:rPr lang="nb-NO" sz="2000" baseline="-25000" dirty="0">
                    <a:latin typeface="+mj-lt"/>
                  </a:rPr>
                  <a:t>C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2000" dirty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="0" i="0" baseline="-25000" dirty="0" smtClean="0">
                            <a:latin typeface="+mj-lt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2000" b="0" i="0" dirty="0" smtClean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="0" i="0" baseline="-25000" dirty="0" smtClean="0">
                            <a:latin typeface="+mj-lt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nb-NO" sz="2000" b="0" i="0" dirty="0" smtClean="0">
                            <a:latin typeface="+mj-lt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sz="2000" dirty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aseline="-25000" dirty="0">
                            <a:latin typeface="+mj-lt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sz="2000" dirty="0">
                    <a:latin typeface="+mj-lt"/>
                  </a:rPr>
                  <a:t> V</a:t>
                </a:r>
                <a:r>
                  <a:rPr lang="nb-NO" sz="2000" baseline="-25000" dirty="0">
                    <a:latin typeface="+mj-lt"/>
                  </a:rPr>
                  <a:t>S</a:t>
                </a:r>
                <a:endParaRPr lang="nb-NO" sz="2000" baseline="-25000" dirty="0">
                  <a:latin typeface="+mj-lt"/>
                  <a:cs typeface="Aharoni" panose="02010803020104030203" pitchFamily="2" charset="-79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437" y="2937520"/>
                <a:ext cx="1809213" cy="599075"/>
              </a:xfrm>
              <a:prstGeom prst="rect">
                <a:avLst/>
              </a:prstGeom>
              <a:blipFill>
                <a:blip r:embed="rId3"/>
                <a:stretch>
                  <a:fillRect l="-3704" b="-510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976514" y="2937520"/>
                <a:ext cx="1783565" cy="601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2000" dirty="0">
                    <a:latin typeface="+mj-lt"/>
                  </a:rPr>
                  <a:t>V</a:t>
                </a:r>
                <a:r>
                  <a:rPr lang="nb-NO" sz="2000" baseline="-25000" dirty="0">
                    <a:latin typeface="+mj-lt"/>
                  </a:rPr>
                  <a:t>B</a:t>
                </a:r>
                <a14:m>
                  <m:oMath xmlns:m="http://schemas.openxmlformats.org/officeDocument/2006/math">
                    <m:r>
                      <a:rPr lang="nb-NO" sz="2000" i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2000" dirty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="0" baseline="-25000" dirty="0" smtClean="0"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2000" b="0" dirty="0" smtClean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="0" baseline="-25000" dirty="0" smtClean="0">
                            <a:latin typeface="+mj-lt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nb-NO" sz="2000" b="0" dirty="0" smtClean="0">
                            <a:latin typeface="+mj-lt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sz="2000" dirty="0">
                            <a:latin typeface="+mj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2000" b="0" baseline="-25000" dirty="0" smtClean="0">
                            <a:latin typeface="+mj-lt"/>
                          </a:rPr>
                          <m:t>3</m:t>
                        </m:r>
                      </m:den>
                    </m:f>
                  </m:oMath>
                </a14:m>
                <a:r>
                  <a:rPr lang="nb-NO" sz="2000" dirty="0"/>
                  <a:t> </a:t>
                </a:r>
                <a:r>
                  <a:rPr lang="nb-NO" sz="2000" dirty="0">
                    <a:latin typeface="+mn-lt"/>
                  </a:rPr>
                  <a:t>V</a:t>
                </a:r>
                <a:r>
                  <a:rPr lang="nb-NO" sz="2000" baseline="-25000" dirty="0">
                    <a:latin typeface="+mn-lt"/>
                  </a:rPr>
                  <a:t>S</a:t>
                </a:r>
                <a:endParaRPr lang="nb-NO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514" y="2937520"/>
                <a:ext cx="1783565" cy="601255"/>
              </a:xfrm>
              <a:prstGeom prst="rect">
                <a:avLst/>
              </a:prstGeom>
              <a:blipFill>
                <a:blip r:embed="rId4"/>
                <a:stretch>
                  <a:fillRect l="-3413" r="-341" b="-404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39192" y="3813158"/>
                <a:ext cx="5307479" cy="10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CB</m:t>
                          </m:r>
                        </m:sub>
                      </m:sSub>
                      <m:r>
                        <a:rPr lang="nb-NO" sz="20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C</m:t>
                          </m:r>
                        </m:sub>
                      </m:sSub>
                      <m:r>
                        <a:rPr lang="nb-NO" sz="2000" b="0" i="0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B</m:t>
                          </m:r>
                        </m:sub>
                      </m:sSub>
                      <m:r>
                        <a:rPr lang="nb-NO" sz="20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/>
                            </a:rPr>
                            <m:t>S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000" b="0" i="0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000" b="0" i="0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2000" b="0" i="0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000" b="0" i="0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2000" b="0" i="0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000" b="0" i="0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000" b="0" i="0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nb-NO" sz="2000" b="0" i="0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/>
                                    </a:rPr>
                                    <m:t>X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sz="2000" b="0" dirty="0">
                  <a:latin typeface="Aharoni" panose="02010803020104030203" pitchFamily="2" charset="-79"/>
                  <a:ea typeface="Cambria Math" panose="02040503050406030204" pitchFamily="18" charset="0"/>
                </a:endParaRPr>
              </a:p>
              <a:p>
                <a:endParaRPr lang="nb-NO" sz="2000" dirty="0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9192" y="3813158"/>
                <a:ext cx="5307479" cy="10916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935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E8BD2-C5BD-455E-A93F-B40CEC4E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Krets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å </a:t>
            </a:r>
            <a:r>
              <a:rPr lang="de-DE" dirty="0" err="1"/>
              <a:t>måle</a:t>
            </a:r>
            <a:r>
              <a:rPr lang="de-DE" dirty="0"/>
              <a:t> </a:t>
            </a:r>
            <a:r>
              <a:rPr lang="de-DE" dirty="0" err="1"/>
              <a:t>temperatur</a:t>
            </a:r>
            <a:endParaRPr lang="de-DE" dirty="0"/>
          </a:p>
        </p:txBody>
      </p:sp>
      <p:pic>
        <p:nvPicPr>
          <p:cNvPr id="8" name="Content Placeholder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DBCA9CF8-1C11-4839-8809-BC10F8E45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07" y="3657601"/>
            <a:ext cx="3407588" cy="243067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EC6D-F772-4E46-B15B-2CD1E05E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C9CD5-D8FC-4336-A94C-67FFC6CB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FF2584-7E04-4D75-A0A1-40E58189D483}"/>
              </a:ext>
            </a:extLst>
          </p:cNvPr>
          <p:cNvSpPr txBox="1">
            <a:spLocks/>
          </p:cNvSpPr>
          <p:nvPr/>
        </p:nvSpPr>
        <p:spPr bwMode="auto">
          <a:xfrm>
            <a:off x="813472" y="1929408"/>
            <a:ext cx="8856984" cy="473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kern="0" dirty="0"/>
              <a:t>R</a:t>
            </a:r>
            <a:r>
              <a:rPr lang="nb-NO" sz="1800" kern="0" baseline="-25000" dirty="0"/>
              <a:t>3</a:t>
            </a:r>
            <a:r>
              <a:rPr lang="nb-NO" sz="1800" kern="0" dirty="0"/>
              <a:t> er en regulerbar motstand for å sette et referansepunkt/nullstille målekretsen</a:t>
            </a:r>
          </a:p>
          <a:p>
            <a:r>
              <a:rPr lang="nb-NO" sz="1800" kern="0" dirty="0"/>
              <a:t>R</a:t>
            </a:r>
            <a:r>
              <a:rPr lang="nb-NO" sz="1800" kern="0" baseline="-25000" dirty="0"/>
              <a:t>x</a:t>
            </a:r>
            <a:r>
              <a:rPr lang="nb-NO" sz="1800" kern="0" dirty="0"/>
              <a:t> er en temperaturavhengig resistor; </a:t>
            </a:r>
            <a:r>
              <a:rPr lang="nb-NO" sz="1600" kern="0" dirty="0"/>
              <a:t>ved </a:t>
            </a:r>
            <a:r>
              <a:rPr lang="nb-NO" sz="1600" kern="0" dirty="0" err="1"/>
              <a:t>Tp</a:t>
            </a:r>
            <a:r>
              <a:rPr lang="nb-NO" sz="1600" kern="0" dirty="0"/>
              <a:t> = 25</a:t>
            </a:r>
            <a:r>
              <a:rPr lang="nb-NO" sz="1600" kern="0" baseline="30000" dirty="0"/>
              <a:t>o</a:t>
            </a:r>
            <a:r>
              <a:rPr lang="nb-NO" sz="1600" kern="0" dirty="0"/>
              <a:t> er Rx=1k</a:t>
            </a:r>
            <a:r>
              <a:rPr lang="el-GR" sz="1600" kern="0" dirty="0"/>
              <a:t>Ω</a:t>
            </a:r>
            <a:endParaRPr lang="nb-NO" sz="1600" kern="0" dirty="0"/>
          </a:p>
          <a:p>
            <a:pPr lvl="1"/>
            <a:r>
              <a:rPr lang="nb-NO" sz="1400" kern="0" dirty="0"/>
              <a:t>R</a:t>
            </a:r>
            <a:r>
              <a:rPr lang="nb-NO" sz="1400" kern="0" baseline="-25000" dirty="0"/>
              <a:t>3</a:t>
            </a:r>
            <a:r>
              <a:rPr lang="nb-NO" sz="1400" kern="0" dirty="0"/>
              <a:t> settes til 1k</a:t>
            </a:r>
            <a:r>
              <a:rPr lang="el-GR" sz="1400" kern="0" dirty="0"/>
              <a:t>Ω</a:t>
            </a:r>
            <a:r>
              <a:rPr lang="nb-NO" sz="1400" kern="0" dirty="0"/>
              <a:t> slik at  V</a:t>
            </a:r>
            <a:r>
              <a:rPr lang="nb-NO" sz="1400" kern="0" baseline="-25000" dirty="0"/>
              <a:t>CD</a:t>
            </a:r>
            <a:r>
              <a:rPr lang="nb-NO" sz="1400" kern="0" dirty="0"/>
              <a:t>=0v (balansert </a:t>
            </a:r>
            <a:r>
              <a:rPr lang="nb-NO" sz="1400" kern="0" dirty="0" err="1"/>
              <a:t>Wheatstone</a:t>
            </a:r>
            <a:r>
              <a:rPr lang="nb-NO" sz="1400" kern="0" dirty="0"/>
              <a:t>-bro)</a:t>
            </a:r>
          </a:p>
          <a:p>
            <a:pPr lvl="1"/>
            <a:r>
              <a:rPr lang="nb-NO" sz="1400" kern="0" dirty="0"/>
              <a:t>R</a:t>
            </a:r>
            <a:r>
              <a:rPr lang="nb-NO" sz="1400" kern="0" baseline="-25000" dirty="0"/>
              <a:t>1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=R</a:t>
            </a:r>
            <a:r>
              <a:rPr lang="nb-NO" sz="1400" kern="0" baseline="-25000" dirty="0"/>
              <a:t>3</a:t>
            </a:r>
            <a:r>
              <a:rPr lang="nb-NO" sz="1400" kern="0" dirty="0"/>
              <a:t>= 1k</a:t>
            </a:r>
            <a:r>
              <a:rPr lang="el-GR" sz="1400" kern="0" dirty="0"/>
              <a:t>Ω</a:t>
            </a:r>
            <a:endParaRPr lang="nb-NO" sz="1400" kern="0" dirty="0"/>
          </a:p>
          <a:p>
            <a:r>
              <a:rPr lang="nb-NO" sz="1800" kern="0" dirty="0"/>
              <a:t>Ved </a:t>
            </a:r>
            <a:r>
              <a:rPr lang="nb-NO" sz="1800" kern="0" dirty="0" err="1"/>
              <a:t>Tp</a:t>
            </a:r>
            <a:r>
              <a:rPr lang="nb-NO" sz="1800" kern="0" dirty="0"/>
              <a:t>= 50</a:t>
            </a:r>
            <a:r>
              <a:rPr lang="nb-NO" sz="1800" kern="0" baseline="30000" dirty="0"/>
              <a:t>o </a:t>
            </a:r>
            <a:r>
              <a:rPr lang="nb-NO" sz="1800" kern="0" dirty="0"/>
              <a:t>er Rx= 900</a:t>
            </a:r>
            <a:r>
              <a:rPr lang="el-GR" sz="1800" kern="0" dirty="0"/>
              <a:t> Ω</a:t>
            </a:r>
            <a:r>
              <a:rPr lang="nb-NO" sz="1800" kern="0" dirty="0"/>
              <a:t>. Hva blir at  V</a:t>
            </a:r>
            <a:r>
              <a:rPr lang="nb-NO" sz="1800" kern="0" baseline="-25000" dirty="0"/>
              <a:t>CD</a:t>
            </a:r>
            <a:r>
              <a:rPr lang="nb-NO" sz="1800" kern="0" dirty="0"/>
              <a:t>?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/(R</a:t>
            </a:r>
            <a:r>
              <a:rPr lang="nb-NO" sz="1400" kern="0" baseline="-25000" dirty="0"/>
              <a:t>1</a:t>
            </a:r>
            <a:r>
              <a:rPr lang="nb-NO" sz="1400" kern="0" dirty="0"/>
              <a:t>+R</a:t>
            </a:r>
            <a:r>
              <a:rPr lang="nb-NO" sz="1400" kern="0" baseline="-25000" dirty="0"/>
              <a:t>2</a:t>
            </a:r>
            <a:r>
              <a:rPr lang="nb-NO" sz="1400" kern="0" dirty="0"/>
              <a:t>)*12v= 1k</a:t>
            </a:r>
            <a:r>
              <a:rPr lang="el-GR" sz="1400" kern="0" dirty="0"/>
              <a:t>Ω</a:t>
            </a:r>
            <a:r>
              <a:rPr lang="nb-NO" sz="1400" kern="0" dirty="0"/>
              <a:t>/(1k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)*12v=6v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D</a:t>
            </a:r>
            <a:r>
              <a:rPr lang="nb-NO" sz="1400" kern="0" dirty="0"/>
              <a:t>=R</a:t>
            </a:r>
            <a:r>
              <a:rPr lang="nb-NO" sz="1400" kern="0" baseline="-25000" dirty="0"/>
              <a:t>x</a:t>
            </a:r>
            <a:r>
              <a:rPr lang="nb-NO" sz="1400" kern="0" dirty="0"/>
              <a:t>/(R</a:t>
            </a:r>
            <a:r>
              <a:rPr lang="nb-NO" sz="1400" kern="0" baseline="-25000" dirty="0"/>
              <a:t>x</a:t>
            </a:r>
            <a:r>
              <a:rPr lang="nb-NO" sz="1400" kern="0" dirty="0"/>
              <a:t>+R</a:t>
            </a:r>
            <a:r>
              <a:rPr lang="nb-NO" sz="1400" kern="0" baseline="-25000" dirty="0"/>
              <a:t>3</a:t>
            </a:r>
            <a:r>
              <a:rPr lang="nb-NO" sz="1400" kern="0" dirty="0"/>
              <a:t>)*12v= 900</a:t>
            </a:r>
            <a:r>
              <a:rPr lang="el-GR" sz="1400" kern="0" dirty="0"/>
              <a:t>Ω</a:t>
            </a:r>
            <a:r>
              <a:rPr lang="nb-NO" sz="1400" kern="0" dirty="0"/>
              <a:t>/(900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)*12v=5,68v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CD</a:t>
            </a:r>
            <a:r>
              <a:rPr lang="nb-NO" sz="1400" kern="0" dirty="0"/>
              <a:t>=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c</a:t>
            </a:r>
            <a:r>
              <a:rPr lang="nb-NO" sz="1400" kern="0" dirty="0" err="1"/>
              <a:t>-V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=6v-5,68v=0,32v</a:t>
            </a:r>
          </a:p>
          <a:p>
            <a:r>
              <a:rPr lang="nb-NO" sz="1800" kern="0" dirty="0"/>
              <a:t>Ved </a:t>
            </a:r>
            <a:r>
              <a:rPr lang="nb-NO" sz="1800" kern="0" dirty="0" err="1"/>
              <a:t>Tp</a:t>
            </a:r>
            <a:r>
              <a:rPr lang="nb-NO" sz="1800" kern="0" dirty="0"/>
              <a:t>= 60</a:t>
            </a:r>
            <a:r>
              <a:rPr lang="nb-NO" sz="1800" kern="0" baseline="30000" dirty="0"/>
              <a:t>o </a:t>
            </a:r>
            <a:r>
              <a:rPr lang="nb-NO" sz="1800" kern="0" dirty="0"/>
              <a:t>er Rx= 850</a:t>
            </a:r>
            <a:r>
              <a:rPr lang="el-GR" sz="1800" kern="0" dirty="0"/>
              <a:t> Ω</a:t>
            </a:r>
            <a:r>
              <a:rPr lang="nb-NO" sz="1800" kern="0" dirty="0"/>
              <a:t>. Da blir V</a:t>
            </a:r>
            <a:r>
              <a:rPr lang="nb-NO" sz="1800" kern="0" baseline="-25000" dirty="0"/>
              <a:t>CD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/(R</a:t>
            </a:r>
            <a:r>
              <a:rPr lang="nb-NO" sz="1400" kern="0" baseline="-25000" dirty="0"/>
              <a:t>1</a:t>
            </a:r>
            <a:r>
              <a:rPr lang="nb-NO" sz="1400" kern="0" dirty="0"/>
              <a:t>+R</a:t>
            </a:r>
            <a:r>
              <a:rPr lang="nb-NO" sz="1400" kern="0" baseline="-25000" dirty="0"/>
              <a:t>2</a:t>
            </a:r>
            <a:r>
              <a:rPr lang="nb-NO" sz="1400" kern="0" dirty="0"/>
              <a:t>)*12v= 1k</a:t>
            </a:r>
            <a:r>
              <a:rPr lang="el-GR" sz="1400" kern="0" dirty="0"/>
              <a:t>Ω</a:t>
            </a:r>
            <a:r>
              <a:rPr lang="nb-NO" sz="1400" kern="0" dirty="0"/>
              <a:t>/(1k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)*12v=6v (dvs uendret)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D</a:t>
            </a:r>
            <a:r>
              <a:rPr lang="nb-NO" sz="1400" kern="0" dirty="0"/>
              <a:t>=R</a:t>
            </a:r>
            <a:r>
              <a:rPr lang="nb-NO" sz="1400" kern="0" baseline="-25000" dirty="0"/>
              <a:t>x</a:t>
            </a:r>
            <a:r>
              <a:rPr lang="nb-NO" sz="1400" kern="0" dirty="0"/>
              <a:t>/(R</a:t>
            </a:r>
            <a:r>
              <a:rPr lang="nb-NO" sz="1400" kern="0" baseline="-25000" dirty="0"/>
              <a:t>x</a:t>
            </a:r>
            <a:r>
              <a:rPr lang="nb-NO" sz="1400" kern="0" dirty="0"/>
              <a:t>+R</a:t>
            </a:r>
            <a:r>
              <a:rPr lang="nb-NO" sz="1400" kern="0" baseline="-25000" dirty="0"/>
              <a:t>3</a:t>
            </a:r>
            <a:r>
              <a:rPr lang="nb-NO" sz="1400" kern="0" dirty="0"/>
              <a:t>)*12v= 800</a:t>
            </a:r>
            <a:r>
              <a:rPr lang="el-GR" sz="1400" kern="0" dirty="0"/>
              <a:t>Ω</a:t>
            </a:r>
            <a:r>
              <a:rPr lang="nb-NO" sz="1400" kern="0" dirty="0"/>
              <a:t>/(800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)*12v=5,33v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CD</a:t>
            </a:r>
            <a:r>
              <a:rPr lang="nb-NO" sz="1400" kern="0" dirty="0"/>
              <a:t>=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c</a:t>
            </a:r>
            <a:r>
              <a:rPr lang="nb-NO" sz="1400" kern="0" dirty="0" err="1"/>
              <a:t>-V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=6v-5,33v=0,67v</a:t>
            </a:r>
          </a:p>
          <a:p>
            <a:pPr lvl="1"/>
            <a:endParaRPr lang="nb-NO" sz="1400" kern="0" dirty="0"/>
          </a:p>
          <a:p>
            <a:pPr lvl="1"/>
            <a:endParaRPr lang="nb-NO" sz="1400" kern="0" dirty="0"/>
          </a:p>
          <a:p>
            <a:endParaRPr lang="nb-NO" sz="1800" kern="0" dirty="0"/>
          </a:p>
          <a:p>
            <a:pPr lvl="1"/>
            <a:endParaRPr lang="nb-NO" sz="1400" kern="0" dirty="0"/>
          </a:p>
          <a:p>
            <a:endParaRPr lang="nb-NO" sz="1800" kern="0" dirty="0"/>
          </a:p>
        </p:txBody>
      </p:sp>
    </p:spTree>
    <p:extLst>
      <p:ext uri="{BB962C8B-B14F-4D97-AF65-F5344CB8AC3E}">
        <p14:creationId xmlns:p14="http://schemas.microsoft.com/office/powerpoint/2010/main" val="3541172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Halvledere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162" y="1929408"/>
            <a:ext cx="8856984" cy="4608512"/>
          </a:xfrm>
        </p:spPr>
        <p:txBody>
          <a:bodyPr/>
          <a:lstStyle/>
          <a:p>
            <a:r>
              <a:rPr lang="nb-NO" sz="2000" b="1" dirty="0"/>
              <a:t>Halvledere</a:t>
            </a:r>
            <a:r>
              <a:rPr lang="nb-NO" sz="2000" dirty="0"/>
              <a:t> er ledere som under visse betingelser leder strøm, og under andre ikke</a:t>
            </a:r>
          </a:p>
          <a:p>
            <a:endParaRPr lang="nb-NO" sz="2000" dirty="0"/>
          </a:p>
          <a:p>
            <a:r>
              <a:rPr lang="nb-NO" sz="2000" b="1" dirty="0"/>
              <a:t>Transistorer </a:t>
            </a:r>
            <a:r>
              <a:rPr lang="nb-NO" sz="2000" dirty="0"/>
              <a:t>er halvledere som kan styres med en strøm eller spenning</a:t>
            </a:r>
          </a:p>
          <a:p>
            <a:pPr lvl="1"/>
            <a:r>
              <a:rPr lang="nb-NO" sz="1800" dirty="0"/>
              <a:t>Resistansen kan økes eller senkes gradvis  </a:t>
            </a:r>
            <a:r>
              <a:rPr lang="nb-NO" sz="1800" dirty="0" err="1"/>
              <a:t>vha</a:t>
            </a:r>
            <a:r>
              <a:rPr lang="nb-NO" sz="1800" dirty="0"/>
              <a:t> en strøm eller spenning</a:t>
            </a:r>
          </a:p>
          <a:p>
            <a:pPr lvl="1"/>
            <a:endParaRPr lang="nb-NO" sz="1800" dirty="0"/>
          </a:p>
          <a:p>
            <a:r>
              <a:rPr lang="nb-NO" sz="2000" b="1" dirty="0"/>
              <a:t>Dioder </a:t>
            </a:r>
            <a:r>
              <a:rPr lang="nb-NO" sz="2000" dirty="0"/>
              <a:t>er halvledere som ikke kan styres</a:t>
            </a:r>
          </a:p>
          <a:p>
            <a:pPr lvl="1"/>
            <a:r>
              <a:rPr lang="nb-NO" sz="1800" dirty="0"/>
              <a:t>Retningen på strømmen avgjør om dioden leder (ingen motstand) eller sperrer (veldig høy motstand)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1295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N- og P-type halvledere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0" y="2289448"/>
            <a:ext cx="8568952" cy="3888432"/>
          </a:xfrm>
        </p:spPr>
        <p:txBody>
          <a:bodyPr/>
          <a:lstStyle/>
          <a:p>
            <a:r>
              <a:rPr lang="nb-NO" sz="2000" dirty="0"/>
              <a:t>De fleste halvledere er laget av silisium</a:t>
            </a:r>
          </a:p>
          <a:p>
            <a:r>
              <a:rPr lang="nb-NO" sz="2000" dirty="0"/>
              <a:t>Ren silisium leder strøm dårlig på grunn av få elektroner som kan bevege seg fritt</a:t>
            </a:r>
          </a:p>
          <a:p>
            <a:pPr>
              <a:buSzPct val="35000"/>
            </a:pPr>
            <a:r>
              <a:rPr lang="nb-NO" sz="2000" dirty="0"/>
              <a:t>Ved å tilsette urenheter </a:t>
            </a:r>
            <a:r>
              <a:rPr lang="nb-NO" sz="2000" i="1" dirty="0"/>
              <a:t>(doping) </a:t>
            </a:r>
            <a:r>
              <a:rPr lang="nb-NO" sz="2000" dirty="0"/>
              <a:t>bedres ledningsevnen ved at det blir flere frie elektroner eller flere hull (hull = ledig plass til elektroner)</a:t>
            </a:r>
          </a:p>
          <a:p>
            <a:pPr>
              <a:buSzPct val="35000"/>
            </a:pPr>
            <a:r>
              <a:rPr lang="nb-NO" sz="2000" dirty="0"/>
              <a:t>Doping kan enten være av </a:t>
            </a:r>
            <a:r>
              <a:rPr lang="nb-NO" sz="2000" i="1" dirty="0"/>
              <a:t>n-type</a:t>
            </a:r>
            <a:r>
              <a:rPr lang="nb-NO" sz="2000" dirty="0"/>
              <a:t> eller </a:t>
            </a:r>
            <a:r>
              <a:rPr lang="nb-NO" sz="2000" i="1" dirty="0"/>
              <a:t>p-type, </a:t>
            </a:r>
            <a:r>
              <a:rPr lang="nb-NO" sz="2000" dirty="0"/>
              <a:t>avhengig av om man vil øke antall frie elektroner eller antall hull</a:t>
            </a:r>
            <a:endParaRPr lang="nb-NO" sz="2000" i="1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383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N- og P-type halvledere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114" y="2001416"/>
            <a:ext cx="9649072" cy="4718034"/>
          </a:xfrm>
        </p:spPr>
        <p:txBody>
          <a:bodyPr/>
          <a:lstStyle/>
          <a:p>
            <a:r>
              <a:rPr lang="nb-NO" sz="2000" dirty="0"/>
              <a:t>Hvis det er flere frie elektroner enn hull, er </a:t>
            </a:r>
            <a:r>
              <a:rPr lang="nb-NO" sz="2000" i="1" dirty="0"/>
              <a:t>elektronene</a:t>
            </a:r>
            <a:r>
              <a:rPr lang="nb-NO" sz="2000" dirty="0"/>
              <a:t> </a:t>
            </a:r>
            <a:r>
              <a:rPr lang="nb-NO" sz="2000" i="1" dirty="0"/>
              <a:t>majoritets-bærere</a:t>
            </a:r>
            <a:r>
              <a:rPr lang="nb-NO" sz="2000" dirty="0"/>
              <a:t> i N-type halvledere, og hullene er </a:t>
            </a:r>
            <a:r>
              <a:rPr lang="nb-NO" sz="2000" i="1" dirty="0"/>
              <a:t>minoritetsbærere</a:t>
            </a:r>
          </a:p>
          <a:p>
            <a:endParaRPr lang="nb-NO" sz="2000" i="1" dirty="0"/>
          </a:p>
          <a:p>
            <a:r>
              <a:rPr lang="nb-NO" sz="2000" dirty="0"/>
              <a:t>I P-type halvledere er det flere hull enn elektroner, og </a:t>
            </a:r>
            <a:r>
              <a:rPr lang="nb-NO" sz="2000" i="1" dirty="0"/>
              <a:t>hullene</a:t>
            </a:r>
            <a:r>
              <a:rPr lang="nb-NO" sz="2000" dirty="0"/>
              <a:t> er da </a:t>
            </a:r>
            <a:r>
              <a:rPr lang="nb-NO" sz="2000" i="1" dirty="0"/>
              <a:t>majoritetsbærere</a:t>
            </a:r>
            <a:r>
              <a:rPr lang="nb-NO" sz="2000" dirty="0"/>
              <a:t>, mens elektronene er </a:t>
            </a:r>
            <a:r>
              <a:rPr lang="nb-NO" sz="2000" i="1" dirty="0"/>
              <a:t>minoritetsbærere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pic>
        <p:nvPicPr>
          <p:cNvPr id="11" name="Picture 4" descr="fg16_009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346" y="4233664"/>
            <a:ext cx="5103490" cy="24857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068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921296"/>
            <a:ext cx="2952328" cy="650875"/>
          </a:xfrm>
        </p:spPr>
        <p:txBody>
          <a:bodyPr/>
          <a:lstStyle/>
          <a:p>
            <a:r>
              <a:rPr lang="nb-NO" dirty="0"/>
              <a:t>Dioder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7" name="AutoShape 2" descr="Diode circuit symbol, with anode/cathode labe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148" name="Picture 4" descr="Diode circuit symbol, with anode/cathode labe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2" y="439411"/>
            <a:ext cx="2801888" cy="10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http://upload.wikimedia.org/wikipedia/commons/0/06/Germanium_Diode_1N60P.jpg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10" descr="http://kholinhkien.vn/img_products/1N60P.jpg"/>
          <p:cNvSpPr>
            <a:spLocks noChangeAspect="1" noChangeArrowheads="1"/>
          </p:cNvSpPr>
          <p:nvPr/>
        </p:nvSpPr>
        <p:spPr bwMode="auto">
          <a:xfrm>
            <a:off x="155575" y="-160020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733550"/>
            <a:ext cx="6480720" cy="4931410"/>
          </a:xfrm>
        </p:spPr>
        <p:txBody>
          <a:bodyPr/>
          <a:lstStyle/>
          <a:p>
            <a:r>
              <a:rPr lang="nb-NO" sz="2000" dirty="0"/>
              <a:t>En diode leder strøm i bare én retning</a:t>
            </a:r>
          </a:p>
          <a:p>
            <a:pPr lvl="1"/>
            <a:r>
              <a:rPr lang="nb-NO" sz="1800" dirty="0"/>
              <a:t>«null» motstand for strøm i den ene retningen</a:t>
            </a:r>
          </a:p>
          <a:p>
            <a:pPr lvl="1"/>
            <a:r>
              <a:rPr lang="nb-NO" sz="1800" dirty="0"/>
              <a:t>«uendelig» motstand for strøm i motsatt retning</a:t>
            </a:r>
          </a:p>
          <a:p>
            <a:r>
              <a:rPr lang="nb-NO" sz="2000" dirty="0"/>
              <a:t>En diode består av en </a:t>
            </a:r>
            <a:r>
              <a:rPr lang="nb-NO" sz="2000" i="1" dirty="0"/>
              <a:t>p-type</a:t>
            </a:r>
            <a:r>
              <a:rPr lang="nb-NO" sz="2000" dirty="0"/>
              <a:t> og </a:t>
            </a:r>
            <a:r>
              <a:rPr lang="nb-NO" sz="2000" i="1" dirty="0"/>
              <a:t>n-type</a:t>
            </a:r>
            <a:r>
              <a:rPr lang="nb-NO" sz="2000" dirty="0"/>
              <a:t> halvleder festet til hverandre; i snittflaten oppstår det en </a:t>
            </a:r>
            <a:r>
              <a:rPr lang="nb-NO" sz="2000" i="1" dirty="0"/>
              <a:t>pn-overgang</a:t>
            </a:r>
          </a:p>
          <a:p>
            <a:r>
              <a:rPr lang="nb-NO" sz="2000" dirty="0"/>
              <a:t>Siden det ene området har overskudd av frie elektroner og det andre av hull, vil elektroner i overgangsområdet «vandre» over til den andre siden</a:t>
            </a:r>
          </a:p>
          <a:p>
            <a:pPr lvl="1"/>
            <a:r>
              <a:rPr lang="nb-NO" sz="1800" dirty="0"/>
              <a:t>n-siden får et lite overskudd av positiv ladning, mens p-siden får overskudd av negativ ladning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6146" name="Picture 2" descr="https://upload.wikimedia.org/wikipedia/commons/d/d5/Diode-closeu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096" y="3081536"/>
            <a:ext cx="2688905" cy="198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9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993304"/>
            <a:ext cx="8686800" cy="650875"/>
          </a:xfrm>
        </p:spPr>
        <p:txBody>
          <a:bodyPr/>
          <a:lstStyle/>
          <a:p>
            <a:r>
              <a:rPr lang="nb-NO" dirty="0"/>
              <a:t>Dioder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70" y="2073424"/>
            <a:ext cx="8136904" cy="4608512"/>
          </a:xfrm>
        </p:spPr>
        <p:txBody>
          <a:bodyPr/>
          <a:lstStyle/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r>
              <a:rPr lang="nb-NO" sz="2300" dirty="0"/>
              <a:t>Området hvor det er opphopning av elektron-hull kalles for et </a:t>
            </a:r>
            <a:r>
              <a:rPr lang="nb-NO" sz="2300" i="1" dirty="0"/>
              <a:t>deplesjonsområde </a:t>
            </a:r>
            <a:r>
              <a:rPr lang="nb-NO" sz="2300" dirty="0"/>
              <a:t>som er tømt for frie elektroner</a:t>
            </a:r>
            <a:endParaRPr lang="nb-NO" sz="2300" i="1" dirty="0"/>
          </a:p>
          <a:p>
            <a:r>
              <a:rPr lang="nb-NO" sz="2300" dirty="0"/>
              <a:t>Deplesjonsområdet har en spenningsforskjell (potensial-barriere) på </a:t>
            </a:r>
            <a:r>
              <a:rPr lang="nb-NO" sz="2300" dirty="0" err="1"/>
              <a:t>ca</a:t>
            </a:r>
            <a:r>
              <a:rPr lang="nb-NO" sz="2300" dirty="0"/>
              <a:t> 0.3-0.7 volt, avhengig av dopingmaterialet</a:t>
            </a:r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  <a:p>
            <a:endParaRPr lang="nb-NO" sz="23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7" name="Picture 4" descr="fg16_010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33"/>
          <a:stretch/>
        </p:blipFill>
        <p:spPr bwMode="auto">
          <a:xfrm>
            <a:off x="2029454" y="1927349"/>
            <a:ext cx="6126370" cy="20882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2473373" y="3657600"/>
            <a:ext cx="6739026" cy="71109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61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Dioder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146" y="2145432"/>
            <a:ext cx="8979652" cy="4392488"/>
          </a:xfrm>
        </p:spPr>
        <p:txBody>
          <a:bodyPr/>
          <a:lstStyle/>
          <a:p>
            <a:r>
              <a:rPr lang="nb-NO" dirty="0"/>
              <a:t>Avhengig av polariteten til </a:t>
            </a:r>
            <a:r>
              <a:rPr lang="nb-NO" i="1" dirty="0"/>
              <a:t>p</a:t>
            </a:r>
            <a:r>
              <a:rPr lang="nb-NO" dirty="0"/>
              <a:t>-regionen i forhold til </a:t>
            </a:r>
            <a:r>
              <a:rPr lang="nb-NO" i="1" dirty="0"/>
              <a:t>n</a:t>
            </a:r>
            <a:r>
              <a:rPr lang="nb-NO" dirty="0"/>
              <a:t>-regionen vil dioden enten lede eller sperre for strøm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Hvis </a:t>
            </a:r>
            <a:r>
              <a:rPr lang="nb-NO" i="1" dirty="0"/>
              <a:t>p </a:t>
            </a:r>
            <a:r>
              <a:rPr lang="nb-NO" dirty="0"/>
              <a:t>er mer positiv enn </a:t>
            </a:r>
            <a:r>
              <a:rPr lang="nb-NO" i="1" dirty="0"/>
              <a:t>n</a:t>
            </a:r>
            <a:r>
              <a:rPr lang="nb-NO" dirty="0"/>
              <a:t>-regionen (forover-modus), vil dioden lede strøm </a:t>
            </a:r>
            <a:r>
              <a:rPr lang="nb-NO" dirty="0" err="1"/>
              <a:t>hvis</a:t>
            </a:r>
            <a:r>
              <a:rPr lang="nb-NO" i="1" dirty="0" err="1"/>
              <a:t>V</a:t>
            </a:r>
            <a:r>
              <a:rPr lang="nb-NO" i="1" baseline="-25000" dirty="0" err="1"/>
              <a:t>bias</a:t>
            </a:r>
            <a:r>
              <a:rPr lang="nb-NO" dirty="0"/>
              <a:t> er større enn potensialbarrieren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8" name="Picture 4" descr="fg16_01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94" y="3140244"/>
            <a:ext cx="3173278" cy="19078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g16_0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595" y="3125850"/>
            <a:ext cx="4680520" cy="18454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750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Dioder i </a:t>
            </a:r>
            <a:r>
              <a:rPr lang="nb-NO" dirty="0" err="1"/>
              <a:t>forovermodus</a:t>
            </a:r>
            <a:r>
              <a:rPr lang="nb-NO" dirty="0"/>
              <a:t> (dioden leder)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0" y="2145432"/>
            <a:ext cx="9289032" cy="4248472"/>
          </a:xfrm>
        </p:spPr>
        <p:txBody>
          <a:bodyPr/>
          <a:lstStyle/>
          <a:p>
            <a:r>
              <a:rPr lang="nb-NO" dirty="0"/>
              <a:t>Når dioden opererer i forover-modus, kan den modelleres som to motstander i serie med et batteri  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9" name="Picture 4" descr="fg16_01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386" y="3097073"/>
            <a:ext cx="4752528" cy="34069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395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849288"/>
            <a:ext cx="8686800" cy="650875"/>
          </a:xfrm>
        </p:spPr>
        <p:txBody>
          <a:bodyPr/>
          <a:lstStyle/>
          <a:p>
            <a:r>
              <a:rPr lang="nb-NO" dirty="0"/>
              <a:t>Diode i reversmodus (dioden sperrer)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0" y="1641376"/>
            <a:ext cx="9217024" cy="904794"/>
          </a:xfrm>
        </p:spPr>
        <p:txBody>
          <a:bodyPr/>
          <a:lstStyle/>
          <a:p>
            <a:r>
              <a:rPr lang="nb-NO" dirty="0"/>
              <a:t>Hvis p-regionen er mer negativ enn n-regionen, vil dioden være sperret (reverse bias)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9" name="Picture 4" descr="fg16_01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64" y="2719543"/>
            <a:ext cx="6901150" cy="3671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098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Sammenbrudd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058" y="2458419"/>
            <a:ext cx="9217024" cy="4176464"/>
          </a:xfrm>
        </p:spPr>
        <p:txBody>
          <a:bodyPr/>
          <a:lstStyle/>
          <a:p>
            <a:r>
              <a:rPr lang="nb-NO" sz="2200" dirty="0"/>
              <a:t>Hvis dioden opererer i revers (sperre)-modus og spenningen øker til et visst nivå (</a:t>
            </a:r>
            <a:r>
              <a:rPr lang="nb-NO" sz="2200" dirty="0" err="1"/>
              <a:t>dvs</a:t>
            </a:r>
            <a:r>
              <a:rPr lang="nb-NO" sz="2200" dirty="0"/>
              <a:t> blir spenningen blir mer og mer negativ), vil en vanlig diode til slutt bryte sammen og bli ødelagt</a:t>
            </a:r>
          </a:p>
          <a:p>
            <a:endParaRPr lang="nb-NO" sz="2200" dirty="0"/>
          </a:p>
          <a:p>
            <a:r>
              <a:rPr lang="nb-NO" sz="2200" dirty="0"/>
              <a:t>Dioden vil da lede strøm i begge retninger (eller i verste fall brenner den opp og leder ikke strøm i noen retninger)</a:t>
            </a:r>
          </a:p>
          <a:p>
            <a:endParaRPr lang="nb-NO" sz="2200" dirty="0"/>
          </a:p>
          <a:p>
            <a:r>
              <a:rPr lang="nb-NO" sz="2200" dirty="0"/>
              <a:t>Vanlige dioder blir permanent ødelagt av dette, men </a:t>
            </a:r>
            <a:r>
              <a:rPr lang="nb-NO" sz="2200" dirty="0" err="1"/>
              <a:t>Zener</a:t>
            </a:r>
            <a:r>
              <a:rPr lang="nb-NO" sz="2200" dirty="0"/>
              <a:t>-dioder tåler å «bryte sammen» og sperrer på nytt når spenningen blir mer positiv  enn breakdown-spenningen</a:t>
            </a:r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6146" name="Picture 2" descr="http://elmunicipio.es/wp-content/uploads/2013/11/Coche-roto-en-carreter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9"/>
          <a:stretch/>
        </p:blipFill>
        <p:spPr bwMode="auto">
          <a:xfrm>
            <a:off x="5848722" y="417240"/>
            <a:ext cx="4139295" cy="154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95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Diodemodell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001416"/>
            <a:ext cx="9217024" cy="936104"/>
          </a:xfrm>
        </p:spPr>
        <p:txBody>
          <a:bodyPr/>
          <a:lstStyle/>
          <a:p>
            <a:r>
              <a:rPr lang="nb-NO" sz="1800" dirty="0"/>
              <a:t>For å forstå og bruke dioder er det enklest å se på sammenhengen mellom strømmen gjennom og spenningen  over den, dvs. I-V karakteristikken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24</a:t>
            </a:fld>
            <a:endParaRPr lang="nb-NO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6019800" y="41379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67" name="Text Box 9"/>
          <p:cNvSpPr txBox="1">
            <a:spLocks noChangeArrowheads="1"/>
          </p:cNvSpPr>
          <p:nvPr/>
        </p:nvSpPr>
        <p:spPr bwMode="auto">
          <a:xfrm>
            <a:off x="9220200" y="416968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7772400" y="2725071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 dirty="0"/>
              <a:t>I</a:t>
            </a:r>
            <a:r>
              <a:rPr lang="en-US" sz="1600" baseline="-25000" dirty="0"/>
              <a:t>F</a:t>
            </a: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7772400" y="58905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6934200" y="4703082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Reverse bias</a:t>
            </a: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8305800" y="3483882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Forward bias</a:t>
            </a:r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>
            <a:off x="7924800" y="3102882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6400800" y="4398282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74" name="Group 28"/>
          <p:cNvGrpSpPr>
            <a:grpSpLocks/>
          </p:cNvGrpSpPr>
          <p:nvPr/>
        </p:nvGrpSpPr>
        <p:grpSpPr bwMode="auto">
          <a:xfrm>
            <a:off x="6705600" y="3255282"/>
            <a:ext cx="1219200" cy="1143000"/>
            <a:chOff x="3504" y="2016"/>
            <a:chExt cx="768" cy="720"/>
          </a:xfrm>
        </p:grpSpPr>
        <p:sp>
          <p:nvSpPr>
            <p:cNvPr id="75" name="Line 25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77" name="Group 30"/>
          <p:cNvGrpSpPr>
            <a:grpSpLocks/>
          </p:cNvGrpSpPr>
          <p:nvPr/>
        </p:nvGrpSpPr>
        <p:grpSpPr bwMode="auto">
          <a:xfrm>
            <a:off x="6705600" y="3255282"/>
            <a:ext cx="1219199" cy="1143000"/>
            <a:chOff x="3504" y="2016"/>
            <a:chExt cx="768" cy="720"/>
          </a:xfrm>
        </p:grpSpPr>
        <p:sp>
          <p:nvSpPr>
            <p:cNvPr id="78" name="Line 31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Line 32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3" name="Text Box 47"/>
          <p:cNvSpPr txBox="1">
            <a:spLocks noChangeArrowheads="1"/>
          </p:cNvSpPr>
          <p:nvPr/>
        </p:nvSpPr>
        <p:spPr bwMode="auto">
          <a:xfrm>
            <a:off x="7924800" y="4398282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0.7 V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615058" y="2865512"/>
            <a:ext cx="516165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kern="0" dirty="0"/>
              <a:t>I-V karakteristikken for en diode viser hvordan strømmen gjennom dioden varierer med spenningen.</a:t>
            </a:r>
          </a:p>
          <a:p>
            <a:r>
              <a:rPr lang="nb-NO" sz="2000" kern="0" dirty="0"/>
              <a:t>Strøm- og spenningsretningene har fått egne navn som sier om dioden leder eller sperrer</a:t>
            </a:r>
          </a:p>
          <a:p>
            <a:r>
              <a:rPr lang="nb-NO" sz="2000" kern="0" dirty="0"/>
              <a:t>I</a:t>
            </a:r>
            <a:r>
              <a:rPr lang="nb-NO" sz="2000" kern="0" baseline="-25000" dirty="0"/>
              <a:t>F </a:t>
            </a:r>
            <a:r>
              <a:rPr lang="nb-NO" sz="2000" kern="0" dirty="0"/>
              <a:t>= strømmen når dioder leder, </a:t>
            </a:r>
            <a:r>
              <a:rPr lang="nb-NO" sz="2000" kern="0" dirty="0" err="1"/>
              <a:t>dvs</a:t>
            </a:r>
            <a:r>
              <a:rPr lang="nb-NO" sz="2000" kern="0" dirty="0"/>
              <a:t> strømmen i </a:t>
            </a:r>
            <a:r>
              <a:rPr lang="nb-NO" sz="2000" kern="0" dirty="0" err="1"/>
              <a:t>foroverretningen</a:t>
            </a:r>
            <a:endParaRPr lang="nb-NO" sz="2000" kern="0" dirty="0"/>
          </a:p>
          <a:p>
            <a:r>
              <a:rPr lang="nb-NO" sz="2000" kern="0" dirty="0"/>
              <a:t>I</a:t>
            </a:r>
            <a:r>
              <a:rPr lang="nb-NO" sz="2000" kern="0" baseline="-25000" dirty="0"/>
              <a:t>B</a:t>
            </a:r>
            <a:r>
              <a:rPr lang="nb-NO" sz="2000" kern="0" dirty="0"/>
              <a:t> = strømmen i reversretningen, </a:t>
            </a:r>
            <a:r>
              <a:rPr lang="nb-NO" sz="2000" kern="0" dirty="0" err="1"/>
              <a:t>dvs</a:t>
            </a:r>
            <a:r>
              <a:rPr lang="nb-NO" sz="2000" kern="0" dirty="0"/>
              <a:t> når dioden sperrer</a:t>
            </a:r>
          </a:p>
          <a:p>
            <a:endParaRPr lang="nb-NO" sz="2000" kern="0" dirty="0"/>
          </a:p>
          <a:p>
            <a:endParaRPr lang="nb-NO" sz="2000" kern="0" dirty="0"/>
          </a:p>
          <a:p>
            <a:endParaRPr lang="nb-NO" sz="2000" kern="0" dirty="0"/>
          </a:p>
        </p:txBody>
      </p:sp>
    </p:spTree>
    <p:extLst>
      <p:ext uri="{BB962C8B-B14F-4D97-AF65-F5344CB8AC3E}">
        <p14:creationId xmlns:p14="http://schemas.microsoft.com/office/powerpoint/2010/main" val="2244610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70" y="1281336"/>
            <a:ext cx="8686800" cy="650875"/>
          </a:xfrm>
        </p:spPr>
        <p:txBody>
          <a:bodyPr/>
          <a:lstStyle/>
          <a:p>
            <a:r>
              <a:rPr lang="nb-NO" dirty="0"/>
              <a:t>Diodemodell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001416"/>
            <a:ext cx="9217024" cy="936104"/>
          </a:xfrm>
        </p:spPr>
        <p:txBody>
          <a:bodyPr/>
          <a:lstStyle/>
          <a:p>
            <a:r>
              <a:rPr lang="nb-NO" dirty="0"/>
              <a:t>For å bruke og forstå dioder trenger man å skjønne V-I karakteristikken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6019800" y="41379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67" name="Text Box 9"/>
          <p:cNvSpPr txBox="1">
            <a:spLocks noChangeArrowheads="1"/>
          </p:cNvSpPr>
          <p:nvPr/>
        </p:nvSpPr>
        <p:spPr bwMode="auto">
          <a:xfrm>
            <a:off x="9220200" y="416968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6629400" y="26670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F</a:t>
            </a: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7772400" y="58905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6934200" y="4703082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Reverse bias</a:t>
            </a: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8305800" y="3483882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Forward bias</a:t>
            </a:r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>
            <a:off x="7924800" y="3102882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6400800" y="4398282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74" name="Group 28"/>
          <p:cNvGrpSpPr>
            <a:grpSpLocks/>
          </p:cNvGrpSpPr>
          <p:nvPr/>
        </p:nvGrpSpPr>
        <p:grpSpPr bwMode="auto">
          <a:xfrm>
            <a:off x="6705600" y="3255282"/>
            <a:ext cx="1219200" cy="1143000"/>
            <a:chOff x="3504" y="2016"/>
            <a:chExt cx="768" cy="720"/>
          </a:xfrm>
        </p:grpSpPr>
        <p:sp>
          <p:nvSpPr>
            <p:cNvPr id="75" name="Line 25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77" name="Group 30"/>
          <p:cNvGrpSpPr>
            <a:grpSpLocks/>
          </p:cNvGrpSpPr>
          <p:nvPr/>
        </p:nvGrpSpPr>
        <p:grpSpPr bwMode="auto">
          <a:xfrm>
            <a:off x="6705600" y="3255282"/>
            <a:ext cx="1447800" cy="1143000"/>
            <a:chOff x="3504" y="2016"/>
            <a:chExt cx="768" cy="720"/>
          </a:xfrm>
        </p:grpSpPr>
        <p:sp>
          <p:nvSpPr>
            <p:cNvPr id="78" name="Line 31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Line 32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80" name="Group 35"/>
          <p:cNvGrpSpPr>
            <a:grpSpLocks/>
          </p:cNvGrpSpPr>
          <p:nvPr/>
        </p:nvGrpSpPr>
        <p:grpSpPr bwMode="auto">
          <a:xfrm>
            <a:off x="6705600" y="3255282"/>
            <a:ext cx="1600200" cy="1143000"/>
            <a:chOff x="3504" y="2016"/>
            <a:chExt cx="1008" cy="720"/>
          </a:xfrm>
        </p:grpSpPr>
        <p:sp>
          <p:nvSpPr>
            <p:cNvPr id="81" name="Line 33"/>
            <p:cNvSpPr>
              <a:spLocks noChangeShapeType="1"/>
            </p:cNvSpPr>
            <p:nvPr/>
          </p:nvSpPr>
          <p:spPr bwMode="auto">
            <a:xfrm>
              <a:off x="3504" y="2736"/>
              <a:ext cx="912" cy="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2" name="Line 34"/>
            <p:cNvSpPr>
              <a:spLocks noChangeShapeType="1"/>
            </p:cNvSpPr>
            <p:nvPr/>
          </p:nvSpPr>
          <p:spPr bwMode="auto">
            <a:xfrm flipV="1">
              <a:off x="4416" y="2016"/>
              <a:ext cx="96" cy="72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83" name="Group 45"/>
          <p:cNvGrpSpPr>
            <a:grpSpLocks/>
          </p:cNvGrpSpPr>
          <p:nvPr/>
        </p:nvGrpSpPr>
        <p:grpSpPr bwMode="auto">
          <a:xfrm>
            <a:off x="6705600" y="3255282"/>
            <a:ext cx="1600200" cy="1143000"/>
            <a:chOff x="3888" y="2976"/>
            <a:chExt cx="1008" cy="720"/>
          </a:xfrm>
        </p:grpSpPr>
        <p:grpSp>
          <p:nvGrpSpPr>
            <p:cNvPr id="84" name="Group 36"/>
            <p:cNvGrpSpPr>
              <a:grpSpLocks/>
            </p:cNvGrpSpPr>
            <p:nvPr/>
          </p:nvGrpSpPr>
          <p:grpSpPr bwMode="auto">
            <a:xfrm>
              <a:off x="3888" y="2976"/>
              <a:ext cx="768" cy="720"/>
              <a:chOff x="3504" y="2016"/>
              <a:chExt cx="768" cy="720"/>
            </a:xfrm>
          </p:grpSpPr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>
                <a:off x="3504" y="2736"/>
                <a:ext cx="768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4272" y="2016"/>
                <a:ext cx="0" cy="72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85" name="Group 39"/>
            <p:cNvGrpSpPr>
              <a:grpSpLocks/>
            </p:cNvGrpSpPr>
            <p:nvPr/>
          </p:nvGrpSpPr>
          <p:grpSpPr bwMode="auto">
            <a:xfrm>
              <a:off x="3888" y="2976"/>
              <a:ext cx="912" cy="720"/>
              <a:chOff x="3504" y="2016"/>
              <a:chExt cx="768" cy="720"/>
            </a:xfrm>
          </p:grpSpPr>
          <p:sp>
            <p:nvSpPr>
              <p:cNvPr id="89" name="Line 40"/>
              <p:cNvSpPr>
                <a:spLocks noChangeShapeType="1"/>
              </p:cNvSpPr>
              <p:nvPr/>
            </p:nvSpPr>
            <p:spPr bwMode="auto">
              <a:xfrm>
                <a:off x="3504" y="2736"/>
                <a:ext cx="7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90" name="Line 41"/>
              <p:cNvSpPr>
                <a:spLocks noChangeShapeType="1"/>
              </p:cNvSpPr>
              <p:nvPr/>
            </p:nvSpPr>
            <p:spPr bwMode="auto">
              <a:xfrm flipV="1">
                <a:off x="4272" y="2016"/>
                <a:ext cx="0" cy="72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86" name="Group 42"/>
            <p:cNvGrpSpPr>
              <a:grpSpLocks/>
            </p:cNvGrpSpPr>
            <p:nvPr/>
          </p:nvGrpSpPr>
          <p:grpSpPr bwMode="auto">
            <a:xfrm>
              <a:off x="3888" y="2976"/>
              <a:ext cx="1008" cy="720"/>
              <a:chOff x="3504" y="2016"/>
              <a:chExt cx="1008" cy="720"/>
            </a:xfrm>
          </p:grpSpPr>
          <p:sp>
            <p:nvSpPr>
              <p:cNvPr id="87" name="Line 43"/>
              <p:cNvSpPr>
                <a:spLocks noChangeShapeType="1"/>
              </p:cNvSpPr>
              <p:nvPr/>
            </p:nvSpPr>
            <p:spPr bwMode="auto">
              <a:xfrm>
                <a:off x="3504" y="2736"/>
                <a:ext cx="912" cy="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88" name="Line 44"/>
              <p:cNvSpPr>
                <a:spLocks noChangeShapeType="1"/>
              </p:cNvSpPr>
              <p:nvPr/>
            </p:nvSpPr>
            <p:spPr bwMode="auto">
              <a:xfrm flipV="1">
                <a:off x="4416" y="2016"/>
                <a:ext cx="96" cy="72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sp>
        <p:nvSpPr>
          <p:cNvPr id="93" name="Text Box 47"/>
          <p:cNvSpPr txBox="1">
            <a:spLocks noChangeArrowheads="1"/>
          </p:cNvSpPr>
          <p:nvPr/>
        </p:nvSpPr>
        <p:spPr bwMode="auto">
          <a:xfrm>
            <a:off x="7924800" y="4398282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0.7 V</a:t>
            </a:r>
          </a:p>
        </p:txBody>
      </p:sp>
      <p:sp>
        <p:nvSpPr>
          <p:cNvPr id="104" name="Line 38"/>
          <p:cNvSpPr>
            <a:spLocks noChangeShapeType="1"/>
          </p:cNvSpPr>
          <p:nvPr/>
        </p:nvSpPr>
        <p:spPr bwMode="auto">
          <a:xfrm flipV="1">
            <a:off x="7932420" y="3255282"/>
            <a:ext cx="0" cy="1143000"/>
          </a:xfrm>
          <a:prstGeom prst="line">
            <a:avLst/>
          </a:prstGeom>
          <a:noFill/>
          <a:ln w="349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5" name="Text Box 7"/>
          <p:cNvSpPr txBox="1">
            <a:spLocks noChangeArrowheads="1"/>
          </p:cNvSpPr>
          <p:nvPr/>
        </p:nvSpPr>
        <p:spPr bwMode="auto">
          <a:xfrm>
            <a:off x="776114" y="3081536"/>
            <a:ext cx="4208512" cy="707886"/>
          </a:xfrm>
          <a:prstGeom prst="rect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latin typeface="+mj-lt"/>
              </a:rPr>
              <a:t>Enklest</a:t>
            </a:r>
            <a:r>
              <a:rPr lang="en-US" sz="2000" dirty="0">
                <a:latin typeface="+mj-lt"/>
              </a:rPr>
              <a:t>: </a:t>
            </a:r>
            <a:r>
              <a:rPr lang="en-US" sz="2000" dirty="0" err="1">
                <a:latin typeface="+mj-lt"/>
              </a:rPr>
              <a:t>dioden</a:t>
            </a:r>
            <a:r>
              <a:rPr lang="en-US" sz="2000" dirty="0">
                <a:latin typeface="+mj-lt"/>
              </a:rPr>
              <a:t> er </a:t>
            </a:r>
            <a:r>
              <a:rPr lang="en-US" sz="2000" dirty="0" err="1">
                <a:latin typeface="+mj-lt"/>
              </a:rPr>
              <a:t>en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bryter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som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slår</a:t>
            </a:r>
            <a:r>
              <a:rPr lang="en-US" sz="2000" dirty="0">
                <a:latin typeface="+mj-lt"/>
              </a:rPr>
              <a:t> av/</a:t>
            </a:r>
            <a:r>
              <a:rPr lang="en-US" sz="2000" dirty="0" err="1">
                <a:latin typeface="+mj-lt"/>
              </a:rPr>
              <a:t>på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ved</a:t>
            </a:r>
            <a:r>
              <a:rPr lang="en-US" sz="2000" dirty="0">
                <a:latin typeface="+mj-lt"/>
              </a:rPr>
              <a:t> 0 volt</a:t>
            </a:r>
          </a:p>
        </p:txBody>
      </p:sp>
      <p:sp>
        <p:nvSpPr>
          <p:cNvPr id="106" name="Text Box 18"/>
          <p:cNvSpPr txBox="1">
            <a:spLocks noChangeArrowheads="1"/>
          </p:cNvSpPr>
          <p:nvPr/>
        </p:nvSpPr>
        <p:spPr bwMode="auto">
          <a:xfrm>
            <a:off x="755948" y="5382700"/>
            <a:ext cx="5452814" cy="1015663"/>
          </a:xfrm>
          <a:prstGeom prst="rect">
            <a:avLst/>
          </a:prstGeom>
          <a:noFill/>
          <a:ln w="2540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Enda </a:t>
            </a:r>
            <a:r>
              <a:rPr lang="en-US" sz="2000" dirty="0" err="1">
                <a:latin typeface="+mj-lt"/>
              </a:rPr>
              <a:t>mer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komplett</a:t>
            </a:r>
            <a:r>
              <a:rPr lang="en-US" sz="2000" dirty="0">
                <a:latin typeface="+mj-lt"/>
              </a:rPr>
              <a:t>: tar </a:t>
            </a:r>
            <a:r>
              <a:rPr lang="en-US" sz="2000" dirty="0" err="1">
                <a:latin typeface="+mj-lt"/>
              </a:rPr>
              <a:t>hensyn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til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barrierespenningen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motstand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forover-retningen</a:t>
            </a:r>
            <a:r>
              <a:rPr lang="en-US" sz="2000" dirty="0">
                <a:latin typeface="+mj-lt"/>
              </a:rPr>
              <a:t>, og </a:t>
            </a:r>
            <a:r>
              <a:rPr lang="en-US" sz="2000" dirty="0" err="1">
                <a:latin typeface="+mj-lt"/>
              </a:rPr>
              <a:t>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reversretningen</a:t>
            </a:r>
            <a:endParaRPr lang="en-US" sz="2000" dirty="0">
              <a:latin typeface="+mj-lt"/>
            </a:endParaRPr>
          </a:p>
        </p:txBody>
      </p:sp>
      <p:sp>
        <p:nvSpPr>
          <p:cNvPr id="107" name="Text Box 29"/>
          <p:cNvSpPr txBox="1">
            <a:spLocks noChangeArrowheads="1"/>
          </p:cNvSpPr>
          <p:nvPr/>
        </p:nvSpPr>
        <p:spPr bwMode="auto">
          <a:xfrm>
            <a:off x="755948" y="4233664"/>
            <a:ext cx="4444702" cy="70788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Mer </a:t>
            </a:r>
            <a:r>
              <a:rPr lang="en-US" sz="2000" dirty="0" err="1">
                <a:latin typeface="+mj-lt"/>
              </a:rPr>
              <a:t>realistisk</a:t>
            </a:r>
            <a:r>
              <a:rPr lang="en-US" sz="2000" dirty="0">
                <a:latin typeface="+mj-lt"/>
              </a:rPr>
              <a:t>: </a:t>
            </a:r>
            <a:r>
              <a:rPr lang="en-US" sz="2000" dirty="0" err="1">
                <a:latin typeface="+mj-lt"/>
              </a:rPr>
              <a:t>innslagspunktet</a:t>
            </a:r>
            <a:r>
              <a:rPr lang="en-US" sz="2000" dirty="0">
                <a:latin typeface="+mj-lt"/>
              </a:rPr>
              <a:t> er 0.7v (</a:t>
            </a:r>
            <a:r>
              <a:rPr lang="en-US" sz="2000" dirty="0" err="1">
                <a:latin typeface="+mj-lt"/>
              </a:rPr>
              <a:t>barrierespenningen</a:t>
            </a:r>
            <a:r>
              <a:rPr lang="en-US" sz="2000" dirty="0">
                <a:latin typeface="+mj-lt"/>
              </a:rPr>
              <a:t>)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6629400" y="4474482"/>
            <a:ext cx="1295400" cy="6111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24400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904793"/>
            <a:ext cx="8686800" cy="650875"/>
          </a:xfrm>
        </p:spPr>
        <p:txBody>
          <a:bodyPr/>
          <a:lstStyle/>
          <a:p>
            <a:r>
              <a:rPr lang="nb-NO" dirty="0"/>
              <a:t>Diodekarakteristikker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555667"/>
            <a:ext cx="9217024" cy="1309623"/>
          </a:xfrm>
        </p:spPr>
        <p:txBody>
          <a:bodyPr/>
          <a:lstStyle/>
          <a:p>
            <a:r>
              <a:rPr lang="nb-NO" dirty="0"/>
              <a:t>Diodekarakteristikken beskriver strømmen gjennom en bestemt type diode som funksjon av spenningen over den</a:t>
            </a:r>
          </a:p>
          <a:p>
            <a:r>
              <a:rPr lang="nb-NO" dirty="0"/>
              <a:t>Mer nøyaktig enn forenklingene på forrige side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8" name="Picture 4" descr="fg16_01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786" y="2974390"/>
            <a:ext cx="3516933" cy="35707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20130" y="2865512"/>
            <a:ext cx="5472608" cy="33878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I forover-retningen går det (nesten) ikke strøm hvis spenningen er lavere enn </a:t>
            </a:r>
            <a:r>
              <a:rPr lang="nb-NO" i="1" dirty="0"/>
              <a:t>V</a:t>
            </a:r>
            <a:r>
              <a:rPr lang="nb-NO" i="1" baseline="-25000" dirty="0"/>
              <a:t>B</a:t>
            </a:r>
          </a:p>
          <a:p>
            <a:r>
              <a:rPr lang="nb-NO" dirty="0"/>
              <a:t>I revers-retningen går det ikke strøm før </a:t>
            </a:r>
            <a:r>
              <a:rPr lang="nb-NO" i="1" dirty="0"/>
              <a:t>V</a:t>
            </a:r>
            <a:r>
              <a:rPr lang="nb-NO" i="1" baseline="-25000" dirty="0"/>
              <a:t>BR</a:t>
            </a:r>
            <a:r>
              <a:rPr lang="nb-NO" dirty="0"/>
              <a:t> nås</a:t>
            </a:r>
          </a:p>
          <a:p>
            <a:r>
              <a:rPr lang="nb-NO" i="1" dirty="0"/>
              <a:t>|V</a:t>
            </a:r>
            <a:r>
              <a:rPr lang="nb-NO" i="1" baseline="-25000" dirty="0"/>
              <a:t>BR</a:t>
            </a:r>
            <a:r>
              <a:rPr lang="nb-NO" dirty="0"/>
              <a:t> |er typisk mye større enn |</a:t>
            </a:r>
            <a:r>
              <a:rPr lang="nb-NO" i="1" dirty="0"/>
              <a:t>V</a:t>
            </a:r>
            <a:r>
              <a:rPr lang="nb-NO" i="1" baseline="-25000" dirty="0"/>
              <a:t>B </a:t>
            </a:r>
            <a:r>
              <a:rPr lang="nb-NO" dirty="0"/>
              <a:t>|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4493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58019"/>
            <a:ext cx="9073008" cy="639342"/>
          </a:xfrm>
        </p:spPr>
        <p:txBody>
          <a:bodyPr/>
          <a:lstStyle/>
          <a:p>
            <a:r>
              <a:rPr lang="nb-NO" dirty="0"/>
              <a:t>Zenerdioder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1713384"/>
            <a:ext cx="9073008" cy="4743797"/>
          </a:xfrm>
        </p:spPr>
        <p:txBody>
          <a:bodyPr/>
          <a:lstStyle/>
          <a:p>
            <a:r>
              <a:rPr lang="nb-NO" sz="1800" dirty="0"/>
              <a:t>En Zener-diode tåler høy revers-spenning uten å ødelegges og er konstruert for å jobbe i break-down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Når Zener-dioden er i «reverse breakdown» har den litt motstand 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 dirty="0"/>
          </a:p>
        </p:txBody>
      </p:sp>
      <p:pic>
        <p:nvPicPr>
          <p:cNvPr id="8" name="Picture 4" descr="fg16_04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96994" y="3007766"/>
            <a:ext cx="448114" cy="12996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fg16_048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9"/>
          <a:stretch/>
        </p:blipFill>
        <p:spPr bwMode="auto">
          <a:xfrm>
            <a:off x="1096194" y="2665737"/>
            <a:ext cx="5717986" cy="25510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1F0051-1E8C-4079-A7AA-00BF754747B7}"/>
              </a:ext>
            </a:extLst>
          </p:cNvPr>
          <p:cNvSpPr txBox="1"/>
          <p:nvPr/>
        </p:nvSpPr>
        <p:spPr>
          <a:xfrm>
            <a:off x="1600250" y="53402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Operasjonsområder for vanlig diode (grå felt)</a:t>
            </a:r>
            <a:endParaRPr lang="en-GB" sz="1400" dirty="0">
              <a:latin typeface="+mn-lt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987AE9-F7AB-4E28-BBED-75701FF3E15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744266" y="3916284"/>
            <a:ext cx="576064" cy="14497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D5C7BEB-D360-4C64-844C-4144592717A2}"/>
              </a:ext>
            </a:extLst>
          </p:cNvPr>
          <p:cNvCxnSpPr>
            <a:cxnSpLocks/>
          </p:cNvCxnSpPr>
          <p:nvPr/>
        </p:nvCxnSpPr>
        <p:spPr bwMode="auto">
          <a:xfrm flipV="1">
            <a:off x="2536354" y="3801617"/>
            <a:ext cx="288032" cy="1631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33631FD-B820-4876-A7B5-38FE7F78EF4F}"/>
              </a:ext>
            </a:extLst>
          </p:cNvPr>
          <p:cNvSpPr txBox="1"/>
          <p:nvPr/>
        </p:nvSpPr>
        <p:spPr>
          <a:xfrm>
            <a:off x="4624586" y="53402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Operasjonsområder for Zenerdiode (grå felt)</a:t>
            </a:r>
            <a:endParaRPr lang="en-GB" sz="1400" dirty="0">
              <a:latin typeface="+mn-l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0F0A3F-A52F-4A4A-8AA8-3F5AD7A17132}"/>
              </a:ext>
            </a:extLst>
          </p:cNvPr>
          <p:cNvCxnSpPr/>
          <p:nvPr/>
        </p:nvCxnSpPr>
        <p:spPr bwMode="auto">
          <a:xfrm flipH="1" flipV="1">
            <a:off x="4696594" y="4307433"/>
            <a:ext cx="576064" cy="10327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15911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9073008" cy="650875"/>
          </a:xfrm>
        </p:spPr>
        <p:txBody>
          <a:bodyPr/>
          <a:lstStyle/>
          <a:p>
            <a:r>
              <a:rPr lang="nb-NO" dirty="0"/>
              <a:t>Spesialdioder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4" y="2361456"/>
            <a:ext cx="2736304" cy="4176464"/>
          </a:xfrm>
        </p:spPr>
        <p:txBody>
          <a:bodyPr/>
          <a:lstStyle/>
          <a:p>
            <a:r>
              <a:rPr lang="nb-NO" sz="1800" dirty="0"/>
              <a:t>En LED gir fra seg synlig lys når den opererer i forover-retningen</a:t>
            </a:r>
          </a:p>
          <a:p>
            <a:r>
              <a:rPr lang="nb-NO" sz="1800" dirty="0"/>
              <a:t>Avhengig av halvledermaterialet og doping kan man produsere lysdioder i mange ulike farger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28</a:t>
            </a:fld>
            <a:endParaRPr lang="nb-NO" dirty="0"/>
          </a:p>
        </p:txBody>
      </p:sp>
      <p:pic>
        <p:nvPicPr>
          <p:cNvPr id="9" name="Picture 4" descr="fg16_05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34" y="1425352"/>
            <a:ext cx="6945964" cy="2232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ttps://upload.wikimedia.org/wikipedia/commons/thumb/a/a5/Diode-IV-Curve.svg/500px-Diode-IV-Curve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54" y="4153238"/>
            <a:ext cx="4176464" cy="250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809290" y="4663731"/>
            <a:ext cx="3312368" cy="199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kern="0" dirty="0"/>
              <a:t>LED begynner å lyse når spenningen over den er &gt; </a:t>
            </a:r>
            <a:r>
              <a:rPr lang="nb-NO" sz="1600" kern="0" dirty="0" err="1"/>
              <a:t>V</a:t>
            </a:r>
            <a:r>
              <a:rPr lang="nb-NO" sz="1600" kern="0" baseline="-25000" dirty="0" err="1"/>
              <a:t>d</a:t>
            </a:r>
            <a:r>
              <a:rPr lang="nb-NO" sz="1600" kern="0" dirty="0"/>
              <a:t> </a:t>
            </a:r>
          </a:p>
          <a:p>
            <a:pPr marL="0" indent="0">
              <a:buNone/>
            </a:pPr>
            <a:r>
              <a:rPr lang="nb-NO" sz="1600" kern="0" dirty="0"/>
              <a:t>V</a:t>
            </a:r>
            <a:r>
              <a:rPr lang="nb-NO" sz="1600" kern="0" baseline="-25000" dirty="0"/>
              <a:t>B</a:t>
            </a:r>
            <a:r>
              <a:rPr lang="nb-NO" sz="1600" kern="0" dirty="0"/>
              <a:t> (kalt </a:t>
            </a:r>
            <a:r>
              <a:rPr lang="nb-NO" sz="1600" kern="0" dirty="0" err="1"/>
              <a:t>V</a:t>
            </a:r>
            <a:r>
              <a:rPr lang="nb-NO" sz="1600" kern="0" baseline="-25000" dirty="0" err="1"/>
              <a:t>d</a:t>
            </a:r>
            <a:r>
              <a:rPr lang="nb-NO" sz="1600" kern="0" dirty="0"/>
              <a:t> for LED) er typisk &gt;2v </a:t>
            </a:r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</p:txBody>
      </p:sp>
    </p:spTree>
    <p:extLst>
      <p:ext uri="{BB962C8B-B14F-4D97-AF65-F5344CB8AC3E}">
        <p14:creationId xmlns:p14="http://schemas.microsoft.com/office/powerpoint/2010/main" val="538442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1209328"/>
            <a:ext cx="9073008" cy="650875"/>
          </a:xfrm>
        </p:spPr>
        <p:txBody>
          <a:bodyPr/>
          <a:lstStyle/>
          <a:p>
            <a:r>
              <a:rPr lang="nb-NO" dirty="0"/>
              <a:t>Fotodioder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001416"/>
            <a:ext cx="9073008" cy="4455765"/>
          </a:xfrm>
        </p:spPr>
        <p:txBody>
          <a:bodyPr/>
          <a:lstStyle/>
          <a:p>
            <a:r>
              <a:rPr lang="nb-NO" dirty="0"/>
              <a:t>En fotodiode opererer i revers-modus og vil lede en strøm som er proporsjonal med lyset som treffer den: Lyset tilfører energi som øker reversstrømmen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 dirty="0"/>
          </a:p>
        </p:txBody>
      </p:sp>
      <p:pic>
        <p:nvPicPr>
          <p:cNvPr id="8" name="Picture 4" descr="fg16_05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30" y="3873624"/>
            <a:ext cx="5728228" cy="17281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g16_059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826" y="3656719"/>
            <a:ext cx="2752740" cy="2162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060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58019"/>
            <a:ext cx="9073008" cy="639342"/>
          </a:xfrm>
        </p:spPr>
        <p:txBody>
          <a:bodyPr/>
          <a:lstStyle/>
          <a:p>
            <a:r>
              <a:rPr lang="nb-NO" dirty="0"/>
              <a:t>Zenerdiode - spenningsreferanse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1713384"/>
            <a:ext cx="9073008" cy="4743797"/>
          </a:xfrm>
        </p:spPr>
        <p:txBody>
          <a:bodyPr/>
          <a:lstStyle/>
          <a:p>
            <a:r>
              <a:rPr lang="nb-NO" sz="1800" dirty="0"/>
              <a:t>En Zener-diode tåler høy revers-spenning uten å ødelegges og er konstruert for å takle varierende strøm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Resistoren R sørger for at I</a:t>
            </a:r>
            <a:r>
              <a:rPr lang="nb-NO" sz="1800" baseline="-25000" dirty="0"/>
              <a:t>Z</a:t>
            </a:r>
            <a:r>
              <a:rPr lang="nb-NO" sz="1800" dirty="0"/>
              <a:t> ikke blir større enn I</a:t>
            </a:r>
            <a:r>
              <a:rPr lang="nb-NO" sz="1800" baseline="-25000" dirty="0"/>
              <a:t>Zmax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 dirty="0"/>
          </a:p>
        </p:txBody>
      </p:sp>
      <p:pic>
        <p:nvPicPr>
          <p:cNvPr id="16" name="Picture 1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26E9A56-29C7-42A9-9BB0-C9E0D238B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907" y="2694219"/>
            <a:ext cx="3384376" cy="2254627"/>
          </a:xfrm>
          <a:prstGeom prst="rect">
            <a:avLst/>
          </a:prstGeom>
        </p:spPr>
      </p:pic>
      <p:pic>
        <p:nvPicPr>
          <p:cNvPr id="21" name="Picture 2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3B907F7-F20C-4860-B299-85B6DE25F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70" y="2709362"/>
            <a:ext cx="3881386" cy="247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5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1209328"/>
            <a:ext cx="9073008" cy="650875"/>
          </a:xfrm>
        </p:spPr>
        <p:txBody>
          <a:bodyPr/>
          <a:lstStyle/>
          <a:p>
            <a:r>
              <a:rPr lang="nb-NO" dirty="0"/>
              <a:t>Nøtt til neste gang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001417"/>
            <a:ext cx="9073008" cy="43204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Hvilke Boolske funksjoner utfører de to kretsene?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0" y="3225552"/>
            <a:ext cx="3276601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06" y="3090282"/>
            <a:ext cx="3248762" cy="27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380868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22808</TotalTime>
  <Pages>12214176</Pages>
  <Words>1837</Words>
  <Application>Microsoft Office PowerPoint</Application>
  <PresentationFormat>Custom</PresentationFormat>
  <Paragraphs>368</Paragraphs>
  <Slides>31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Aharoni</vt:lpstr>
      <vt:lpstr>Arial</vt:lpstr>
      <vt:lpstr>Cambria Math</vt:lpstr>
      <vt:lpstr>Times New Roman</vt:lpstr>
      <vt:lpstr>Wingdings</vt:lpstr>
      <vt:lpstr>uio-ppt-mal-norsk-1</vt:lpstr>
      <vt:lpstr>Equation</vt:lpstr>
      <vt:lpstr>Forelesning  nr.6 analog elektronikk  IN1080 Mekatronikk</vt:lpstr>
      <vt:lpstr>Ulike typer impedans</vt:lpstr>
      <vt:lpstr>Ulike typer admittans</vt:lpstr>
      <vt:lpstr>Energi og effekt</vt:lpstr>
      <vt:lpstr>Effekt, spenning og strøm</vt:lpstr>
      <vt:lpstr>Energitap i resistorer</vt:lpstr>
      <vt:lpstr>RMS-verdi</vt:lpstr>
      <vt:lpstr>RMS-verdi (forts)</vt:lpstr>
      <vt:lpstr>Effekt i kondensatorer</vt:lpstr>
      <vt:lpstr>Wheatstone-bro</vt:lpstr>
      <vt:lpstr>Wheatstone-bro (forts)</vt:lpstr>
      <vt:lpstr>Balansert Wheatstone-bro</vt:lpstr>
      <vt:lpstr>Ubalansert Wheatstone-bro</vt:lpstr>
      <vt:lpstr>Krets for å måle temperatur</vt:lpstr>
      <vt:lpstr>Halvledere</vt:lpstr>
      <vt:lpstr>N- og P-type halvledere</vt:lpstr>
      <vt:lpstr>N- og P-type halvledere (forts)</vt:lpstr>
      <vt:lpstr>Dioder</vt:lpstr>
      <vt:lpstr>Dioder (forts)</vt:lpstr>
      <vt:lpstr>Dioder (forts)</vt:lpstr>
      <vt:lpstr>Dioder i forovermodus (dioden leder)</vt:lpstr>
      <vt:lpstr>Diode i reversmodus (dioden sperrer)</vt:lpstr>
      <vt:lpstr>Sammenbrudd</vt:lpstr>
      <vt:lpstr>Diodemodell (1)</vt:lpstr>
      <vt:lpstr>Diodemodell (2)</vt:lpstr>
      <vt:lpstr>Diodekarakteristikker</vt:lpstr>
      <vt:lpstr>Zenerdioder</vt:lpstr>
      <vt:lpstr>Spesialdioder (forts)</vt:lpstr>
      <vt:lpstr>Fotodioder</vt:lpstr>
      <vt:lpstr>Zenerdiode - spenningsreferanse</vt:lpstr>
      <vt:lpstr>Nøtt til neste gang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569</cp:revision>
  <cp:lastPrinted>2006-05-28T18:10:13Z</cp:lastPrinted>
  <dcterms:created xsi:type="dcterms:W3CDTF">2004-08-10T12:08:57Z</dcterms:created>
  <dcterms:modified xsi:type="dcterms:W3CDTF">2023-03-06T10:29:21Z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