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54" r:id="rId5"/>
    <p:sldId id="516" r:id="rId6"/>
    <p:sldId id="519" r:id="rId7"/>
    <p:sldId id="521" r:id="rId8"/>
    <p:sldId id="517" r:id="rId9"/>
    <p:sldId id="526" r:id="rId10"/>
    <p:sldId id="527" r:id="rId11"/>
    <p:sldId id="529" r:id="rId12"/>
    <p:sldId id="531" r:id="rId13"/>
    <p:sldId id="528" r:id="rId14"/>
    <p:sldId id="533" r:id="rId15"/>
    <p:sldId id="522" r:id="rId16"/>
    <p:sldId id="518" r:id="rId17"/>
    <p:sldId id="532" r:id="rId18"/>
    <p:sldId id="523" r:id="rId19"/>
    <p:sldId id="525" r:id="rId20"/>
    <p:sldId id="534" r:id="rId21"/>
    <p:sldId id="536" r:id="rId22"/>
    <p:sldId id="503" r:id="rId23"/>
    <p:sldId id="535" r:id="rId24"/>
    <p:sldId id="537" r:id="rId25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857700-EE84-42D2-AF0C-D09268E6B848}" v="41" dt="2019-11-23T14:53:32.254"/>
    <p1510:client id="{90EC05BC-C34B-2787-F31A-BB8463C55F13}" v="1266" dt="2019-11-23T18:49:42.9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62" autoAdjust="0"/>
  </p:normalViewPr>
  <p:slideViewPr>
    <p:cSldViewPr snapToGrid="0">
      <p:cViewPr varScale="1">
        <p:scale>
          <a:sx n="175" d="100"/>
          <a:sy n="175" d="100"/>
        </p:scale>
        <p:origin x="137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894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  <a:cs typeface="Arial"/>
                        </a:rPr>
                        <m:t>𝑘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cs typeface="Arial"/>
                        </a:rPr>
                        <m:t>=2,8⋅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  <m:t>10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  <m:t>−5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  <a:cs typeface="Arial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cs typeface="Arial"/>
                        </a:rPr>
                        <m:t>𝑚𝑜𝑙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cs typeface="Arial"/>
                        </a:rPr>
                        <m:t>⋅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𝐿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  <a:cs typeface="Arial"/>
                        </a:rPr>
                        <m:t>⋅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𝑠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cs typeface="Arial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nb-NO" sz="1200" b="0" i="0" smtClean="0">
                    <a:latin typeface="Cambria Math" panose="02040503050406030204" pitchFamily="18" charset="0"/>
                    <a:cs typeface="Arial"/>
                  </a:rPr>
                  <a:t>𝑘=2,8⋅</a:t>
                </a:r>
                <a:r>
                  <a:rPr lang="nb-NO" sz="1200" b="0" i="0" smtClean="0">
                    <a:latin typeface="Cambria Math" panose="02040503050406030204" pitchFamily="18" charset="0"/>
                    <a:cs typeface="Arial"/>
                  </a:rPr>
                  <a:t>〖10〗^(−5)  𝑚𝑜𝑙⋅𝐿^(−1)⋅𝑠^(−1)</a:t>
                </a:r>
                <a:endParaRPr lang="nb-NO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83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25.11.2019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50AE8C-1D92-4BB8-AD0C-18B217652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viktig å lære?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A66FF0-0B05-49F8-91A4-CDE0D7D47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Hva skal du ha med deg videre?</a:t>
            </a:r>
          </a:p>
          <a:p>
            <a:pPr lvl="1"/>
            <a:r>
              <a:rPr lang="nb-NO" sz="1400" dirty="0"/>
              <a:t>I videre studier/emner.</a:t>
            </a:r>
          </a:p>
          <a:p>
            <a:pPr lvl="1"/>
            <a:r>
              <a:rPr lang="nb-NO" sz="1400" dirty="0"/>
              <a:t>Ut i arbeidslivet.</a:t>
            </a:r>
          </a:p>
          <a:p>
            <a:endParaRPr lang="nb-NO" sz="1600" dirty="0"/>
          </a:p>
          <a:p>
            <a:r>
              <a:rPr lang="nb-NO" sz="1600" dirty="0"/>
              <a:t>Hva skal du kunne til eksamen?</a:t>
            </a:r>
          </a:p>
          <a:p>
            <a:endParaRPr lang="nb-NO" sz="1600" dirty="0"/>
          </a:p>
          <a:p>
            <a:r>
              <a:rPr lang="nb-NO" sz="1600" dirty="0"/>
              <a:t>Husk at IN-KJM1900 er todelt:</a:t>
            </a:r>
          </a:p>
          <a:p>
            <a:pPr lvl="1"/>
            <a:r>
              <a:rPr lang="nb-NO" sz="1400" dirty="0"/>
              <a:t>Ett informatikkperspektiv – vid anvendelighet.</a:t>
            </a:r>
          </a:p>
          <a:p>
            <a:pPr lvl="1"/>
            <a:r>
              <a:rPr lang="nb-NO" sz="1400" dirty="0"/>
              <a:t>Ett kjemiperspektiv – retta mot kjemistudiet.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0242A40-7736-460E-9007-7F78E76D8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392" y="1251350"/>
            <a:ext cx="2868836" cy="1506139"/>
          </a:xfrm>
          <a:prstGeom prst="rect">
            <a:avLst/>
          </a:prstGeom>
        </p:spPr>
      </p:pic>
      <p:pic>
        <p:nvPicPr>
          <p:cNvPr id="1026" name="Picture 2" descr="Bilderesultater for working at computer&quot;">
            <a:extLst>
              <a:ext uri="{FF2B5EF4-FFF2-40B4-BE49-F238E27FC236}">
                <a16:creationId xmlns:a16="http://schemas.microsoft.com/office/drawing/2014/main" id="{E3E98826-DF78-45F5-A30F-B774A151E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92" y="2970372"/>
            <a:ext cx="2868836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11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D4FFE3-2BAE-441C-B7BC-346E0989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Hovedmomenter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1F9188-D9FD-47F3-98DE-4C91A2070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4350" indent="-342900">
              <a:buFont typeface="+mj-lt"/>
              <a:buAutoNum type="arabicPeriod"/>
            </a:pPr>
            <a:r>
              <a:rPr lang="nb-NO" sz="2000" dirty="0"/>
              <a:t>Håndtering av data.</a:t>
            </a:r>
          </a:p>
          <a:p>
            <a:pPr marL="334350" indent="-342900">
              <a:buFont typeface="+mj-lt"/>
              <a:buAutoNum type="arabicPeriod"/>
            </a:pPr>
            <a:r>
              <a:rPr lang="nb-NO" sz="2000" dirty="0"/>
              <a:t>Behandling og tolking av data.</a:t>
            </a:r>
          </a:p>
          <a:p>
            <a:pPr marL="334350" indent="-342900">
              <a:buFont typeface="+mj-lt"/>
              <a:buAutoNum type="arabicPeriod"/>
            </a:pPr>
            <a:r>
              <a:rPr lang="nb-NO" sz="2000" dirty="0"/>
              <a:t>Simulering.</a:t>
            </a:r>
          </a:p>
          <a:p>
            <a:pPr marL="334350" indent="-342900">
              <a:buFont typeface="+mj-lt"/>
              <a:buAutoNum type="arabicPeriod"/>
            </a:pPr>
            <a:endParaRPr lang="nb-NO" sz="2000" dirty="0"/>
          </a:p>
          <a:p>
            <a:r>
              <a:rPr lang="nb-NO" sz="2000" dirty="0"/>
              <a:t>Verktøy for generell problemløsing!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6DB5592-9263-48C5-B5EC-CA659E330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939" y="1257310"/>
            <a:ext cx="3219989" cy="214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5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C77E70-6A7E-4AEA-B86C-D7D730592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/>
          <a:lstStyle/>
          <a:p>
            <a:r>
              <a:rPr lang="nb-NO" dirty="0"/>
              <a:t>Datahåndtering og statistikk</a:t>
            </a:r>
          </a:p>
        </p:txBody>
      </p:sp>
    </p:spTree>
    <p:extLst>
      <p:ext uri="{BB962C8B-B14F-4D97-AF65-F5344CB8AC3E}">
        <p14:creationId xmlns:p14="http://schemas.microsoft.com/office/powerpoint/2010/main" val="261179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E32417-9A32-4012-859E-5C290C608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Datahåndtering og statistikk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7FE23C-927A-4105-98FF-52F15B1EA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000" dirty="0"/>
              <a:t>Du må kunne:</a:t>
            </a:r>
          </a:p>
          <a:p>
            <a:pPr lvl="1"/>
            <a:r>
              <a:rPr lang="nb-NO" sz="1800" dirty="0"/>
              <a:t>Lese filer. </a:t>
            </a:r>
            <a:r>
              <a:rPr lang="nb-NO" sz="1800" dirty="0" err="1"/>
              <a:t>Array-slicing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Plotte data fra lister og </a:t>
            </a:r>
            <a:r>
              <a:rPr lang="nb-NO" sz="1800" dirty="0" err="1"/>
              <a:t>arrayer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Regne ut gjennomsnitt og standardavvik av data i lister/</a:t>
            </a:r>
            <a:r>
              <a:rPr lang="nb-NO" sz="1800" dirty="0" err="1"/>
              <a:t>arrayer</a:t>
            </a:r>
            <a:r>
              <a:rPr lang="nb-NO" sz="1800" dirty="0"/>
              <a:t> med egne funksjoner og med </a:t>
            </a:r>
            <a:r>
              <a:rPr lang="nb-NO" sz="1800" dirty="0" err="1"/>
              <a:t>numpy</a:t>
            </a:r>
            <a:r>
              <a:rPr lang="nb-NO" sz="1800" dirty="0"/>
              <a:t>-funksjoner.</a:t>
            </a:r>
          </a:p>
          <a:p>
            <a:pPr lvl="1"/>
            <a:r>
              <a:rPr lang="nb-NO" sz="1800" dirty="0"/>
              <a:t>Forklare forskjellen mellom regresjon og interpolasjon.</a:t>
            </a:r>
          </a:p>
          <a:p>
            <a:pPr lvl="1"/>
            <a:r>
              <a:rPr lang="nb-NO" sz="1800" dirty="0"/>
              <a:t>Utføre regresjon og interpolasjon, og tolke resultatene.</a:t>
            </a:r>
          </a:p>
          <a:p>
            <a:pPr lvl="1"/>
            <a:endParaRPr lang="nb-NO" sz="1800" dirty="0"/>
          </a:p>
          <a:p>
            <a:r>
              <a:rPr lang="nb-NO" sz="2000" dirty="0"/>
              <a:t>Spesielt nyttige i emner som innebærer </a:t>
            </a:r>
            <a:r>
              <a:rPr lang="nb-NO" sz="2000" dirty="0" smtClean="0"/>
              <a:t>målinger </a:t>
            </a:r>
            <a:r>
              <a:rPr lang="nb-NO" sz="2000" dirty="0"/>
              <a:t>(f.eks. analytisk kjemi).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  <a:p>
            <a:pPr lvl="1"/>
            <a:endParaRPr lang="nb-NO" sz="1800" dirty="0"/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9165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559D43-C5D7-4C58-9B8D-80E28C7A5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Praktisk framstilling av måledata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A93CB4-5A48-4AF4-9883-39955E7CA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E729AF2-FCE0-4D02-B4FF-4D610E64D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237" y="1168739"/>
            <a:ext cx="5376660" cy="360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0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DCB5A2-6971-4BB8-B22C-E35C4DB8B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Beskriv hva plottene sier </a:t>
            </a:r>
            <a:r>
              <a:rPr lang="nb-NO" dirty="0" smtClean="0"/>
              <a:t>oss og hvordan de er generert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248172-50D0-4A92-BE0A-DD679AC29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079077C-0DD6-4048-B45F-D706C404C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5" y="1327308"/>
            <a:ext cx="4743450" cy="328612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7CF5416-8073-4C80-80F0-F1F89A9C8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567" y="1327308"/>
            <a:ext cx="4108537" cy="3249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0557" y="2378529"/>
            <a:ext cx="1747157" cy="670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879771" y="1572986"/>
            <a:ext cx="1513115" cy="4789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183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5E7066-37C4-4819-8F84-123066BCE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Numerisk derivasjon</a:t>
            </a:r>
          </a:p>
        </p:txBody>
      </p:sp>
    </p:spTree>
    <p:extLst>
      <p:ext uri="{BB962C8B-B14F-4D97-AF65-F5344CB8AC3E}">
        <p14:creationId xmlns:p14="http://schemas.microsoft.com/office/powerpoint/2010/main" val="361493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6B221E-1585-46C9-8C8D-5C742535A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Numerisk derivasjon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D5E8A0-33E4-4194-B8CC-7C53F10D9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Du må kunne:</a:t>
            </a:r>
          </a:p>
          <a:p>
            <a:pPr lvl="1"/>
            <a:r>
              <a:rPr lang="nb-NO" sz="1800" dirty="0"/>
              <a:t>Definere og forklare definisjonen av numerisk derivasjon.</a:t>
            </a:r>
          </a:p>
          <a:p>
            <a:pPr lvl="1"/>
            <a:r>
              <a:rPr lang="nb-NO" sz="1800" dirty="0"/>
              <a:t>Lage en funksjon som bruker </a:t>
            </a:r>
            <a:r>
              <a:rPr lang="nb-NO" sz="1800" dirty="0" err="1"/>
              <a:t>framoverdifferansen</a:t>
            </a:r>
            <a:r>
              <a:rPr lang="nb-NO" sz="1800" dirty="0"/>
              <a:t> til å derivere funksjoner.</a:t>
            </a:r>
          </a:p>
          <a:p>
            <a:pPr lvl="1"/>
            <a:r>
              <a:rPr lang="nb-NO" sz="1800" dirty="0"/>
              <a:t>Derivere diskrete data (f.eks. fra eksperimenter).</a:t>
            </a:r>
          </a:p>
          <a:p>
            <a:pPr lvl="1"/>
            <a:r>
              <a:rPr lang="nb-NO" sz="1800" dirty="0"/>
              <a:t>Tolke hva den deriverte sier om funksjonen vår/dataene våre.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271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F83951-CDEF-484F-A00C-E84E6C2BE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beskriver de to kurvene?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DACA4F-16FC-48B3-B833-FAD3F1576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11CE377-6AE1-4940-8047-F21929E55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5" y="1189197"/>
            <a:ext cx="53911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9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148D85-363C-4084-ABD4-EA505E280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kan vi finne ut på denne grafen med numerisk derivasjon?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831A68-77EF-4AD5-8FDA-F5CF60D99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AC78CB5-9661-4C3B-A233-7E042337B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28" y="1369807"/>
            <a:ext cx="4725477" cy="32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9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C77E70-6A7E-4AEA-B86C-D7D730592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 err="1"/>
              <a:t>Løsing</a:t>
            </a:r>
            <a:r>
              <a:rPr lang="nb-NO" dirty="0"/>
              <a:t> av likninger</a:t>
            </a:r>
          </a:p>
        </p:txBody>
      </p:sp>
    </p:spTree>
    <p:extLst>
      <p:ext uri="{BB962C8B-B14F-4D97-AF65-F5344CB8AC3E}">
        <p14:creationId xmlns:p14="http://schemas.microsoft.com/office/powerpoint/2010/main" val="9319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5DEC01-0C80-49D8-9618-1F801DDD7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3. Likninger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B5A92CF-B70F-4494-9BFC-E01F986A46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1800" dirty="0" smtClean="0"/>
                  <a:t>Du må kunne:</a:t>
                </a:r>
              </a:p>
              <a:p>
                <a:pPr lvl="1"/>
                <a:r>
                  <a:rPr lang="nb-NO" sz="1600" dirty="0"/>
                  <a:t>Forklare hvordan en kan forklare Newtons metode geometrisk </a:t>
                </a:r>
                <a:br>
                  <a:rPr lang="nb-NO" sz="1600" dirty="0"/>
                </a:br>
                <a:r>
                  <a:rPr lang="nb-NO" sz="1600" dirty="0"/>
                  <a:t>(vha. tangenter</a:t>
                </a:r>
                <a:r>
                  <a:rPr lang="nb-NO" sz="1600" dirty="0" smtClean="0"/>
                  <a:t>).</a:t>
                </a:r>
              </a:p>
              <a:p>
                <a:pPr lvl="1"/>
                <a:r>
                  <a:rPr lang="nb-NO" sz="1600" dirty="0" smtClean="0"/>
                  <a:t>Utlede Newtons metode algebraisk fra likningen til en tangent: </a:t>
                </a:r>
                <a:br>
                  <a:rPr lang="nb-NO" sz="1600" dirty="0" smtClean="0"/>
                </a:b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1600" dirty="0"/>
              </a:p>
              <a:p>
                <a:pPr lvl="1"/>
                <a:r>
                  <a:rPr lang="nb-NO" sz="1600" dirty="0"/>
                  <a:t>Implementere Newtons metode.</a:t>
                </a:r>
              </a:p>
              <a:p>
                <a:pPr lvl="1"/>
                <a:r>
                  <a:rPr lang="nb-NO" sz="1600" dirty="0"/>
                  <a:t>Forklare hva Newtons metode kan brukes til.</a:t>
                </a:r>
              </a:p>
              <a:p>
                <a:pPr lvl="1"/>
                <a:r>
                  <a:rPr lang="nb-NO" sz="1600" dirty="0"/>
                  <a:t>Avgjøre hvilke problemer som lar seg løse med numerisk løsning av likninger (Newtons metode eller andre).</a:t>
                </a:r>
              </a:p>
              <a:p>
                <a:pPr lvl="1"/>
                <a:r>
                  <a:rPr lang="nb-NO" sz="1600" dirty="0"/>
                  <a:t>Diskutere forbedringer av og begrensninger ved metoden.</a:t>
                </a:r>
              </a:p>
              <a:p>
                <a:pPr lvl="1"/>
                <a:endParaRPr lang="nb-NO" sz="1100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B5A92CF-B70F-4494-9BFC-E01F986A46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48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15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31179E-12FE-4F40-95EA-4C8747412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B4490A-8A65-4893-8152-CFE6363C1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Hvordan kan du finne ut ved </a:t>
            </a:r>
            <a:br>
              <a:rPr lang="nb-NO" sz="2000" dirty="0"/>
            </a:br>
            <a:r>
              <a:rPr lang="nb-NO" sz="2000" dirty="0"/>
              <a:t>hvilket volum trykket er likt?</a:t>
            </a:r>
          </a:p>
          <a:p>
            <a:r>
              <a:rPr lang="nb-NO" sz="2000" dirty="0"/>
              <a:t>Hva er begrensninger ved metoden?</a:t>
            </a:r>
          </a:p>
          <a:p>
            <a:r>
              <a:rPr lang="nb-NO" sz="2000" dirty="0"/>
              <a:t>Hva kan du gjøre for at koden skal</a:t>
            </a:r>
            <a:br>
              <a:rPr lang="nb-NO" sz="2000" dirty="0"/>
            </a:br>
            <a:r>
              <a:rPr lang="nb-NO" sz="2000" dirty="0"/>
              <a:t>bli mest mulig robust her?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EE4EF3B-1F25-4F90-BB7D-DD1669EED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643" y="1660914"/>
            <a:ext cx="3741309" cy="261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C77E70-6A7E-4AEA-B86C-D7D730592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/>
          <a:lstStyle/>
          <a:p>
            <a:r>
              <a:rPr lang="nb-NO" dirty="0"/>
              <a:t>Simulering av dynamiske systemer</a:t>
            </a:r>
          </a:p>
        </p:txBody>
      </p:sp>
    </p:spTree>
    <p:extLst>
      <p:ext uri="{BB962C8B-B14F-4D97-AF65-F5344CB8AC3E}">
        <p14:creationId xmlns:p14="http://schemas.microsoft.com/office/powerpoint/2010/main" val="180714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851C34-019C-4028-B477-1647EBB95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4. </a:t>
            </a:r>
            <a:r>
              <a:rPr lang="nb-NO"/>
              <a:t>Differensiallikninger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4CB0AC-B963-4AF9-8EB8-C2A3C2BA8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indent="-179705"/>
            <a:r>
              <a:rPr lang="nb-NO" sz="2000" dirty="0">
                <a:ea typeface="+mn-lt"/>
                <a:cs typeface="+mn-lt"/>
              </a:rPr>
              <a:t>Du må kunne:</a:t>
            </a:r>
            <a:endParaRPr lang="en-US" sz="2000" dirty="0">
              <a:ea typeface="+mn-lt"/>
              <a:cs typeface="+mn-lt"/>
            </a:endParaRPr>
          </a:p>
          <a:p>
            <a:pPr marL="359410" lvl="1" indent="-179705">
              <a:buFont typeface="Arial" panose="020B0604030504040204" pitchFamily="34" charset="0"/>
            </a:pPr>
            <a:r>
              <a:rPr lang="nb-NO" sz="2000" dirty="0">
                <a:ea typeface="+mn-lt"/>
                <a:cs typeface="+mn-lt"/>
              </a:rPr>
              <a:t>Utlede Forward </a:t>
            </a:r>
            <a:r>
              <a:rPr lang="nb-NO" sz="2000" dirty="0" err="1">
                <a:ea typeface="+mn-lt"/>
                <a:cs typeface="+mn-lt"/>
              </a:rPr>
              <a:t>Euler</a:t>
            </a:r>
            <a:r>
              <a:rPr lang="nb-NO" sz="2000" dirty="0">
                <a:ea typeface="+mn-lt"/>
                <a:cs typeface="+mn-lt"/>
              </a:rPr>
              <a:t> med utgangspunkt i den numeriske deriverte (</a:t>
            </a:r>
            <a:r>
              <a:rPr lang="nb-NO" sz="2000" dirty="0" err="1">
                <a:ea typeface="+mn-lt"/>
                <a:cs typeface="+mn-lt"/>
              </a:rPr>
              <a:t>framoverdifferansen</a:t>
            </a:r>
            <a:r>
              <a:rPr lang="nb-NO" sz="2000" dirty="0">
                <a:ea typeface="+mn-lt"/>
                <a:cs typeface="+mn-lt"/>
              </a:rPr>
              <a:t>).</a:t>
            </a:r>
            <a:endParaRPr lang="en-US" sz="2000" dirty="0">
              <a:ea typeface="+mn-lt"/>
              <a:cs typeface="+mn-lt"/>
            </a:endParaRPr>
          </a:p>
          <a:p>
            <a:pPr marL="359410" lvl="1" indent="-179705">
              <a:buFont typeface="Arial" panose="020B0604030504040204" pitchFamily="34" charset="0"/>
            </a:pPr>
            <a:r>
              <a:rPr lang="nb-NO" sz="2000" dirty="0">
                <a:ea typeface="+mn-lt"/>
                <a:cs typeface="+mn-lt"/>
              </a:rPr>
              <a:t>Kort forklare forskjellen mellom algoritmene til Forward og </a:t>
            </a:r>
            <a:r>
              <a:rPr lang="nb-NO" sz="2000" dirty="0" err="1">
                <a:ea typeface="+mn-lt"/>
                <a:cs typeface="+mn-lt"/>
              </a:rPr>
              <a:t>Backward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 err="1">
                <a:ea typeface="+mn-lt"/>
                <a:cs typeface="+mn-lt"/>
              </a:rPr>
              <a:t>Euler</a:t>
            </a:r>
            <a:r>
              <a:rPr lang="nb-NO" sz="2000" dirty="0">
                <a:ea typeface="+mn-lt"/>
                <a:cs typeface="+mn-lt"/>
              </a:rPr>
              <a:t>.</a:t>
            </a:r>
          </a:p>
          <a:p>
            <a:pPr marL="359410" lvl="1" indent="-179705">
              <a:buFont typeface="Arial" panose="020B0604030504040204" pitchFamily="34" charset="0"/>
            </a:pPr>
            <a:r>
              <a:rPr lang="nb-NO" sz="2000" dirty="0">
                <a:cs typeface="Arial"/>
              </a:rPr>
              <a:t>Forklare fordeler ved å bruke implisitte metoder som </a:t>
            </a:r>
            <a:r>
              <a:rPr lang="nb-NO" sz="2000" dirty="0" err="1">
                <a:cs typeface="Arial"/>
              </a:rPr>
              <a:t>Backward</a:t>
            </a:r>
            <a:r>
              <a:rPr lang="nb-NO" sz="2000" dirty="0">
                <a:cs typeface="Arial"/>
              </a:rPr>
              <a:t> </a:t>
            </a:r>
            <a:r>
              <a:rPr lang="nb-NO" sz="2000" dirty="0" err="1">
                <a:cs typeface="Arial"/>
              </a:rPr>
              <a:t>Euler</a:t>
            </a:r>
            <a:r>
              <a:rPr lang="nb-NO" sz="2000" dirty="0">
                <a:cs typeface="Arial"/>
              </a:rPr>
              <a:t>.</a:t>
            </a:r>
          </a:p>
          <a:p>
            <a:pPr marL="359410" lvl="1" indent="-179705">
              <a:buFont typeface="Arial" panose="020B0604030504040204" pitchFamily="34" charset="0"/>
            </a:pPr>
            <a:r>
              <a:rPr lang="nb-NO" sz="2000" dirty="0">
                <a:cs typeface="Arial"/>
              </a:rPr>
              <a:t>Lage kode for </a:t>
            </a:r>
            <a:r>
              <a:rPr lang="nb-NO" sz="2000" dirty="0" err="1">
                <a:cs typeface="Arial"/>
              </a:rPr>
              <a:t>løsing</a:t>
            </a:r>
            <a:r>
              <a:rPr lang="nb-NO" sz="2000" dirty="0">
                <a:cs typeface="Arial"/>
              </a:rPr>
              <a:t> av ratelover (differensiallikninger) med Forward </a:t>
            </a:r>
            <a:r>
              <a:rPr lang="nb-NO" sz="2000" dirty="0" err="1">
                <a:cs typeface="Arial"/>
              </a:rPr>
              <a:t>Euler</a:t>
            </a:r>
            <a:r>
              <a:rPr lang="nb-NO" sz="2000" dirty="0">
                <a:cs typeface="Arial"/>
              </a:rPr>
              <a:t>, og plotte konsentrasjon mot tid.</a:t>
            </a:r>
          </a:p>
          <a:p>
            <a:pPr indent="-179705"/>
            <a:endParaRPr lang="nb-NO" sz="2000" dirty="0">
              <a:cs typeface="Arial"/>
            </a:endParaRPr>
          </a:p>
          <a:p>
            <a:pPr indent="-179705"/>
            <a:endParaRPr lang="nb-NO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537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E5A750-ADEC-4939-AF3A-011C8504D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Eksempel: Ratelover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7990E58-48C2-499A-A110-470EF04EAC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 vert="horz" lIns="0" tIns="0" rIns="0" bIns="0" rtlCol="0" anchor="t">
                <a:normAutofit fontScale="85000" lnSpcReduction="20000"/>
              </a:bodyPr>
              <a:lstStyle/>
              <a:p>
                <a:pPr indent="-179705"/>
                <a:r>
                  <a:rPr lang="nb-NO" sz="1800" dirty="0" smtClean="0">
                    <a:cs typeface="Arial"/>
                  </a:rPr>
                  <a:t>Vi har følgende reaksjon:</a:t>
                </a:r>
              </a:p>
              <a:p>
                <a:pPr indent="-179705"/>
                <a:endParaRPr lang="nb-NO" sz="1800" dirty="0">
                  <a:cs typeface="Arial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2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𝑁𝑂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 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𝑔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𝑂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𝑔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→2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𝑁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𝑂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nb-NO" sz="1800" b="0" dirty="0" smtClean="0">
                  <a:cs typeface="Arial"/>
                </a:endParaRPr>
              </a:p>
              <a:p>
                <a:pPr marL="0" indent="0">
                  <a:buNone/>
                </a:pPr>
                <a:endParaRPr lang="nb-NO" sz="1800" b="0" dirty="0" smtClean="0">
                  <a:cs typeface="Arial"/>
                </a:endParaRPr>
              </a:p>
              <a:p>
                <a:pPr marL="285750" indent="-285750"/>
                <a:r>
                  <a:rPr lang="nb-NO" sz="1800" dirty="0" smtClean="0">
                    <a:cs typeface="Arial"/>
                  </a:rPr>
                  <a:t>Rateloven for reaksjonen er:</a:t>
                </a:r>
              </a:p>
              <a:p>
                <a:pPr marL="285750" indent="-285750"/>
                <a:endParaRPr lang="nb-NO" sz="1800" dirty="0" smtClean="0">
                  <a:cs typeface="Arial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  <m:t>𝑁</m:t>
                              </m:r>
                              <m:sSub>
                                <m:sSub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cs typeface="Arial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cs typeface="Arial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𝑑𝑡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𝑘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  <m:t>𝑁𝑂</m:t>
                              </m:r>
                            </m:e>
                          </m:d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[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𝑂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  <a:cs typeface="Arial"/>
                        </a:rPr>
                        <m:t>]</m:t>
                      </m:r>
                    </m:oMath>
                  </m:oMathPara>
                </a14:m>
                <a:endParaRPr lang="nb-NO" sz="1800" dirty="0" smtClean="0">
                  <a:cs typeface="Arial"/>
                </a:endParaRPr>
              </a:p>
              <a:p>
                <a:pPr marL="285750" indent="-285750"/>
                <a:r>
                  <a:rPr lang="nb-NO" sz="1800" dirty="0" smtClean="0">
                    <a:cs typeface="Arial"/>
                  </a:rPr>
                  <a:t>Oppgave:</a:t>
                </a:r>
              </a:p>
              <a:p>
                <a:pPr marL="474300" lvl="1" indent="-285750"/>
                <a:r>
                  <a:rPr lang="nb-NO" sz="1600" dirty="0" smtClean="0">
                    <a:cs typeface="Arial"/>
                  </a:rPr>
                  <a:t>Formuler en </a:t>
                </a:r>
                <a:r>
                  <a:rPr lang="nb-NO" sz="1600" dirty="0" err="1" smtClean="0">
                    <a:cs typeface="Arial"/>
                  </a:rPr>
                  <a:t>ratelov</a:t>
                </a:r>
                <a:r>
                  <a:rPr lang="nb-NO" sz="1600" dirty="0" smtClean="0">
                    <a:cs typeface="Arial"/>
                  </a:rPr>
                  <a:t> for endringen av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  <a:cs typeface="Arial"/>
                      </a:rPr>
                      <m:t>𝑁𝑂</m:t>
                    </m:r>
                  </m:oMath>
                </a14:m>
                <a:r>
                  <a:rPr lang="nb-NO" sz="1600" dirty="0" smtClean="0">
                    <a:cs typeface="Arial"/>
                  </a:rPr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cs typeface="Arial"/>
                          </a:rPr>
                          <m:t>𝑂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cs typeface="Arial"/>
                          </a:rPr>
                          <m:t>2</m:t>
                        </m:r>
                      </m:sub>
                    </m:sSub>
                  </m:oMath>
                </a14:m>
                <a:endParaRPr lang="nb-NO" sz="1600" dirty="0" smtClean="0">
                  <a:cs typeface="Arial"/>
                </a:endParaRPr>
              </a:p>
              <a:p>
                <a:pPr marL="474300" lvl="1" indent="-285750"/>
                <a:r>
                  <a:rPr lang="nb-NO" sz="1600" dirty="0" smtClean="0">
                    <a:cs typeface="Arial"/>
                  </a:rPr>
                  <a:t>Skisser koden for ei løkke som benytter Forward </a:t>
                </a:r>
                <a:r>
                  <a:rPr lang="nb-NO" sz="1600" dirty="0" err="1" smtClean="0">
                    <a:cs typeface="Arial"/>
                  </a:rPr>
                  <a:t>Euler</a:t>
                </a:r>
                <a:r>
                  <a:rPr lang="nb-NO" sz="1600" dirty="0" smtClean="0">
                    <a:cs typeface="Arial"/>
                  </a:rPr>
                  <a:t> til å finne konsentrasjonen av reaktanter og produkter som funksjon av tida </a:t>
                </a:r>
                <a:r>
                  <a:rPr lang="nb-NO" sz="1600" i="1" dirty="0" smtClean="0">
                    <a:cs typeface="Arial"/>
                  </a:rPr>
                  <a:t>t</a:t>
                </a:r>
                <a:r>
                  <a:rPr lang="nb-NO" sz="1600" dirty="0" smtClean="0">
                    <a:cs typeface="Arial"/>
                  </a:rPr>
                  <a:t>.</a:t>
                </a:r>
                <a:endParaRPr lang="nb-NO" sz="1600" dirty="0">
                  <a:cs typeface="Arial"/>
                </a:endParaRPr>
              </a:p>
              <a:p>
                <a:pPr indent="-179705"/>
                <a:endParaRPr lang="nb-NO" dirty="0">
                  <a:cs typeface="Arial"/>
                </a:endParaRPr>
              </a:p>
              <a:p>
                <a:pPr marL="0" indent="0">
                  <a:buNone/>
                </a:pPr>
                <a:endParaRPr lang="nb-NO" dirty="0">
                  <a:cs typeface="Arial"/>
                </a:endParaRPr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7990E58-48C2-499A-A110-470EF04EAC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0" t="-35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0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5. Monte Carlo-simuleringer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179705"/>
            <a:r>
              <a:rPr lang="nb-NO" sz="2000" dirty="0">
                <a:ea typeface="+mn-lt"/>
                <a:cs typeface="+mn-lt"/>
              </a:rPr>
              <a:t>Du må kunne:</a:t>
            </a:r>
            <a:endParaRPr lang="en-US" sz="2000" dirty="0">
              <a:ea typeface="+mn-lt"/>
              <a:cs typeface="+mn-lt"/>
            </a:endParaRPr>
          </a:p>
          <a:p>
            <a:pPr marL="359410" lvl="1" indent="-179705">
              <a:buFont typeface="Arial" panose="020B0604030504040204" pitchFamily="34" charset="0"/>
            </a:pPr>
            <a:r>
              <a:rPr lang="nb-NO" sz="2000" dirty="0" smtClean="0">
                <a:ea typeface="+mn-lt"/>
                <a:cs typeface="+mn-lt"/>
              </a:rPr>
              <a:t>Generere tilfeldige tall.</a:t>
            </a:r>
          </a:p>
          <a:p>
            <a:pPr marL="359410" lvl="1" indent="-179705">
              <a:buFont typeface="Arial" panose="020B0604030504040204" pitchFamily="34" charset="0"/>
            </a:pPr>
            <a:r>
              <a:rPr lang="nb-NO" sz="2000" dirty="0" smtClean="0">
                <a:ea typeface="+mn-lt"/>
                <a:cs typeface="+mn-lt"/>
              </a:rPr>
              <a:t>Skrive en enkel kode for simulering av virrevandring </a:t>
            </a:r>
            <a:br>
              <a:rPr lang="nb-NO" sz="2000" dirty="0" smtClean="0">
                <a:ea typeface="+mn-lt"/>
                <a:cs typeface="+mn-lt"/>
              </a:rPr>
            </a:br>
            <a:r>
              <a:rPr lang="nb-NO" sz="2000" dirty="0" smtClean="0">
                <a:ea typeface="+mn-lt"/>
                <a:cs typeface="+mn-lt"/>
              </a:rPr>
              <a:t>(</a:t>
            </a:r>
            <a:r>
              <a:rPr lang="nb-NO" sz="2000" dirty="0" err="1" smtClean="0">
                <a:ea typeface="+mn-lt"/>
                <a:cs typeface="+mn-lt"/>
              </a:rPr>
              <a:t>Brownske</a:t>
            </a:r>
            <a:r>
              <a:rPr lang="nb-NO" sz="2000" dirty="0" smtClean="0">
                <a:ea typeface="+mn-lt"/>
                <a:cs typeface="+mn-lt"/>
              </a:rPr>
              <a:t> bevegelser).</a:t>
            </a:r>
          </a:p>
          <a:p>
            <a:pPr marL="359410" lvl="1" indent="-179705">
              <a:buFont typeface="Arial" panose="020B0604030504040204" pitchFamily="34" charset="0"/>
            </a:pPr>
            <a:r>
              <a:rPr lang="nb-NO" sz="2000" dirty="0" smtClean="0">
                <a:ea typeface="+mn-lt"/>
                <a:cs typeface="+mn-lt"/>
              </a:rPr>
              <a:t>Argumentere for når det er hensiktsmessig å bruke slike simuleringer.</a:t>
            </a:r>
            <a:endParaRPr lang="en-US" sz="20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956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49C05A-9FF1-4E67-85D9-8F4C2FDE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Problem</a:t>
            </a:r>
            <a:endParaRPr lang="nb-NO" dirty="0">
              <a:cs typeface="Arial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EA457E-5F38-4431-90A9-7A07496A5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indent="-179705">
              <a:spcBef>
                <a:spcPct val="0"/>
              </a:spcBef>
            </a:pPr>
            <a:r>
              <a:rPr lang="nb-NO" sz="2000">
                <a:ea typeface="+mn-lt"/>
                <a:cs typeface="+mn-lt"/>
              </a:rPr>
              <a:t>Lag en kodeskisse basert på følgende mulige tilfeldige bevegelser av en partikkel:</a:t>
            </a:r>
          </a:p>
          <a:p>
            <a:pPr indent="-179705"/>
            <a:endParaRPr lang="nb-NO" dirty="0">
              <a:cs typeface="Arial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11FE0B5-FF03-4566-8263-2994F0ED9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158" y="2214982"/>
            <a:ext cx="2429499" cy="204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1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8CBA29-BAE2-4F9F-AC6B-C69D652D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Så: Hva skal du </a:t>
            </a:r>
            <a:r>
              <a:rPr lang="nb-NO" i="1">
                <a:cs typeface="Arial"/>
              </a:rPr>
              <a:t>egentlig </a:t>
            </a:r>
            <a:r>
              <a:rPr lang="nb-NO">
                <a:cs typeface="Arial"/>
              </a:rPr>
              <a:t>kunne?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806CD4-FAA9-449D-BB08-53276ECE0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indent="-179705"/>
            <a:r>
              <a:rPr lang="nb-NO" sz="2400">
                <a:cs typeface="Arial"/>
              </a:rPr>
              <a:t>Vite når det er hensiktsmessig å bruke programmering i problemløsning</a:t>
            </a:r>
          </a:p>
          <a:p>
            <a:pPr indent="-179705"/>
            <a:r>
              <a:rPr lang="nb-NO" sz="2400">
                <a:cs typeface="Arial"/>
              </a:rPr>
              <a:t>Beherske metoder som er nyttige i slik problemløsning.</a:t>
            </a:r>
          </a:p>
          <a:p>
            <a:pPr indent="-179705"/>
            <a:r>
              <a:rPr lang="nb-NO" sz="2400">
                <a:cs typeface="Arial"/>
              </a:rPr>
              <a:t>Tolke og reflektere kritisk utfall i kode og numeriske tilnærminger.</a:t>
            </a:r>
          </a:p>
          <a:p>
            <a:pPr marL="0" indent="0">
              <a:buNone/>
            </a:pPr>
            <a:endParaRPr lang="nb-NO" sz="2400" dirty="0">
              <a:cs typeface="Arial"/>
            </a:endParaRPr>
          </a:p>
          <a:p>
            <a:pPr marL="0" indent="0" algn="ctr">
              <a:buNone/>
            </a:pPr>
            <a:r>
              <a:rPr lang="nb-NO" sz="2400">
                <a:cs typeface="Arial"/>
              </a:rPr>
              <a:t>--&gt; Bli en problemløser!</a:t>
            </a:r>
            <a:endParaRPr lang="nb-NO" sz="2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08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9"/>
          <a:stretch/>
        </p:blipFill>
        <p:spPr>
          <a:xfrm>
            <a:off x="712111" y="468058"/>
            <a:ext cx="7650623" cy="4180142"/>
          </a:xfrm>
        </p:spPr>
      </p:pic>
    </p:spTree>
    <p:extLst>
      <p:ext uri="{BB962C8B-B14F-4D97-AF65-F5344CB8AC3E}">
        <p14:creationId xmlns:p14="http://schemas.microsoft.com/office/powerpoint/2010/main" val="267144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1417</TotalTime>
  <Words>405</Words>
  <Application>Microsoft Office PowerPoint</Application>
  <PresentationFormat>Custom</PresentationFormat>
  <Paragraphs>91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 Math</vt:lpstr>
      <vt:lpstr>Verdana</vt:lpstr>
      <vt:lpstr>Office-tema</vt:lpstr>
      <vt:lpstr>Programmering for kjemikere</vt:lpstr>
      <vt:lpstr>Hva er viktig å lære? </vt:lpstr>
      <vt:lpstr>Hovedmomenter i emnet</vt:lpstr>
      <vt:lpstr>Datahåndtering og statistikk</vt:lpstr>
      <vt:lpstr>1. Datahåndtering og statistikk</vt:lpstr>
      <vt:lpstr>Praktisk framstilling av måledata</vt:lpstr>
      <vt:lpstr>Beskriv hva plottene sier oss og hvordan de er generert</vt:lpstr>
      <vt:lpstr>Numerisk derivasjon</vt:lpstr>
      <vt:lpstr>2. Numerisk derivasjon</vt:lpstr>
      <vt:lpstr>Hva beskriver de to kurvene?</vt:lpstr>
      <vt:lpstr>Hva kan vi finne ut på denne grafen med numerisk derivasjon?</vt:lpstr>
      <vt:lpstr>Løsing av likninger</vt:lpstr>
      <vt:lpstr>3. Likninger</vt:lpstr>
      <vt:lpstr>Problem</vt:lpstr>
      <vt:lpstr>Simulering av dynamiske systemer</vt:lpstr>
      <vt:lpstr>4. Differensiallikninger</vt:lpstr>
      <vt:lpstr>Eksempel: Ratelover</vt:lpstr>
      <vt:lpstr>5. Monte Carlo-simuleringer</vt:lpstr>
      <vt:lpstr>Problem</vt:lpstr>
      <vt:lpstr>Så: Hva skal du egentlig kunne?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Drolsum Haraldsrud</cp:lastModifiedBy>
  <cp:revision>254</cp:revision>
  <cp:lastPrinted>2018-06-11T15:07:54Z</cp:lastPrinted>
  <dcterms:created xsi:type="dcterms:W3CDTF">2018-05-25T08:42:12Z</dcterms:created>
  <dcterms:modified xsi:type="dcterms:W3CDTF">2019-11-25T09:06:41Z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