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2"/>
  </p:notesMasterIdLst>
  <p:handoutMasterIdLst>
    <p:handoutMasterId r:id="rId23"/>
  </p:handoutMasterIdLst>
  <p:sldIdLst>
    <p:sldId id="256"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8" r:id="rId17"/>
    <p:sldId id="274" r:id="rId18"/>
    <p:sldId id="275" r:id="rId19"/>
    <p:sldId id="276" r:id="rId20"/>
    <p:sldId id="277" r:id="rId21"/>
  </p:sldIdLst>
  <p:sldSz cx="9144000" cy="6858000" type="screen4x3"/>
  <p:notesSz cx="6858000" cy="9144000"/>
  <p:defaultTextStyle>
    <a:defPPr>
      <a:defRPr lang="en-US"/>
    </a:defPPr>
    <a:lvl1pPr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2000"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sz="2000"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sz="2000"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sz="2000" kern="1200">
        <a:solidFill>
          <a:schemeClr val="tx1"/>
        </a:solidFill>
        <a:latin typeface="Arial" charset="0"/>
        <a:ea typeface="ヒラギノ角ゴ Pro W3" charset="-128"/>
        <a:cs typeface="ヒラギノ角ゴ Pro W3"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372" y="-78"/>
      </p:cViewPr>
      <p:guideLst>
        <p:guide orient="horz" pos="2160"/>
        <p:guide pos="672"/>
        <p:guide pos="5472"/>
        <p:guide pos="1008"/>
        <p:guide pos="1152"/>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lvl1pPr>
          </a:lstStyle>
          <a:p>
            <a:pPr>
              <a:defRPr/>
            </a:pPr>
            <a:endParaRPr lang="nb-NO"/>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smtClean="0"/>
            </a:lvl1pPr>
          </a:lstStyle>
          <a:p>
            <a:pPr>
              <a:defRPr/>
            </a:pPr>
            <a:fld id="{74127F6A-FF79-9845-A2FC-254A31BBAC77}" type="datetime1">
              <a:rPr lang="nb-NO"/>
              <a:pPr>
                <a:defRPr/>
              </a:pPr>
              <a:t>04.04.2011</a:t>
            </a:fld>
            <a:endParaRPr lang="nb-NO"/>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smtClean="0"/>
            </a:lvl1pPr>
          </a:lstStyle>
          <a:p>
            <a:pPr>
              <a:defRPr/>
            </a:pPr>
            <a:endParaRPr lang="nb-NO"/>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smtClean="0"/>
            </a:lvl1pPr>
          </a:lstStyle>
          <a:p>
            <a:pPr>
              <a:defRPr/>
            </a:pPr>
            <a:fld id="{232FE7B5-841E-F24A-A099-48F8FD7E8695}" type="slidenum">
              <a:rPr lang="nb-NO"/>
              <a:pPr>
                <a:defRPr/>
              </a:pPr>
              <a:t>‹#›</a:t>
            </a:fld>
            <a:endParaRPr lang="nb-NO"/>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lvl1pPr>
          </a:lstStyle>
          <a:p>
            <a:pPr>
              <a:defRPr/>
            </a:pPr>
            <a:endParaRPr lang="nb-NO"/>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lvl1pPr>
          </a:lstStyle>
          <a:p>
            <a:pPr>
              <a:defRPr/>
            </a:pPr>
            <a:fld id="{35DA271F-73F0-D64F-A91A-00D67D33C6CA}" type="datetime1">
              <a:rPr lang="nb-NO"/>
              <a:pPr>
                <a:defRPr/>
              </a:pPr>
              <a:t>04.04.2011</a:t>
            </a:fld>
            <a:endParaRPr lang="nb-NO"/>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nb-NO"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nb-NO" noProof="0" smtClean="0"/>
              <a:t>Click to edit Master text styles</a:t>
            </a:r>
          </a:p>
          <a:p>
            <a:pPr lvl="1"/>
            <a:r>
              <a:rPr lang="nb-NO" noProof="0" smtClean="0"/>
              <a:t>Second level</a:t>
            </a:r>
          </a:p>
          <a:p>
            <a:pPr lvl="2"/>
            <a:r>
              <a:rPr lang="nb-NO" noProof="0" smtClean="0"/>
              <a:t>Third level</a:t>
            </a:r>
          </a:p>
          <a:p>
            <a:pPr lvl="3"/>
            <a:r>
              <a:rPr lang="nb-NO" noProof="0" smtClean="0"/>
              <a:t>Fourth level</a:t>
            </a:r>
          </a:p>
          <a:p>
            <a:pPr lvl="4"/>
            <a:r>
              <a:rPr lang="nb-NO"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smtClean="0"/>
            </a:lvl1pPr>
          </a:lstStyle>
          <a:p>
            <a:pPr>
              <a:defRPr/>
            </a:pPr>
            <a:endParaRPr lang="nb-NO"/>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lvl1pPr>
          </a:lstStyle>
          <a:p>
            <a:pPr>
              <a:defRPr/>
            </a:pPr>
            <a:fld id="{401D9BDA-E200-DC4F-BB3C-FD0B74BAE5A2}" type="slidenum">
              <a:rPr lang="nb-NO"/>
              <a:pPr>
                <a:defRPr/>
              </a:pPr>
              <a:t>‹#›</a:t>
            </a:fld>
            <a:endParaRPr lang="nb-NO"/>
          </a:p>
        </p:txBody>
      </p:sp>
    </p:spTree>
  </p:cSld>
  <p:clrMap bg1="lt1" tx1="dk1" bg2="lt2" tx2="dk2" accent1="accent1" accent2="accent2" accent3="accent3" accent4="accent4" accent5="accent5" accent6="accent6" hlink="hlink" folHlink="folHlink"/>
  <p:hf sldNum="0" hdr="0" ftr="0" dt="0"/>
  <p:notesStyle>
    <a:lvl1pPr algn="l" defTabSz="457200" rtl="0" fontAlgn="base">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fontAlgn="base">
      <a:spcBef>
        <a:spcPct val="30000"/>
      </a:spcBef>
      <a:spcAft>
        <a:spcPct val="0"/>
      </a:spcAft>
      <a:defRPr sz="1200" kern="1200">
        <a:solidFill>
          <a:schemeClr val="tx1"/>
        </a:solidFill>
        <a:latin typeface="+mn-lt"/>
        <a:ea typeface="ＭＳ Ｐゴシック" charset="-128"/>
        <a:cs typeface="+mn-cs"/>
      </a:defRPr>
    </a:lvl2pPr>
    <a:lvl3pPr marL="914400" algn="l" defTabSz="457200" rtl="0" fontAlgn="base">
      <a:spcBef>
        <a:spcPct val="30000"/>
      </a:spcBef>
      <a:spcAft>
        <a:spcPct val="0"/>
      </a:spcAft>
      <a:defRPr sz="1200" kern="1200">
        <a:solidFill>
          <a:schemeClr val="tx1"/>
        </a:solidFill>
        <a:latin typeface="+mn-lt"/>
        <a:ea typeface="ＭＳ Ｐゴシック" charset="-128"/>
        <a:cs typeface="+mn-cs"/>
      </a:defRPr>
    </a:lvl3pPr>
    <a:lvl4pPr marL="1371600" algn="l" defTabSz="457200" rtl="0" fontAlgn="base">
      <a:spcBef>
        <a:spcPct val="30000"/>
      </a:spcBef>
      <a:spcAft>
        <a:spcPct val="0"/>
      </a:spcAft>
      <a:defRPr sz="1200" kern="1200">
        <a:solidFill>
          <a:schemeClr val="tx1"/>
        </a:solidFill>
        <a:latin typeface="+mn-lt"/>
        <a:ea typeface="ＭＳ Ｐゴシック" charset="-128"/>
        <a:cs typeface="+mn-cs"/>
      </a:defRPr>
    </a:lvl4pPr>
    <a:lvl5pPr marL="1828800" algn="l" defTabSz="457200" rtl="0" fontAlgn="base">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07E5CDD7-AADB-4D44-9A72-FD91CE2FA473}" type="slidenum">
              <a:rPr lang="nb-NO"/>
              <a:pPr/>
              <a:t>14</a:t>
            </a:fld>
            <a:endParaRPr lang="nb-NO"/>
          </a:p>
        </p:txBody>
      </p:sp>
      <p:sp>
        <p:nvSpPr>
          <p:cNvPr id="2560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560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GB"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1F4D85B8-026A-4476-807B-BDC71AD31887}" type="slidenum">
              <a:rPr lang="nb-NO"/>
              <a:pPr/>
              <a:t>15</a:t>
            </a:fld>
            <a:endParaRPr lang="nb-NO"/>
          </a:p>
        </p:txBody>
      </p:sp>
      <p:sp>
        <p:nvSpPr>
          <p:cNvPr id="266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66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GB" smtClean="0"/>
              <a:t>I dagligtale kan man ofte høre noen si ”Jeg har en teori om at…”. Det man som regel mener å si er ”Jeg har en hypotese om at…”.</a:t>
            </a:r>
          </a:p>
          <a:p>
            <a:pPr>
              <a:spcBef>
                <a:spcPct val="0"/>
              </a:spcBef>
            </a:pPr>
            <a:r>
              <a:rPr lang="en-GB" smtClean="0"/>
              <a:t>En hypotese som gjentatte ganger blir styrket, kan altså ”opphøyes” til en lov. En vitenskapelig teori er kunnskap på samme nivå som lovene, men teorier er en litt annen type kunnskap enn lover. En teori kan sies å være en slags forståelsesramme som samler en rekke lover og gir dem en felles begrunnelse eller forankring.</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CDF1BADA-C1F6-4DB4-BAAB-19CF490CE1F8}" type="slidenum">
              <a:rPr lang="nb-NO"/>
              <a:pPr/>
              <a:t>17</a:t>
            </a:fld>
            <a:endParaRPr lang="nb-NO"/>
          </a:p>
        </p:txBody>
      </p:sp>
      <p:sp>
        <p:nvSpPr>
          <p:cNvPr id="2867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867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GB"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50BADDCF-5E78-486B-A9AF-89FE60E7338B}" type="slidenum">
              <a:rPr lang="nb-NO"/>
              <a:pPr/>
              <a:t>18</a:t>
            </a:fld>
            <a:endParaRPr lang="nb-NO"/>
          </a:p>
        </p:txBody>
      </p:sp>
      <p:sp>
        <p:nvSpPr>
          <p:cNvPr id="2969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970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GB"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B75B26A8-EC00-4087-B4BD-B0BE071A52E2}" type="slidenum">
              <a:rPr lang="nb-NO"/>
              <a:pPr/>
              <a:t>19</a:t>
            </a:fld>
            <a:endParaRPr lang="nb-NO"/>
          </a:p>
        </p:txBody>
      </p:sp>
      <p:sp>
        <p:nvSpPr>
          <p:cNvPr id="3072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072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GB"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1026"/>
          <p:cNvSpPr>
            <a:spLocks noGrp="1" noChangeArrowheads="1"/>
          </p:cNvSpPr>
          <p:nvPr>
            <p:ph type="ctrTitle" sz="quarter"/>
          </p:nvPr>
        </p:nvSpPr>
        <p:spPr>
          <a:xfrm>
            <a:off x="1295400" y="1905000"/>
            <a:ext cx="6934200" cy="1143000"/>
          </a:xfrm>
        </p:spPr>
        <p:txBody>
          <a:bodyPr anchor="b"/>
          <a:lstStyle>
            <a:lvl1pPr>
              <a:defRPr sz="2000">
                <a:solidFill>
                  <a:schemeClr val="bg2"/>
                </a:solidFill>
              </a:defRPr>
            </a:lvl1pPr>
          </a:lstStyle>
          <a:p>
            <a:r>
              <a:rPr lang="en-US" smtClean="0"/>
              <a:t>Click to edit Master title style</a:t>
            </a:r>
            <a:endParaRPr lang="en-US" dirty="0"/>
          </a:p>
        </p:txBody>
      </p:sp>
      <p:sp>
        <p:nvSpPr>
          <p:cNvPr id="3075" name="Rectangle 1027"/>
          <p:cNvSpPr>
            <a:spLocks noGrp="1" noChangeArrowheads="1"/>
          </p:cNvSpPr>
          <p:nvPr>
            <p:ph type="subTitle" sz="quarter" idx="1"/>
          </p:nvPr>
        </p:nvSpPr>
        <p:spPr>
          <a:xfrm>
            <a:off x="1295400" y="3048000"/>
            <a:ext cx="7315200" cy="1752600"/>
          </a:xfrm>
        </p:spPr>
        <p:txBody>
          <a:bodyPr/>
          <a:lstStyle>
            <a:lvl1pPr marL="0" indent="0">
              <a:buFontTx/>
              <a:buNone/>
              <a:defRPr sz="3000" b="1" i="0" baseline="0">
                <a:latin typeface="Arial"/>
                <a:cs typeface="Arial"/>
              </a:defRPr>
            </a:lvl1pPr>
          </a:lstStyle>
          <a:p>
            <a:r>
              <a:rPr lang="en-US" smtClean="0"/>
              <a:t>Click to edit Master subtitle style</a:t>
            </a:r>
            <a:endParaRPr lang="en-US" dirty="0"/>
          </a:p>
        </p:txBody>
      </p:sp>
      <p:pic>
        <p:nvPicPr>
          <p:cNvPr id="5" name="Picture 4" descr="Fysisk intitutt_1A.jpg"/>
          <p:cNvPicPr>
            <a:picLocks noChangeAspect="1"/>
          </p:cNvPicPr>
          <p:nvPr userDrawn="1"/>
        </p:nvPicPr>
        <p:blipFill>
          <a:blip r:embed="rId3"/>
          <a:stretch>
            <a:fillRect/>
          </a:stretch>
        </p:blipFill>
        <p:spPr>
          <a:xfrm>
            <a:off x="0" y="0"/>
            <a:ext cx="9144000" cy="68580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Text Placeholder 3"/>
          <p:cNvSpPr>
            <a:spLocks noGrp="1"/>
          </p:cNvSpPr>
          <p:nvPr>
            <p:ph type="body" sz="half" idx="2"/>
          </p:nvPr>
        </p:nvSpPr>
        <p:spPr>
          <a:xfrm>
            <a:off x="457200" y="15240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nb-NO"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en-US" smtClean="0"/>
              <a:t>Click to edit Master title style</a:t>
            </a:r>
            <a:endParaRPr lang="nb-NO"/>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990600" y="838200"/>
            <a:ext cx="7696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a:p>
        </p:txBody>
      </p:sp>
      <p:sp>
        <p:nvSpPr>
          <p:cNvPr id="1027" name="Rectangle 8"/>
          <p:cNvSpPr>
            <a:spLocks noGrp="1" noChangeArrowheads="1"/>
          </p:cNvSpPr>
          <p:nvPr>
            <p:ph type="body" idx="1"/>
          </p:nvPr>
        </p:nvSpPr>
        <p:spPr bwMode="auto">
          <a:xfrm>
            <a:off x="990600" y="1981200"/>
            <a:ext cx="7696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800" dirty="0" smtClean="0">
                <a:solidFill>
                  <a:schemeClr val="tx1">
                    <a:tint val="75000"/>
                  </a:schemeClr>
                </a:solidFill>
              </a:defRPr>
            </a:lvl1pPr>
          </a:lstStyle>
          <a:p>
            <a:pPr>
              <a:defRPr/>
            </a:pPr>
            <a:endParaRPr lang="nb-NO"/>
          </a:p>
        </p:txBody>
      </p:sp>
      <p:sp>
        <p:nvSpPr>
          <p:cNvPr id="9"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smtClean="0">
                <a:solidFill>
                  <a:schemeClr val="tx1">
                    <a:tint val="75000"/>
                  </a:schemeClr>
                </a:solidFill>
              </a:defRPr>
            </a:lvl1pPr>
          </a:lstStyle>
          <a:p>
            <a:pPr>
              <a:defRPr/>
            </a:pPr>
            <a:fld id="{0C30D865-44B2-2545-9FD5-988C451BF50D}" type="slidenum">
              <a:rPr lang="nb-NO"/>
              <a:pPr>
                <a:defRPr/>
              </a:pPr>
              <a:t>‹#›</a:t>
            </a:fld>
            <a:endParaRPr lang="nb-NO" dirty="0"/>
          </a:p>
        </p:txBody>
      </p:sp>
      <p:sp>
        <p:nvSpPr>
          <p:cNvPr id="10" name="Date Placeholder 9"/>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800" smtClean="0">
                <a:solidFill>
                  <a:schemeClr val="tx1">
                    <a:tint val="75000"/>
                  </a:schemeClr>
                </a:solidFill>
              </a:defRPr>
            </a:lvl1pPr>
          </a:lstStyle>
          <a:p>
            <a:pPr>
              <a:defRPr/>
            </a:pPr>
            <a:fld id="{283B4A35-1526-E94F-8401-45F05B98CF0B}" type="datetime1">
              <a:rPr lang="nb-NO"/>
              <a:pPr>
                <a:defRPr/>
              </a:pPr>
              <a:t>04.04.2011</a:t>
            </a:fld>
            <a:endParaRPr lang="nb-NO" dirty="0"/>
          </a:p>
        </p:txBody>
      </p:sp>
      <p:pic>
        <p:nvPicPr>
          <p:cNvPr id="11" name="Picture 10" descr="MN_FYS_A.png"/>
          <p:cNvPicPr>
            <a:picLocks noChangeAspect="1"/>
          </p:cNvPicPr>
          <p:nvPr/>
        </p:nvPicPr>
        <p:blipFill>
          <a:blip r:embed="rId13"/>
          <a:srcRect b="66667"/>
          <a:stretch>
            <a:fillRect/>
          </a:stretch>
        </p:blipFill>
        <p:spPr>
          <a:xfrm>
            <a:off x="457200" y="152400"/>
            <a:ext cx="3583303" cy="381000"/>
          </a:xfrm>
          <a:prstGeom prst="rect">
            <a:avLst/>
          </a:prstGeom>
        </p:spPr>
      </p:pic>
    </p:spTree>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Lst>
  <p:timing>
    <p:tnLst>
      <p:par>
        <p:cTn id="1" dur="indefinite" restart="never" nodeType="tmRoot"/>
      </p:par>
    </p:tnLst>
  </p:timing>
  <p:hf sldNum="0" hdr="0" ftr="0" dt="0"/>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5"/>
          <p:cNvSpPr>
            <a:spLocks noGrp="1"/>
          </p:cNvSpPr>
          <p:nvPr>
            <p:ph type="ctrTitle" sz="quarter"/>
          </p:nvPr>
        </p:nvSpPr>
        <p:spPr/>
        <p:txBody>
          <a:bodyPr/>
          <a:lstStyle/>
          <a:p>
            <a:pPr eaLnBrk="1" hangingPunct="1"/>
            <a:endParaRPr lang="nb-NO"/>
          </a:p>
        </p:txBody>
      </p:sp>
      <p:sp>
        <p:nvSpPr>
          <p:cNvPr id="15363" name="Subtitle 6"/>
          <p:cNvSpPr>
            <a:spLocks noGrp="1"/>
          </p:cNvSpPr>
          <p:nvPr>
            <p:ph type="subTitle" sz="quarter" idx="1"/>
          </p:nvPr>
        </p:nvSpPr>
        <p:spPr/>
        <p:txBody>
          <a:bodyPr/>
          <a:lstStyle/>
          <a:p>
            <a:pPr eaLnBrk="1" hangingPunct="1"/>
            <a:endParaRPr lang="nb-NO">
              <a:latin typeface="Arial" charset="0"/>
              <a:ea typeface="Arial" charset="0"/>
              <a:cs typeface="Arial" charset="0"/>
            </a:endParaRPr>
          </a:p>
        </p:txBody>
      </p:sp>
      <p:pic>
        <p:nvPicPr>
          <p:cNvPr id="4" name="Picture 3" descr="Fysisk intitutt_1A.jpg"/>
          <p:cNvPicPr>
            <a:picLocks noChangeAspect="1"/>
          </p:cNvPicPr>
          <p:nvPr/>
        </p:nvPicPr>
        <p:blipFill>
          <a:blip r:embed="rId2"/>
          <a:stretch>
            <a:fillRect/>
          </a:stretch>
        </p:blipFill>
        <p:spPr>
          <a:xfrm>
            <a:off x="0" y="0"/>
            <a:ext cx="9144000" cy="6858000"/>
          </a:xfrm>
          <a:prstGeom prst="rect">
            <a:avLst/>
          </a:prstGeom>
        </p:spPr>
      </p:pic>
      <p:sp>
        <p:nvSpPr>
          <p:cNvPr id="5" name="Rectangle 2"/>
          <p:cNvSpPr txBox="1">
            <a:spLocks noChangeArrowheads="1"/>
          </p:cNvSpPr>
          <p:nvPr/>
        </p:nvSpPr>
        <p:spPr bwMode="auto">
          <a:xfrm>
            <a:off x="323528" y="3068960"/>
            <a:ext cx="77724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nb-NO" sz="3200" b="1" i="0" u="none" strike="noStrike" kern="0" cap="none" spc="0" normalizeH="0" baseline="0" noProof="0" smtClean="0">
                <a:ln>
                  <a:noFill/>
                </a:ln>
                <a:solidFill>
                  <a:schemeClr val="tx2"/>
                </a:solidFill>
                <a:effectLst/>
                <a:uLnTx/>
                <a:uFillTx/>
                <a:latin typeface="+mj-lt"/>
                <a:ea typeface="+mj-ea"/>
                <a:cs typeface="+mj-cs"/>
              </a:rPr>
              <a:t>Induktivisme – det klassiske vitenskapssynet</a:t>
            </a:r>
            <a:endParaRPr kumimoji="0" lang="nb-NO" sz="3200" b="1" i="0" u="none" strike="noStrike" kern="0" cap="none" spc="0" normalizeH="0" baseline="0" noProof="0" dirty="0" smtClean="0">
              <a:ln>
                <a:noFill/>
              </a:ln>
              <a:solidFill>
                <a:schemeClr val="tx2"/>
              </a:solidFill>
              <a:effectLst/>
              <a:uLnTx/>
              <a:uFillTx/>
              <a:latin typeface="+mj-lt"/>
              <a:ea typeface="+mj-ea"/>
              <a:cs typeface="+mj-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idx="4294967295"/>
          </p:nvPr>
        </p:nvSpPr>
        <p:spPr>
          <a:xfrm>
            <a:off x="323528" y="548680"/>
            <a:ext cx="8229600" cy="1143000"/>
          </a:xfrm>
        </p:spPr>
        <p:txBody>
          <a:bodyPr/>
          <a:lstStyle/>
          <a:p>
            <a:pPr eaLnBrk="1" hangingPunct="1"/>
            <a:r>
              <a:rPr lang="nb-NO" dirty="0" err="1" smtClean="0"/>
              <a:t>Deriving</a:t>
            </a:r>
            <a:r>
              <a:rPr lang="nb-NO" dirty="0" smtClean="0"/>
              <a:t> </a:t>
            </a:r>
            <a:r>
              <a:rPr lang="nb-NO" dirty="0" err="1" smtClean="0"/>
              <a:t>theories</a:t>
            </a:r>
            <a:r>
              <a:rPr lang="nb-NO" dirty="0" smtClean="0"/>
              <a:t> from </a:t>
            </a:r>
            <a:r>
              <a:rPr lang="nb-NO" dirty="0" err="1" smtClean="0"/>
              <a:t>the</a:t>
            </a:r>
            <a:r>
              <a:rPr lang="nb-NO" dirty="0" smtClean="0"/>
              <a:t> facts</a:t>
            </a:r>
          </a:p>
        </p:txBody>
      </p:sp>
      <p:sp>
        <p:nvSpPr>
          <p:cNvPr id="4099" name="Rectangle 3"/>
          <p:cNvSpPr>
            <a:spLocks noGrp="1" noChangeArrowheads="1"/>
          </p:cNvSpPr>
          <p:nvPr>
            <p:ph type="body" idx="4294967295"/>
          </p:nvPr>
        </p:nvSpPr>
        <p:spPr>
          <a:xfrm>
            <a:off x="467544" y="1628800"/>
            <a:ext cx="8229600" cy="4525963"/>
          </a:xfrm>
        </p:spPr>
        <p:txBody>
          <a:bodyPr/>
          <a:lstStyle/>
          <a:p>
            <a:pPr eaLnBrk="1" hangingPunct="1"/>
            <a:r>
              <a:rPr lang="nb-NO" dirty="0" smtClean="0"/>
              <a:t>Hvordan kan en utlede vitenskapelig kunnskap fra fakta?</a:t>
            </a:r>
          </a:p>
          <a:p>
            <a:pPr eaLnBrk="1" hangingPunct="1"/>
            <a:endParaRPr lang="nb-NO" dirty="0" smtClean="0"/>
          </a:p>
          <a:p>
            <a:pPr eaLnBrk="1" hangingPunct="1"/>
            <a:r>
              <a:rPr lang="nb-NO" dirty="0" smtClean="0"/>
              <a:t>Men husk: Det observasjonsmessige grunnlaget for naturvitenskapen er ikke så sikkert og liketil som det ofte framstilles!</a:t>
            </a:r>
          </a:p>
          <a:p>
            <a:pPr lvl="1" eaLnBrk="1" hangingPunct="1"/>
            <a:r>
              <a:rPr lang="nb-NO" dirty="0" smtClean="0"/>
              <a:t>Observasjoner uavhengig av teori?</a:t>
            </a:r>
          </a:p>
          <a:p>
            <a:pPr lvl="1" eaLnBrk="1" hangingPunct="1"/>
            <a:r>
              <a:rPr lang="nb-NO" dirty="0" smtClean="0"/>
              <a:t>Observasjoner sikkert grunnlag for kunnskap?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nb-NO" smtClean="0"/>
              <a:t> </a:t>
            </a:r>
          </a:p>
        </p:txBody>
      </p:sp>
      <p:sp>
        <p:nvSpPr>
          <p:cNvPr id="5123" name="Rectangle 3"/>
          <p:cNvSpPr>
            <a:spLocks noGrp="1" noChangeArrowheads="1"/>
          </p:cNvSpPr>
          <p:nvPr>
            <p:ph type="body" idx="1"/>
          </p:nvPr>
        </p:nvSpPr>
        <p:spPr/>
        <p:txBody>
          <a:bodyPr/>
          <a:lstStyle/>
          <a:p>
            <a:pPr eaLnBrk="1" hangingPunct="1"/>
            <a:r>
              <a:rPr lang="nb-NO" dirty="0" err="1" smtClean="0"/>
              <a:t>Induktivisme</a:t>
            </a:r>
            <a:r>
              <a:rPr lang="nb-NO" dirty="0" smtClean="0"/>
              <a:t> - det “klassiske” </a:t>
            </a:r>
            <a:r>
              <a:rPr lang="nb-NO" dirty="0" err="1" smtClean="0"/>
              <a:t>vitenskapssynet</a:t>
            </a:r>
            <a:r>
              <a:rPr lang="nb-NO" dirty="0" smtClean="0"/>
              <a:t>  - empirisme. </a:t>
            </a:r>
          </a:p>
          <a:p>
            <a:pPr eaLnBrk="1" hangingPunct="1"/>
            <a:r>
              <a:rPr lang="nb-NO" dirty="0" smtClean="0"/>
              <a:t>Er det mulig å slutte til generelle lover fra enkeltobservasjoner?</a:t>
            </a:r>
          </a:p>
          <a:p>
            <a:pPr eaLnBrk="1" hangingPunct="1"/>
            <a:endParaRPr lang="nb-NO" dirty="0" smtClean="0"/>
          </a:p>
        </p:txBody>
      </p:sp>
      <p:sp>
        <p:nvSpPr>
          <p:cNvPr id="4" name="TextBox 3"/>
          <p:cNvSpPr txBox="1"/>
          <p:nvPr/>
        </p:nvSpPr>
        <p:spPr>
          <a:xfrm>
            <a:off x="1331640" y="1052736"/>
            <a:ext cx="2880320" cy="584775"/>
          </a:xfrm>
          <a:prstGeom prst="rect">
            <a:avLst/>
          </a:prstGeom>
          <a:noFill/>
        </p:spPr>
        <p:txBody>
          <a:bodyPr wrap="square" rtlCol="0">
            <a:spAutoFit/>
          </a:bodyPr>
          <a:lstStyle/>
          <a:p>
            <a:r>
              <a:rPr lang="nb-NO" sz="3200" b="1" dirty="0" err="1" smtClean="0">
                <a:solidFill>
                  <a:srgbClr val="C00000"/>
                </a:solidFill>
              </a:rPr>
              <a:t>Induktivisme</a:t>
            </a:r>
            <a:endParaRPr lang="nb-NO" sz="3200" b="1" dirty="0">
              <a:solidFill>
                <a:srgbClr val="C0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noFill/>
        </p:spPr>
        <p:txBody>
          <a:bodyPr lIns="92075" tIns="46038" rIns="92075" bIns="46038" anchor="b"/>
          <a:lstStyle/>
          <a:p>
            <a:pPr eaLnBrk="1" hangingPunct="1"/>
            <a:r>
              <a:rPr lang="nb-NO" smtClean="0"/>
              <a:t>David Hume (1711 - 1776)</a:t>
            </a:r>
          </a:p>
        </p:txBody>
      </p:sp>
      <p:sp>
        <p:nvSpPr>
          <p:cNvPr id="6147" name="Rectangle 3"/>
          <p:cNvSpPr>
            <a:spLocks noGrp="1" noChangeArrowheads="1"/>
          </p:cNvSpPr>
          <p:nvPr>
            <p:ph type="body" idx="1"/>
          </p:nvPr>
        </p:nvSpPr>
        <p:spPr>
          <a:noFill/>
        </p:spPr>
        <p:txBody>
          <a:bodyPr lIns="92075" tIns="46038" rIns="92075" bIns="46038"/>
          <a:lstStyle/>
          <a:p>
            <a:pPr eaLnBrk="1" hangingPunct="1"/>
            <a:r>
              <a:rPr lang="nb-NO" smtClean="0"/>
              <a:t>Vi gjør klokt i å tro at det finnes universelle naturlover</a:t>
            </a:r>
          </a:p>
          <a:p>
            <a:pPr eaLnBrk="1" hangingPunct="1"/>
            <a:r>
              <a:rPr lang="nb-NO" smtClean="0"/>
              <a:t> Men det er umulig å ha sikker viten om slike lover. Når vi forsøker å formulere universelle lover om naturen, er disse aldri annet enn hypoteser som aldri kan endelig bevises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noFill/>
        </p:spPr>
        <p:txBody>
          <a:bodyPr lIns="92075" tIns="46038" rIns="92075" bIns="46038" anchor="b"/>
          <a:lstStyle/>
          <a:p>
            <a:pPr eaLnBrk="1" hangingPunct="1"/>
            <a:r>
              <a:rPr lang="nb-NO" smtClean="0"/>
              <a:t>David Hume (1711 - 1776)</a:t>
            </a:r>
          </a:p>
        </p:txBody>
      </p:sp>
      <p:sp>
        <p:nvSpPr>
          <p:cNvPr id="7171" name="Rectangle 3"/>
          <p:cNvSpPr>
            <a:spLocks noGrp="1" noChangeArrowheads="1"/>
          </p:cNvSpPr>
          <p:nvPr>
            <p:ph type="body" idx="1"/>
          </p:nvPr>
        </p:nvSpPr>
        <p:spPr>
          <a:noFill/>
        </p:spPr>
        <p:txBody>
          <a:bodyPr lIns="92075" tIns="46038" rIns="92075" bIns="46038"/>
          <a:lstStyle/>
          <a:p>
            <a:pPr eaLnBrk="1" hangingPunct="1"/>
            <a:r>
              <a:rPr lang="nb-NO" smtClean="0"/>
              <a:t>Induksjonsproblemet</a:t>
            </a:r>
          </a:p>
          <a:p>
            <a:pPr eaLnBrk="1" hangingPunct="1"/>
            <a:r>
              <a:rPr lang="nb-NO" smtClean="0"/>
              <a:t>“Antakelsen om at fremtiden ligner fortiden er ikke grunnlagt på argumenter av noe slag, men har utelukkende sitt utspring i våre vaner”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noFill/>
        </p:spPr>
        <p:txBody>
          <a:bodyPr lIns="92075" tIns="46038" rIns="92075" bIns="46038" anchor="b"/>
          <a:lstStyle/>
          <a:p>
            <a:pPr eaLnBrk="1" hangingPunct="1"/>
            <a:r>
              <a:rPr lang="nb-NO" smtClean="0"/>
              <a:t>Immanuel Kant (1724 - 1804)</a:t>
            </a:r>
          </a:p>
        </p:txBody>
      </p:sp>
      <p:sp>
        <p:nvSpPr>
          <p:cNvPr id="8195" name="Rectangle 3"/>
          <p:cNvSpPr>
            <a:spLocks noGrp="1" noChangeArrowheads="1"/>
          </p:cNvSpPr>
          <p:nvPr>
            <p:ph type="body" idx="1"/>
          </p:nvPr>
        </p:nvSpPr>
        <p:spPr>
          <a:noFill/>
        </p:spPr>
        <p:txBody>
          <a:bodyPr lIns="92075" tIns="46038" rIns="92075" bIns="46038"/>
          <a:lstStyle/>
          <a:p>
            <a:pPr eaLnBrk="1" hangingPunct="1"/>
            <a:r>
              <a:rPr lang="nb-NO" smtClean="0"/>
              <a:t>Kants erkjennelsesteori kan betraktes som et forøk på å redde Newtons naturvitenskap fra Humes skepsis</a:t>
            </a:r>
          </a:p>
          <a:p>
            <a:pPr eaLnBrk="1" hangingPunct="1"/>
            <a:r>
              <a:rPr lang="nb-NO" smtClean="0"/>
              <a:t>Vår erfaring har visse grunnleggende trekk som gjelder universelt og med nødvendighet. Disse kan ikke ha sitt opphav i sansene. De gjelder </a:t>
            </a:r>
            <a:r>
              <a:rPr lang="nb-NO" b="1" smtClean="0"/>
              <a:t>a priori</a:t>
            </a:r>
            <a:r>
              <a:rPr lang="nb-NO" smtClean="0"/>
              <a:t>. De har sitt opphav i sinnet.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noFill/>
        </p:spPr>
        <p:txBody>
          <a:bodyPr lIns="92075" tIns="46038" rIns="92075" bIns="46038" anchor="b"/>
          <a:lstStyle/>
          <a:p>
            <a:pPr eaLnBrk="1" hangingPunct="1"/>
            <a:r>
              <a:rPr lang="nb-NO" smtClean="0"/>
              <a:t>Immanuel Kant (1724 - 1804)</a:t>
            </a:r>
          </a:p>
        </p:txBody>
      </p:sp>
      <p:sp>
        <p:nvSpPr>
          <p:cNvPr id="9219" name="Rectangle 3"/>
          <p:cNvSpPr>
            <a:spLocks noGrp="1" noChangeArrowheads="1"/>
          </p:cNvSpPr>
          <p:nvPr>
            <p:ph type="body" idx="1"/>
          </p:nvPr>
        </p:nvSpPr>
        <p:spPr>
          <a:noFill/>
        </p:spPr>
        <p:txBody>
          <a:bodyPr lIns="92075" tIns="46038" rIns="92075" bIns="46038"/>
          <a:lstStyle/>
          <a:p>
            <a:pPr eaLnBrk="1" hangingPunct="1">
              <a:lnSpc>
                <a:spcPct val="90000"/>
              </a:lnSpc>
            </a:pPr>
            <a:r>
              <a:rPr lang="nb-NO" i="1" smtClean="0"/>
              <a:t>A priori</a:t>
            </a:r>
            <a:r>
              <a:rPr lang="nb-NO" smtClean="0"/>
              <a:t> kunnskap er uavhengig av sansing</a:t>
            </a:r>
          </a:p>
          <a:p>
            <a:pPr eaLnBrk="1" hangingPunct="1">
              <a:lnSpc>
                <a:spcPct val="90000"/>
              </a:lnSpc>
            </a:pPr>
            <a:r>
              <a:rPr lang="nb-NO" i="1" smtClean="0"/>
              <a:t>A priori</a:t>
            </a:r>
            <a:r>
              <a:rPr lang="nb-NO" smtClean="0"/>
              <a:t> kunnskap gjelder med nødvendighet</a:t>
            </a:r>
          </a:p>
          <a:p>
            <a:pPr eaLnBrk="1" hangingPunct="1">
              <a:lnSpc>
                <a:spcPct val="90000"/>
              </a:lnSpc>
            </a:pPr>
            <a:r>
              <a:rPr lang="nb-NO" i="1" smtClean="0"/>
              <a:t>A priori</a:t>
            </a:r>
            <a:r>
              <a:rPr lang="nb-NO" smtClean="0"/>
              <a:t> kunnskap gjelder universelt</a:t>
            </a:r>
          </a:p>
          <a:p>
            <a:pPr eaLnBrk="1" hangingPunct="1">
              <a:lnSpc>
                <a:spcPct val="90000"/>
              </a:lnSpc>
            </a:pPr>
            <a:r>
              <a:rPr lang="nb-NO" smtClean="0"/>
              <a:t>Den kunnskapen </a:t>
            </a:r>
            <a:r>
              <a:rPr lang="nb-NO" i="1" smtClean="0"/>
              <a:t>sansene</a:t>
            </a:r>
            <a:r>
              <a:rPr lang="nb-NO" smtClean="0"/>
              <a:t> gir oss, gjelder verken med nødvendighet eller universelt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nb-NO" smtClean="0"/>
              <a:t>Immanuel Kant (1724 - 1804)</a:t>
            </a:r>
          </a:p>
        </p:txBody>
      </p:sp>
      <p:sp>
        <p:nvSpPr>
          <p:cNvPr id="10243" name="Rectangle 3"/>
          <p:cNvSpPr>
            <a:spLocks noGrp="1" noChangeArrowheads="1"/>
          </p:cNvSpPr>
          <p:nvPr>
            <p:ph type="body" idx="1"/>
          </p:nvPr>
        </p:nvSpPr>
        <p:spPr/>
        <p:txBody>
          <a:bodyPr/>
          <a:lstStyle/>
          <a:p>
            <a:pPr eaLnBrk="1" hangingPunct="1">
              <a:lnSpc>
                <a:spcPct val="90000"/>
              </a:lnSpc>
            </a:pPr>
            <a:r>
              <a:rPr lang="nb-NO" smtClean="0"/>
              <a:t>Vår </a:t>
            </a:r>
            <a:r>
              <a:rPr lang="nb-NO" i="1" smtClean="0"/>
              <a:t>måte å erfare på</a:t>
            </a:r>
            <a:r>
              <a:rPr lang="nb-NO" smtClean="0"/>
              <a:t>, i kraft av det å være </a:t>
            </a:r>
            <a:r>
              <a:rPr lang="nb-NO" i="1" smtClean="0"/>
              <a:t>menneske</a:t>
            </a:r>
            <a:r>
              <a:rPr lang="nb-NO" smtClean="0"/>
              <a:t>, har visse grunnleggende trekk som gjelder universelt og med nødvendighet. Disse har ikke sitt opphav i sansene. De gjelder a priori. De har sitt opphav i sinnet. Med utgangspunkt i disse trekkene kan vi altså formulere naturlover som gjelder universelt og med nødvendighet for naturen slik som vi erfarer den.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nb-NO" smtClean="0"/>
              <a:t>Logikk</a:t>
            </a:r>
          </a:p>
        </p:txBody>
      </p:sp>
      <p:sp>
        <p:nvSpPr>
          <p:cNvPr id="11267" name="Rectangle 3"/>
          <p:cNvSpPr>
            <a:spLocks noGrp="1" noChangeArrowheads="1"/>
          </p:cNvSpPr>
          <p:nvPr>
            <p:ph type="body" idx="1"/>
          </p:nvPr>
        </p:nvSpPr>
        <p:spPr/>
        <p:txBody>
          <a:bodyPr/>
          <a:lstStyle/>
          <a:p>
            <a:pPr eaLnBrk="1" hangingPunct="1"/>
            <a:r>
              <a:rPr lang="nb-NO" smtClean="0"/>
              <a:t>Hvis vi kan være sikker på at våre premisser er sanne, kan vi også være sikre på at alt vi logisk utleder fra dem er sanne!</a:t>
            </a:r>
          </a:p>
          <a:p>
            <a:pPr eaLnBrk="1" hangingPunct="1"/>
            <a:r>
              <a:rPr lang="nb-NO" smtClean="0"/>
              <a:t>Skille mellom induktive argumenter fra deduktive argumenter</a:t>
            </a:r>
          </a:p>
          <a:p>
            <a:pPr eaLnBrk="1" hangingPunct="1"/>
            <a:r>
              <a:rPr lang="nb-NO" smtClean="0"/>
              <a:t>”Den induktive kalkunen”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nb-NO" smtClean="0"/>
              <a:t>Induktivisme</a:t>
            </a:r>
          </a:p>
        </p:txBody>
      </p:sp>
      <p:sp>
        <p:nvSpPr>
          <p:cNvPr id="12291" name="Rectangle 3"/>
          <p:cNvSpPr>
            <a:spLocks noGrp="1" noChangeArrowheads="1"/>
          </p:cNvSpPr>
          <p:nvPr>
            <p:ph type="body" idx="1"/>
          </p:nvPr>
        </p:nvSpPr>
        <p:spPr/>
        <p:txBody>
          <a:bodyPr/>
          <a:lstStyle/>
          <a:p>
            <a:pPr eaLnBrk="1" hangingPunct="1"/>
            <a:r>
              <a:rPr lang="nb-NO" smtClean="0"/>
              <a:t>Stort antall observasjoner</a:t>
            </a:r>
          </a:p>
          <a:p>
            <a:pPr eaLnBrk="1" hangingPunct="1"/>
            <a:r>
              <a:rPr lang="nb-NO" smtClean="0"/>
              <a:t>Gjentatte observasjoner under varierte betingelser</a:t>
            </a:r>
          </a:p>
          <a:p>
            <a:pPr eaLnBrk="1" hangingPunct="1"/>
            <a:r>
              <a:rPr lang="nb-NO" smtClean="0"/>
              <a:t>Ingen aksepterte observasjonsutsagn kan være i konflikt med den utledede loven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nb-NO" smtClean="0"/>
              <a:t>Induktivisme</a:t>
            </a:r>
          </a:p>
        </p:txBody>
      </p:sp>
      <p:sp>
        <p:nvSpPr>
          <p:cNvPr id="13315" name="Rectangle 3"/>
          <p:cNvSpPr>
            <a:spLocks noGrp="1" noChangeArrowheads="1"/>
          </p:cNvSpPr>
          <p:nvPr>
            <p:ph type="body" idx="1"/>
          </p:nvPr>
        </p:nvSpPr>
        <p:spPr/>
        <p:txBody>
          <a:bodyPr/>
          <a:lstStyle/>
          <a:p>
            <a:pPr eaLnBrk="1" hangingPunct="1"/>
            <a:r>
              <a:rPr lang="nb-NO" smtClean="0"/>
              <a:t>Hvordan kan induktivisme selv bli rettferdiggjort?</a:t>
            </a:r>
          </a:p>
          <a:p>
            <a:pPr eaLnBrk="1" hangingPunct="1"/>
            <a:r>
              <a:rPr lang="nb-NO" smtClean="0"/>
              <a:t>Dermed brukes induktive argumenter til å forsvare induktivisme!!</a:t>
            </a:r>
          </a:p>
          <a:p>
            <a:pPr eaLnBrk="1" hangingPunct="1"/>
            <a:r>
              <a:rPr lang="nb-NO" smtClean="0"/>
              <a:t>Hva som konstituerer et valid deduktivt argument kan spesifiseres med høy grad av presisjon, men hva som konstituerer et induktivt argument er høyst uklart.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nb-NO" smtClean="0"/>
              <a:t>  </a:t>
            </a:r>
          </a:p>
        </p:txBody>
      </p:sp>
      <p:sp>
        <p:nvSpPr>
          <p:cNvPr id="14339" name="Rectangle 3"/>
          <p:cNvSpPr>
            <a:spLocks noGrp="1" noChangeArrowheads="1"/>
          </p:cNvSpPr>
          <p:nvPr>
            <p:ph type="body" idx="1"/>
          </p:nvPr>
        </p:nvSpPr>
        <p:spPr/>
        <p:txBody>
          <a:bodyPr/>
          <a:lstStyle/>
          <a:p>
            <a:pPr eaLnBrk="1" hangingPunct="1"/>
            <a:r>
              <a:rPr lang="nb-NO" dirty="0" err="1" smtClean="0"/>
              <a:t>Induktivismens</a:t>
            </a:r>
            <a:r>
              <a:rPr lang="nb-NO" dirty="0" smtClean="0"/>
              <a:t> attraksjon ligger kanskje i den ”umiddelbare appell” og at den inneholder noe vesentlig om objektivitet, pålitelighet og brukbarhet.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nb-NO" smtClean="0"/>
              <a:t>Skolens naturfag?</a:t>
            </a:r>
          </a:p>
        </p:txBody>
      </p:sp>
      <p:sp>
        <p:nvSpPr>
          <p:cNvPr id="15363" name="Rectangle 3"/>
          <p:cNvSpPr>
            <a:spLocks noGrp="1" noChangeArrowheads="1"/>
          </p:cNvSpPr>
          <p:nvPr>
            <p:ph type="body" idx="1"/>
          </p:nvPr>
        </p:nvSpPr>
        <p:spPr/>
        <p:txBody>
          <a:bodyPr/>
          <a:lstStyle/>
          <a:p>
            <a:pPr eaLnBrk="1" hangingPunct="1"/>
            <a:r>
              <a:rPr lang="nb-NO" smtClean="0"/>
              <a:t>Hva så med skolens naturfag? Skal man slutte med det som lenge har vært 'god pedagogikk', nemlig å gå fra det konkrete til det abstrakte, trekke slutninger og lage regler ut fra noen få og utvalgte eksempler? Skal man gi avkall på 'en induktiv arbeidsform'?</a:t>
            </a:r>
          </a:p>
          <a:p>
            <a:pPr eaLnBrk="1" hangingPunct="1"/>
            <a:endParaRPr lang="nb-NO"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683568" y="548680"/>
            <a:ext cx="3265488" cy="1477963"/>
          </a:xfrm>
        </p:spPr>
        <p:txBody>
          <a:bodyPr rtlCol="0">
            <a:normAutofit fontScale="90000"/>
          </a:bodyPr>
          <a:lstStyle/>
          <a:p>
            <a:pPr fontAlgn="auto">
              <a:spcAft>
                <a:spcPts val="0"/>
              </a:spcAft>
              <a:defRPr/>
            </a:pPr>
            <a:r>
              <a:rPr lang="nb-NO" dirty="0" smtClean="0">
                <a:solidFill>
                  <a:srgbClr val="CC0000"/>
                </a:solidFill>
              </a:rPr>
              <a:t>Karl Popper </a:t>
            </a:r>
            <a:br>
              <a:rPr lang="nb-NO" dirty="0" smtClean="0">
                <a:solidFill>
                  <a:srgbClr val="CC0000"/>
                </a:solidFill>
              </a:rPr>
            </a:br>
            <a:r>
              <a:rPr lang="nb-NO" dirty="0" smtClean="0">
                <a:solidFill>
                  <a:srgbClr val="CC0000"/>
                </a:solidFill>
              </a:rPr>
              <a:t>(1902-1994):</a:t>
            </a:r>
            <a:br>
              <a:rPr lang="nb-NO" dirty="0" smtClean="0">
                <a:solidFill>
                  <a:srgbClr val="CC0000"/>
                </a:solidFill>
              </a:rPr>
            </a:br>
            <a:endParaRPr lang="en-GB" dirty="0" smtClean="0">
              <a:solidFill>
                <a:srgbClr val="CC0000"/>
              </a:solidFill>
            </a:endParaRPr>
          </a:p>
        </p:txBody>
      </p:sp>
      <p:sp>
        <p:nvSpPr>
          <p:cNvPr id="16387" name="Rectangle 3"/>
          <p:cNvSpPr>
            <a:spLocks noGrp="1" noChangeArrowheads="1"/>
          </p:cNvSpPr>
          <p:nvPr>
            <p:ph idx="1"/>
          </p:nvPr>
        </p:nvSpPr>
        <p:spPr>
          <a:xfrm>
            <a:off x="357188" y="1643063"/>
            <a:ext cx="7189787" cy="3473450"/>
          </a:xfrm>
        </p:spPr>
        <p:txBody>
          <a:bodyPr/>
          <a:lstStyle/>
          <a:p>
            <a:r>
              <a:rPr lang="nb-NO" smtClean="0"/>
              <a:t>Verifikasjon forkastes</a:t>
            </a:r>
          </a:p>
          <a:p>
            <a:r>
              <a:rPr lang="nb-NO" smtClean="0"/>
              <a:t>Logisk induktivisme forkastes</a:t>
            </a:r>
          </a:p>
          <a:p>
            <a:r>
              <a:rPr lang="nb-NO" smtClean="0"/>
              <a:t>Demarkasjon ved hjelp av </a:t>
            </a:r>
            <a:br>
              <a:rPr lang="nb-NO" smtClean="0"/>
            </a:br>
            <a:r>
              <a:rPr lang="nb-NO" smtClean="0"/>
              <a:t>falsifikasjon</a:t>
            </a:r>
          </a:p>
          <a:p>
            <a:r>
              <a:rPr lang="nb-NO" smtClean="0"/>
              <a:t>Graden av falsifiserbarhet er avgjørende for vitenskapeligheten</a:t>
            </a:r>
            <a:endParaRPr lang="en-GB" smtClean="0"/>
          </a:p>
        </p:txBody>
      </p:sp>
      <p:sp>
        <p:nvSpPr>
          <p:cNvPr id="16388" name="Rectangle 4"/>
          <p:cNvSpPr>
            <a:spLocks noChangeArrowheads="1"/>
          </p:cNvSpPr>
          <p:nvPr/>
        </p:nvSpPr>
        <p:spPr bwMode="auto">
          <a:xfrm>
            <a:off x="457200" y="5037138"/>
            <a:ext cx="7254875" cy="1333500"/>
          </a:xfrm>
          <a:prstGeom prst="rect">
            <a:avLst/>
          </a:prstGeom>
          <a:noFill/>
          <a:ln w="9525">
            <a:noFill/>
            <a:miter lim="800000"/>
            <a:headEnd/>
            <a:tailEnd/>
          </a:ln>
        </p:spPr>
        <p:txBody>
          <a:bodyPr/>
          <a:lstStyle/>
          <a:p>
            <a:pPr marL="342900" indent="-342900">
              <a:spcBef>
                <a:spcPct val="20000"/>
              </a:spcBef>
              <a:buFontTx/>
              <a:buChar char="•"/>
            </a:pPr>
            <a:r>
              <a:rPr lang="nb-NO"/>
              <a:t>Vitenskapelig metodologi: Dristig gjetning. Harde tester og gjendrivelser. Rasjonelle teorivalg.</a:t>
            </a:r>
          </a:p>
          <a:p>
            <a:pPr marL="742950" lvl="1" indent="-285750">
              <a:spcBef>
                <a:spcPct val="20000"/>
              </a:spcBef>
              <a:buFontTx/>
              <a:buChar char="–"/>
            </a:pPr>
            <a:r>
              <a:rPr lang="nb-NO">
                <a:solidFill>
                  <a:srgbClr val="C00000"/>
                </a:solidFill>
              </a:rPr>
              <a:t>“Conjectures and refutations”</a:t>
            </a:r>
          </a:p>
          <a:p>
            <a:pPr marL="342900" indent="-342900">
              <a:spcBef>
                <a:spcPct val="20000"/>
              </a:spcBef>
            </a:pPr>
            <a:endParaRPr lang="en-GB"/>
          </a:p>
        </p:txBody>
      </p:sp>
      <p:pic>
        <p:nvPicPr>
          <p:cNvPr id="16389" name="Picture 6" descr="http://www.nndb.com/people/164/000087900/popper-sm.jpg"/>
          <p:cNvPicPr>
            <a:picLocks noChangeAspect="1" noChangeArrowheads="1"/>
          </p:cNvPicPr>
          <p:nvPr/>
        </p:nvPicPr>
        <p:blipFill>
          <a:blip r:embed="rId3" cstate="print"/>
          <a:srcRect/>
          <a:stretch>
            <a:fillRect/>
          </a:stretch>
        </p:blipFill>
        <p:spPr bwMode="auto">
          <a:xfrm>
            <a:off x="5773738" y="830263"/>
            <a:ext cx="2112962" cy="28797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357188" y="785813"/>
            <a:ext cx="8229600" cy="1143000"/>
          </a:xfrm>
        </p:spPr>
        <p:txBody>
          <a:bodyPr lIns="92075" tIns="46038" rIns="92075" bIns="46038" rtlCol="0">
            <a:normAutofit fontScale="90000"/>
          </a:bodyPr>
          <a:lstStyle/>
          <a:p>
            <a:pPr fontAlgn="auto">
              <a:spcAft>
                <a:spcPts val="0"/>
              </a:spcAft>
              <a:defRPr/>
            </a:pPr>
            <a:r>
              <a:rPr lang="nb-NO" dirty="0" smtClean="0">
                <a:solidFill>
                  <a:srgbClr val="C00000"/>
                </a:solidFill>
              </a:rPr>
              <a:t>Karl Popper: </a:t>
            </a:r>
            <a:br>
              <a:rPr lang="nb-NO" dirty="0" smtClean="0">
                <a:solidFill>
                  <a:srgbClr val="C00000"/>
                </a:solidFill>
              </a:rPr>
            </a:br>
            <a:r>
              <a:rPr lang="nb-NO" sz="1500" dirty="0" smtClean="0">
                <a:solidFill>
                  <a:srgbClr val="C00000"/>
                </a:solidFill>
              </a:rPr>
              <a:t/>
            </a:r>
            <a:br>
              <a:rPr lang="nb-NO" sz="1500" dirty="0" smtClean="0">
                <a:solidFill>
                  <a:srgbClr val="C00000"/>
                </a:solidFill>
              </a:rPr>
            </a:br>
            <a:r>
              <a:rPr lang="nb-NO" dirty="0" smtClean="0">
                <a:solidFill>
                  <a:srgbClr val="C00000"/>
                </a:solidFill>
              </a:rPr>
              <a:t>Hypotetisk-deduktiv metode</a:t>
            </a:r>
          </a:p>
        </p:txBody>
      </p:sp>
      <p:sp>
        <p:nvSpPr>
          <p:cNvPr id="17411" name="Rectangle 3"/>
          <p:cNvSpPr>
            <a:spLocks noGrp="1" noChangeArrowheads="1"/>
          </p:cNvSpPr>
          <p:nvPr>
            <p:ph idx="1"/>
          </p:nvPr>
        </p:nvSpPr>
        <p:spPr>
          <a:xfrm>
            <a:off x="357188" y="2332038"/>
            <a:ext cx="8229600" cy="4525962"/>
          </a:xfrm>
        </p:spPr>
        <p:txBody>
          <a:bodyPr lIns="92075" tIns="46038" rIns="92075" bIns="46038"/>
          <a:lstStyle/>
          <a:p>
            <a:r>
              <a:rPr lang="nb-NO" sz="2800" smtClean="0"/>
              <a:t>Dedusere en eller flere prøvbare konsekvenser av den hypotesen eller teorien som skal testes, og så undersøke riktigheten av disse konsekvensene. Utfallet brukes til å si noe om riktigheten av hypotesen eller teorien.</a:t>
            </a:r>
          </a:p>
        </p:txBody>
      </p:sp>
      <p:pic>
        <p:nvPicPr>
          <p:cNvPr id="4" name="Picture 2" descr="http://www.superlogos.com.tw/main1/image/02.jpg"/>
          <p:cNvPicPr>
            <a:picLocks noChangeAspect="1" noChangeArrowheads="1"/>
          </p:cNvPicPr>
          <p:nvPr/>
        </p:nvPicPr>
        <p:blipFill>
          <a:blip r:embed="rId3" cstate="print"/>
          <a:srcRect/>
          <a:stretch>
            <a:fillRect/>
          </a:stretch>
        </p:blipFill>
        <p:spPr bwMode="auto">
          <a:xfrm>
            <a:off x="7092280" y="188640"/>
            <a:ext cx="1393825" cy="2076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838200"/>
            <a:ext cx="8856984" cy="1143000"/>
          </a:xfrm>
        </p:spPr>
        <p:txBody>
          <a:bodyPr/>
          <a:lstStyle/>
          <a:p>
            <a:pPr algn="ctr"/>
            <a:r>
              <a:rPr lang="nb-NO" sz="2400" dirty="0" smtClean="0"/>
              <a:t>Også hypotetisk-deduktiv metode gir bare tentative konklusjoner</a:t>
            </a:r>
            <a:r>
              <a:rPr lang="nb-NO" dirty="0" smtClean="0"/>
              <a:t/>
            </a:r>
            <a:br>
              <a:rPr lang="nb-NO" dirty="0" smtClean="0"/>
            </a:br>
            <a:endParaRPr lang="nb-NO" dirty="0"/>
          </a:p>
        </p:txBody>
      </p:sp>
      <p:sp>
        <p:nvSpPr>
          <p:cNvPr id="3" name="Content Placeholder 2"/>
          <p:cNvSpPr>
            <a:spLocks noGrp="1"/>
          </p:cNvSpPr>
          <p:nvPr>
            <p:ph idx="1"/>
          </p:nvPr>
        </p:nvSpPr>
        <p:spPr>
          <a:xfrm>
            <a:off x="755576" y="1916832"/>
            <a:ext cx="7696200" cy="4114800"/>
          </a:xfrm>
        </p:spPr>
        <p:txBody>
          <a:bodyPr/>
          <a:lstStyle/>
          <a:p>
            <a:r>
              <a:rPr lang="nb-NO" sz="2000" dirty="0" smtClean="0"/>
              <a:t>Observasjoner som </a:t>
            </a:r>
            <a:r>
              <a:rPr lang="nb-NO" sz="2000" dirty="0" smtClean="0"/>
              <a:t>strider mot </a:t>
            </a:r>
            <a:r>
              <a:rPr lang="nb-NO" sz="2000" dirty="0" smtClean="0"/>
              <a:t>en hypotese medfører at det er </a:t>
            </a:r>
            <a:r>
              <a:rPr lang="nb-NO" sz="2000" dirty="0" smtClean="0"/>
              <a:t>logisk gyldig å si at hypotesen er feil. </a:t>
            </a:r>
            <a:endParaRPr lang="nb-NO" sz="2000" dirty="0" smtClean="0"/>
          </a:p>
          <a:p>
            <a:r>
              <a:rPr lang="nb-NO" sz="2000" dirty="0" smtClean="0"/>
              <a:t>Men </a:t>
            </a:r>
            <a:r>
              <a:rPr lang="nb-NO" sz="2000" dirty="0" smtClean="0"/>
              <a:t>målet </a:t>
            </a:r>
            <a:r>
              <a:rPr lang="nb-NO" sz="2000" dirty="0" smtClean="0"/>
              <a:t>er </a:t>
            </a:r>
            <a:r>
              <a:rPr lang="nb-NO" sz="2000" dirty="0" smtClean="0"/>
              <a:t>å utvikle teorier som beskriver naturen på en pålitelig måte. Vil så hypoteser og teorier som er testet med hypotetisk-deduktiv metode, med nødvendighet være sanne</a:t>
            </a:r>
            <a:r>
              <a:rPr lang="nb-NO" sz="2000" dirty="0" smtClean="0"/>
              <a:t>?</a:t>
            </a:r>
          </a:p>
          <a:p>
            <a:r>
              <a:rPr lang="nb-NO" sz="2000" dirty="0" smtClean="0"/>
              <a:t>De er </a:t>
            </a:r>
            <a:r>
              <a:rPr lang="nb-NO" sz="2000" dirty="0" smtClean="0"/>
              <a:t>bare testet mot et </a:t>
            </a:r>
            <a:r>
              <a:rPr lang="nb-NO" sz="2000" i="1" dirty="0" smtClean="0"/>
              <a:t>endelig antall observasjoner</a:t>
            </a:r>
            <a:r>
              <a:rPr lang="nb-NO" sz="2000" dirty="0" smtClean="0"/>
              <a:t>, og hypotesen var i utgangspunktet en gjetting, om enn godt begrunnet</a:t>
            </a:r>
            <a:r>
              <a:rPr lang="nb-NO" sz="2000" dirty="0" smtClean="0"/>
              <a:t>.</a:t>
            </a:r>
          </a:p>
          <a:p>
            <a:r>
              <a:rPr lang="nb-NO" sz="2000" dirty="0" smtClean="0"/>
              <a:t>Logisk </a:t>
            </a:r>
            <a:r>
              <a:rPr lang="nb-NO" sz="2000" dirty="0" smtClean="0"/>
              <a:t>sett gir derfor heller ikke hypotetisk-deduktiv forskning med nødvendighet sanne </a:t>
            </a:r>
            <a:r>
              <a:rPr lang="nb-NO" sz="2000" dirty="0" smtClean="0"/>
              <a:t>resultater.</a:t>
            </a:r>
          </a:p>
          <a:p>
            <a:r>
              <a:rPr lang="nb-NO" sz="2000" dirty="0" smtClean="0"/>
              <a:t>Både </a:t>
            </a:r>
            <a:r>
              <a:rPr lang="nb-NO" sz="2000" dirty="0" smtClean="0"/>
              <a:t>induktiv og hypotetisk-deduktiv metode har induksjonsproblemet som utfordring. Derfor er også hypoteser og teorier som er støttet av data, logisk sett å regne som tentative.</a:t>
            </a:r>
          </a:p>
          <a:p>
            <a:endParaRPr lang="nb-NO"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nb-NO" smtClean="0">
                <a:solidFill>
                  <a:srgbClr val="C00000"/>
                </a:solidFill>
              </a:rPr>
              <a:t>Kritikk av falsifikasjonismen</a:t>
            </a:r>
            <a:endParaRPr lang="en-GB" smtClean="0">
              <a:solidFill>
                <a:srgbClr val="C00000"/>
              </a:solidFill>
            </a:endParaRPr>
          </a:p>
        </p:txBody>
      </p:sp>
      <p:sp>
        <p:nvSpPr>
          <p:cNvPr id="19459" name="Rectangle 3"/>
          <p:cNvSpPr>
            <a:spLocks noGrp="1" noChangeArrowheads="1"/>
          </p:cNvSpPr>
          <p:nvPr>
            <p:ph idx="1"/>
          </p:nvPr>
        </p:nvSpPr>
        <p:spPr/>
        <p:txBody>
          <a:bodyPr/>
          <a:lstStyle/>
          <a:p>
            <a:r>
              <a:rPr lang="nb-NO" sz="3600" smtClean="0"/>
              <a:t>En teori kan leve i beste velgående selv etter at den strengt tatt er 'falsifisert' (</a:t>
            </a:r>
            <a:r>
              <a:rPr lang="nb-NO" sz="3600" smtClean="0">
                <a:solidFill>
                  <a:srgbClr val="3333CC"/>
                </a:solidFill>
              </a:rPr>
              <a:t>kaloric-teorien</a:t>
            </a:r>
            <a:r>
              <a:rPr lang="nb-NO" sz="3600" smtClean="0"/>
              <a:t>)</a:t>
            </a:r>
          </a:p>
          <a:p>
            <a:r>
              <a:rPr lang="nb-NO" sz="3600" smtClean="0"/>
              <a:t>Det man tror er en falsifisering, kan vise seg ikke å holde stikk (</a:t>
            </a:r>
            <a:r>
              <a:rPr lang="nb-NO" sz="3600" smtClean="0">
                <a:solidFill>
                  <a:srgbClr val="3333CC"/>
                </a:solidFill>
              </a:rPr>
              <a:t>Bohr</a:t>
            </a:r>
            <a:r>
              <a:rPr lang="nb-NO" sz="3600" smtClean="0"/>
              <a:t>)</a:t>
            </a:r>
          </a:p>
          <a:p>
            <a:endParaRPr lang="en-GB" sz="360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rtlCol="0">
            <a:normAutofit/>
          </a:bodyPr>
          <a:lstStyle/>
          <a:p>
            <a:pPr fontAlgn="auto">
              <a:spcAft>
                <a:spcPts val="0"/>
              </a:spcAft>
              <a:defRPr/>
            </a:pPr>
            <a:r>
              <a:rPr lang="nb-NO" smtClean="0">
                <a:solidFill>
                  <a:srgbClr val="CC0000"/>
                </a:solidFill>
              </a:rPr>
              <a:t>Thomas Kuhn (1922-1996)</a:t>
            </a:r>
            <a:br>
              <a:rPr lang="nb-NO" smtClean="0">
                <a:solidFill>
                  <a:srgbClr val="CC0000"/>
                </a:solidFill>
              </a:rPr>
            </a:br>
            <a:endParaRPr lang="en-GB" smtClean="0">
              <a:solidFill>
                <a:srgbClr val="CC0000"/>
              </a:solidFill>
            </a:endParaRPr>
          </a:p>
        </p:txBody>
      </p:sp>
      <p:sp>
        <p:nvSpPr>
          <p:cNvPr id="20483" name="Rectangle 3"/>
          <p:cNvSpPr>
            <a:spLocks noGrp="1" noChangeArrowheads="1"/>
          </p:cNvSpPr>
          <p:nvPr>
            <p:ph idx="1"/>
          </p:nvPr>
        </p:nvSpPr>
        <p:spPr>
          <a:xfrm>
            <a:off x="396875" y="1692275"/>
            <a:ext cx="5348288" cy="4191000"/>
          </a:xfrm>
        </p:spPr>
        <p:txBody>
          <a:bodyPr/>
          <a:lstStyle/>
          <a:p>
            <a:pPr>
              <a:spcAft>
                <a:spcPts val="600"/>
              </a:spcAft>
            </a:pPr>
            <a:r>
              <a:rPr lang="nb-NO" sz="2600" smtClean="0"/>
              <a:t>Historien som empirisk grunnlag </a:t>
            </a:r>
          </a:p>
          <a:p>
            <a:pPr>
              <a:spcAft>
                <a:spcPts val="600"/>
              </a:spcAft>
            </a:pPr>
            <a:r>
              <a:rPr lang="nb-NO" sz="2600" smtClean="0"/>
              <a:t>Normalvitenskap er akkumulerende, men det oppstår kriser. </a:t>
            </a:r>
          </a:p>
          <a:p>
            <a:pPr>
              <a:spcAft>
                <a:spcPts val="600"/>
              </a:spcAft>
            </a:pPr>
            <a:r>
              <a:rPr lang="nb-NO" sz="2600" smtClean="0"/>
              <a:t>Overgang fra et paradigme til et annet foregår ved en vitenskapelig revolusjon!</a:t>
            </a:r>
            <a:endParaRPr lang="en-GB" sz="2600" smtClean="0"/>
          </a:p>
        </p:txBody>
      </p:sp>
      <p:pic>
        <p:nvPicPr>
          <p:cNvPr id="20484" name="Picture 5" descr="http://lh4.ggpht.com/elosojuancarlos/RoB4gutFPNI/AAAAAAAAAiQ/eY6bi6ddLXo/Thomas%20Samuel%20Kuhn.jpg"/>
          <p:cNvPicPr>
            <a:picLocks noChangeAspect="1" noChangeArrowheads="1"/>
          </p:cNvPicPr>
          <p:nvPr/>
        </p:nvPicPr>
        <p:blipFill>
          <a:blip r:embed="rId3" cstate="print"/>
          <a:srcRect/>
          <a:stretch>
            <a:fillRect/>
          </a:stretch>
        </p:blipFill>
        <p:spPr bwMode="auto">
          <a:xfrm>
            <a:off x="5897563" y="1768475"/>
            <a:ext cx="1982787" cy="24844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250825" y="187325"/>
            <a:ext cx="7696200" cy="1143000"/>
          </a:xfrm>
        </p:spPr>
        <p:txBody>
          <a:bodyPr/>
          <a:lstStyle/>
          <a:p>
            <a:r>
              <a:rPr lang="nb-NO" sz="4000" smtClean="0">
                <a:solidFill>
                  <a:srgbClr val="CC0000"/>
                </a:solidFill>
              </a:rPr>
              <a:t>Thomas Kuhn</a:t>
            </a:r>
            <a:endParaRPr lang="en-GB" sz="4000" smtClean="0">
              <a:solidFill>
                <a:srgbClr val="CC0000"/>
              </a:solidFill>
            </a:endParaRPr>
          </a:p>
        </p:txBody>
      </p:sp>
      <p:sp>
        <p:nvSpPr>
          <p:cNvPr id="31747" name="Rectangle 3"/>
          <p:cNvSpPr>
            <a:spLocks noGrp="1" noChangeArrowheads="1"/>
          </p:cNvSpPr>
          <p:nvPr>
            <p:ph idx="1"/>
          </p:nvPr>
        </p:nvSpPr>
        <p:spPr>
          <a:xfrm>
            <a:off x="258763" y="1484313"/>
            <a:ext cx="4724400" cy="4191000"/>
          </a:xfrm>
        </p:spPr>
        <p:txBody>
          <a:bodyPr rtlCol="0">
            <a:normAutofit fontScale="92500" lnSpcReduction="10000"/>
          </a:bodyPr>
          <a:lstStyle/>
          <a:p>
            <a:pPr fontAlgn="auto">
              <a:spcAft>
                <a:spcPts val="600"/>
              </a:spcAft>
              <a:buFont typeface="Arial" pitchFamily="34" charset="0"/>
              <a:buChar char="•"/>
              <a:defRPr/>
            </a:pPr>
            <a:r>
              <a:rPr lang="nb-NO" sz="2600" smtClean="0"/>
              <a:t>Pre-paradigamtisk fase. Konkurrerende teorier. </a:t>
            </a:r>
          </a:p>
          <a:p>
            <a:pPr fontAlgn="auto">
              <a:spcAft>
                <a:spcPts val="600"/>
              </a:spcAft>
              <a:buFont typeface="Arial" pitchFamily="34" charset="0"/>
              <a:buChar char="•"/>
              <a:defRPr/>
            </a:pPr>
            <a:r>
              <a:rPr lang="nb-NO" sz="2600" smtClean="0"/>
              <a:t>Paradigmatisk eller normalvitenskapelig fase. </a:t>
            </a:r>
          </a:p>
          <a:p>
            <a:pPr lvl="1" fontAlgn="auto">
              <a:spcAft>
                <a:spcPts val="600"/>
              </a:spcAft>
              <a:buFont typeface="Arial" pitchFamily="34" charset="0"/>
              <a:buChar char="–"/>
              <a:defRPr/>
            </a:pPr>
            <a:r>
              <a:rPr lang="nb-NO" sz="2200" smtClean="0"/>
              <a:t>Innledes med paradigmeskapende verk</a:t>
            </a:r>
          </a:p>
          <a:p>
            <a:pPr lvl="1" fontAlgn="auto">
              <a:spcAft>
                <a:spcPts val="600"/>
              </a:spcAft>
              <a:buFont typeface="Arial" pitchFamily="34" charset="0"/>
              <a:buChar char="–"/>
              <a:defRPr/>
            </a:pPr>
            <a:r>
              <a:rPr lang="nb-NO" sz="2200" smtClean="0"/>
              <a:t>puzzle-solving</a:t>
            </a:r>
          </a:p>
          <a:p>
            <a:pPr lvl="1" fontAlgn="auto">
              <a:spcAft>
                <a:spcPts val="600"/>
              </a:spcAft>
              <a:buFont typeface="Arial" pitchFamily="34" charset="0"/>
              <a:buChar char="–"/>
              <a:defRPr/>
            </a:pPr>
            <a:r>
              <a:rPr lang="nb-NO" sz="2200" smtClean="0"/>
              <a:t>Eksemplarer</a:t>
            </a:r>
          </a:p>
          <a:p>
            <a:pPr fontAlgn="auto">
              <a:spcAft>
                <a:spcPts val="600"/>
              </a:spcAft>
              <a:buFont typeface="Arial" pitchFamily="34" charset="0"/>
              <a:buChar char="•"/>
              <a:defRPr/>
            </a:pPr>
            <a:r>
              <a:rPr lang="nb-NO" sz="2600" smtClean="0"/>
              <a:t>Postparadigmatisk fase. Paradigmet går i oppløsning</a:t>
            </a:r>
          </a:p>
          <a:p>
            <a:pPr fontAlgn="auto">
              <a:spcAft>
                <a:spcPts val="0"/>
              </a:spcAft>
              <a:buFont typeface="Arial" pitchFamily="34" charset="0"/>
              <a:buChar char="•"/>
              <a:defRPr/>
            </a:pPr>
            <a:endParaRPr lang="en-GB" smtClean="0"/>
          </a:p>
        </p:txBody>
      </p:sp>
      <p:pic>
        <p:nvPicPr>
          <p:cNvPr id="21508" name="Picture 3" descr="kuhn.jpg"/>
          <p:cNvPicPr>
            <a:picLocks noChangeAspect="1"/>
          </p:cNvPicPr>
          <p:nvPr/>
        </p:nvPicPr>
        <p:blipFill>
          <a:blip r:embed="rId3" cstate="print"/>
          <a:srcRect/>
          <a:stretch>
            <a:fillRect/>
          </a:stretch>
        </p:blipFill>
        <p:spPr bwMode="auto">
          <a:xfrm>
            <a:off x="5005388" y="1082675"/>
            <a:ext cx="3086100" cy="46783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Text Box 3"/>
          <p:cNvSpPr txBox="1">
            <a:spLocks noChangeArrowheads="1"/>
          </p:cNvSpPr>
          <p:nvPr/>
        </p:nvSpPr>
        <p:spPr bwMode="auto">
          <a:xfrm>
            <a:off x="467544" y="1052736"/>
            <a:ext cx="6096000" cy="4802188"/>
          </a:xfrm>
          <a:prstGeom prst="rect">
            <a:avLst/>
          </a:prstGeom>
          <a:solidFill>
            <a:schemeClr val="bg1"/>
          </a:solidFill>
          <a:ln w="9525">
            <a:noFill/>
            <a:miter lim="800000"/>
            <a:headEnd/>
            <a:tailEnd/>
          </a:ln>
        </p:spPr>
        <p:txBody>
          <a:bodyPr>
            <a:spAutoFit/>
          </a:bodyPr>
          <a:lstStyle/>
          <a:p>
            <a:pPr>
              <a:spcBef>
                <a:spcPct val="30000"/>
              </a:spcBef>
              <a:defRPr/>
            </a:pPr>
            <a:r>
              <a:rPr lang="nb-NO" dirty="0">
                <a:latin typeface="+mn-lt"/>
                <a:cs typeface="Times New Roman" pitchFamily="18" charset="0"/>
              </a:rPr>
              <a:t>«</a:t>
            </a:r>
            <a:r>
              <a:rPr lang="nb-NO" dirty="0">
                <a:latin typeface="+mn-lt"/>
              </a:rPr>
              <a:t>I Fysikken, …,</a:t>
            </a:r>
          </a:p>
          <a:p>
            <a:pPr>
              <a:spcBef>
                <a:spcPct val="30000"/>
              </a:spcBef>
              <a:defRPr/>
            </a:pPr>
            <a:r>
              <a:rPr lang="nb-NO" dirty="0">
                <a:latin typeface="+mn-lt"/>
              </a:rPr>
              <a:t>belæres vi jo atter og atter om,</a:t>
            </a:r>
          </a:p>
          <a:p>
            <a:pPr>
              <a:spcBef>
                <a:spcPct val="30000"/>
              </a:spcBef>
              <a:defRPr/>
            </a:pPr>
            <a:r>
              <a:rPr lang="nb-NO" dirty="0">
                <a:latin typeface="+mn-lt"/>
              </a:rPr>
              <a:t>at vor </a:t>
            </a:r>
            <a:r>
              <a:rPr lang="nb-NO" dirty="0" err="1">
                <a:latin typeface="+mn-lt"/>
              </a:rPr>
              <a:t>Opgave</a:t>
            </a:r>
            <a:r>
              <a:rPr lang="nb-NO" dirty="0">
                <a:latin typeface="+mn-lt"/>
              </a:rPr>
              <a:t> ikke er</a:t>
            </a:r>
          </a:p>
          <a:p>
            <a:pPr>
              <a:spcBef>
                <a:spcPct val="30000"/>
              </a:spcBef>
              <a:defRPr/>
            </a:pPr>
            <a:r>
              <a:rPr lang="nb-NO" dirty="0">
                <a:latin typeface="+mn-lt"/>
              </a:rPr>
              <a:t>at </a:t>
            </a:r>
            <a:r>
              <a:rPr lang="nb-NO" dirty="0" err="1">
                <a:latin typeface="+mn-lt"/>
              </a:rPr>
              <a:t>trænge</a:t>
            </a:r>
            <a:r>
              <a:rPr lang="nb-NO" dirty="0">
                <a:latin typeface="+mn-lt"/>
              </a:rPr>
              <a:t> </a:t>
            </a:r>
            <a:r>
              <a:rPr lang="nb-NO" dirty="0" err="1">
                <a:latin typeface="+mn-lt"/>
              </a:rPr>
              <a:t>ind</a:t>
            </a:r>
            <a:r>
              <a:rPr lang="nb-NO" dirty="0">
                <a:latin typeface="+mn-lt"/>
              </a:rPr>
              <a:t> i Tingenes </a:t>
            </a:r>
            <a:r>
              <a:rPr lang="nb-NO" dirty="0" err="1">
                <a:latin typeface="+mn-lt"/>
              </a:rPr>
              <a:t>Væsen</a:t>
            </a:r>
            <a:r>
              <a:rPr lang="nb-NO" dirty="0">
                <a:latin typeface="+mn-lt"/>
              </a:rPr>
              <a:t>,</a:t>
            </a:r>
          </a:p>
          <a:p>
            <a:pPr>
              <a:spcBef>
                <a:spcPct val="30000"/>
              </a:spcBef>
              <a:defRPr/>
            </a:pPr>
            <a:r>
              <a:rPr lang="nb-NO" dirty="0" err="1">
                <a:latin typeface="+mn-lt"/>
              </a:rPr>
              <a:t>hvad</a:t>
            </a:r>
            <a:r>
              <a:rPr lang="nb-NO" dirty="0">
                <a:latin typeface="+mn-lt"/>
              </a:rPr>
              <a:t> vi heller slet ikke ved, </a:t>
            </a:r>
            <a:r>
              <a:rPr lang="nb-NO" dirty="0" err="1">
                <a:latin typeface="+mn-lt"/>
              </a:rPr>
              <a:t>hvad</a:t>
            </a:r>
            <a:r>
              <a:rPr lang="nb-NO" dirty="0">
                <a:latin typeface="+mn-lt"/>
              </a:rPr>
              <a:t> </a:t>
            </a:r>
            <a:r>
              <a:rPr lang="nb-NO" dirty="0" err="1">
                <a:latin typeface="+mn-lt"/>
              </a:rPr>
              <a:t>vilde</a:t>
            </a:r>
            <a:r>
              <a:rPr lang="nb-NO" dirty="0">
                <a:latin typeface="+mn-lt"/>
              </a:rPr>
              <a:t> sige,</a:t>
            </a:r>
          </a:p>
          <a:p>
            <a:pPr>
              <a:spcBef>
                <a:spcPct val="30000"/>
              </a:spcBef>
              <a:defRPr/>
            </a:pPr>
            <a:r>
              <a:rPr lang="nb-NO" dirty="0">
                <a:latin typeface="+mn-lt"/>
              </a:rPr>
              <a:t>men blot at </a:t>
            </a:r>
            <a:r>
              <a:rPr lang="nb-NO" dirty="0" err="1">
                <a:latin typeface="+mn-lt"/>
              </a:rPr>
              <a:t>udvikle</a:t>
            </a:r>
            <a:r>
              <a:rPr lang="nb-NO" dirty="0">
                <a:latin typeface="+mn-lt"/>
              </a:rPr>
              <a:t> de </a:t>
            </a:r>
            <a:r>
              <a:rPr lang="nb-NO" dirty="0" err="1">
                <a:latin typeface="+mn-lt"/>
              </a:rPr>
              <a:t>Begreber</a:t>
            </a:r>
            <a:r>
              <a:rPr lang="nb-NO" dirty="0">
                <a:latin typeface="+mn-lt"/>
              </a:rPr>
              <a:t>,</a:t>
            </a:r>
          </a:p>
          <a:p>
            <a:pPr>
              <a:spcBef>
                <a:spcPct val="30000"/>
              </a:spcBef>
              <a:defRPr/>
            </a:pPr>
            <a:r>
              <a:rPr lang="nb-NO" dirty="0">
                <a:latin typeface="+mn-lt"/>
              </a:rPr>
              <a:t>der tillader os </a:t>
            </a:r>
            <a:r>
              <a:rPr lang="nb-NO" dirty="0" err="1">
                <a:latin typeface="+mn-lt"/>
              </a:rPr>
              <a:t>paa</a:t>
            </a:r>
            <a:r>
              <a:rPr lang="nb-NO" dirty="0">
                <a:latin typeface="+mn-lt"/>
              </a:rPr>
              <a:t> </a:t>
            </a:r>
            <a:r>
              <a:rPr lang="nb-NO" dirty="0" err="1">
                <a:latin typeface="+mn-lt"/>
              </a:rPr>
              <a:t>frugtbar</a:t>
            </a:r>
            <a:r>
              <a:rPr lang="nb-NO" dirty="0">
                <a:latin typeface="+mn-lt"/>
              </a:rPr>
              <a:t> </a:t>
            </a:r>
            <a:r>
              <a:rPr lang="nb-NO" dirty="0" err="1">
                <a:latin typeface="+mn-lt"/>
              </a:rPr>
              <a:t>Maade</a:t>
            </a:r>
            <a:endParaRPr lang="nb-NO" dirty="0">
              <a:latin typeface="+mn-lt"/>
            </a:endParaRPr>
          </a:p>
          <a:p>
            <a:pPr>
              <a:spcBef>
                <a:spcPct val="30000"/>
              </a:spcBef>
              <a:defRPr/>
            </a:pPr>
            <a:r>
              <a:rPr lang="nb-NO" dirty="0">
                <a:latin typeface="+mn-lt"/>
              </a:rPr>
              <a:t>at tale med hverandre </a:t>
            </a:r>
          </a:p>
          <a:p>
            <a:pPr>
              <a:spcBef>
                <a:spcPct val="30000"/>
              </a:spcBef>
              <a:defRPr/>
            </a:pPr>
            <a:r>
              <a:rPr lang="nb-NO" dirty="0">
                <a:latin typeface="+mn-lt"/>
              </a:rPr>
              <a:t>om </a:t>
            </a:r>
            <a:r>
              <a:rPr lang="nb-NO" dirty="0" err="1">
                <a:latin typeface="+mn-lt"/>
              </a:rPr>
              <a:t>Foreteelserne</a:t>
            </a:r>
            <a:r>
              <a:rPr lang="nb-NO" dirty="0">
                <a:latin typeface="+mn-lt"/>
              </a:rPr>
              <a:t> i Naturen.</a:t>
            </a:r>
            <a:r>
              <a:rPr lang="nb-NO" dirty="0">
                <a:latin typeface="+mn-lt"/>
                <a:cs typeface="Times New Roman" pitchFamily="18" charset="0"/>
              </a:rPr>
              <a:t>»</a:t>
            </a:r>
            <a:endParaRPr lang="nb-NO" dirty="0">
              <a:latin typeface="+mn-lt"/>
            </a:endParaRPr>
          </a:p>
          <a:p>
            <a:pPr>
              <a:spcBef>
                <a:spcPct val="50000"/>
              </a:spcBef>
              <a:defRPr/>
            </a:pPr>
            <a:r>
              <a:rPr lang="nb-NO" dirty="0">
                <a:latin typeface="+mn-lt"/>
              </a:rPr>
              <a:t>					</a:t>
            </a:r>
          </a:p>
        </p:txBody>
      </p:sp>
      <p:pic>
        <p:nvPicPr>
          <p:cNvPr id="23555" name="Picture 4" descr="bohr"/>
          <p:cNvPicPr>
            <a:picLocks noChangeAspect="1" noChangeArrowheads="1"/>
          </p:cNvPicPr>
          <p:nvPr/>
        </p:nvPicPr>
        <p:blipFill>
          <a:blip r:embed="rId2" cstate="print">
            <a:lum bright="18000"/>
          </a:blip>
          <a:srcRect/>
          <a:stretch>
            <a:fillRect/>
          </a:stretch>
        </p:blipFill>
        <p:spPr bwMode="auto">
          <a:xfrm>
            <a:off x="5562600" y="3422650"/>
            <a:ext cx="2292350" cy="3048000"/>
          </a:xfrm>
          <a:prstGeom prst="rect">
            <a:avLst/>
          </a:prstGeom>
          <a:noFill/>
          <a:ln w="22225">
            <a:solidFill>
              <a:srgbClr val="CC0000"/>
            </a:solidFill>
            <a:miter lim="800000"/>
            <a:headEnd/>
            <a:tailEnd/>
          </a:ln>
        </p:spPr>
      </p:pic>
      <p:sp>
        <p:nvSpPr>
          <p:cNvPr id="23556" name="Text Box 5"/>
          <p:cNvSpPr txBox="1">
            <a:spLocks noChangeArrowheads="1"/>
          </p:cNvSpPr>
          <p:nvPr/>
        </p:nvSpPr>
        <p:spPr bwMode="auto">
          <a:xfrm>
            <a:off x="2917825" y="5592763"/>
            <a:ext cx="2514600" cy="822325"/>
          </a:xfrm>
          <a:prstGeom prst="rect">
            <a:avLst/>
          </a:prstGeom>
          <a:solidFill>
            <a:schemeClr val="bg1"/>
          </a:solidFill>
          <a:ln w="9525">
            <a:noFill/>
            <a:miter lim="800000"/>
            <a:headEnd/>
            <a:tailEnd/>
          </a:ln>
        </p:spPr>
        <p:txBody>
          <a:bodyPr>
            <a:spAutoFit/>
          </a:bodyPr>
          <a:lstStyle/>
          <a:p>
            <a:pPr algn="r">
              <a:spcBef>
                <a:spcPct val="50000"/>
              </a:spcBef>
            </a:pPr>
            <a:r>
              <a:rPr lang="nb-NO" i="1">
                <a:solidFill>
                  <a:srgbClr val="CC0000"/>
                </a:solidFill>
              </a:rPr>
              <a:t>Niels Bohr (1935)</a:t>
            </a:r>
          </a:p>
        </p:txBody>
      </p:sp>
      <p:sp>
        <p:nvSpPr>
          <p:cNvPr id="31750" name="Rectangle 6"/>
          <p:cNvSpPr>
            <a:spLocks noChangeArrowheads="1"/>
          </p:cNvSpPr>
          <p:nvPr/>
        </p:nvSpPr>
        <p:spPr bwMode="auto">
          <a:xfrm>
            <a:off x="684213" y="333375"/>
            <a:ext cx="8064500" cy="650875"/>
          </a:xfrm>
          <a:prstGeom prst="rect">
            <a:avLst/>
          </a:prstGeom>
          <a:noFill/>
          <a:ln w="9525">
            <a:noFill/>
            <a:miter lim="800000"/>
            <a:headEnd/>
            <a:tailEnd/>
          </a:ln>
        </p:spPr>
        <p:txBody>
          <a:bodyPr anchor="ctr"/>
          <a:lstStyle/>
          <a:p>
            <a:pPr algn="ctr">
              <a:defRPr/>
            </a:pPr>
            <a:endParaRPr lang="nb-NO" sz="3600" dirty="0">
              <a:solidFill>
                <a:srgbClr val="CC0000"/>
              </a:solidFill>
              <a:latin typeface="+mj-l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MN_FYS_UiO">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MN_FYS_UiO</Template>
  <TotalTime>56</TotalTime>
  <Words>956</Words>
  <Application>Microsoft Office PowerPoint</Application>
  <PresentationFormat>On-screen Show (4:3)</PresentationFormat>
  <Paragraphs>90</Paragraphs>
  <Slides>20</Slides>
  <Notes>5</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MN_FYS_UiO</vt:lpstr>
      <vt:lpstr>Slide 1</vt:lpstr>
      <vt:lpstr>Deriving theories from the facts</vt:lpstr>
      <vt:lpstr> </vt:lpstr>
      <vt:lpstr>David Hume (1711 - 1776)</vt:lpstr>
      <vt:lpstr>David Hume (1711 - 1776)</vt:lpstr>
      <vt:lpstr>Immanuel Kant (1724 - 1804)</vt:lpstr>
      <vt:lpstr>Immanuel Kant (1724 - 1804)</vt:lpstr>
      <vt:lpstr>Immanuel Kant (1724 - 1804)</vt:lpstr>
      <vt:lpstr>Logikk</vt:lpstr>
      <vt:lpstr>Induktivisme</vt:lpstr>
      <vt:lpstr>Induktivisme</vt:lpstr>
      <vt:lpstr>  </vt:lpstr>
      <vt:lpstr>Skolens naturfag?</vt:lpstr>
      <vt:lpstr>Karl Popper  (1902-1994): </vt:lpstr>
      <vt:lpstr>Karl Popper:   Hypotetisk-deduktiv metode</vt:lpstr>
      <vt:lpstr>Også hypotetisk-deduktiv metode gir bare tentative konklusjoner </vt:lpstr>
      <vt:lpstr>Kritikk av falsifikasjonismen</vt:lpstr>
      <vt:lpstr>Thomas Kuhn (1922-1996) </vt:lpstr>
      <vt:lpstr>Thomas Kuhn</vt:lpstr>
      <vt:lpstr>Slide 20</vt:lpstr>
    </vt:vector>
  </TitlesOfParts>
  <Company>Universitetet i Oslo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ekarolin</dc:creator>
  <cp:lastModifiedBy>carla</cp:lastModifiedBy>
  <cp:revision>6</cp:revision>
  <dcterms:created xsi:type="dcterms:W3CDTF">2010-08-18T08:34:33Z</dcterms:created>
  <dcterms:modified xsi:type="dcterms:W3CDTF">2011-04-04T06:42:59Z</dcterms:modified>
</cp:coreProperties>
</file>