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7" r:id="rId2"/>
    <p:sldId id="283" r:id="rId3"/>
    <p:sldId id="259" r:id="rId4"/>
    <p:sldId id="260" r:id="rId5"/>
    <p:sldId id="307" r:id="rId6"/>
    <p:sldId id="311" r:id="rId7"/>
    <p:sldId id="261" r:id="rId8"/>
    <p:sldId id="295" r:id="rId9"/>
    <p:sldId id="294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87" r:id="rId24"/>
    <p:sldId id="288" r:id="rId25"/>
    <p:sldId id="286" r:id="rId26"/>
    <p:sldId id="291" r:id="rId27"/>
    <p:sldId id="292" r:id="rId28"/>
    <p:sldId id="305" r:id="rId29"/>
  </p:sldIdLst>
  <p:sldSz cx="9144000" cy="6858000" type="screen4x3"/>
  <p:notesSz cx="6669088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44A"/>
    <a:srgbClr val="919191"/>
    <a:srgbClr val="072F67"/>
    <a:srgbClr val="D1D1D1"/>
    <a:srgbClr val="595959"/>
    <a:srgbClr val="FD7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96" autoAdjust="0"/>
  </p:normalViewPr>
  <p:slideViewPr>
    <p:cSldViewPr>
      <p:cViewPr varScale="1">
        <p:scale>
          <a:sx n="154" d="100"/>
          <a:sy n="154" d="100"/>
        </p:scale>
        <p:origin x="-22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5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18.wmf"/><Relationship Id="rId4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0458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631" y="0"/>
            <a:ext cx="2890457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307"/>
            <a:ext cx="2890458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631" y="9430307"/>
            <a:ext cx="2890457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5C61CD-B0AC-4718-8135-C3DB6152F1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254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6947" cy="53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470" y="1"/>
            <a:ext cx="2842153" cy="53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5025" y="763588"/>
            <a:ext cx="4987925" cy="3741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522" y="4734244"/>
            <a:ext cx="4861578" cy="442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Klikk for å redigere tekststiler i malen</a:t>
            </a:r>
          </a:p>
          <a:p>
            <a:pPr lvl="1"/>
            <a:r>
              <a:rPr lang="en-GB" noProof="0" smtClean="0"/>
              <a:t>Andre nivå</a:t>
            </a:r>
          </a:p>
          <a:p>
            <a:pPr lvl="2"/>
            <a:r>
              <a:rPr lang="en-GB" noProof="0" smtClean="0"/>
              <a:t>Tredje nivå</a:t>
            </a:r>
          </a:p>
          <a:p>
            <a:pPr lvl="3"/>
            <a:r>
              <a:rPr lang="en-GB" noProof="0" smtClean="0"/>
              <a:t>Fjerde nivå</a:t>
            </a:r>
          </a:p>
          <a:p>
            <a:pPr lvl="4"/>
            <a:r>
              <a:rPr lang="en-GB" noProof="0" smtClean="0"/>
              <a:t>Femte nivå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92128"/>
            <a:ext cx="2916947" cy="53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470" y="9392128"/>
            <a:ext cx="2842153" cy="53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DB066D2-AB41-4901-8A44-D222D94F7D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2787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A3569A-5515-4608-BEFF-B35F60A40CB1}" type="slidenum">
              <a:rPr lang="en-GB" altLang="en-US" sz="1200" smtClean="0"/>
              <a:pPr eaLnBrk="1" hangingPunct="1"/>
              <a:t>1</a:t>
            </a:fld>
            <a:endParaRPr lang="en-GB" altLang="en-US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AD3B251-1ECB-49BA-961C-217F76B74287}" type="slidenum">
              <a:rPr lang="en-GB" altLang="en-US" sz="1200" smtClean="0"/>
              <a:pPr eaLnBrk="1" hangingPunct="1"/>
              <a:t>2</a:t>
            </a:fld>
            <a:endParaRPr lang="en-GB" altLang="en-US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72C8E7-14D6-42C4-B270-BBBD9352061E}" type="slidenum">
              <a:rPr lang="en-GB" altLang="en-US" sz="1200" smtClean="0"/>
              <a:pPr eaLnBrk="1" hangingPunct="1"/>
              <a:t>3</a:t>
            </a:fld>
            <a:endParaRPr lang="en-GB" altLang="en-US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201561D-D299-46AB-AB40-48E86F7B16A6}" type="slidenum">
              <a:rPr lang="en-GB" altLang="en-US" sz="1200" smtClean="0"/>
              <a:pPr eaLnBrk="1" hangingPunct="1"/>
              <a:t>4</a:t>
            </a:fld>
            <a:endParaRPr lang="en-GB" altLang="en-US" sz="120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B3D39EA-41B5-4A73-8B81-2AF00D5DE8B2}" type="slidenum">
              <a:rPr lang="en-GB" altLang="en-US" sz="1200" smtClean="0"/>
              <a:pPr eaLnBrk="1" hangingPunct="1"/>
              <a:t>5</a:t>
            </a:fld>
            <a:endParaRPr lang="en-GB" altLang="en-US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B3D39EA-41B5-4A73-8B81-2AF00D5DE8B2}" type="slidenum">
              <a:rPr lang="en-GB" altLang="en-US" sz="1200" smtClean="0"/>
              <a:pPr eaLnBrk="1" hangingPunct="1"/>
              <a:t>6</a:t>
            </a:fld>
            <a:endParaRPr lang="en-GB" altLang="en-US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B3D39EA-41B5-4A73-8B81-2AF00D5DE8B2}" type="slidenum">
              <a:rPr lang="en-GB" altLang="en-US" sz="1200" smtClean="0"/>
              <a:pPr eaLnBrk="1" hangingPunct="1"/>
              <a:t>7</a:t>
            </a:fld>
            <a:endParaRPr lang="en-GB" altLang="en-US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C72F70F-0204-4DB3-BA86-186B49383914}" type="slidenum">
              <a:rPr lang="en-GB" altLang="en-US" sz="1200" smtClean="0"/>
              <a:pPr eaLnBrk="1" hangingPunct="1"/>
              <a:t>8</a:t>
            </a:fld>
            <a:endParaRPr lang="en-GB" altLang="en-US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30533AA-FECF-4C98-92A1-14E7BDCD4DC4}" type="slidenum">
              <a:rPr lang="en-GB" altLang="en-US" sz="1200" smtClean="0"/>
              <a:pPr eaLnBrk="1" hangingPunct="1"/>
              <a:t>9</a:t>
            </a:fld>
            <a:endParaRPr lang="en-GB" altLang="en-US" sz="120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1CDC9BD-6DE4-48FD-9AB2-D2A188C36043}" type="slidenum">
              <a:rPr lang="en-GB" altLang="en-US" sz="1200" smtClean="0"/>
              <a:pPr eaLnBrk="1" hangingPunct="1"/>
              <a:t>10</a:t>
            </a:fld>
            <a:endParaRPr lang="en-GB" altLang="en-US" sz="12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08360A1-1426-4569-BE48-98FFB7CA12DF}" type="slidenum">
              <a:rPr lang="en-GB" altLang="en-US" sz="1200" smtClean="0"/>
              <a:pPr eaLnBrk="1" hangingPunct="1"/>
              <a:t>11</a:t>
            </a:fld>
            <a:endParaRPr lang="en-GB" altLang="en-US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7C84639-6865-4353-8B94-273C703A57CC}" type="slidenum">
              <a:rPr lang="en-GB" altLang="en-US" sz="1200" smtClean="0"/>
              <a:pPr eaLnBrk="1" hangingPunct="1"/>
              <a:t>12</a:t>
            </a:fld>
            <a:endParaRPr lang="en-GB" altLang="en-US" sz="12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EC91046-9C59-4415-B040-9556B940AD77}" type="slidenum">
              <a:rPr lang="en-GB" altLang="en-US" sz="1200" smtClean="0"/>
              <a:pPr eaLnBrk="1" hangingPunct="1"/>
              <a:t>13</a:t>
            </a:fld>
            <a:endParaRPr lang="en-GB" altLang="en-US" sz="12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9CB1E1-36FB-4DD4-BDB4-487D266B01CE}" type="slidenum">
              <a:rPr lang="en-GB" altLang="en-US" sz="1200" smtClean="0"/>
              <a:pPr eaLnBrk="1" hangingPunct="1"/>
              <a:t>14</a:t>
            </a:fld>
            <a:endParaRPr lang="en-GB" altLang="en-US" sz="12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CF75F11-20D6-4DD9-9D27-0ED95907428A}" type="slidenum">
              <a:rPr lang="en-GB" altLang="en-US" sz="1200" smtClean="0"/>
              <a:pPr eaLnBrk="1" hangingPunct="1"/>
              <a:t>15</a:t>
            </a:fld>
            <a:endParaRPr lang="en-GB" altLang="en-US" sz="12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3814DF7-0B30-4FFA-82CB-64B2563A6A34}" type="slidenum">
              <a:rPr lang="en-GB" altLang="en-US" sz="1200" smtClean="0"/>
              <a:pPr eaLnBrk="1" hangingPunct="1"/>
              <a:t>16</a:t>
            </a:fld>
            <a:endParaRPr lang="en-GB" altLang="en-US" sz="120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0257FF-0C40-4C97-A4E9-1EF92958EDA3}" type="slidenum">
              <a:rPr lang="en-GB" altLang="en-US" sz="1200" smtClean="0"/>
              <a:pPr eaLnBrk="1" hangingPunct="1"/>
              <a:t>17</a:t>
            </a:fld>
            <a:endParaRPr lang="en-GB" altLang="en-US" sz="120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DB6C511-AE9D-4966-97F4-FA4924663CA9}" type="slidenum">
              <a:rPr lang="en-GB" altLang="en-US" sz="1200" smtClean="0"/>
              <a:pPr eaLnBrk="1" hangingPunct="1"/>
              <a:t>18</a:t>
            </a:fld>
            <a:endParaRPr lang="en-GB" altLang="en-US" sz="120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16BFFED-51DE-4655-8964-95FFD9518A12}" type="slidenum">
              <a:rPr lang="en-GB" altLang="en-US" sz="1200" smtClean="0"/>
              <a:pPr eaLnBrk="1" hangingPunct="1"/>
              <a:t>19</a:t>
            </a:fld>
            <a:endParaRPr lang="en-GB" altLang="en-US" sz="12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D9CBF9-D272-4223-88A7-C0F7751477EE}" type="slidenum">
              <a:rPr lang="en-GB" altLang="en-US" sz="1200" smtClean="0"/>
              <a:pPr eaLnBrk="1" hangingPunct="1"/>
              <a:t>20</a:t>
            </a:fld>
            <a:endParaRPr lang="en-GB" altLang="en-US" sz="12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32BD9DA-4925-4D6D-8A6C-F9DE1EE31621}" type="slidenum">
              <a:rPr lang="en-GB" altLang="en-US" sz="1200" smtClean="0"/>
              <a:pPr eaLnBrk="1" hangingPunct="1"/>
              <a:t>21</a:t>
            </a:fld>
            <a:endParaRPr lang="en-GB" altLang="en-US" sz="1200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E6B88D6-3663-4B49-B73B-93D55CEEDF85}" type="slidenum">
              <a:rPr lang="en-GB" altLang="en-US" sz="1200" smtClean="0"/>
              <a:pPr eaLnBrk="1" hangingPunct="1"/>
              <a:t>22</a:t>
            </a:fld>
            <a:endParaRPr lang="en-GB" altLang="en-US" sz="1200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9DA988C-B3F4-4ADF-A517-F7D1ED7CBD4A}" type="slidenum">
              <a:rPr lang="en-GB" altLang="en-US" sz="1200" smtClean="0"/>
              <a:pPr eaLnBrk="1" hangingPunct="1"/>
              <a:t>23</a:t>
            </a:fld>
            <a:endParaRPr lang="en-GB" altLang="en-US" sz="120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FBF8DE7-C213-4D71-B8EB-5C070C56960F}" type="slidenum">
              <a:rPr lang="en-GB" altLang="en-US" sz="1200" smtClean="0"/>
              <a:pPr eaLnBrk="1" hangingPunct="1"/>
              <a:t>24</a:t>
            </a:fld>
            <a:endParaRPr lang="en-GB" altLang="en-US" sz="1200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B8D1B70-E80D-4D03-8B00-42BF0A027A4A}" type="slidenum">
              <a:rPr lang="en-GB" altLang="en-US" sz="1200" smtClean="0"/>
              <a:pPr eaLnBrk="1" hangingPunct="1"/>
              <a:t>25</a:t>
            </a:fld>
            <a:endParaRPr lang="en-GB" altLang="en-US" sz="1200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A7E2BEA-2304-4049-AA51-5DC5C12D6AB5}" type="slidenum">
              <a:rPr lang="en-GB" altLang="en-US" sz="1200" smtClean="0"/>
              <a:pPr eaLnBrk="1" hangingPunct="1"/>
              <a:t>26</a:t>
            </a:fld>
            <a:endParaRPr lang="en-GB" altLang="en-US" sz="1200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3F4B524-BC09-48B4-92B4-DFFEFDE99D83}" type="slidenum">
              <a:rPr lang="en-GB" altLang="en-US" sz="1200" smtClean="0"/>
              <a:pPr eaLnBrk="1" hangingPunct="1"/>
              <a:t>27</a:t>
            </a:fld>
            <a:endParaRPr lang="en-GB" altLang="en-US" sz="1200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089650"/>
            <a:ext cx="9588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9" name="Rectangle 25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819400"/>
            <a:ext cx="7543800" cy="1600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Klikk for å redigere tittelstil i malen</a:t>
            </a:r>
            <a:endParaRPr lang="nn-NO" noProof="0" smtClean="0"/>
          </a:p>
        </p:txBody>
      </p:sp>
      <p:sp>
        <p:nvSpPr>
          <p:cNvPr id="6188" name="Rectangle 44"/>
          <p:cNvSpPr>
            <a:spLocks noGrp="1" noChangeArrowheads="1"/>
          </p:cNvSpPr>
          <p:nvPr>
            <p:ph type="ctrTitle"/>
          </p:nvPr>
        </p:nvSpPr>
        <p:spPr>
          <a:xfrm>
            <a:off x="762000" y="914400"/>
            <a:ext cx="75438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n-NO" noProof="0" smtClean="0"/>
              <a:t>Klikk for å redigere tittelstil i malen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21.09.2010</a:t>
            </a:r>
            <a:endParaRPr lang="en-GB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1295400" y="6477000"/>
            <a:ext cx="1371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143375" y="6477000"/>
            <a:ext cx="8382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1FFF3-942F-4E62-AEF3-1678D36C81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5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4FA76-EA28-46B6-A0B6-CD043DDDDB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550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07072-BB83-4BA8-937A-B38410BEC8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61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CB298-B97C-4290-B0EB-3AD1E1ED31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76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8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7F1E1-3BA4-4DA7-A01E-284FDB8978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A7BF9-105B-4EC6-958B-B3B9B40A41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47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25102-04FA-4966-97B6-709A991C8F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89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8DEA8-78CE-4BC8-AC33-08E750E0BE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21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D90EA-DCAD-4D12-8243-C254F1E932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01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C9435-F506-4FBF-90F9-CA53472DC3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10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BD95A-7E82-4BA7-85F1-D6AE1D1853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621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CE47F-6E16-42F4-8EC4-16B5DFC58C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985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Klikk for å redigere tittelstil i malen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Klikk for å redigere tekststiler i malen</a:t>
            </a:r>
          </a:p>
          <a:p>
            <a:pPr lvl="1"/>
            <a:r>
              <a:rPr lang="en-GB" altLang="en-US" smtClean="0"/>
              <a:t>Andre nivå</a:t>
            </a:r>
          </a:p>
        </p:txBody>
      </p:sp>
      <p:sp>
        <p:nvSpPr>
          <p:cNvPr id="1074" name="Rectangle 5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nb-NO"/>
              <a:t>28.02.2012</a:t>
            </a:r>
            <a:endParaRPr lang="en-GB"/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71600" y="64770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95959"/>
                </a:solidFill>
                <a:latin typeface="+mj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76" name="Rectangle 5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67200" y="6477000"/>
            <a:ext cx="609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latin typeface="+mj-lt"/>
              </a:defRPr>
            </a:lvl1pPr>
          </a:lstStyle>
          <a:p>
            <a:pPr>
              <a:defRPr/>
            </a:pPr>
            <a:fld id="{B670E324-89AC-48CF-B213-756D924DE2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72F67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D7347"/>
        </a:buClr>
        <a:buChar char="•"/>
        <a:defRPr sz="24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D7347"/>
        </a:buClr>
        <a:buChar char="•"/>
        <a:defRPr sz="2000">
          <a:solidFill>
            <a:srgbClr val="59595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D7347"/>
        </a:buClr>
        <a:buChar char="•"/>
        <a:defRPr>
          <a:solidFill>
            <a:srgbClr val="595959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D7347"/>
        </a:buClr>
        <a:buChar char="•"/>
        <a:defRPr>
          <a:solidFill>
            <a:srgbClr val="595959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D7347"/>
        </a:buClr>
        <a:buChar char="•"/>
        <a:defRPr>
          <a:solidFill>
            <a:srgbClr val="595959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D7347"/>
        </a:buClr>
        <a:buChar char="•"/>
        <a:defRPr>
          <a:solidFill>
            <a:srgbClr val="595959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D7347"/>
        </a:buClr>
        <a:buChar char="•"/>
        <a:defRPr>
          <a:solidFill>
            <a:srgbClr val="595959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D7347"/>
        </a:buClr>
        <a:buChar char="•"/>
        <a:defRPr>
          <a:solidFill>
            <a:srgbClr val="595959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D7347"/>
        </a:buClr>
        <a:buChar char="•"/>
        <a:defRPr>
          <a:solidFill>
            <a:srgbClr val="595959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7.wmf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17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9.wmf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6.bin"/><Relationship Id="rId5" Type="http://schemas.openxmlformats.org/officeDocument/2006/relationships/image" Target="../media/image18.wmf"/><Relationship Id="rId10" Type="http://schemas.openxmlformats.org/officeDocument/2006/relationships/image" Target="../media/image20.wmf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2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6.wmf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8.emf"/><Relationship Id="rId5" Type="http://schemas.openxmlformats.org/officeDocument/2006/relationships/image" Target="../media/image18.wmf"/><Relationship Id="rId10" Type="http://schemas.openxmlformats.org/officeDocument/2006/relationships/image" Target="../media/image27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wmf"/><Relationship Id="rId5" Type="http://schemas.openxmlformats.org/officeDocument/2006/relationships/oleObject" Target="file:///C:\2-IFE-dokumenter\PUS\C2.ORG!Plot1" TargetMode="Externa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6.wmf"/><Relationship Id="rId4" Type="http://schemas.openxmlformats.org/officeDocument/2006/relationships/image" Target="../media/image37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2553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Analysis of powder neutron diffraction data</a:t>
            </a:r>
            <a:endParaRPr lang="en-GB" altLang="en-US" smtClean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029200" y="4953000"/>
            <a:ext cx="12065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295400" y="4953000"/>
            <a:ext cx="1270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62000" y="2492375"/>
            <a:ext cx="5867400" cy="8953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GB" altLang="en-US" smtClean="0"/>
              <a:t>The Rietveld method</a:t>
            </a:r>
          </a:p>
          <a:p>
            <a:pPr eaLnBrk="1" hangingPunct="1"/>
            <a:r>
              <a:rPr lang="en-GB" altLang="en-US" smtClean="0"/>
              <a:t>Examples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762000" y="4368800"/>
            <a:ext cx="7543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 sz="24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 sz="2000">
                <a:solidFill>
                  <a:srgbClr val="595959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>
                <a:solidFill>
                  <a:srgbClr val="595959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>
                <a:solidFill>
                  <a:srgbClr val="595959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>
                <a:solidFill>
                  <a:srgbClr val="595959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>
                <a:solidFill>
                  <a:srgbClr val="595959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>
                <a:solidFill>
                  <a:srgbClr val="595959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>
                <a:solidFill>
                  <a:srgbClr val="595959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D7347"/>
              </a:buClr>
              <a:buChar char="•"/>
              <a:defRPr>
                <a:solidFill>
                  <a:srgbClr val="595959"/>
                </a:solidFill>
                <a:latin typeface="+mj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nb-NO" dirty="0" smtClean="0"/>
              <a:t>MENA3100 – </a:t>
            </a:r>
            <a:r>
              <a:rPr lang="nb-NO" dirty="0" err="1" smtClean="0"/>
              <a:t>February</a:t>
            </a:r>
            <a:r>
              <a:rPr lang="nb-NO" dirty="0" smtClean="0"/>
              <a:t> </a:t>
            </a:r>
            <a:r>
              <a:rPr lang="nb-NO" dirty="0" smtClean="0"/>
              <a:t>27 2017</a:t>
            </a:r>
            <a:endParaRPr lang="nb-NO" dirty="0" smtClean="0"/>
          </a:p>
          <a:p>
            <a:pPr algn="ctr">
              <a:defRPr/>
            </a:pPr>
            <a:endParaRPr lang="nb-NO" dirty="0" smtClean="0"/>
          </a:p>
          <a:p>
            <a:pPr marL="0" indent="0" algn="ctr">
              <a:buFontTx/>
              <a:buNone/>
              <a:defRPr/>
            </a:pPr>
            <a:r>
              <a:rPr lang="nb-NO" dirty="0" smtClean="0"/>
              <a:t>Magnus H. Sørby	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Analysis of powder (neutron) powder diffraction data.</a:t>
            </a:r>
            <a:endParaRPr lang="en-GB" altLang="en-US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029200" y="4953000"/>
            <a:ext cx="12065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295400" y="4953000"/>
            <a:ext cx="1270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867400" cy="2923877"/>
          </a:xfrm>
        </p:spPr>
        <p:txBody>
          <a:bodyPr>
            <a:spAutoFit/>
          </a:bodyPr>
          <a:lstStyle/>
          <a:p>
            <a:pPr eaLnBrk="1" hangingPunct="1">
              <a:buFontTx/>
              <a:buNone/>
            </a:pPr>
            <a:r>
              <a:rPr lang="nb-NO" altLang="en-US" u="sng" dirty="0" smtClean="0"/>
              <a:t>The </a:t>
            </a:r>
            <a:r>
              <a:rPr lang="nb-NO" altLang="en-US" u="sng" dirty="0" err="1" smtClean="0"/>
              <a:t>Rietveld</a:t>
            </a:r>
            <a:r>
              <a:rPr lang="nb-NO" altLang="en-US" u="sng" dirty="0" smtClean="0"/>
              <a:t> </a:t>
            </a:r>
            <a:r>
              <a:rPr lang="nb-NO" altLang="en-US" u="sng" dirty="0" err="1" smtClean="0"/>
              <a:t>method</a:t>
            </a:r>
            <a:endParaRPr lang="nb-NO" altLang="en-US" u="sng" dirty="0" smtClean="0"/>
          </a:p>
          <a:p>
            <a:pPr eaLnBrk="1" hangingPunct="1"/>
            <a:r>
              <a:rPr lang="nb-NO" altLang="en-US" sz="2000" dirty="0" err="1" smtClean="0"/>
              <a:t>Introduced</a:t>
            </a:r>
            <a:r>
              <a:rPr lang="nb-NO" altLang="en-US" sz="2000" dirty="0" smtClean="0"/>
              <a:t> by Hugo </a:t>
            </a:r>
            <a:r>
              <a:rPr lang="nb-NO" altLang="en-US" sz="2000" dirty="0" err="1" smtClean="0"/>
              <a:t>Rietveld</a:t>
            </a:r>
            <a:r>
              <a:rPr lang="nb-NO" altLang="en-US" sz="2000" dirty="0" smtClean="0"/>
              <a:t> in 1967 </a:t>
            </a:r>
            <a:br>
              <a:rPr lang="nb-NO" altLang="en-US" sz="2000" dirty="0" smtClean="0"/>
            </a:br>
            <a:r>
              <a:rPr lang="nb-NO" altLang="en-US" sz="1400" dirty="0" smtClean="0"/>
              <a:t>H. M. </a:t>
            </a:r>
            <a:r>
              <a:rPr lang="nb-NO" altLang="en-US" sz="1400" dirty="0" err="1" smtClean="0"/>
              <a:t>Rietveld</a:t>
            </a:r>
            <a:r>
              <a:rPr lang="nb-NO" altLang="en-US" sz="1400" dirty="0" smtClean="0"/>
              <a:t>, Acta </a:t>
            </a:r>
            <a:r>
              <a:rPr lang="nb-NO" altLang="en-US" sz="1400" dirty="0" err="1" smtClean="0"/>
              <a:t>Cryst</a:t>
            </a:r>
            <a:r>
              <a:rPr lang="nb-NO" altLang="en-US" sz="1400" dirty="0" smtClean="0"/>
              <a:t>. 22 (1967) 151</a:t>
            </a:r>
            <a:br>
              <a:rPr lang="nb-NO" altLang="en-US" sz="1400" dirty="0" smtClean="0"/>
            </a:br>
            <a:r>
              <a:rPr lang="nb-NO" altLang="en-US" sz="1400" dirty="0" smtClean="0"/>
              <a:t>H. M. </a:t>
            </a:r>
            <a:r>
              <a:rPr lang="nb-NO" altLang="en-US" sz="1400" dirty="0" err="1" smtClean="0"/>
              <a:t>Rietveld</a:t>
            </a:r>
            <a:r>
              <a:rPr lang="nb-NO" altLang="en-US" sz="1400" dirty="0" smtClean="0"/>
              <a:t>, J. App. </a:t>
            </a:r>
            <a:r>
              <a:rPr lang="nb-NO" altLang="en-US" sz="1400" dirty="0" err="1" smtClean="0"/>
              <a:t>Cryst</a:t>
            </a:r>
            <a:r>
              <a:rPr lang="nb-NO" altLang="en-US" sz="1400" dirty="0" smtClean="0"/>
              <a:t>. 2 (1969) 65 </a:t>
            </a:r>
          </a:p>
          <a:p>
            <a:pPr eaLnBrk="1" hangingPunct="1"/>
            <a:r>
              <a:rPr lang="nb-NO" altLang="en-US" sz="2000" dirty="0" err="1" smtClean="0"/>
              <a:t>Revolutionized</a:t>
            </a:r>
            <a:r>
              <a:rPr lang="nb-NO" altLang="en-US" sz="2000" dirty="0" smtClean="0"/>
              <a:t> </a:t>
            </a:r>
            <a:r>
              <a:rPr lang="nb-NO" altLang="en-US" sz="2000" dirty="0" err="1" smtClean="0"/>
              <a:t>analysis</a:t>
            </a:r>
            <a:r>
              <a:rPr lang="nb-NO" altLang="en-US" sz="2000" dirty="0" smtClean="0"/>
              <a:t> </a:t>
            </a:r>
            <a:r>
              <a:rPr lang="nb-NO" altLang="en-US" sz="2000" dirty="0" err="1" smtClean="0"/>
              <a:t>of</a:t>
            </a:r>
            <a:r>
              <a:rPr lang="nb-NO" altLang="en-US" sz="2000" dirty="0" smtClean="0"/>
              <a:t> </a:t>
            </a:r>
            <a:r>
              <a:rPr lang="nb-NO" altLang="en-US" sz="2000" dirty="0" err="1" smtClean="0"/>
              <a:t>powder</a:t>
            </a:r>
            <a:r>
              <a:rPr lang="nb-NO" altLang="en-US" sz="2000" dirty="0" smtClean="0"/>
              <a:t> </a:t>
            </a:r>
            <a:r>
              <a:rPr lang="nb-NO" altLang="en-US" sz="2000" dirty="0" err="1" smtClean="0"/>
              <a:t>diffraction</a:t>
            </a:r>
            <a:r>
              <a:rPr lang="nb-NO" altLang="en-US" sz="2000" dirty="0" smtClean="0"/>
              <a:t> data. </a:t>
            </a:r>
            <a:r>
              <a:rPr lang="nb-NO" altLang="en-US" sz="2000" dirty="0" err="1" smtClean="0"/>
              <a:t>Cited</a:t>
            </a:r>
            <a:r>
              <a:rPr lang="nb-NO" altLang="en-US" sz="2000" dirty="0" smtClean="0"/>
              <a:t> </a:t>
            </a:r>
            <a:r>
              <a:rPr lang="nb-NO" altLang="en-US" sz="2000" dirty="0" smtClean="0"/>
              <a:t>times 11818. </a:t>
            </a:r>
            <a:r>
              <a:rPr lang="nb-NO" altLang="en-US" sz="2000" dirty="0"/>
              <a:t>(10915 times </a:t>
            </a:r>
            <a:r>
              <a:rPr lang="nb-NO" altLang="en-US" sz="2000" dirty="0" smtClean="0"/>
              <a:t>1 </a:t>
            </a:r>
            <a:r>
              <a:rPr lang="nb-NO" altLang="en-US" sz="2000" dirty="0" err="1" smtClean="0"/>
              <a:t>year</a:t>
            </a:r>
            <a:r>
              <a:rPr lang="nb-NO" altLang="en-US" sz="2000" dirty="0" smtClean="0"/>
              <a:t> </a:t>
            </a:r>
            <a:r>
              <a:rPr lang="nb-NO" altLang="en-US" sz="2000" dirty="0" err="1" smtClean="0"/>
              <a:t>ago</a:t>
            </a:r>
            <a:r>
              <a:rPr lang="nb-NO" altLang="en-US" sz="2000" dirty="0" smtClean="0"/>
              <a:t>)</a:t>
            </a:r>
          </a:p>
          <a:p>
            <a:pPr eaLnBrk="1" hangingPunct="1"/>
            <a:r>
              <a:rPr lang="nb-NO" altLang="en-US" sz="2000" dirty="0" err="1" smtClean="0"/>
              <a:t>Developed</a:t>
            </a:r>
            <a:r>
              <a:rPr lang="nb-NO" altLang="en-US" sz="2000" dirty="0" smtClean="0"/>
              <a:t> as a </a:t>
            </a:r>
            <a:r>
              <a:rPr lang="nb-NO" altLang="en-US" sz="2000" dirty="0" err="1" smtClean="0"/>
              <a:t>technique</a:t>
            </a:r>
            <a:r>
              <a:rPr lang="nb-NO" altLang="en-US" sz="2000" dirty="0" smtClean="0"/>
              <a:t> for </a:t>
            </a:r>
            <a:r>
              <a:rPr lang="nb-NO" altLang="en-US" sz="2000" i="1" dirty="0" err="1" smtClean="0"/>
              <a:t>structure</a:t>
            </a:r>
            <a:r>
              <a:rPr lang="nb-NO" altLang="en-US" sz="2000" i="1" dirty="0" smtClean="0"/>
              <a:t> </a:t>
            </a:r>
            <a:r>
              <a:rPr lang="nb-NO" altLang="en-US" sz="2000" i="1" dirty="0" err="1" smtClean="0"/>
              <a:t>refinement</a:t>
            </a:r>
            <a:r>
              <a:rPr lang="nb-NO" altLang="en-US" sz="2000" dirty="0" smtClean="0"/>
              <a:t>.</a:t>
            </a:r>
            <a:endParaRPr lang="en-GB" altLang="en-US" sz="2000" dirty="0" smtClean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362200"/>
            <a:ext cx="1930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97152"/>
            <a:ext cx="2448272" cy="124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822325"/>
          </a:xfrm>
        </p:spPr>
        <p:txBody>
          <a:bodyPr>
            <a:spAutoFit/>
          </a:bodyPr>
          <a:lstStyle/>
          <a:p>
            <a:pPr marL="457200" indent="-457200" eaLnBrk="1" hangingPunct="1"/>
            <a:r>
              <a:rPr lang="nb-NO" altLang="en-US" smtClean="0"/>
              <a:t>Developed as a technique for </a:t>
            </a:r>
            <a:r>
              <a:rPr lang="nb-NO" altLang="en-US" i="1" smtClean="0"/>
              <a:t>structure refinement</a:t>
            </a:r>
            <a:r>
              <a:rPr lang="nb-NO" altLang="en-US" smtClean="0"/>
              <a:t>.</a:t>
            </a:r>
            <a:endParaRPr lang="en-GB" altLang="en-US" u="sng" smtClean="0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381000" y="2667000"/>
            <a:ext cx="5041900" cy="3503613"/>
            <a:chOff x="240" y="1680"/>
            <a:chExt cx="3176" cy="2207"/>
          </a:xfrm>
        </p:grpSpPr>
        <p:pic>
          <p:nvPicPr>
            <p:cNvPr id="6177" name="Picture 5"/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7" t="4915" r="3551" b="6113"/>
            <a:stretch>
              <a:fillRect/>
            </a:stretch>
          </p:blipFill>
          <p:spPr bwMode="auto">
            <a:xfrm>
              <a:off x="240" y="1680"/>
              <a:ext cx="3176" cy="2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78" name="Rectangle 6"/>
            <p:cNvSpPr>
              <a:spLocks noChangeArrowheads="1"/>
            </p:cNvSpPr>
            <p:nvPr/>
          </p:nvSpPr>
          <p:spPr bwMode="auto">
            <a:xfrm>
              <a:off x="3168" y="3456"/>
              <a:ext cx="7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79" name="Rectangle 7"/>
            <p:cNvSpPr>
              <a:spLocks noChangeArrowheads="1"/>
            </p:cNvSpPr>
            <p:nvPr/>
          </p:nvSpPr>
          <p:spPr bwMode="auto">
            <a:xfrm>
              <a:off x="816" y="3456"/>
              <a:ext cx="80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80" name="Text Box 8"/>
            <p:cNvSpPr txBox="1">
              <a:spLocks noChangeArrowheads="1"/>
            </p:cNvSpPr>
            <p:nvPr/>
          </p:nvSpPr>
          <p:spPr bwMode="auto">
            <a:xfrm>
              <a:off x="2064" y="1967"/>
              <a:ext cx="99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GB" altLang="en-US">
                  <a:solidFill>
                    <a:srgbClr val="595959"/>
                  </a:solidFill>
                  <a:latin typeface="Arial" charset="0"/>
                </a:rPr>
                <a:t>VD</a:t>
              </a:r>
              <a:r>
                <a:rPr lang="en-GB" altLang="en-US" baseline="-25000">
                  <a:solidFill>
                    <a:srgbClr val="595959"/>
                  </a:solidFill>
                  <a:latin typeface="Arial" charset="0"/>
                </a:rPr>
                <a:t>0.8</a:t>
              </a:r>
            </a:p>
            <a:p>
              <a:pPr eaLnBrk="1" hangingPunct="1"/>
              <a:r>
                <a:rPr lang="en-GB" altLang="en-US">
                  <a:solidFill>
                    <a:srgbClr val="595959"/>
                  </a:solidFill>
                  <a:latin typeface="Arial" charset="0"/>
                </a:rPr>
                <a:t>a = 3.16 Å</a:t>
              </a:r>
            </a:p>
          </p:txBody>
        </p:sp>
      </p:grpSp>
      <p:sp>
        <p:nvSpPr>
          <p:cNvPr id="6149" name="Text Box 9"/>
          <p:cNvSpPr txBox="1">
            <a:spLocks noChangeArrowheads="1"/>
          </p:cNvSpPr>
          <p:nvPr/>
        </p:nvSpPr>
        <p:spPr bwMode="auto">
          <a:xfrm>
            <a:off x="5562600" y="27432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595959"/>
                </a:solidFill>
                <a:latin typeface="Arial" charset="0"/>
              </a:rPr>
              <a:t>The pre-Rietveld life</a:t>
            </a:r>
            <a:endParaRPr lang="en-GB" altLang="en-US">
              <a:solidFill>
                <a:srgbClr val="595959"/>
              </a:solidFill>
              <a:latin typeface="Arial" charset="0"/>
            </a:endParaRPr>
          </a:p>
        </p:txBody>
      </p:sp>
      <p:graphicFrame>
        <p:nvGraphicFramePr>
          <p:cNvPr id="91146" name="Group 10"/>
          <p:cNvGraphicFramePr>
            <a:graphicFrameLocks noGrp="1"/>
          </p:cNvGraphicFramePr>
          <p:nvPr/>
        </p:nvGraphicFramePr>
        <p:xfrm>
          <a:off x="5867400" y="3352800"/>
          <a:ext cx="2362200" cy="2835276"/>
        </p:xfrm>
        <a:graphic>
          <a:graphicData uri="http://schemas.openxmlformats.org/drawingml/2006/table">
            <a:tbl>
              <a:tblPr/>
              <a:tblGrid>
                <a:gridCol w="990600"/>
                <a:gridCol w="1371600"/>
              </a:tblGrid>
              <a:tr h="4573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hkl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Intensity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1000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200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82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211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80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220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120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310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285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....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....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172" name="Object 36"/>
          <p:cNvGraphicFramePr>
            <a:graphicFrameLocks noChangeAspect="1"/>
          </p:cNvGraphicFramePr>
          <p:nvPr/>
        </p:nvGraphicFramePr>
        <p:xfrm>
          <a:off x="5334000" y="4267200"/>
          <a:ext cx="344170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4" name="Equation" r:id="rId5" imgW="1600200" imgH="482600" progId="Equation.3">
                  <p:embed/>
                </p:oleObj>
              </mc:Choice>
              <mc:Fallback>
                <p:oleObj name="Equation" r:id="rId5" imgW="1600200" imgH="482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267200"/>
                        <a:ext cx="3441700" cy="1038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822325"/>
          </a:xfrm>
        </p:spPr>
        <p:txBody>
          <a:bodyPr>
            <a:spAutoFit/>
          </a:bodyPr>
          <a:lstStyle/>
          <a:p>
            <a:pPr marL="457200" indent="-457200" eaLnBrk="1" hangingPunct="1"/>
            <a:r>
              <a:rPr lang="nb-NO" altLang="en-US" smtClean="0"/>
              <a:t>Developed as a technique for </a:t>
            </a:r>
            <a:r>
              <a:rPr lang="nb-NO" altLang="en-US" i="1" smtClean="0"/>
              <a:t>structure refinement</a:t>
            </a:r>
            <a:r>
              <a:rPr lang="nb-NO" altLang="en-US" smtClean="0"/>
              <a:t>.</a:t>
            </a:r>
            <a:endParaRPr lang="en-GB" altLang="en-US" u="sng" smtClean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33400" y="5257800"/>
            <a:ext cx="5065713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09600" y="5410200"/>
            <a:ext cx="228600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7174" name="Picture 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" t="3992" r="3647" b="6418"/>
          <a:stretch>
            <a:fillRect/>
          </a:stretch>
        </p:blipFill>
        <p:spPr bwMode="auto">
          <a:xfrm>
            <a:off x="304800" y="2581275"/>
            <a:ext cx="5145088" cy="351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28600" y="5276850"/>
            <a:ext cx="5334000" cy="463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412750" y="5575300"/>
            <a:ext cx="425450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048000" y="2968625"/>
            <a:ext cx="1985963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Zr</a:t>
            </a:r>
            <a:r>
              <a:rPr lang="en-GB" altLang="en-US" sz="1800" baseline="-25000">
                <a:solidFill>
                  <a:srgbClr val="595959"/>
                </a:solidFill>
                <a:latin typeface="Arial" charset="0"/>
              </a:rPr>
              <a:t>2</a:t>
            </a:r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NiD</a:t>
            </a:r>
            <a:r>
              <a:rPr lang="en-GB" altLang="en-US" sz="1800" baseline="-25000">
                <a:solidFill>
                  <a:srgbClr val="595959"/>
                </a:solidFill>
                <a:latin typeface="Arial" charset="0"/>
              </a:rPr>
              <a:t>4.5</a:t>
            </a:r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 (300 </a:t>
            </a:r>
            <a:r>
              <a:rPr lang="en-GB" altLang="en-US" sz="1800" baseline="30000">
                <a:solidFill>
                  <a:srgbClr val="595959"/>
                </a:solidFill>
                <a:latin typeface="Arial" charset="0"/>
              </a:rPr>
              <a:t>o</a:t>
            </a:r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C)</a:t>
            </a:r>
            <a:endParaRPr lang="en-GB" altLang="en-US" sz="1800" baseline="-25000">
              <a:solidFill>
                <a:srgbClr val="595959"/>
              </a:solidFill>
              <a:latin typeface="Arial" charset="0"/>
            </a:endParaRPr>
          </a:p>
          <a:p>
            <a:pPr eaLnBrk="1" hangingPunct="1"/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a = 6.79 Å </a:t>
            </a:r>
          </a:p>
          <a:p>
            <a:pPr eaLnBrk="1" hangingPunct="1"/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c = 5.61 Å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562600" y="27432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595959"/>
                </a:solidFill>
                <a:latin typeface="Arial" charset="0"/>
              </a:rPr>
              <a:t>The pre-Rietveld life</a:t>
            </a:r>
            <a:endParaRPr lang="en-GB" altLang="en-US">
              <a:solidFill>
                <a:srgbClr val="595959"/>
              </a:solidFill>
              <a:latin typeface="Arial" charset="0"/>
            </a:endParaRPr>
          </a:p>
        </p:txBody>
      </p:sp>
      <p:graphicFrame>
        <p:nvGraphicFramePr>
          <p:cNvPr id="93195" name="Group 11"/>
          <p:cNvGraphicFramePr>
            <a:graphicFrameLocks noGrp="1"/>
          </p:cNvGraphicFramePr>
          <p:nvPr/>
        </p:nvGraphicFramePr>
        <p:xfrm>
          <a:off x="5867400" y="3352800"/>
          <a:ext cx="2362200" cy="2835276"/>
        </p:xfrm>
        <a:graphic>
          <a:graphicData uri="http://schemas.openxmlformats.org/drawingml/2006/table">
            <a:tbl>
              <a:tblPr/>
              <a:tblGrid>
                <a:gridCol w="1219200"/>
                <a:gridCol w="1143000"/>
              </a:tblGrid>
              <a:tr h="4573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hkl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Intensity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23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34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002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121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120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112+220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450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022+130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D7347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</a:rPr>
                        <a:t>1000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3221" name="Group 37"/>
          <p:cNvGrpSpPr>
            <a:grpSpLocks/>
          </p:cNvGrpSpPr>
          <p:nvPr/>
        </p:nvGrpSpPr>
        <p:grpSpPr bwMode="auto">
          <a:xfrm>
            <a:off x="1600200" y="2971800"/>
            <a:ext cx="3403600" cy="2362200"/>
            <a:chOff x="1008" y="1872"/>
            <a:chExt cx="2144" cy="1488"/>
          </a:xfrm>
        </p:grpSpPr>
        <p:grpSp>
          <p:nvGrpSpPr>
            <p:cNvPr id="7206" name="Group 38"/>
            <p:cNvGrpSpPr>
              <a:grpSpLocks/>
            </p:cNvGrpSpPr>
            <p:nvPr/>
          </p:nvGrpSpPr>
          <p:grpSpPr bwMode="auto">
            <a:xfrm>
              <a:off x="1008" y="1872"/>
              <a:ext cx="2144" cy="1488"/>
              <a:chOff x="1008" y="1872"/>
              <a:chExt cx="2144" cy="1488"/>
            </a:xfrm>
          </p:grpSpPr>
          <p:pic>
            <p:nvPicPr>
              <p:cNvPr id="7211" name="Picture 3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2" t="5798" r="3212" b="26778"/>
              <a:stretch>
                <a:fillRect/>
              </a:stretch>
            </p:blipFill>
            <p:spPr bwMode="auto">
              <a:xfrm>
                <a:off x="1488" y="1872"/>
                <a:ext cx="1664" cy="8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212" name="Rectangle 40"/>
              <p:cNvSpPr>
                <a:spLocks noChangeArrowheads="1"/>
              </p:cNvSpPr>
              <p:nvPr/>
            </p:nvSpPr>
            <p:spPr bwMode="auto">
              <a:xfrm>
                <a:off x="1008" y="1872"/>
                <a:ext cx="288" cy="14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7213" name="Line 41"/>
              <p:cNvSpPr>
                <a:spLocks noChangeShapeType="1"/>
              </p:cNvSpPr>
              <p:nvPr/>
            </p:nvSpPr>
            <p:spPr bwMode="auto">
              <a:xfrm>
                <a:off x="1344" y="206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07" name="Text Box 42"/>
            <p:cNvSpPr txBox="1">
              <a:spLocks noChangeArrowheads="1"/>
            </p:cNvSpPr>
            <p:nvPr/>
          </p:nvSpPr>
          <p:spPr bwMode="auto">
            <a:xfrm>
              <a:off x="1688" y="2417"/>
              <a:ext cx="21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002</a:t>
              </a:r>
              <a:endParaRPr lang="en-GB" altLang="en-US" sz="800"/>
            </a:p>
          </p:txBody>
        </p:sp>
        <p:sp>
          <p:nvSpPr>
            <p:cNvPr id="7208" name="Text Box 43"/>
            <p:cNvSpPr txBox="1">
              <a:spLocks noChangeArrowheads="1"/>
            </p:cNvSpPr>
            <p:nvPr/>
          </p:nvSpPr>
          <p:spPr bwMode="auto">
            <a:xfrm>
              <a:off x="1886" y="2387"/>
              <a:ext cx="21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121</a:t>
              </a:r>
              <a:endParaRPr lang="en-GB" altLang="en-US" sz="800"/>
            </a:p>
          </p:txBody>
        </p:sp>
        <p:sp>
          <p:nvSpPr>
            <p:cNvPr id="7209" name="Text Box 44"/>
            <p:cNvSpPr txBox="1">
              <a:spLocks noChangeArrowheads="1"/>
            </p:cNvSpPr>
            <p:nvPr/>
          </p:nvSpPr>
          <p:spPr bwMode="auto">
            <a:xfrm>
              <a:off x="2202" y="2190"/>
              <a:ext cx="32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112/220</a:t>
              </a:r>
              <a:endParaRPr lang="en-GB" altLang="en-US" sz="800"/>
            </a:p>
          </p:txBody>
        </p:sp>
        <p:sp>
          <p:nvSpPr>
            <p:cNvPr id="7210" name="Text Box 45"/>
            <p:cNvSpPr txBox="1">
              <a:spLocks noChangeArrowheads="1"/>
            </p:cNvSpPr>
            <p:nvPr/>
          </p:nvSpPr>
          <p:spPr bwMode="auto">
            <a:xfrm>
              <a:off x="2670" y="1890"/>
              <a:ext cx="32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022/130</a:t>
              </a:r>
              <a:endParaRPr lang="en-GB" altLang="en-US" sz="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484784"/>
            <a:ext cx="5867400" cy="461665"/>
          </a:xfrm>
        </p:spPr>
        <p:txBody>
          <a:bodyPr>
            <a:spAutoFit/>
          </a:bodyPr>
          <a:lstStyle/>
          <a:p>
            <a:pPr marL="0" indent="0" eaLnBrk="1" hangingPunct="1">
              <a:buNone/>
            </a:pPr>
            <a:r>
              <a:rPr lang="en-GB" altLang="en-US" dirty="0" smtClean="0"/>
              <a:t>Rietveld’s observations: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33400" y="5257800"/>
            <a:ext cx="5065713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09600" y="5410200"/>
            <a:ext cx="228600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28600" y="5276850"/>
            <a:ext cx="5334000" cy="463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12750" y="5575300"/>
            <a:ext cx="425450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127277" y="1862654"/>
            <a:ext cx="56886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Well-resolved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Bragg-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peaks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in his PND data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had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the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shape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of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Gaussian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curves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.</a:t>
            </a:r>
            <a:endParaRPr lang="en-GB" altLang="en-US" sz="2000" dirty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668446"/>
            <a:ext cx="383857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3810" y="3016319"/>
                <a:ext cx="1446935" cy="512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𝑦</m:t>
                      </m:r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nb-NO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10" y="3016319"/>
                <a:ext cx="1446935" cy="5123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221940" y="5324901"/>
            <a:ext cx="25498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nb-NO" altLang="en-US" sz="1800" dirty="0" smtClean="0">
                <a:solidFill>
                  <a:srgbClr val="595959"/>
                </a:solidFill>
                <a:latin typeface="Arial" charset="0"/>
              </a:rPr>
              <a:t>The </a:t>
            </a:r>
            <a:r>
              <a:rPr lang="nb-NO" altLang="en-US" sz="1800" dirty="0" err="1" smtClean="0">
                <a:solidFill>
                  <a:srgbClr val="595959"/>
                </a:solidFill>
                <a:latin typeface="Arial" charset="0"/>
              </a:rPr>
              <a:t>Gaussian</a:t>
            </a:r>
            <a:r>
              <a:rPr lang="nb-NO" altLang="en-US" sz="18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1800" dirty="0" err="1" smtClean="0">
                <a:solidFill>
                  <a:srgbClr val="595959"/>
                </a:solidFill>
                <a:latin typeface="Arial" charset="0"/>
              </a:rPr>
              <a:t>curve</a:t>
            </a:r>
            <a:endParaRPr lang="en-GB" altLang="en-US" sz="1800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000" y="2217600"/>
            <a:ext cx="5440528" cy="423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87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484784"/>
            <a:ext cx="5867400" cy="461665"/>
          </a:xfrm>
        </p:spPr>
        <p:txBody>
          <a:bodyPr>
            <a:spAutoFit/>
          </a:bodyPr>
          <a:lstStyle/>
          <a:p>
            <a:pPr marL="0" indent="0" eaLnBrk="1" hangingPunct="1">
              <a:buNone/>
            </a:pPr>
            <a:r>
              <a:rPr lang="en-GB" altLang="en-US" dirty="0" smtClean="0"/>
              <a:t>Rietveld’s observations: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33400" y="5257800"/>
            <a:ext cx="5065713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09600" y="5410200"/>
            <a:ext cx="228600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28600" y="5276850"/>
            <a:ext cx="5334000" cy="463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12750" y="5575300"/>
            <a:ext cx="425450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127277" y="1862654"/>
            <a:ext cx="56886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Well-resolved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Bragg-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peaks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in his PND data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had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the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shape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of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Gaussian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2000" dirty="0" err="1" smtClean="0">
                <a:solidFill>
                  <a:srgbClr val="595959"/>
                </a:solidFill>
                <a:latin typeface="Arial" charset="0"/>
              </a:rPr>
              <a:t>curves</a:t>
            </a:r>
            <a:r>
              <a:rPr lang="nb-NO" altLang="en-US" sz="2000" dirty="0" smtClean="0">
                <a:solidFill>
                  <a:srgbClr val="595959"/>
                </a:solidFill>
                <a:latin typeface="Arial" charset="0"/>
              </a:rPr>
              <a:t>.</a:t>
            </a:r>
            <a:endParaRPr lang="en-GB" altLang="en-US" sz="2000" dirty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668446"/>
            <a:ext cx="383857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3810" y="3016319"/>
                <a:ext cx="1446935" cy="512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𝑦</m:t>
                      </m:r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nb-NO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10" y="3016319"/>
                <a:ext cx="1446935" cy="5123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221940" y="5324901"/>
            <a:ext cx="25498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nb-NO" altLang="en-US" sz="1800" dirty="0" smtClean="0">
                <a:solidFill>
                  <a:srgbClr val="595959"/>
                </a:solidFill>
                <a:latin typeface="Arial" charset="0"/>
              </a:rPr>
              <a:t>The </a:t>
            </a:r>
            <a:r>
              <a:rPr lang="nb-NO" altLang="en-US" sz="1800" dirty="0" err="1" smtClean="0">
                <a:solidFill>
                  <a:srgbClr val="595959"/>
                </a:solidFill>
                <a:latin typeface="Arial" charset="0"/>
              </a:rPr>
              <a:t>Gaussian</a:t>
            </a:r>
            <a:r>
              <a:rPr lang="nb-NO" altLang="en-US" sz="1800" dirty="0" smtClean="0">
                <a:solidFill>
                  <a:srgbClr val="595959"/>
                </a:solidFill>
                <a:latin typeface="Arial" charset="0"/>
              </a:rPr>
              <a:t> </a:t>
            </a:r>
            <a:r>
              <a:rPr lang="nb-NO" altLang="en-US" sz="1800" dirty="0" err="1" smtClean="0">
                <a:solidFill>
                  <a:srgbClr val="595959"/>
                </a:solidFill>
                <a:latin typeface="Arial" charset="0"/>
              </a:rPr>
              <a:t>curve</a:t>
            </a:r>
            <a:endParaRPr lang="en-GB" altLang="en-US" sz="1800" dirty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000" y="2217600"/>
            <a:ext cx="5440528" cy="423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92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822325"/>
          </a:xfrm>
        </p:spPr>
        <p:txBody>
          <a:bodyPr>
            <a:spAutoFit/>
          </a:bodyPr>
          <a:lstStyle/>
          <a:p>
            <a:pPr marL="457200" indent="-457200" eaLnBrk="1" hangingPunct="1"/>
            <a:r>
              <a:rPr lang="nb-NO" altLang="en-US" smtClean="0"/>
              <a:t>Developed as a technique for </a:t>
            </a:r>
            <a:r>
              <a:rPr lang="nb-NO" altLang="en-US" i="1" smtClean="0"/>
              <a:t>structure refinement</a:t>
            </a:r>
            <a:r>
              <a:rPr lang="nb-NO" altLang="en-US" smtClean="0"/>
              <a:t>.</a:t>
            </a:r>
            <a:endParaRPr lang="en-GB" altLang="en-US" u="sng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33400" y="5257800"/>
            <a:ext cx="5065713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09600" y="5410200"/>
            <a:ext cx="228600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8198" name="Picture 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" t="3992" r="3647" b="6418"/>
          <a:stretch>
            <a:fillRect/>
          </a:stretch>
        </p:blipFill>
        <p:spPr bwMode="auto">
          <a:xfrm>
            <a:off x="304800" y="2581275"/>
            <a:ext cx="5145088" cy="351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28600" y="5276850"/>
            <a:ext cx="5334000" cy="463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12750" y="5575300"/>
            <a:ext cx="425450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3048000" y="2968625"/>
            <a:ext cx="1985963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Zr</a:t>
            </a:r>
            <a:r>
              <a:rPr lang="en-GB" altLang="en-US" sz="1800" baseline="-25000">
                <a:solidFill>
                  <a:srgbClr val="595959"/>
                </a:solidFill>
                <a:latin typeface="Arial" charset="0"/>
              </a:rPr>
              <a:t>2</a:t>
            </a:r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NiD</a:t>
            </a:r>
            <a:r>
              <a:rPr lang="en-GB" altLang="en-US" sz="1800" baseline="-25000">
                <a:solidFill>
                  <a:srgbClr val="595959"/>
                </a:solidFill>
                <a:latin typeface="Arial" charset="0"/>
              </a:rPr>
              <a:t>4.5</a:t>
            </a:r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 (300 </a:t>
            </a:r>
            <a:r>
              <a:rPr lang="en-GB" altLang="en-US" sz="1800" baseline="30000">
                <a:solidFill>
                  <a:srgbClr val="595959"/>
                </a:solidFill>
                <a:latin typeface="Arial" charset="0"/>
              </a:rPr>
              <a:t>o</a:t>
            </a:r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C)</a:t>
            </a:r>
            <a:endParaRPr lang="en-GB" altLang="en-US" sz="1800" baseline="-25000">
              <a:solidFill>
                <a:srgbClr val="595959"/>
              </a:solidFill>
              <a:latin typeface="Arial" charset="0"/>
            </a:endParaRPr>
          </a:p>
          <a:p>
            <a:pPr eaLnBrk="1" hangingPunct="1"/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a = 6.79 Å </a:t>
            </a:r>
          </a:p>
          <a:p>
            <a:pPr eaLnBrk="1" hangingPunct="1"/>
            <a:r>
              <a:rPr lang="en-GB" altLang="en-US" sz="1800">
                <a:solidFill>
                  <a:srgbClr val="595959"/>
                </a:solidFill>
                <a:latin typeface="Arial" charset="0"/>
              </a:rPr>
              <a:t>c = 5.61 Å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715000" y="2819400"/>
            <a:ext cx="278765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u="sng">
                <a:solidFill>
                  <a:srgbClr val="595959"/>
                </a:solidFill>
                <a:latin typeface="Arial" charset="0"/>
              </a:rPr>
              <a:t>Rietveld’s idea</a:t>
            </a:r>
            <a:r>
              <a:rPr lang="en-US" altLang="en-US">
                <a:solidFill>
                  <a:srgbClr val="595959"/>
                </a:solidFill>
                <a:latin typeface="Arial" charset="0"/>
              </a:rPr>
              <a:t>:</a:t>
            </a:r>
          </a:p>
          <a:p>
            <a:pPr eaLnBrk="1" hangingPunct="1"/>
            <a:r>
              <a:rPr lang="en-US" altLang="en-US">
                <a:solidFill>
                  <a:srgbClr val="595959"/>
                </a:solidFill>
                <a:latin typeface="Arial" charset="0"/>
              </a:rPr>
              <a:t>Why not fit the entire calculated profile from the model to the data, instead of just the integrated intensities?</a:t>
            </a:r>
            <a:endParaRPr lang="en-GB" altLang="en-US"/>
          </a:p>
        </p:txBody>
      </p:sp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1600200" y="2971800"/>
            <a:ext cx="3403600" cy="2362200"/>
            <a:chOff x="1008" y="1872"/>
            <a:chExt cx="2144" cy="1488"/>
          </a:xfrm>
        </p:grpSpPr>
        <p:grpSp>
          <p:nvGrpSpPr>
            <p:cNvPr id="8204" name="Group 12"/>
            <p:cNvGrpSpPr>
              <a:grpSpLocks/>
            </p:cNvGrpSpPr>
            <p:nvPr/>
          </p:nvGrpSpPr>
          <p:grpSpPr bwMode="auto">
            <a:xfrm>
              <a:off x="1008" y="1872"/>
              <a:ext cx="2144" cy="1488"/>
              <a:chOff x="1008" y="1872"/>
              <a:chExt cx="2144" cy="1488"/>
            </a:xfrm>
          </p:grpSpPr>
          <p:pic>
            <p:nvPicPr>
              <p:cNvPr id="8209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2" t="5798" r="3212" b="26778"/>
              <a:stretch>
                <a:fillRect/>
              </a:stretch>
            </p:blipFill>
            <p:spPr bwMode="auto">
              <a:xfrm>
                <a:off x="1488" y="1872"/>
                <a:ext cx="1664" cy="8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210" name="Rectangle 14"/>
              <p:cNvSpPr>
                <a:spLocks noChangeArrowheads="1"/>
              </p:cNvSpPr>
              <p:nvPr/>
            </p:nvSpPr>
            <p:spPr bwMode="auto">
              <a:xfrm>
                <a:off x="1008" y="1872"/>
                <a:ext cx="288" cy="14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211" name="Line 15"/>
              <p:cNvSpPr>
                <a:spLocks noChangeShapeType="1"/>
              </p:cNvSpPr>
              <p:nvPr/>
            </p:nvSpPr>
            <p:spPr bwMode="auto">
              <a:xfrm>
                <a:off x="1344" y="206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05" name="Text Box 16"/>
            <p:cNvSpPr txBox="1">
              <a:spLocks noChangeArrowheads="1"/>
            </p:cNvSpPr>
            <p:nvPr/>
          </p:nvSpPr>
          <p:spPr bwMode="auto">
            <a:xfrm>
              <a:off x="1688" y="2417"/>
              <a:ext cx="21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002</a:t>
              </a:r>
              <a:endParaRPr lang="en-GB" altLang="en-US" sz="800"/>
            </a:p>
          </p:txBody>
        </p:sp>
        <p:sp>
          <p:nvSpPr>
            <p:cNvPr id="8206" name="Text Box 17"/>
            <p:cNvSpPr txBox="1">
              <a:spLocks noChangeArrowheads="1"/>
            </p:cNvSpPr>
            <p:nvPr/>
          </p:nvSpPr>
          <p:spPr bwMode="auto">
            <a:xfrm>
              <a:off x="1886" y="2387"/>
              <a:ext cx="21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121</a:t>
              </a:r>
              <a:endParaRPr lang="en-GB" altLang="en-US" sz="800"/>
            </a:p>
          </p:txBody>
        </p:sp>
        <p:sp>
          <p:nvSpPr>
            <p:cNvPr id="8207" name="Text Box 18"/>
            <p:cNvSpPr txBox="1">
              <a:spLocks noChangeArrowheads="1"/>
            </p:cNvSpPr>
            <p:nvPr/>
          </p:nvSpPr>
          <p:spPr bwMode="auto">
            <a:xfrm>
              <a:off x="2202" y="2190"/>
              <a:ext cx="32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112/220</a:t>
              </a:r>
              <a:endParaRPr lang="en-GB" altLang="en-US" sz="800"/>
            </a:p>
          </p:txBody>
        </p:sp>
        <p:sp>
          <p:nvSpPr>
            <p:cNvPr id="8208" name="Text Box 19"/>
            <p:cNvSpPr txBox="1">
              <a:spLocks noChangeArrowheads="1"/>
            </p:cNvSpPr>
            <p:nvPr/>
          </p:nvSpPr>
          <p:spPr bwMode="auto">
            <a:xfrm>
              <a:off x="2670" y="1890"/>
              <a:ext cx="32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800"/>
                <a:t>022/130</a:t>
              </a:r>
              <a:endParaRPr lang="en-GB" altLang="en-US" sz="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33400" y="5257800"/>
            <a:ext cx="5065713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09600" y="5410200"/>
            <a:ext cx="228600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12750" y="5575300"/>
            <a:ext cx="425450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3318" name="Picture 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6541" r="5235" b="6993"/>
          <a:stretch>
            <a:fillRect/>
          </a:stretch>
        </p:blipFill>
        <p:spPr bwMode="auto">
          <a:xfrm>
            <a:off x="1266825" y="1477963"/>
            <a:ext cx="6053138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33400" y="5257800"/>
            <a:ext cx="5065713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09600" y="5410200"/>
            <a:ext cx="228600" cy="46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12750" y="5575300"/>
            <a:ext cx="425450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9462" name="Picture 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6541" r="5235" b="6993"/>
          <a:stretch>
            <a:fillRect/>
          </a:stretch>
        </p:blipFill>
        <p:spPr bwMode="auto">
          <a:xfrm>
            <a:off x="1266825" y="1477963"/>
            <a:ext cx="6053138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2268538" y="5056188"/>
            <a:ext cx="4562475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calculated intensity in point </a:t>
            </a:r>
            <a:r>
              <a:rPr lang="en-US" altLang="en-US" sz="1800" i="1"/>
              <a:t>i</a:t>
            </a:r>
            <a:endParaRPr lang="en-GB" altLang="en-US" sz="1800" i="1"/>
          </a:p>
        </p:txBody>
      </p:sp>
      <p:grpSp>
        <p:nvGrpSpPr>
          <p:cNvPr id="22535" name="Group 7"/>
          <p:cNvGrpSpPr>
            <a:grpSpLocks/>
          </p:cNvGrpSpPr>
          <p:nvPr/>
        </p:nvGrpSpPr>
        <p:grpSpPr bwMode="auto">
          <a:xfrm>
            <a:off x="3810000" y="1524000"/>
            <a:ext cx="3276600" cy="2146300"/>
            <a:chOff x="3984" y="1820"/>
            <a:chExt cx="1776" cy="1163"/>
          </a:xfrm>
        </p:grpSpPr>
        <p:sp>
          <p:nvSpPr>
            <p:cNvPr id="22537" name="Rectangle 8"/>
            <p:cNvSpPr>
              <a:spLocks noChangeArrowheads="1"/>
            </p:cNvSpPr>
            <p:nvPr/>
          </p:nvSpPr>
          <p:spPr bwMode="auto">
            <a:xfrm>
              <a:off x="4085" y="2705"/>
              <a:ext cx="1675" cy="1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38" name="Rectangle 9"/>
            <p:cNvSpPr>
              <a:spLocks noChangeArrowheads="1"/>
            </p:cNvSpPr>
            <p:nvPr/>
          </p:nvSpPr>
          <p:spPr bwMode="auto">
            <a:xfrm>
              <a:off x="4110" y="2756"/>
              <a:ext cx="76" cy="1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pic>
          <p:nvPicPr>
            <p:cNvPr id="22539" name="Picture 10"/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82" t="3992" r="3647" b="6418"/>
            <a:stretch>
              <a:fillRect/>
            </a:stretch>
          </p:blipFill>
          <p:spPr bwMode="auto">
            <a:xfrm>
              <a:off x="4009" y="1820"/>
              <a:ext cx="1702" cy="1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540" name="Rectangle 11"/>
            <p:cNvSpPr>
              <a:spLocks noChangeArrowheads="1"/>
            </p:cNvSpPr>
            <p:nvPr/>
          </p:nvSpPr>
          <p:spPr bwMode="auto">
            <a:xfrm>
              <a:off x="3984" y="2712"/>
              <a:ext cx="1764" cy="1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41" name="Rectangle 12"/>
            <p:cNvSpPr>
              <a:spLocks noChangeArrowheads="1"/>
            </p:cNvSpPr>
            <p:nvPr/>
          </p:nvSpPr>
          <p:spPr bwMode="auto">
            <a:xfrm>
              <a:off x="4045" y="2810"/>
              <a:ext cx="141" cy="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22536" name="Object 13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5" name="Equation" r:id="rId5" imgW="2857500" imgH="368300" progId="Equation.3">
                  <p:embed/>
                </p:oleObj>
              </mc:Choice>
              <mc:Fallback>
                <p:oleObj name="Equation" r:id="rId5" imgW="2857500" imgH="368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scale factor</a:t>
            </a:r>
            <a:endParaRPr lang="en-GB" altLang="en-US" sz="1800" i="1"/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scale factor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2057400" y="3487738"/>
            <a:ext cx="457200" cy="9191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1676400" y="4343400"/>
            <a:ext cx="1447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Sum over all Bragg peaks, K, that contribute with intensity to point </a:t>
            </a:r>
            <a:r>
              <a:rPr lang="en-US" altLang="en-US" sz="1800" i="1"/>
              <a:t>i</a:t>
            </a:r>
            <a:endParaRPr lang="en-GB" altLang="en-US" sz="1800" i="1"/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6"/>
          <p:cNvPicPr preferRelativeResize="0"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6541" r="5235" b="6993"/>
          <a:stretch>
            <a:fillRect/>
          </a:stretch>
        </p:blipFill>
        <p:spPr bwMode="auto">
          <a:xfrm>
            <a:off x="4067944" y="2521424"/>
            <a:ext cx="4320480" cy="31567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scale factor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2438400" y="3657600"/>
            <a:ext cx="457200" cy="457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 flipH="1" flipV="1">
            <a:off x="25146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905000" y="2286000"/>
            <a:ext cx="1295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Lorentz factor and multiplicity</a:t>
            </a:r>
            <a:endParaRPr lang="en-GB" altLang="en-US" sz="1800" i="1"/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2057400" y="3487738"/>
            <a:ext cx="457200" cy="919162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1676400" y="4343400"/>
            <a:ext cx="1447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Sum over all Bragg peaks, K, that contribute with intensity to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0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3032125" y="234315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600"/>
              <a:t>= 1/(sin</a:t>
            </a:r>
            <a:r>
              <a:rPr lang="en-US" altLang="en-US" sz="1600">
                <a:sym typeface="Symbol" pitchFamily="18" charset="2"/>
              </a:rPr>
              <a:t> sin2) for powders</a:t>
            </a:r>
            <a:endParaRPr lang="en-GB" altLang="en-US" sz="160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scale factor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24384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H="1" flipV="1">
            <a:off x="25146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1905000" y="2286000"/>
            <a:ext cx="1295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Lorentz factor and multiplicity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2057400" y="3487738"/>
            <a:ext cx="457200" cy="919162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3124200" y="4114800"/>
            <a:ext cx="685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3200400" y="5257800"/>
            <a:ext cx="2362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The square modulus of the structure factor for Bragg peak K</a:t>
            </a:r>
            <a:endParaRPr lang="en-GB" altLang="en-US" sz="1800" i="1"/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1676400" y="4343400"/>
            <a:ext cx="1447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Sum over all Bragg peaks, K, that contribute with intensity to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6641" name="Oval 17"/>
          <p:cNvSpPr>
            <a:spLocks noChangeArrowheads="1"/>
          </p:cNvSpPr>
          <p:nvPr/>
        </p:nvSpPr>
        <p:spPr bwMode="auto">
          <a:xfrm>
            <a:off x="2862263" y="3376613"/>
            <a:ext cx="682625" cy="89058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6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scale factor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24384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H="1" flipV="1">
            <a:off x="25146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1905000" y="2286000"/>
            <a:ext cx="1295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Lorentz factor and multiplicity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7661" name="Oval 13"/>
          <p:cNvSpPr>
            <a:spLocks noChangeArrowheads="1"/>
          </p:cNvSpPr>
          <p:nvPr/>
        </p:nvSpPr>
        <p:spPr bwMode="auto">
          <a:xfrm>
            <a:off x="2057400" y="3487738"/>
            <a:ext cx="457200" cy="919162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3124200" y="4114800"/>
            <a:ext cx="685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3200400" y="5257800"/>
            <a:ext cx="2362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The square modulus of the structure factor for Bragg peak K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1676400" y="4343400"/>
            <a:ext cx="1447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Sum over all Bragg peaks, K, that contribute with intensity to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7665" name="Oval 17"/>
          <p:cNvSpPr>
            <a:spLocks noChangeArrowheads="1"/>
          </p:cNvSpPr>
          <p:nvPr/>
        </p:nvSpPr>
        <p:spPr bwMode="auto">
          <a:xfrm>
            <a:off x="2862263" y="3376613"/>
            <a:ext cx="682625" cy="890587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66" name="Oval 18"/>
          <p:cNvSpPr>
            <a:spLocks noChangeArrowheads="1"/>
          </p:cNvSpPr>
          <p:nvPr/>
        </p:nvSpPr>
        <p:spPr bwMode="auto">
          <a:xfrm>
            <a:off x="3505200" y="3352800"/>
            <a:ext cx="1905000" cy="9906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3505200" y="23622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The profile function</a:t>
            </a:r>
            <a:endParaRPr lang="en-GB" altLang="en-US" sz="1800" i="1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 flipH="1" flipV="1">
            <a:off x="4495800" y="2667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669" name="Object 21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3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scale factor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24384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 flipH="1" flipV="1">
            <a:off x="25146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905000" y="2286000"/>
            <a:ext cx="1295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Lorentz factor and multiplicity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8685" name="Oval 13"/>
          <p:cNvSpPr>
            <a:spLocks noChangeArrowheads="1"/>
          </p:cNvSpPr>
          <p:nvPr/>
        </p:nvSpPr>
        <p:spPr bwMode="auto">
          <a:xfrm>
            <a:off x="2057400" y="3487738"/>
            <a:ext cx="457200" cy="919162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3124200" y="4114800"/>
            <a:ext cx="685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3200400" y="5257800"/>
            <a:ext cx="2362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The square modulus of the structure factor for Bragg peak K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1676400" y="4343400"/>
            <a:ext cx="1447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Sum over all Bragg peaks, K, that contribute with intensity to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8689" name="Oval 17"/>
          <p:cNvSpPr>
            <a:spLocks noChangeArrowheads="1"/>
          </p:cNvSpPr>
          <p:nvPr/>
        </p:nvSpPr>
        <p:spPr bwMode="auto">
          <a:xfrm>
            <a:off x="2862263" y="3376613"/>
            <a:ext cx="682625" cy="890587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90" name="Oval 18"/>
          <p:cNvSpPr>
            <a:spLocks noChangeArrowheads="1"/>
          </p:cNvSpPr>
          <p:nvPr/>
        </p:nvSpPr>
        <p:spPr bwMode="auto">
          <a:xfrm>
            <a:off x="3505200" y="3352800"/>
            <a:ext cx="1905000" cy="9906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3505200" y="23622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The profile function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 flipH="1" flipV="1">
            <a:off x="4495800" y="2667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3" name="Oval 21"/>
          <p:cNvSpPr>
            <a:spLocks noChangeArrowheads="1"/>
          </p:cNvSpPr>
          <p:nvPr/>
        </p:nvSpPr>
        <p:spPr bwMode="auto">
          <a:xfrm>
            <a:off x="5410200" y="3505200"/>
            <a:ext cx="381000" cy="685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 flipH="1">
            <a:off x="55626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4114800" y="45720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preferred orientation</a:t>
            </a:r>
            <a:endParaRPr lang="en-GB" altLang="en-US" sz="1800" i="1"/>
          </a:p>
        </p:txBody>
      </p:sp>
      <p:graphicFrame>
        <p:nvGraphicFramePr>
          <p:cNvPr id="28696" name="Object 24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0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scale factor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24384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 flipH="1" flipV="1">
            <a:off x="25146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905000" y="2286000"/>
            <a:ext cx="1295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Lorentz factor and multiplicity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9709" name="Oval 13"/>
          <p:cNvSpPr>
            <a:spLocks noChangeArrowheads="1"/>
          </p:cNvSpPr>
          <p:nvPr/>
        </p:nvSpPr>
        <p:spPr bwMode="auto">
          <a:xfrm>
            <a:off x="2057400" y="3487738"/>
            <a:ext cx="457200" cy="919162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3124200" y="4114800"/>
            <a:ext cx="685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3200400" y="5257800"/>
            <a:ext cx="2362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The square modulus of the structure factor for Bragg peak K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1676400" y="4343400"/>
            <a:ext cx="1447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Sum over all Bragg peaks, K, that contribute with intensity to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2862263" y="3376613"/>
            <a:ext cx="682625" cy="890587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3505200" y="3352800"/>
            <a:ext cx="1905000" cy="9906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3505200" y="23622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The profile function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 flipH="1" flipV="1">
            <a:off x="4495800" y="2667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5410200" y="3505200"/>
            <a:ext cx="381000" cy="6858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 flipH="1">
            <a:off x="55626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4114800" y="45720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preferred orientation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5791200" y="3505200"/>
            <a:ext cx="381000" cy="685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 flipV="1">
            <a:off x="5943600" y="3124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5334000" y="2743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absorption</a:t>
            </a:r>
            <a:endParaRPr lang="en-GB" altLang="en-US" sz="1800" i="1"/>
          </a:p>
        </p:txBody>
      </p:sp>
      <p:graphicFrame>
        <p:nvGraphicFramePr>
          <p:cNvPr id="29723" name="Object 27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7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calculated profile</a:t>
            </a:r>
            <a:endParaRPr lang="en-GB" altLang="en-US" smtClean="0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838200" y="3505200"/>
            <a:ext cx="762000" cy="838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H="1">
            <a:off x="838200" y="4343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calculated intensity in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17526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H="1" flipV="1">
            <a:off x="18288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1219200" y="25146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scale factor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2438400" y="3657600"/>
            <a:ext cx="457200" cy="4572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 flipH="1" flipV="1">
            <a:off x="2514600" y="3124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1905000" y="2286000"/>
            <a:ext cx="1295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Lorentz factor and multiplicity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2057400" y="3487738"/>
            <a:ext cx="457200" cy="919162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34" name="Text Box 15"/>
          <p:cNvSpPr txBox="1">
            <a:spLocks noChangeArrowheads="1"/>
          </p:cNvSpPr>
          <p:nvPr/>
        </p:nvSpPr>
        <p:spPr bwMode="auto">
          <a:xfrm>
            <a:off x="3200400" y="5257800"/>
            <a:ext cx="2362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The square modulus of the structure factor for Bragg peak K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35" name="Text Box 16"/>
          <p:cNvSpPr txBox="1">
            <a:spLocks noChangeArrowheads="1"/>
          </p:cNvSpPr>
          <p:nvPr/>
        </p:nvSpPr>
        <p:spPr bwMode="auto">
          <a:xfrm>
            <a:off x="1676400" y="4343400"/>
            <a:ext cx="1447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Sum over all Bragg peaks, K, that contribute with intensity to point </a:t>
            </a:r>
            <a:r>
              <a:rPr lang="en-US" altLang="en-US" sz="1800" i="1">
                <a:solidFill>
                  <a:schemeClr val="folHlink"/>
                </a:solidFill>
              </a:rPr>
              <a:t>i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36" name="Oval 17"/>
          <p:cNvSpPr>
            <a:spLocks noChangeArrowheads="1"/>
          </p:cNvSpPr>
          <p:nvPr/>
        </p:nvSpPr>
        <p:spPr bwMode="auto">
          <a:xfrm>
            <a:off x="2862263" y="3376613"/>
            <a:ext cx="682625" cy="890587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37" name="Oval 18"/>
          <p:cNvSpPr>
            <a:spLocks noChangeArrowheads="1"/>
          </p:cNvSpPr>
          <p:nvPr/>
        </p:nvSpPr>
        <p:spPr bwMode="auto">
          <a:xfrm>
            <a:off x="3505200" y="3352800"/>
            <a:ext cx="1905000" cy="9906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38" name="Text Box 19"/>
          <p:cNvSpPr txBox="1">
            <a:spLocks noChangeArrowheads="1"/>
          </p:cNvSpPr>
          <p:nvPr/>
        </p:nvSpPr>
        <p:spPr bwMode="auto">
          <a:xfrm>
            <a:off x="3505200" y="23622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The profile function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39" name="Oval 21"/>
          <p:cNvSpPr>
            <a:spLocks noChangeArrowheads="1"/>
          </p:cNvSpPr>
          <p:nvPr/>
        </p:nvSpPr>
        <p:spPr bwMode="auto">
          <a:xfrm>
            <a:off x="5410200" y="3505200"/>
            <a:ext cx="381000" cy="6858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40" name="Line 22"/>
          <p:cNvSpPr>
            <a:spLocks noChangeShapeType="1"/>
          </p:cNvSpPr>
          <p:nvPr/>
        </p:nvSpPr>
        <p:spPr bwMode="auto">
          <a:xfrm flipH="1">
            <a:off x="55626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1" name="Text Box 23"/>
          <p:cNvSpPr txBox="1">
            <a:spLocks noChangeArrowheads="1"/>
          </p:cNvSpPr>
          <p:nvPr/>
        </p:nvSpPr>
        <p:spPr bwMode="auto">
          <a:xfrm>
            <a:off x="4114800" y="45720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preferred orientation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42" name="Oval 24"/>
          <p:cNvSpPr>
            <a:spLocks noChangeArrowheads="1"/>
          </p:cNvSpPr>
          <p:nvPr/>
        </p:nvSpPr>
        <p:spPr bwMode="auto">
          <a:xfrm>
            <a:off x="5791200" y="3505200"/>
            <a:ext cx="381000" cy="685800"/>
          </a:xfrm>
          <a:prstGeom prst="ellipse">
            <a:avLst/>
          </a:prstGeom>
          <a:noFill/>
          <a:ln w="9525">
            <a:solidFill>
              <a:srgbClr val="91919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43" name="Line 25"/>
          <p:cNvSpPr>
            <a:spLocks noChangeShapeType="1"/>
          </p:cNvSpPr>
          <p:nvPr/>
        </p:nvSpPr>
        <p:spPr bwMode="auto">
          <a:xfrm flipV="1">
            <a:off x="5943600" y="3124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4" name="Text Box 26"/>
          <p:cNvSpPr txBox="1">
            <a:spLocks noChangeArrowheads="1"/>
          </p:cNvSpPr>
          <p:nvPr/>
        </p:nvSpPr>
        <p:spPr bwMode="auto">
          <a:xfrm>
            <a:off x="5334000" y="2743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folHlink"/>
                </a:solidFill>
              </a:rPr>
              <a:t>absorption</a:t>
            </a:r>
            <a:endParaRPr lang="en-GB" altLang="en-US" sz="1800" i="1">
              <a:solidFill>
                <a:schemeClr val="folHlink"/>
              </a:solidFill>
            </a:endParaRPr>
          </a:p>
        </p:txBody>
      </p:sp>
      <p:sp>
        <p:nvSpPr>
          <p:cNvPr id="30745" name="Oval 27"/>
          <p:cNvSpPr>
            <a:spLocks noChangeArrowheads="1"/>
          </p:cNvSpPr>
          <p:nvPr/>
        </p:nvSpPr>
        <p:spPr bwMode="auto">
          <a:xfrm>
            <a:off x="6248400" y="3352800"/>
            <a:ext cx="1600200" cy="9906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46" name="Line 28"/>
          <p:cNvSpPr>
            <a:spLocks noChangeShapeType="1"/>
          </p:cNvSpPr>
          <p:nvPr/>
        </p:nvSpPr>
        <p:spPr bwMode="auto">
          <a:xfrm flipH="1">
            <a:off x="7086600" y="4343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7" name="Text Box 29"/>
          <p:cNvSpPr txBox="1">
            <a:spLocks noChangeArrowheads="1"/>
          </p:cNvSpPr>
          <p:nvPr/>
        </p:nvSpPr>
        <p:spPr bwMode="auto">
          <a:xfrm>
            <a:off x="6553200" y="46482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/>
              <a:t>background</a:t>
            </a:r>
            <a:endParaRPr lang="en-GB" altLang="en-US" sz="1800" i="1"/>
          </a:p>
        </p:txBody>
      </p:sp>
      <p:graphicFrame>
        <p:nvGraphicFramePr>
          <p:cNvPr id="30748" name="Object 30"/>
          <p:cNvGraphicFramePr>
            <a:graphicFrameLocks noChangeAspect="1"/>
          </p:cNvGraphicFramePr>
          <p:nvPr/>
        </p:nvGraphicFramePr>
        <p:xfrm>
          <a:off x="822325" y="35052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5052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9" name="Line 32"/>
          <p:cNvSpPr>
            <a:spLocks noChangeShapeType="1"/>
          </p:cNvSpPr>
          <p:nvPr/>
        </p:nvSpPr>
        <p:spPr bwMode="auto">
          <a:xfrm>
            <a:off x="3124200" y="4114800"/>
            <a:ext cx="685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0" name="Line 33"/>
          <p:cNvSpPr>
            <a:spLocks noChangeShapeType="1"/>
          </p:cNvSpPr>
          <p:nvPr/>
        </p:nvSpPr>
        <p:spPr bwMode="auto">
          <a:xfrm flipH="1" flipV="1">
            <a:off x="4495800" y="2667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</a:t>
            </a:r>
            <a:endParaRPr lang="en-GB" alt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716338"/>
            <a:ext cx="4191000" cy="1006475"/>
          </a:xfrm>
        </p:spPr>
        <p:txBody>
          <a:bodyPr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altLang="en-US" sz="2000" smtClean="0"/>
              <a:t>The parameters in y</a:t>
            </a:r>
            <a:r>
              <a:rPr lang="en-US" altLang="en-US" sz="2000" baseline="-25000" smtClean="0"/>
              <a:t>i</a:t>
            </a:r>
            <a:r>
              <a:rPr lang="en-US" altLang="en-US" sz="2000" baseline="30000" smtClean="0"/>
              <a:t>calc</a:t>
            </a:r>
            <a:r>
              <a:rPr lang="en-US" altLang="en-US" sz="2000" smtClean="0"/>
              <a:t> undergo a </a:t>
            </a:r>
            <a:r>
              <a:rPr lang="en-US" altLang="en-US" sz="2000" i="1" smtClean="0"/>
              <a:t>least-square refinement</a:t>
            </a:r>
            <a:r>
              <a:rPr lang="en-US" altLang="en-US" sz="2000" smtClean="0"/>
              <a:t> to minimize R</a:t>
            </a:r>
            <a:r>
              <a:rPr lang="en-US" altLang="en-US" sz="2000" baseline="-25000" smtClean="0"/>
              <a:t>wp</a:t>
            </a:r>
            <a:endParaRPr lang="en-GB" altLang="en-US" sz="2000" smtClean="0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762000" y="2438400"/>
          <a:ext cx="69659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8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438400"/>
                        <a:ext cx="696595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9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00"/>
            <a:ext cx="4287838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1750" name="Object 7"/>
          <p:cNvGraphicFramePr>
            <a:graphicFrameLocks noChangeAspect="1"/>
          </p:cNvGraphicFramePr>
          <p:nvPr/>
        </p:nvGraphicFramePr>
        <p:xfrm>
          <a:off x="457200" y="4953000"/>
          <a:ext cx="2667000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9" name="Equation" r:id="rId7" imgW="1663700" imgH="749300" progId="Equation.3">
                  <p:embed/>
                </p:oleObj>
              </mc:Choice>
              <mc:Fallback>
                <p:oleObj name="Equation" r:id="rId7" imgW="1663700" imgH="749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953000"/>
                        <a:ext cx="2667000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685800" y="1920875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u="sng">
                <a:solidFill>
                  <a:srgbClr val="595959"/>
                </a:solidFill>
                <a:latin typeface="Arial" charset="0"/>
              </a:rPr>
              <a:t>Fitting the profile</a:t>
            </a:r>
            <a:endParaRPr lang="en-GB" altLang="en-US">
              <a:solidFill>
                <a:srgbClr val="59595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 – structure refinement</a:t>
            </a:r>
            <a:endParaRPr lang="en-GB" alt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58674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structure factor</a:t>
            </a:r>
            <a:endParaRPr lang="en-GB" altLang="en-US" smtClean="0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5381625" y="1855788"/>
            <a:ext cx="488950" cy="46831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4191000" y="1905000"/>
          <a:ext cx="42068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3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905000"/>
                        <a:ext cx="420687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566738" y="2514600"/>
          <a:ext cx="7416800" cy="1293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4" name="Equation" r:id="rId6" imgW="2768600" imgH="482600" progId="Equation.3">
                  <p:embed/>
                </p:oleObj>
              </mc:Choice>
              <mc:Fallback>
                <p:oleObj name="Equation" r:id="rId6" imgW="2768600" imgH="482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2514600"/>
                        <a:ext cx="7416800" cy="1293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3" t="8827" r="10493" b="8958"/>
          <a:stretch>
            <a:fillRect/>
          </a:stretch>
        </p:blipFill>
        <p:spPr bwMode="auto">
          <a:xfrm>
            <a:off x="5257800" y="3886200"/>
            <a:ext cx="2362200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5486400" y="5049838"/>
            <a:ext cx="674688" cy="741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5638800" y="5181600"/>
          <a:ext cx="190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5" name="Equation" r:id="rId9" imgW="126890" imgH="228402" progId="Equation.3">
                  <p:embed/>
                </p:oleObj>
              </mc:Choice>
              <mc:Fallback>
                <p:oleObj name="Equation" r:id="rId9" imgW="126890" imgH="22840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181600"/>
                        <a:ext cx="1905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9818" name="Group 10"/>
          <p:cNvGrpSpPr>
            <a:grpSpLocks/>
          </p:cNvGrpSpPr>
          <p:nvPr/>
        </p:nvGrpSpPr>
        <p:grpSpPr bwMode="auto">
          <a:xfrm>
            <a:off x="609600" y="3962400"/>
            <a:ext cx="3597275" cy="1158875"/>
            <a:chOff x="384" y="2496"/>
            <a:chExt cx="2266" cy="730"/>
          </a:xfrm>
        </p:grpSpPr>
        <p:graphicFrame>
          <p:nvGraphicFramePr>
            <p:cNvPr id="32786" name="Object 11"/>
            <p:cNvGraphicFramePr>
              <a:graphicFrameLocks noChangeAspect="1"/>
            </p:cNvGraphicFramePr>
            <p:nvPr/>
          </p:nvGraphicFramePr>
          <p:xfrm>
            <a:off x="384" y="2496"/>
            <a:ext cx="2160" cy="6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56" name="Equation" r:id="rId11" imgW="1104900" imgH="330200" progId="Equation.3">
                    <p:embed/>
                  </p:oleObj>
                </mc:Choice>
                <mc:Fallback>
                  <p:oleObj name="Equation" r:id="rId11" imgW="1104900" imgH="3302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2496"/>
                          <a:ext cx="2160" cy="6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7" name="Text Box 12"/>
            <p:cNvSpPr txBox="1">
              <a:spLocks noChangeArrowheads="1"/>
            </p:cNvSpPr>
            <p:nvPr/>
          </p:nvSpPr>
          <p:spPr bwMode="auto">
            <a:xfrm>
              <a:off x="1536" y="3072"/>
              <a:ext cx="111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charset="0"/>
                </a:rPr>
                <a:t>The displacement factor</a:t>
              </a:r>
              <a:endParaRPr lang="en-GB" altLang="en-US" sz="1000">
                <a:latin typeface="Arial" charset="0"/>
              </a:endParaRPr>
            </a:p>
          </p:txBody>
        </p:sp>
      </p:grpSp>
      <p:grpSp>
        <p:nvGrpSpPr>
          <p:cNvPr id="119821" name="Group 13"/>
          <p:cNvGrpSpPr>
            <a:grpSpLocks/>
          </p:cNvGrpSpPr>
          <p:nvPr/>
        </p:nvGrpSpPr>
        <p:grpSpPr bwMode="auto">
          <a:xfrm>
            <a:off x="1143000" y="4114800"/>
            <a:ext cx="3216275" cy="1935163"/>
            <a:chOff x="720" y="2592"/>
            <a:chExt cx="2026" cy="1219"/>
          </a:xfrm>
        </p:grpSpPr>
        <p:sp>
          <p:nvSpPr>
            <p:cNvPr id="32780" name="Oval 14"/>
            <p:cNvSpPr>
              <a:spLocks noChangeArrowheads="1"/>
            </p:cNvSpPr>
            <p:nvPr/>
          </p:nvSpPr>
          <p:spPr bwMode="auto">
            <a:xfrm>
              <a:off x="1440" y="3360"/>
              <a:ext cx="192" cy="43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32781" name="Group 15"/>
            <p:cNvGrpSpPr>
              <a:grpSpLocks/>
            </p:cNvGrpSpPr>
            <p:nvPr/>
          </p:nvGrpSpPr>
          <p:grpSpPr bwMode="auto">
            <a:xfrm>
              <a:off x="720" y="2592"/>
              <a:ext cx="2026" cy="1219"/>
              <a:chOff x="720" y="2592"/>
              <a:chExt cx="2026" cy="1219"/>
            </a:xfrm>
          </p:grpSpPr>
          <p:graphicFrame>
            <p:nvGraphicFramePr>
              <p:cNvPr id="32782" name="Object 16"/>
              <p:cNvGraphicFramePr>
                <a:graphicFrameLocks noChangeAspect="1"/>
              </p:cNvGraphicFramePr>
              <p:nvPr/>
            </p:nvGraphicFramePr>
            <p:xfrm>
              <a:off x="720" y="3408"/>
              <a:ext cx="960" cy="3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57" name="Equation" r:id="rId13" imgW="647419" imgH="203112" progId="Equation.3">
                      <p:embed/>
                    </p:oleObj>
                  </mc:Choice>
                  <mc:Fallback>
                    <p:oleObj name="Equation" r:id="rId13" imgW="647419" imgH="203112" progId="Equation.3">
                      <p:embed/>
                      <p:pic>
                        <p:nvPicPr>
                          <p:cNvPr id="0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0" y="3408"/>
                            <a:ext cx="960" cy="30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2783" name="Oval 17"/>
              <p:cNvSpPr>
                <a:spLocks noChangeArrowheads="1"/>
              </p:cNvSpPr>
              <p:nvPr/>
            </p:nvSpPr>
            <p:spPr bwMode="auto">
              <a:xfrm>
                <a:off x="1776" y="2592"/>
                <a:ext cx="144" cy="295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2784" name="Line 18"/>
              <p:cNvSpPr>
                <a:spLocks noChangeShapeType="1"/>
              </p:cNvSpPr>
              <p:nvPr/>
            </p:nvSpPr>
            <p:spPr bwMode="auto">
              <a:xfrm flipH="1">
                <a:off x="912" y="2880"/>
                <a:ext cx="912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5" name="Text Box 19"/>
              <p:cNvSpPr txBox="1">
                <a:spLocks noChangeArrowheads="1"/>
              </p:cNvSpPr>
              <p:nvPr/>
            </p:nvSpPr>
            <p:spPr bwMode="auto">
              <a:xfrm>
                <a:off x="1632" y="3408"/>
                <a:ext cx="1114" cy="4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altLang="en-US" sz="1200">
                    <a:latin typeface="Arial" charset="0"/>
                  </a:rPr>
                  <a:t>The square mean shift of the atom from its equilibrium position.</a:t>
                </a:r>
                <a:endParaRPr lang="en-GB" altLang="en-US" sz="1200">
                  <a:latin typeface="Arial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 – structure refinement</a:t>
            </a:r>
            <a:endParaRPr lang="en-GB" altLang="en-US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31242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The profile function</a:t>
            </a:r>
            <a:endParaRPr lang="en-GB" altLang="en-US" smtClean="0"/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5835650" y="1855788"/>
            <a:ext cx="1174750" cy="50641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4191000" y="1905000"/>
          <a:ext cx="42068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8" name="Equation" r:id="rId4" imgW="2857500" imgH="368300" progId="Equation.3">
                  <p:embed/>
                </p:oleObj>
              </mc:Choice>
              <mc:Fallback>
                <p:oleObj name="Equation" r:id="rId4" imgW="2857500" imgH="36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905000"/>
                        <a:ext cx="420687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85800" y="2895600"/>
            <a:ext cx="312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1800">
                <a:solidFill>
                  <a:srgbClr val="595959"/>
                </a:solidFill>
                <a:latin typeface="Arial" charset="0"/>
              </a:rPr>
              <a:t>Gaussian: </a:t>
            </a:r>
            <a:endParaRPr lang="en-GB" altLang="en-US" sz="1800">
              <a:solidFill>
                <a:srgbClr val="595959"/>
              </a:solidFill>
              <a:latin typeface="Arial" charset="0"/>
            </a:endParaRPr>
          </a:p>
        </p:txBody>
      </p:sp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1981200" y="2667000"/>
          <a:ext cx="431482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9" name="Equation" r:id="rId6" imgW="2438400" imgH="368300" progId="Equation.3">
                  <p:embed/>
                </p:oleObj>
              </mc:Choice>
              <mc:Fallback>
                <p:oleObj name="Equation" r:id="rId6" imgW="2438400" imgH="368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667000"/>
                        <a:ext cx="4314825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685800" y="3810000"/>
            <a:ext cx="312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1800">
                <a:solidFill>
                  <a:srgbClr val="595959"/>
                </a:solidFill>
                <a:latin typeface="Arial" charset="0"/>
              </a:rPr>
              <a:t>Lorentzian: </a:t>
            </a:r>
            <a:endParaRPr lang="en-GB" altLang="en-US" sz="1800">
              <a:solidFill>
                <a:srgbClr val="595959"/>
              </a:solidFill>
              <a:latin typeface="Arial" charset="0"/>
            </a:endParaRPr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1981200" y="3657600"/>
          <a:ext cx="5233988" cy="105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0" name="Equation" r:id="rId8" imgW="2959100" imgH="596900" progId="Equation.3">
                  <p:embed/>
                </p:oleObj>
              </mc:Choice>
              <mc:Fallback>
                <p:oleObj name="Equation" r:id="rId8" imgW="2959100" imgH="596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657600"/>
                        <a:ext cx="5233988" cy="1055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590800"/>
            <a:ext cx="14668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4303"/>
          <a:stretch>
            <a:fillRect/>
          </a:stretch>
        </p:blipFill>
        <p:spPr bwMode="auto">
          <a:xfrm>
            <a:off x="7177088" y="3694113"/>
            <a:ext cx="1447800" cy="110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685800" y="4953000"/>
            <a:ext cx="312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1800">
                <a:solidFill>
                  <a:srgbClr val="595959"/>
                </a:solidFill>
                <a:latin typeface="Arial" charset="0"/>
              </a:rPr>
              <a:t>pseudo-Voigt: </a:t>
            </a:r>
            <a:endParaRPr lang="en-GB" altLang="en-US" sz="1800">
              <a:solidFill>
                <a:srgbClr val="595959"/>
              </a:solidFill>
              <a:latin typeface="Arial" charset="0"/>
            </a:endParaRPr>
          </a:p>
        </p:txBody>
      </p:sp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2209800" y="4953000"/>
          <a:ext cx="5032375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1" name="Equation" r:id="rId12" imgW="2844800" imgH="241300" progId="Equation.3">
                  <p:embed/>
                </p:oleObj>
              </mc:Choice>
              <mc:Fallback>
                <p:oleObj name="Equation" r:id="rId12" imgW="2844800" imgH="241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953000"/>
                        <a:ext cx="5032375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Rietveld method – structure refinement</a:t>
            </a:r>
            <a:endParaRPr lang="en-GB" alt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0875"/>
            <a:ext cx="3124200" cy="457200"/>
          </a:xfrm>
        </p:spPr>
        <p:txBody>
          <a:bodyPr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en-US" altLang="en-US" u="sng" smtClean="0"/>
              <a:t>An example</a:t>
            </a:r>
            <a:endParaRPr lang="en-GB" altLang="en-US" smtClean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28600" y="2743200"/>
            <a:ext cx="4038600" cy="1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381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Approximate model of Al</a:t>
            </a:r>
            <a:r>
              <a:rPr lang="en-US" altLang="en-US" sz="2000" baseline="-25000">
                <a:solidFill>
                  <a:srgbClr val="595959"/>
                </a:solidFill>
                <a:latin typeface="Arial" charset="0"/>
              </a:rPr>
              <a:t>2</a:t>
            </a: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O</a:t>
            </a:r>
            <a:r>
              <a:rPr lang="en-US" altLang="en-US" sz="2000" baseline="-25000">
                <a:solidFill>
                  <a:srgbClr val="595959"/>
                </a:solidFill>
                <a:latin typeface="Arial" charset="0"/>
              </a:rPr>
              <a:t>3</a:t>
            </a: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:</a:t>
            </a:r>
          </a:p>
          <a:p>
            <a:pPr lvl="1" eaLnBrk="1" hangingPunct="1">
              <a:spcBef>
                <a:spcPct val="20000"/>
              </a:spcBef>
              <a:buClr>
                <a:srgbClr val="FD7347"/>
              </a:buClr>
              <a:buFontTx/>
              <a:buChar char="•"/>
            </a:pPr>
            <a:r>
              <a:rPr lang="en-US" altLang="en-US" sz="1800">
                <a:solidFill>
                  <a:srgbClr val="595959"/>
                </a:solidFill>
                <a:latin typeface="Arial" charset="0"/>
              </a:rPr>
              <a:t>Trigonal, space group R –3 c</a:t>
            </a:r>
          </a:p>
          <a:p>
            <a:pPr lvl="1" eaLnBrk="1" hangingPunct="1">
              <a:spcBef>
                <a:spcPct val="20000"/>
              </a:spcBef>
              <a:buClr>
                <a:srgbClr val="FD7347"/>
              </a:buClr>
              <a:buFontTx/>
              <a:buChar char="•"/>
            </a:pPr>
            <a:r>
              <a:rPr lang="en-US" altLang="en-US" sz="1800">
                <a:solidFill>
                  <a:srgbClr val="595959"/>
                </a:solidFill>
                <a:latin typeface="Arial" charset="0"/>
              </a:rPr>
              <a:t>a ~ </a:t>
            </a:r>
            <a:r>
              <a:rPr lang="en-GB" altLang="en-US" sz="1600">
                <a:solidFill>
                  <a:srgbClr val="595959"/>
                </a:solidFill>
                <a:latin typeface="Arial" charset="0"/>
              </a:rPr>
              <a:t>4.75 Å, c ~ </a:t>
            </a:r>
            <a:r>
              <a:rPr lang="en-GB" altLang="en-US" sz="1600">
                <a:solidFill>
                  <a:srgbClr val="595959"/>
                </a:solidFill>
                <a:latin typeface="Arial" charset="0"/>
                <a:sym typeface="Wingdings" pitchFamily="2" charset="2"/>
              </a:rPr>
              <a:t>12.99 Å</a:t>
            </a:r>
          </a:p>
          <a:p>
            <a:pPr lvl="1" eaLnBrk="1" hangingPunct="1">
              <a:spcBef>
                <a:spcPct val="20000"/>
              </a:spcBef>
              <a:buClr>
                <a:srgbClr val="FD7347"/>
              </a:buClr>
              <a:buFontTx/>
              <a:buChar char="•"/>
            </a:pPr>
            <a:r>
              <a:rPr lang="en-US" altLang="en-US" sz="1800">
                <a:solidFill>
                  <a:srgbClr val="595959"/>
                </a:solidFill>
                <a:latin typeface="Arial" charset="0"/>
              </a:rPr>
              <a:t>Al in 0 0 ~0.35</a:t>
            </a:r>
            <a:br>
              <a:rPr lang="en-US" altLang="en-US" sz="1800">
                <a:solidFill>
                  <a:srgbClr val="595959"/>
                </a:solidFill>
                <a:latin typeface="Arial" charset="0"/>
              </a:rPr>
            </a:br>
            <a:r>
              <a:rPr lang="en-US" altLang="en-US" sz="1800">
                <a:solidFill>
                  <a:srgbClr val="595959"/>
                </a:solidFill>
                <a:latin typeface="Arial" charset="0"/>
              </a:rPr>
              <a:t>O in ~0.30 0 ¼ 	</a:t>
            </a:r>
            <a:endParaRPr lang="en-GB" altLang="en-US" sz="1800">
              <a:solidFill>
                <a:srgbClr val="595959"/>
              </a:solidFill>
              <a:latin typeface="Arial" charset="0"/>
            </a:endParaRP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" t="18755" r="16393" b="15607"/>
          <a:stretch>
            <a:fillRect/>
          </a:stretch>
        </p:blipFill>
        <p:spPr bwMode="auto">
          <a:xfrm>
            <a:off x="4267200" y="2133600"/>
            <a:ext cx="4572000" cy="285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905000" y="5105400"/>
            <a:ext cx="624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We want a more accurate structure model!</a:t>
            </a:r>
            <a:endParaRPr lang="en-GB" altLang="en-US" sz="2000">
              <a:solidFill>
                <a:srgbClr val="595959"/>
              </a:solidFill>
              <a:latin typeface="Arial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6705600" y="2514600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PND (PUS)</a:t>
            </a:r>
            <a:endParaRPr lang="en-GB" altLang="en-US" sz="2000">
              <a:solidFill>
                <a:srgbClr val="59595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Case: Th</a:t>
            </a:r>
            <a:r>
              <a:rPr lang="en-US" altLang="en-US" baseline="-25000" smtClean="0"/>
              <a:t>2</a:t>
            </a:r>
            <a:r>
              <a:rPr lang="en-US" altLang="en-US" smtClean="0"/>
              <a:t>AlD</a:t>
            </a:r>
            <a:r>
              <a:rPr lang="en-US" altLang="en-US" baseline="-25000" smtClean="0"/>
              <a:t>4</a:t>
            </a:r>
            <a:endParaRPr lang="en-GB" altLang="en-US" smtClean="0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mtClean="0"/>
              <a:t>Very few metal hydrides with H-H distances below </a:t>
            </a:r>
            <a:br>
              <a:rPr lang="en-US" altLang="en-US" smtClean="0"/>
            </a:br>
            <a:r>
              <a:rPr lang="en-US" altLang="en-US" smtClean="0"/>
              <a:t>2 Å are reported in the literature.</a:t>
            </a:r>
          </a:p>
          <a:p>
            <a:pPr eaLnBrk="1" hangingPunct="1"/>
            <a:r>
              <a:rPr lang="en-US" altLang="en-US" smtClean="0"/>
              <a:t>Th</a:t>
            </a:r>
            <a:r>
              <a:rPr lang="en-US" altLang="en-US" baseline="-25000" smtClean="0"/>
              <a:t>2</a:t>
            </a:r>
            <a:r>
              <a:rPr lang="en-US" altLang="en-US" smtClean="0"/>
              <a:t>AlD</a:t>
            </a:r>
            <a:r>
              <a:rPr lang="en-US" altLang="en-US" baseline="-25000" smtClean="0"/>
              <a:t>4</a:t>
            </a:r>
            <a:r>
              <a:rPr lang="en-US" altLang="en-US" smtClean="0"/>
              <a:t> is a rare exception.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41988" name="Picture 5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2547938"/>
            <a:ext cx="3349625" cy="347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Case: Th</a:t>
            </a:r>
            <a:r>
              <a:rPr lang="en-US" altLang="en-US" baseline="-25000" smtClean="0"/>
              <a:t>2</a:t>
            </a:r>
            <a:r>
              <a:rPr lang="en-US" altLang="en-US" smtClean="0"/>
              <a:t>AlD</a:t>
            </a:r>
            <a:r>
              <a:rPr lang="en-US" altLang="en-US" baseline="-25000" smtClean="0"/>
              <a:t>4</a:t>
            </a:r>
            <a:endParaRPr lang="en-GB" altLang="en-US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mtClean="0"/>
              <a:t>Very few metal hydrides with H-H distances below </a:t>
            </a:r>
            <a:br>
              <a:rPr lang="en-US" altLang="en-US" smtClean="0"/>
            </a:br>
            <a:r>
              <a:rPr lang="en-US" altLang="en-US" smtClean="0"/>
              <a:t>2 Å are reported in the literature.</a:t>
            </a:r>
          </a:p>
          <a:p>
            <a:pPr eaLnBrk="1" hangingPunct="1"/>
            <a:r>
              <a:rPr lang="en-US" altLang="en-US" smtClean="0"/>
              <a:t>Th</a:t>
            </a:r>
            <a:r>
              <a:rPr lang="en-US" altLang="en-US" baseline="-25000" smtClean="0"/>
              <a:t>2</a:t>
            </a:r>
            <a:r>
              <a:rPr lang="en-US" altLang="en-US" smtClean="0"/>
              <a:t>AlD</a:t>
            </a:r>
            <a:r>
              <a:rPr lang="en-US" altLang="en-US" baseline="-25000" smtClean="0"/>
              <a:t>4</a:t>
            </a:r>
            <a:r>
              <a:rPr lang="en-US" altLang="en-US" smtClean="0"/>
              <a:t> is a rare exception.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44036" name="Picture 5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2544763"/>
            <a:ext cx="3349625" cy="349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6588125" y="4076700"/>
            <a:ext cx="668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400"/>
              <a:t>1.79 Å</a:t>
            </a:r>
          </a:p>
        </p:txBody>
      </p:sp>
      <p:sp>
        <p:nvSpPr>
          <p:cNvPr id="44038" name="Rectangle 7"/>
          <p:cNvSpPr>
            <a:spLocks noChangeArrowheads="1"/>
          </p:cNvSpPr>
          <p:nvPr/>
        </p:nvSpPr>
        <p:spPr bwMode="auto">
          <a:xfrm>
            <a:off x="684213" y="3644900"/>
            <a:ext cx="4751387" cy="237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Structure data (Bergsma et al. 1961)</a:t>
            </a:r>
          </a:p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a = 7.629 Å   c = 6.517 Å  s.g. </a:t>
            </a:r>
            <a:r>
              <a:rPr lang="en-US" altLang="en-US" sz="2000" i="1">
                <a:solidFill>
                  <a:srgbClr val="595959"/>
                </a:solidFill>
                <a:latin typeface="Arial" charset="0"/>
              </a:rPr>
              <a:t>I</a:t>
            </a: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4</a:t>
            </a:r>
            <a:r>
              <a:rPr lang="en-US" altLang="en-US" sz="2000" i="1">
                <a:solidFill>
                  <a:srgbClr val="595959"/>
                </a:solidFill>
                <a:latin typeface="Arial" charset="0"/>
              </a:rPr>
              <a:t>/mcm</a:t>
            </a:r>
          </a:p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Th: 	0.162 	0.662 	0</a:t>
            </a:r>
          </a:p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Al: 	0	0	¼</a:t>
            </a:r>
          </a:p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</a:rPr>
              <a:t>D:		0.368	0.868	0.137</a:t>
            </a:r>
          </a:p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endParaRPr lang="en-US" altLang="en-US" sz="1000">
              <a:solidFill>
                <a:srgbClr val="595959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 sz="2000">
                <a:solidFill>
                  <a:srgbClr val="595959"/>
                </a:solidFill>
                <a:latin typeface="Arial" charset="0"/>
                <a:sym typeface="Wingdings" pitchFamily="2" charset="2"/>
              </a:rPr>
              <a:t>D-D = 2*z(D)*c</a:t>
            </a:r>
            <a:endParaRPr lang="en-US" altLang="en-US" sz="2000">
              <a:solidFill>
                <a:srgbClr val="595959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Clr>
                <a:srgbClr val="FD7347"/>
              </a:buClr>
              <a:buFontTx/>
              <a:buChar char="•"/>
            </a:pPr>
            <a:endParaRPr lang="en-US" altLang="en-US" sz="2000">
              <a:solidFill>
                <a:srgbClr val="59595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Case: Th</a:t>
            </a:r>
            <a:r>
              <a:rPr lang="en-US" altLang="en-US" baseline="-25000" smtClean="0"/>
              <a:t>2</a:t>
            </a:r>
            <a:r>
              <a:rPr lang="en-US" altLang="en-US" smtClean="0"/>
              <a:t>AlD</a:t>
            </a:r>
            <a:r>
              <a:rPr lang="en-US" altLang="en-US" baseline="-25000" smtClean="0"/>
              <a:t>4</a:t>
            </a:r>
            <a:endParaRPr lang="en-GB" altLang="en-US" smtClean="0"/>
          </a:p>
        </p:txBody>
      </p:sp>
      <p:pic>
        <p:nvPicPr>
          <p:cNvPr id="45059" name="Picture 6" descr="pnd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" r="5057"/>
          <a:stretch>
            <a:fillRect/>
          </a:stretch>
        </p:blipFill>
        <p:spPr>
          <a:xfrm>
            <a:off x="1835150" y="1484313"/>
            <a:ext cx="4648200" cy="2174875"/>
          </a:xfrm>
          <a:noFill/>
        </p:spPr>
      </p:pic>
      <p:sp>
        <p:nvSpPr>
          <p:cNvPr id="45060" name="Rectangle 9"/>
          <p:cNvSpPr>
            <a:spLocks noChangeArrowheads="1"/>
          </p:cNvSpPr>
          <p:nvPr/>
        </p:nvSpPr>
        <p:spPr bwMode="auto">
          <a:xfrm>
            <a:off x="6478588" y="1700213"/>
            <a:ext cx="2665412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D7347"/>
              </a:buClr>
            </a:pPr>
            <a:r>
              <a:rPr lang="en-US" altLang="en-US">
                <a:solidFill>
                  <a:srgbClr val="595959"/>
                </a:solidFill>
                <a:latin typeface="Arial" charset="0"/>
              </a:rPr>
              <a:t>PND anno 1961</a:t>
            </a:r>
          </a:p>
          <a:p>
            <a:pPr eaLnBrk="1" hangingPunct="1">
              <a:spcBef>
                <a:spcPct val="20000"/>
              </a:spcBef>
              <a:buClr>
                <a:srgbClr val="FD7347"/>
              </a:buClr>
              <a:buFontTx/>
              <a:buChar char="•"/>
            </a:pPr>
            <a:endParaRPr lang="en-US" altLang="en-US">
              <a:solidFill>
                <a:srgbClr val="595959"/>
              </a:solidFill>
              <a:latin typeface="Arial" charset="0"/>
            </a:endParaRPr>
          </a:p>
        </p:txBody>
      </p:sp>
      <p:grpSp>
        <p:nvGrpSpPr>
          <p:cNvPr id="146444" name="Group 12"/>
          <p:cNvGrpSpPr>
            <a:grpSpLocks/>
          </p:cNvGrpSpPr>
          <p:nvPr/>
        </p:nvGrpSpPr>
        <p:grpSpPr bwMode="auto">
          <a:xfrm>
            <a:off x="1908175" y="3357563"/>
            <a:ext cx="7235825" cy="2743200"/>
            <a:chOff x="1202" y="2115"/>
            <a:chExt cx="4558" cy="1728"/>
          </a:xfrm>
        </p:grpSpPr>
        <p:sp>
          <p:nvSpPr>
            <p:cNvPr id="45062" name="Line 8"/>
            <p:cNvSpPr>
              <a:spLocks noChangeShapeType="1"/>
            </p:cNvSpPr>
            <p:nvPr/>
          </p:nvSpPr>
          <p:spPr bwMode="auto">
            <a:xfrm>
              <a:off x="2789" y="2160"/>
              <a:ext cx="0" cy="148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5063" name="Group 11"/>
            <p:cNvGrpSpPr>
              <a:grpSpLocks/>
            </p:cNvGrpSpPr>
            <p:nvPr/>
          </p:nvGrpSpPr>
          <p:grpSpPr bwMode="auto">
            <a:xfrm>
              <a:off x="1202" y="2115"/>
              <a:ext cx="4558" cy="1728"/>
              <a:chOff x="1202" y="2115"/>
              <a:chExt cx="4558" cy="1728"/>
            </a:xfrm>
          </p:grpSpPr>
          <p:graphicFrame>
            <p:nvGraphicFramePr>
              <p:cNvPr id="45064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5279080"/>
                  </p:ext>
                </p:extLst>
              </p:nvPr>
            </p:nvGraphicFramePr>
            <p:xfrm>
              <a:off x="1202" y="2115"/>
              <a:ext cx="2785" cy="17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5079" name="Origin Plot" r:id="rId5" imgW="5181600" imgH="3600450" progId="OrgPlot">
                      <p:link updateAutomatic="1"/>
                    </p:oleObj>
                  </mc:Choice>
                  <mc:Fallback>
                    <p:oleObj name="Origin Plot" r:id="rId5" imgW="5181600" imgH="3600450" progId="OrgPlot">
                      <p:link updateAutomatic="1"/>
                      <p:pic>
                        <p:nvPicPr>
                          <p:cNvPr id="0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5989" t="17610" r="7167" b="4807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02" y="2115"/>
                            <a:ext cx="2785" cy="17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5065" name="Rectangle 10"/>
              <p:cNvSpPr>
                <a:spLocks noChangeArrowheads="1"/>
              </p:cNvSpPr>
              <p:nvPr/>
            </p:nvSpPr>
            <p:spPr bwMode="auto">
              <a:xfrm>
                <a:off x="4081" y="2568"/>
                <a:ext cx="1679" cy="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D7347"/>
                  </a:buClr>
                </a:pPr>
                <a:r>
                  <a:rPr lang="en-US" altLang="en-US" dirty="0">
                    <a:solidFill>
                      <a:srgbClr val="595959"/>
                    </a:solidFill>
                    <a:latin typeface="Arial" charset="0"/>
                  </a:rPr>
                  <a:t>PND </a:t>
                </a:r>
                <a:r>
                  <a:rPr lang="en-US" altLang="en-US" dirty="0" smtClean="0">
                    <a:solidFill>
                      <a:srgbClr val="595959"/>
                    </a:solidFill>
                    <a:latin typeface="Arial" charset="0"/>
                  </a:rPr>
                  <a:t>today</a:t>
                </a:r>
                <a:endParaRPr lang="en-US" altLang="en-US" dirty="0">
                  <a:solidFill>
                    <a:srgbClr val="595959"/>
                  </a:solidFill>
                  <a:latin typeface="Arial" charset="0"/>
                </a:endParaRPr>
              </a:p>
              <a:p>
                <a:pPr eaLnBrk="1" hangingPunct="1">
                  <a:spcBef>
                    <a:spcPct val="20000"/>
                  </a:spcBef>
                  <a:buClr>
                    <a:srgbClr val="FD7347"/>
                  </a:buClr>
                  <a:buFontTx/>
                  <a:buChar char="•"/>
                </a:pPr>
                <a:endParaRPr lang="en-US" altLang="en-US" dirty="0">
                  <a:solidFill>
                    <a:srgbClr val="595959"/>
                  </a:solidFill>
                  <a:latin typeface="Arial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9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8"/>
          <a:stretch>
            <a:fillRect/>
          </a:stretch>
        </p:blipFill>
        <p:spPr bwMode="auto">
          <a:xfrm>
            <a:off x="1125538" y="1565275"/>
            <a:ext cx="6065837" cy="439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3132138" y="2060575"/>
            <a:ext cx="3311525" cy="935038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X-ray diffraction</a:t>
            </a:r>
          </a:p>
        </p:txBody>
      </p:sp>
      <p:pic>
        <p:nvPicPr>
          <p:cNvPr id="46084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557338"/>
            <a:ext cx="2078038" cy="21526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6085" name="Object 18"/>
          <p:cNvGraphicFramePr>
            <a:graphicFrameLocks noChangeAspect="1"/>
          </p:cNvGraphicFramePr>
          <p:nvPr/>
        </p:nvGraphicFramePr>
        <p:xfrm>
          <a:off x="6877050" y="3860800"/>
          <a:ext cx="2073275" cy="214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Diamond" r:id="rId6" imgW="6102000" imgH="6325200" progId="Diamond.Document.3">
                  <p:embed/>
                </p:oleObj>
              </mc:Choice>
              <mc:Fallback>
                <p:oleObj name="Diamond" r:id="rId6" imgW="6102000" imgH="6325200" progId="Diamond.Document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3860800"/>
                        <a:ext cx="2073275" cy="2147888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Rectangle 20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Case: Th</a:t>
            </a:r>
            <a:r>
              <a:rPr lang="en-US" altLang="en-US" baseline="-25000" smtClean="0"/>
              <a:t>2</a:t>
            </a:r>
            <a:r>
              <a:rPr lang="en-US" altLang="en-US" smtClean="0"/>
              <a:t>AlD</a:t>
            </a:r>
            <a:r>
              <a:rPr lang="en-US" altLang="en-US" baseline="-25000" smtClean="0"/>
              <a:t>4</a:t>
            </a:r>
            <a:endParaRPr lang="en-GB" altLang="en-US" baseline="-25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7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8"/>
          <a:stretch>
            <a:fillRect/>
          </a:stretch>
        </p:blipFill>
        <p:spPr bwMode="auto">
          <a:xfrm>
            <a:off x="1125538" y="1565275"/>
            <a:ext cx="6065837" cy="439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557338"/>
            <a:ext cx="2078038" cy="21526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7108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6877050" y="3860800"/>
          <a:ext cx="2073275" cy="214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4" name="Diamond" r:id="rId6" imgW="6102000" imgH="6325200" progId="Diamond.Document.3">
                  <p:embed/>
                </p:oleObj>
              </mc:Choice>
              <mc:Fallback>
                <p:oleObj name="Diamond" r:id="rId6" imgW="6102000" imgH="6325200" progId="Diamond.Document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3860800"/>
                        <a:ext cx="2073275" cy="2147888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132138" y="2060575"/>
            <a:ext cx="3311525" cy="935038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Neutron diffraction</a:t>
            </a:r>
          </a:p>
        </p:txBody>
      </p:sp>
      <p:sp>
        <p:nvSpPr>
          <p:cNvPr id="47110" name="Rectangle 9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Case: Th</a:t>
            </a:r>
            <a:r>
              <a:rPr lang="en-US" altLang="en-US" baseline="-25000" smtClean="0"/>
              <a:t>2</a:t>
            </a:r>
            <a:r>
              <a:rPr lang="en-US" altLang="en-US" smtClean="0"/>
              <a:t>AlD</a:t>
            </a:r>
            <a:r>
              <a:rPr lang="en-US" altLang="en-US" baseline="-25000" smtClean="0"/>
              <a:t>4</a:t>
            </a:r>
            <a:endParaRPr lang="en-GB" altLang="en-US" baseline="-25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en-US" smtClean="0"/>
              <a:t>Conclusion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Rietveld refinement is an effective technique to refine crystal structure models against powder diffraction data.</a:t>
            </a:r>
          </a:p>
          <a:p>
            <a:pPr eaLnBrk="1" hangingPunct="1"/>
            <a:r>
              <a:rPr lang="en-US" altLang="en-US" dirty="0" smtClean="0"/>
              <a:t>It can also be used for quantitative phase analysis and to extract microstructural information.</a:t>
            </a:r>
          </a:p>
          <a:p>
            <a:pPr eaLnBrk="1" hangingPunct="1"/>
            <a:r>
              <a:rPr lang="en-US" altLang="en-US" dirty="0" smtClean="0"/>
              <a:t>The instrumental development has been great for the last decades.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mal">
  <a:themeElements>
    <a:clrScheme name="pptmal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tmal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mal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mal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</Template>
  <TotalTime>0</TotalTime>
  <Words>808</Words>
  <Application>Microsoft Office PowerPoint</Application>
  <PresentationFormat>On-screen Show (4:3)</PresentationFormat>
  <Paragraphs>213</Paragraphs>
  <Slides>28</Slides>
  <Notes>27</Notes>
  <HiddenSlides>0</HiddenSlides>
  <MMClips>0</MMClips>
  <ScaleCrop>false</ScaleCrop>
  <HeadingPairs>
    <vt:vector size="8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pptmal</vt:lpstr>
      <vt:lpstr>C:\2-IFE-dokumenter\PUS\C2.ORG!Plot1</vt:lpstr>
      <vt:lpstr>Equation</vt:lpstr>
      <vt:lpstr>Diamond</vt:lpstr>
      <vt:lpstr>Analysis of powder neutron diffraction data</vt:lpstr>
      <vt:lpstr>Analysis of powder (neutron) powder diffraction data.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</vt:lpstr>
      <vt:lpstr>The Rietveld method – structure refinement</vt:lpstr>
      <vt:lpstr>The Rietveld method – structure refinement</vt:lpstr>
      <vt:lpstr>The Rietveld method – structure refinement</vt:lpstr>
      <vt:lpstr>Case: Th2AlD4</vt:lpstr>
      <vt:lpstr>Case: Th2AlD4</vt:lpstr>
      <vt:lpstr>Case: Th2AlD4</vt:lpstr>
      <vt:lpstr>Case: Th2AlD4</vt:lpstr>
      <vt:lpstr>Case: Th2AlD4</vt:lpstr>
      <vt:lpstr>Conclusion</vt:lpstr>
    </vt:vector>
  </TitlesOfParts>
  <Company>Institutt for Energiteknikk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powder (neutron) powder diffraction data.</dc:title>
  <dc:creator>Administrator</dc:creator>
  <cp:lastModifiedBy>Magnus Helgerud Sørby</cp:lastModifiedBy>
  <cp:revision>36</cp:revision>
  <cp:lastPrinted>2017-02-27T09:01:27Z</cp:lastPrinted>
  <dcterms:created xsi:type="dcterms:W3CDTF">2008-02-11T09:08:54Z</dcterms:created>
  <dcterms:modified xsi:type="dcterms:W3CDTF">2017-02-27T09:34:37Z</dcterms:modified>
</cp:coreProperties>
</file>