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-9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39A62-3C6C-4E3B-B542-EB6F244E9BA1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E88F5-62ED-4557-840D-32884AC89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CA1E-93B3-4C42-AD3E-23F66515C010}" type="datetimeFigureOut">
              <a:rPr lang="en-US" smtClean="0"/>
              <a:pPr/>
              <a:t>5/19/2009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825FB-64B1-4CB4-BC2F-6A6D37706A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2259957" y="1505393"/>
            <a:ext cx="3985684" cy="464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0" hangingPunct="0"/>
            <a:r>
              <a:rPr lang="nb-NO" sz="4000" dirty="0">
                <a:latin typeface="Comic Sans MS" pitchFamily="66" charset="0"/>
              </a:rPr>
              <a:t>FYS-KJM 4740</a:t>
            </a:r>
          </a:p>
          <a:p>
            <a:pPr algn="ctr" eaLnBrk="0" hangingPunct="0"/>
            <a:endParaRPr lang="nb-NO" sz="1600" b="1" dirty="0">
              <a:latin typeface="Comic Sans MS" pitchFamily="66" charset="0"/>
            </a:endParaRPr>
          </a:p>
          <a:p>
            <a:pPr algn="ctr" eaLnBrk="0" hangingPunct="0"/>
            <a:r>
              <a:rPr lang="nb-NO" sz="1600" b="1" dirty="0" err="1">
                <a:latin typeface="Comic Sans MS" pitchFamily="66" charset="0"/>
              </a:rPr>
              <a:t>MR-teori</a:t>
            </a:r>
            <a:r>
              <a:rPr lang="nb-NO" sz="1600" b="1" dirty="0">
                <a:latin typeface="Comic Sans MS" pitchFamily="66" charset="0"/>
              </a:rPr>
              <a:t> og medisinsk diagnostikk</a:t>
            </a:r>
          </a:p>
          <a:p>
            <a:pPr algn="ctr" eaLnBrk="0" hangingPunct="0"/>
            <a:endParaRPr lang="nb-NO" sz="4000" dirty="0">
              <a:latin typeface="Comic Sans MS" pitchFamily="66" charset="0"/>
            </a:endParaRPr>
          </a:p>
          <a:p>
            <a:pPr algn="ctr" eaLnBrk="0" hangingPunct="0"/>
            <a:r>
              <a:rPr lang="nb-NO" sz="3200" smtClean="0">
                <a:latin typeface="Comic Sans MS" pitchFamily="66" charset="0"/>
              </a:rPr>
              <a:t>K-space vs bilderom</a:t>
            </a:r>
            <a:br>
              <a:rPr lang="nb-NO" sz="3200" smtClean="0">
                <a:latin typeface="Comic Sans MS" pitchFamily="66" charset="0"/>
              </a:rPr>
            </a:br>
            <a:r>
              <a:rPr lang="nb-NO" sz="3200" smtClean="0">
                <a:latin typeface="Comic Sans MS" pitchFamily="66" charset="0"/>
              </a:rPr>
              <a:t>et eksempel i 1 D</a:t>
            </a:r>
            <a:endParaRPr lang="nb-NO" sz="3200" dirty="0">
              <a:latin typeface="Comic Sans MS" pitchFamily="66" charset="0"/>
            </a:endParaRPr>
          </a:p>
          <a:p>
            <a:pPr algn="ctr" eaLnBrk="0" hangingPunct="0"/>
            <a:endParaRPr lang="nb-NO" sz="1600" dirty="0">
              <a:latin typeface="Comic Sans MS" pitchFamily="66" charset="0"/>
            </a:endParaRPr>
          </a:p>
          <a:p>
            <a:pPr algn="ctr" eaLnBrk="0" hangingPunct="0"/>
            <a:r>
              <a:rPr lang="nb-NO" sz="1600" dirty="0">
                <a:latin typeface="Comic Sans MS" pitchFamily="66" charset="0"/>
              </a:rPr>
              <a:t>Atle Bjørnerud, </a:t>
            </a:r>
            <a:r>
              <a:rPr lang="nb-NO" sz="1600" dirty="0" smtClean="0">
                <a:latin typeface="Comic Sans MS" pitchFamily="66" charset="0"/>
              </a:rPr>
              <a:t>Rikshospitalet</a:t>
            </a:r>
            <a:endParaRPr lang="nb-NO" sz="1600" dirty="0">
              <a:latin typeface="Comic Sans MS" pitchFamily="66" charset="0"/>
            </a:endParaRPr>
          </a:p>
          <a:p>
            <a:pPr algn="ctr" eaLnBrk="0" hangingPunct="0"/>
            <a:r>
              <a:rPr lang="nb-NO" sz="1600" dirty="0" err="1">
                <a:latin typeface="Comic Sans MS" pitchFamily="66" charset="0"/>
              </a:rPr>
              <a:t>atle.bjornerud@fys.uio.no</a:t>
            </a:r>
            <a:endParaRPr lang="nb-NO" sz="1600" dirty="0">
              <a:latin typeface="Comic Sans MS" pitchFamily="66" charset="0"/>
            </a:endParaRPr>
          </a:p>
          <a:p>
            <a:pPr algn="ctr" eaLnBrk="0" hangingPunct="0"/>
            <a:r>
              <a:rPr lang="nb-NO" sz="1600" dirty="0">
                <a:latin typeface="Comic Sans MS" pitchFamily="66" charset="0"/>
              </a:rPr>
              <a:t>975 39 499</a:t>
            </a:r>
          </a:p>
          <a:p>
            <a:pPr algn="ctr" eaLnBrk="0" hangingPunct="0"/>
            <a:endParaRPr lang="nb-NO" sz="1600" dirty="0">
              <a:latin typeface="Comic Sans MS" pitchFamily="66" charset="0"/>
            </a:endParaRPr>
          </a:p>
          <a:p>
            <a:pPr algn="ctr" eaLnBrk="0" hangingPunct="0"/>
            <a:endParaRPr lang="nb-NO" sz="4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mtClean="0"/>
              <a:t>Eksempel på 1-D protontetthets-vektor (N=16):</a:t>
            </a:r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215343" y="1794075"/>
            <a:ext cx="5302122" cy="4502552"/>
            <a:chOff x="1215343" y="1794075"/>
            <a:chExt cx="5302122" cy="450255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7693" y="1794075"/>
              <a:ext cx="5299772" cy="3634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/>
            <a:srcRect l="10003" t="77976" r="6182" b="5327"/>
            <a:stretch>
              <a:fillRect/>
            </a:stretch>
          </p:blipFill>
          <p:spPr bwMode="auto">
            <a:xfrm>
              <a:off x="1215343" y="5428526"/>
              <a:ext cx="5288994" cy="868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16285" y="1759351"/>
            <a:ext cx="5302122" cy="4502552"/>
            <a:chOff x="1215343" y="1794075"/>
            <a:chExt cx="5302122" cy="450255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7693" y="1794075"/>
              <a:ext cx="5299772" cy="3634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/>
            <a:srcRect l="10003" t="77976" r="6182" b="5327"/>
            <a:stretch>
              <a:fillRect/>
            </a:stretch>
          </p:blipFill>
          <p:spPr bwMode="auto">
            <a:xfrm>
              <a:off x="1215343" y="5428526"/>
              <a:ext cx="5288994" cy="868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2" name="Group 11"/>
          <p:cNvGrpSpPr/>
          <p:nvPr/>
        </p:nvGrpSpPr>
        <p:grpSpPr>
          <a:xfrm>
            <a:off x="1306284" y="166255"/>
            <a:ext cx="5720859" cy="1638794"/>
            <a:chOff x="-1155539" y="0"/>
            <a:chExt cx="10068045" cy="1784432"/>
          </a:xfrm>
        </p:grpSpPr>
        <p:sp>
          <p:nvSpPr>
            <p:cNvPr id="10" name="Right Triangle 9"/>
            <p:cNvSpPr/>
            <p:nvPr/>
          </p:nvSpPr>
          <p:spPr>
            <a:xfrm flipH="1">
              <a:off x="3703898" y="0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>
            <a:xfrm flipV="1">
              <a:off x="-1155539" y="870032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5400000" flipH="1" flipV="1">
            <a:off x="403759" y="1151905"/>
            <a:ext cx="1805051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0644" y="73627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710046" y="142505"/>
            <a:ext cx="202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1-D gradient koding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10003" t="77976" r="6182" b="5327"/>
          <a:stretch>
            <a:fillRect/>
          </a:stretch>
        </p:blipFill>
        <p:spPr bwMode="auto">
          <a:xfrm>
            <a:off x="1400538" y="1909821"/>
            <a:ext cx="5571081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11"/>
          <p:cNvGrpSpPr/>
          <p:nvPr/>
        </p:nvGrpSpPr>
        <p:grpSpPr>
          <a:xfrm>
            <a:off x="1306284" y="166255"/>
            <a:ext cx="5720859" cy="1638794"/>
            <a:chOff x="-1155539" y="0"/>
            <a:chExt cx="10068045" cy="1784432"/>
          </a:xfrm>
        </p:grpSpPr>
        <p:sp>
          <p:nvSpPr>
            <p:cNvPr id="10" name="Right Triangle 9"/>
            <p:cNvSpPr/>
            <p:nvPr/>
          </p:nvSpPr>
          <p:spPr>
            <a:xfrm flipH="1">
              <a:off x="3703898" y="0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>
            <a:xfrm flipV="1">
              <a:off x="-1155539" y="870032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5400000" flipH="1" flipV="1">
            <a:off x="403759" y="1151905"/>
            <a:ext cx="1805051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0644" y="73627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710046" y="142505"/>
            <a:ext cx="202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1-D gradient koding</a:t>
            </a:r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080061" y="4715959"/>
          <a:ext cx="4501833" cy="643119"/>
        </p:xfrm>
        <a:graphic>
          <a:graphicData uri="http://schemas.openxmlformats.org/presentationml/2006/ole">
            <p:oleObj spid="_x0000_s2050" name="Formel" r:id="rId5" imgW="2400120" imgH="34272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579123" y="3473671"/>
          <a:ext cx="1547813" cy="428625"/>
        </p:xfrm>
        <a:graphic>
          <a:graphicData uri="http://schemas.openxmlformats.org/presentationml/2006/ole">
            <p:oleObj spid="_x0000_s2051" name="Formel" r:id="rId6" imgW="825480" imgH="2286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302301" y="1374808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∆B=G(x-N/2)</a:t>
            </a:r>
            <a:endParaRPr lang="en-US"/>
          </a:p>
        </p:txBody>
      </p:sp>
      <p:cxnSp>
        <p:nvCxnSpPr>
          <p:cNvPr id="18" name="Straight Arrow Connector 17"/>
          <p:cNvCxnSpPr>
            <a:stCxn id="11" idx="2"/>
          </p:cNvCxnSpPr>
          <p:nvPr/>
        </p:nvCxnSpPr>
        <p:spPr>
          <a:xfrm rot="16200000" flipH="1">
            <a:off x="4446140" y="-2174578"/>
            <a:ext cx="53293" cy="63330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53154" y="111117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x</a:t>
            </a:r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37549" y="3044142"/>
            <a:ext cx="2590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Magnetiserings-vektoren:</a:t>
            </a:r>
            <a:endParaRPr lang="en-US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055668" y="3495012"/>
          <a:ext cx="3381375" cy="714375"/>
        </p:xfrm>
        <a:graphic>
          <a:graphicData uri="http://schemas.openxmlformats.org/presentationml/2006/ole">
            <p:oleObj spid="_x0000_s2052" name="Formel" r:id="rId7" imgW="1803240" imgH="38088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32076" y="4238264"/>
            <a:ext cx="2192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I diskret form (N=16):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10003" t="77976" r="6182" b="5327"/>
          <a:stretch>
            <a:fillRect/>
          </a:stretch>
        </p:blipFill>
        <p:spPr bwMode="auto">
          <a:xfrm>
            <a:off x="1400538" y="1909821"/>
            <a:ext cx="5571081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1"/>
          <p:cNvGrpSpPr/>
          <p:nvPr/>
        </p:nvGrpSpPr>
        <p:grpSpPr>
          <a:xfrm>
            <a:off x="1306284" y="166255"/>
            <a:ext cx="5720859" cy="1638794"/>
            <a:chOff x="-1155539" y="0"/>
            <a:chExt cx="10068045" cy="1784432"/>
          </a:xfrm>
        </p:grpSpPr>
        <p:sp>
          <p:nvSpPr>
            <p:cNvPr id="10" name="Right Triangle 9"/>
            <p:cNvSpPr/>
            <p:nvPr/>
          </p:nvSpPr>
          <p:spPr>
            <a:xfrm flipH="1">
              <a:off x="3703898" y="0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>
            <a:xfrm flipV="1">
              <a:off x="-1155539" y="870032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5400000" flipH="1" flipV="1">
            <a:off x="403759" y="1151905"/>
            <a:ext cx="1805051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0644" y="73627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710046" y="142505"/>
            <a:ext cx="202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1-D gradient koding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302301" y="1374808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∆B=G(x-N/2)</a:t>
            </a:r>
            <a:endParaRPr lang="en-US"/>
          </a:p>
        </p:txBody>
      </p:sp>
      <p:cxnSp>
        <p:nvCxnSpPr>
          <p:cNvPr id="18" name="Straight Arrow Connector 17"/>
          <p:cNvCxnSpPr>
            <a:stCxn id="11" idx="2"/>
          </p:cNvCxnSpPr>
          <p:nvPr/>
        </p:nvCxnSpPr>
        <p:spPr>
          <a:xfrm rot="16200000" flipH="1">
            <a:off x="4446140" y="-2174578"/>
            <a:ext cx="53293" cy="63330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53154" y="111117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x</a:t>
            </a:r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44549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9626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3028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Down Arrow 22"/>
          <p:cNvSpPr/>
          <p:nvPr/>
        </p:nvSpPr>
        <p:spPr>
          <a:xfrm>
            <a:off x="4259484" y="2488557"/>
            <a:ext cx="127322" cy="567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3983621" y="2502061"/>
            <a:ext cx="148542" cy="507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4585505" y="2490487"/>
            <a:ext cx="125392" cy="5768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90383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ight Brace 29"/>
          <p:cNvSpPr/>
          <p:nvPr/>
        </p:nvSpPr>
        <p:spPr>
          <a:xfrm rot="5400000">
            <a:off x="4100333" y="506397"/>
            <a:ext cx="381965" cy="539959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5181359" y="3222826"/>
          <a:ext cx="2754054" cy="527372"/>
        </p:xfrm>
        <a:graphic>
          <a:graphicData uri="http://schemas.openxmlformats.org/presentationml/2006/ole">
            <p:oleObj spid="_x0000_s3081" name="Formel" r:id="rId9" imgW="1790640" imgH="342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14369" t="8763" r="10631" b="13402"/>
          <a:stretch>
            <a:fillRect/>
          </a:stretch>
        </p:blipFill>
        <p:spPr bwMode="auto">
          <a:xfrm>
            <a:off x="1863090" y="1863090"/>
            <a:ext cx="4434840" cy="345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605280" y="373063"/>
          <a:ext cx="4502150" cy="642937"/>
        </p:xfrm>
        <a:graphic>
          <a:graphicData uri="http://schemas.openxmlformats.org/presentationml/2006/ole">
            <p:oleObj spid="_x0000_s4099" name="Formel" r:id="rId5" imgW="2400120" imgH="34272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3090" y="1028700"/>
            <a:ext cx="4455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= 1 linje i k-space (for en verdi av fase-koding)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4600" y="6263640"/>
            <a:ext cx="3515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Se liket med ’ekko -signal’ (SE/GRE) </a:t>
            </a: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828800" y="5440680"/>
            <a:ext cx="4709160" cy="1143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69330" y="5532120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k</a:t>
            </a:r>
            <a:r>
              <a:rPr lang="nb-NO" baseline="-25000" smtClean="0"/>
              <a:t>x</a:t>
            </a:r>
            <a:endParaRPr lang="en-US" baseline="-25000"/>
          </a:p>
        </p:txBody>
      </p:sp>
      <p:sp>
        <p:nvSpPr>
          <p:cNvPr id="9" name="TextBox 8"/>
          <p:cNvSpPr txBox="1"/>
          <p:nvPr/>
        </p:nvSpPr>
        <p:spPr>
          <a:xfrm>
            <a:off x="4152900" y="55130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0</a:t>
            </a:r>
            <a:endParaRPr lang="en-US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90719" y="2263139"/>
            <a:ext cx="4305077" cy="3655863"/>
            <a:chOff x="1215343" y="1794075"/>
            <a:chExt cx="5302122" cy="450255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17693" y="1794075"/>
              <a:ext cx="5299772" cy="3634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5"/>
            <a:srcRect l="10003" t="77976" r="6182" b="5327"/>
            <a:stretch>
              <a:fillRect/>
            </a:stretch>
          </p:blipFill>
          <p:spPr bwMode="auto">
            <a:xfrm>
              <a:off x="1215343" y="5428526"/>
              <a:ext cx="5288994" cy="868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7170" y="2417444"/>
            <a:ext cx="37719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>
            <a:off x="3760470" y="3623310"/>
            <a:ext cx="880110" cy="297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31920" y="300609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FFT</a:t>
            </a:r>
            <a:r>
              <a:rPr lang="nb-NO" baseline="30000" smtClean="0"/>
              <a:t>-1</a:t>
            </a:r>
            <a:endParaRPr lang="en-US" baseline="3000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69925" y="1252538"/>
          <a:ext cx="4337050" cy="690562"/>
        </p:xfrm>
        <a:graphic>
          <a:graphicData uri="http://schemas.openxmlformats.org/presentationml/2006/ole">
            <p:oleObj spid="_x0000_s5122" name="Formel" r:id="rId7" imgW="2311200" imgH="368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4380" y="342900"/>
            <a:ext cx="8123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Proton-tetthetsfordelingen langs x er nå gitt ved iFFT av magnetiserings-vektoren M</a:t>
            </a:r>
            <a:r>
              <a:rPr lang="nb-NO" baseline="-25000" smtClean="0"/>
              <a:t>T</a:t>
            </a:r>
            <a:endParaRPr lang="en-US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14755" t="8763" r="10825" b="13402"/>
          <a:stretch>
            <a:fillRect/>
          </a:stretch>
        </p:blipFill>
        <p:spPr bwMode="auto">
          <a:xfrm>
            <a:off x="1051560" y="3200400"/>
            <a:ext cx="339471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91540" y="171450"/>
            <a:ext cx="247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utvide til 2 dimensjoner:</a:t>
            </a: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60070" y="3966210"/>
            <a:ext cx="4709160" cy="1143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46320" y="4114800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k</a:t>
            </a:r>
            <a:r>
              <a:rPr lang="nb-NO" baseline="-25000" smtClean="0"/>
              <a:t>x</a:t>
            </a:r>
            <a:endParaRPr lang="en-US" baseline="-25000"/>
          </a:p>
        </p:txBody>
      </p:sp>
      <p:grpSp>
        <p:nvGrpSpPr>
          <p:cNvPr id="16" name="Group 15"/>
          <p:cNvGrpSpPr/>
          <p:nvPr/>
        </p:nvGrpSpPr>
        <p:grpSpPr>
          <a:xfrm>
            <a:off x="5520689" y="2613660"/>
            <a:ext cx="3275877" cy="1398270"/>
            <a:chOff x="4304029" y="2053590"/>
            <a:chExt cx="4332518" cy="1398270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>
              <a:off x="4342129" y="308610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 rot="10800000">
              <a:off x="4334509" y="270129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>
              <a:off x="4334509" y="241554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 rot="10800000">
              <a:off x="4304029" y="205359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 l="14755" t="16678" r="10825" b="13402"/>
          <a:stretch>
            <a:fillRect/>
          </a:stretch>
        </p:blipFill>
        <p:spPr bwMode="auto">
          <a:xfrm>
            <a:off x="1043940" y="2937510"/>
            <a:ext cx="3394710" cy="40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689292" y="761683"/>
          <a:ext cx="6337301" cy="714375"/>
        </p:xfrm>
        <a:graphic>
          <a:graphicData uri="http://schemas.openxmlformats.org/presentationml/2006/ole">
            <p:oleObj spid="_x0000_s6147" name="Formel" r:id="rId6" imgW="3377880" imgH="3808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938010" y="2011680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smtClean="0"/>
              <a:t>ρ</a:t>
            </a:r>
            <a:r>
              <a:rPr lang="nb-NO" sz="2400" smtClean="0"/>
              <a:t>(x,y)</a:t>
            </a:r>
            <a:endParaRPr lang="en-US" sz="2400"/>
          </a:p>
        </p:txBody>
      </p:sp>
      <p:sp>
        <p:nvSpPr>
          <p:cNvPr id="22" name="TextBox 21"/>
          <p:cNvSpPr txBox="1"/>
          <p:nvPr/>
        </p:nvSpPr>
        <p:spPr>
          <a:xfrm>
            <a:off x="2449830" y="195834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k</a:t>
            </a:r>
            <a:r>
              <a:rPr lang="nb-NO" baseline="-25000"/>
              <a:t>y</a:t>
            </a:r>
            <a:endParaRPr lang="en-US" baseline="-2500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/>
          <a:srcRect l="14755" t="16678" r="10825" b="13402"/>
          <a:stretch>
            <a:fillRect/>
          </a:stretch>
        </p:blipFill>
        <p:spPr bwMode="auto">
          <a:xfrm>
            <a:off x="1036320" y="2438400"/>
            <a:ext cx="3394710" cy="40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Straight Arrow Connector 19"/>
          <p:cNvCxnSpPr/>
          <p:nvPr/>
        </p:nvCxnSpPr>
        <p:spPr>
          <a:xfrm rot="16200000" flipV="1">
            <a:off x="1383030" y="3817620"/>
            <a:ext cx="3135630" cy="3810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/>
          <a:srcRect t="20188" b="55922"/>
          <a:stretch>
            <a:fillRect/>
          </a:stretch>
        </p:blipFill>
        <p:spPr bwMode="auto">
          <a:xfrm>
            <a:off x="5082208" y="3927944"/>
            <a:ext cx="1969274" cy="470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/>
          <a:srcRect l="18533" t="14579" r="21304" b="12052"/>
          <a:stretch>
            <a:fillRect/>
          </a:stretch>
        </p:blipFill>
        <p:spPr bwMode="auto">
          <a:xfrm>
            <a:off x="5083904" y="429370"/>
            <a:ext cx="1897341" cy="231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 t="33580" b="55922"/>
          <a:stretch>
            <a:fillRect/>
          </a:stretch>
        </p:blipFill>
        <p:spPr bwMode="auto">
          <a:xfrm>
            <a:off x="5033175" y="3085106"/>
            <a:ext cx="1969274" cy="20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6200000" flipH="1">
            <a:off x="3209144" y="2493529"/>
            <a:ext cx="4102083" cy="71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3456962" y="2439198"/>
            <a:ext cx="3957630" cy="583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3555028" y="2433893"/>
            <a:ext cx="4094127" cy="230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3743211" y="2447147"/>
            <a:ext cx="4021239" cy="2173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3935368" y="2448474"/>
            <a:ext cx="3972204" cy="45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4053313" y="2413219"/>
            <a:ext cx="4037141" cy="1007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4240163" y="2467024"/>
            <a:ext cx="4013295" cy="376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424370" y="2464906"/>
            <a:ext cx="3948356" cy="113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534364" y="2441050"/>
            <a:ext cx="4037143" cy="180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4762301" y="2421174"/>
            <a:ext cx="4004013" cy="273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/>
          <a:srcRect l="14755" t="8763" r="10825" b="13402"/>
          <a:stretch>
            <a:fillRect/>
          </a:stretch>
        </p:blipFill>
        <p:spPr bwMode="auto">
          <a:xfrm>
            <a:off x="606287" y="2480807"/>
            <a:ext cx="3394710" cy="73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9" name="Straight Arrow Connector 28"/>
          <p:cNvCxnSpPr/>
          <p:nvPr/>
        </p:nvCxnSpPr>
        <p:spPr>
          <a:xfrm flipV="1">
            <a:off x="508883" y="3180522"/>
            <a:ext cx="3753016" cy="1590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1816872" y="2882346"/>
            <a:ext cx="1375576" cy="15906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91270" y="4174435"/>
            <a:ext cx="2639832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675367" y="2727297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mtClean="0"/>
              <a:t>Σ</a:t>
            </a:r>
            <a:endParaRPr lang="en-US"/>
          </a:p>
        </p:txBody>
      </p:sp>
      <p:sp>
        <p:nvSpPr>
          <p:cNvPr id="52" name="Down Arrow 51"/>
          <p:cNvSpPr/>
          <p:nvPr/>
        </p:nvSpPr>
        <p:spPr>
          <a:xfrm>
            <a:off x="5136543" y="2782957"/>
            <a:ext cx="47707" cy="2305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own Arrow 52"/>
          <p:cNvSpPr/>
          <p:nvPr/>
        </p:nvSpPr>
        <p:spPr>
          <a:xfrm>
            <a:off x="5336650" y="2792232"/>
            <a:ext cx="47707" cy="2305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/>
          <a:srcRect l="14755" t="8763" r="10825" b="13402"/>
          <a:stretch>
            <a:fillRect/>
          </a:stretch>
        </p:blipFill>
        <p:spPr bwMode="auto">
          <a:xfrm>
            <a:off x="663271" y="3913367"/>
            <a:ext cx="3394710" cy="73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5" name="Straight Arrow Connector 54"/>
          <p:cNvCxnSpPr/>
          <p:nvPr/>
        </p:nvCxnSpPr>
        <p:spPr>
          <a:xfrm flipV="1">
            <a:off x="565867" y="4613082"/>
            <a:ext cx="3753016" cy="1590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1480267" y="4707174"/>
            <a:ext cx="2145527" cy="1322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5"/>
          <a:srcRect l="14755" t="8763" r="10825" b="13402"/>
          <a:stretch>
            <a:fillRect/>
          </a:stretch>
        </p:blipFill>
        <p:spPr bwMode="auto">
          <a:xfrm>
            <a:off x="632792" y="4699220"/>
            <a:ext cx="3394710" cy="414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103</Words>
  <Application>Microsoft Office PowerPoint</Application>
  <PresentationFormat>On-screen Show (4:3)</PresentationFormat>
  <Paragraphs>42</Paragraphs>
  <Slides>9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Formel</vt:lpstr>
      <vt:lpstr>FYS-KJM 4740  MR-teori og medisinsk diagnostikk  K-space vs bilderom et eksempel i 1 D  Atle Bjørnerud, Rikshospitalet atle.bjornerud@fys.uio.no 975 39 499  </vt:lpstr>
      <vt:lpstr>Eksempel på 1-D protontetthets-vektor (N=16):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FYS-KJM 4740  MR-teori og medisinsk diagnostikk  K-space vs bilderom et eksempel i 1 D  Atle Bjørnerud, Rikshospitalet atle.bjornerud@fys.uio.no 975 39 499  </dc:title>
  <dc:creator>Atle Bjørnerud</dc:creator>
  <cp:lastModifiedBy>Atle Bjørnerud</cp:lastModifiedBy>
  <cp:revision>22</cp:revision>
  <dcterms:created xsi:type="dcterms:W3CDTF">2009-03-17T09:42:36Z</dcterms:created>
  <dcterms:modified xsi:type="dcterms:W3CDTF">2009-05-19T09:44:05Z</dcterms:modified>
</cp:coreProperties>
</file>