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4"/>
  </p:notesMasterIdLst>
  <p:sldIdLst>
    <p:sldId id="256" r:id="rId2"/>
    <p:sldId id="260" r:id="rId3"/>
    <p:sldId id="263" r:id="rId4"/>
    <p:sldId id="268" r:id="rId5"/>
    <p:sldId id="269" r:id="rId6"/>
    <p:sldId id="266" r:id="rId7"/>
    <p:sldId id="257" r:id="rId8"/>
    <p:sldId id="258" r:id="rId9"/>
    <p:sldId id="259" r:id="rId10"/>
    <p:sldId id="261" r:id="rId11"/>
    <p:sldId id="267" r:id="rId12"/>
    <p:sldId id="262" r:id="rId13"/>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10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0E59F7-28E2-46E3-8336-EFC1E5B99059}" type="datetimeFigureOut">
              <a:rPr lang="nb-NO" smtClean="0"/>
              <a:t>28.08.2014</a:t>
            </a:fld>
            <a:endParaRPr 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784993-664F-44AD-A89E-D395B7528F44}" type="slidenum">
              <a:rPr lang="nb-NO" smtClean="0"/>
              <a:t>‹#›</a:t>
            </a:fld>
            <a:endParaRPr lang="nb-NO"/>
          </a:p>
        </p:txBody>
      </p:sp>
    </p:spTree>
    <p:extLst>
      <p:ext uri="{BB962C8B-B14F-4D97-AF65-F5344CB8AC3E}">
        <p14:creationId xmlns:p14="http://schemas.microsoft.com/office/powerpoint/2010/main" val="3706811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Georgia" panose="02040502050405020303" pitchFamily="18" charset="0"/>
              </a:defRPr>
            </a:lvl1pPr>
          </a:lstStyle>
          <a:p>
            <a:r>
              <a:rPr lang="en-US" smtClean="0"/>
              <a:t>Click to edit Master title style</a:t>
            </a:r>
            <a:endParaRPr lang="nb-NO"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eorgia" panose="02040502050405020303"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b-NO" dirty="0"/>
          </a:p>
        </p:txBody>
      </p:sp>
      <p:sp>
        <p:nvSpPr>
          <p:cNvPr id="4" name="Date Placeholder 3"/>
          <p:cNvSpPr>
            <a:spLocks noGrp="1"/>
          </p:cNvSpPr>
          <p:nvPr>
            <p:ph type="dt" sz="half" idx="10"/>
          </p:nvPr>
        </p:nvSpPr>
        <p:spPr/>
        <p:txBody>
          <a:bodyPr/>
          <a:lstStyle/>
          <a:p>
            <a:fld id="{4C537062-5E3B-438E-8933-39DAB66F3D1C}" type="datetime1">
              <a:rPr lang="en-GB" smtClean="0"/>
              <a:t>28/08/2014</a:t>
            </a:fld>
            <a:endParaRPr lang="nb-NO"/>
          </a:p>
        </p:txBody>
      </p:sp>
      <p:sp>
        <p:nvSpPr>
          <p:cNvPr id="5" name="Footer Placeholder 4"/>
          <p:cNvSpPr>
            <a:spLocks noGrp="1"/>
          </p:cNvSpPr>
          <p:nvPr>
            <p:ph type="ftr" sz="quarter" idx="11"/>
          </p:nvPr>
        </p:nvSpPr>
        <p:spPr/>
        <p:txBody>
          <a:bodyPr/>
          <a:lstStyle/>
          <a:p>
            <a:r>
              <a:rPr lang="nb-NO" smtClean="0"/>
              <a:t>G. Zyberi, NCHR/UiO</a:t>
            </a:r>
            <a:endParaRPr lang="nb-NO"/>
          </a:p>
        </p:txBody>
      </p:sp>
      <p:sp>
        <p:nvSpPr>
          <p:cNvPr id="6" name="Slide Number Placeholder 5"/>
          <p:cNvSpPr>
            <a:spLocks noGrp="1"/>
          </p:cNvSpPr>
          <p:nvPr>
            <p:ph type="sldNum" sz="quarter" idx="12"/>
          </p:nvPr>
        </p:nvSpPr>
        <p:spPr/>
        <p:txBody>
          <a:bodyPr/>
          <a:lstStyle/>
          <a:p>
            <a:fld id="{2EC0BBD1-8165-4522-A680-0B1599FAE413}" type="slidenum">
              <a:rPr lang="nb-NO" smtClean="0"/>
              <a:t>‹#›</a:t>
            </a:fld>
            <a:endParaRPr lang="nb-NO"/>
          </a:p>
        </p:txBody>
      </p:sp>
    </p:spTree>
    <p:extLst>
      <p:ext uri="{BB962C8B-B14F-4D97-AF65-F5344CB8AC3E}">
        <p14:creationId xmlns:p14="http://schemas.microsoft.com/office/powerpoint/2010/main" val="47752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648072"/>
          </a:xfrm>
        </p:spPr>
        <p:txBody>
          <a:bodyPr/>
          <a:lstStyle>
            <a:lvl1pPr>
              <a:defRPr>
                <a:latin typeface="Georgia" panose="02040502050405020303" pitchFamily="18" charset="0"/>
              </a:defRPr>
            </a:lvl1pPr>
          </a:lstStyle>
          <a:p>
            <a:r>
              <a:rPr lang="en-US" smtClean="0"/>
              <a:t>Click to edit Master title style</a:t>
            </a:r>
            <a:endParaRPr lang="nb-NO" dirty="0"/>
          </a:p>
        </p:txBody>
      </p:sp>
      <p:sp>
        <p:nvSpPr>
          <p:cNvPr id="3" name="Content Placeholder 2"/>
          <p:cNvSpPr>
            <a:spLocks noGrp="1"/>
          </p:cNvSpPr>
          <p:nvPr>
            <p:ph idx="1"/>
          </p:nvPr>
        </p:nvSpPr>
        <p:spPr>
          <a:xfrm>
            <a:off x="457200" y="1628800"/>
            <a:ext cx="8229600" cy="4497363"/>
          </a:xfrm>
        </p:spPr>
        <p:txBody>
          <a:bodyPr/>
          <a:lstStyle>
            <a:lvl1pPr>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dirty="0"/>
          </a:p>
        </p:txBody>
      </p:sp>
      <p:sp>
        <p:nvSpPr>
          <p:cNvPr id="4" name="Date Placeholder 3"/>
          <p:cNvSpPr>
            <a:spLocks noGrp="1"/>
          </p:cNvSpPr>
          <p:nvPr>
            <p:ph type="dt" sz="half" idx="10"/>
          </p:nvPr>
        </p:nvSpPr>
        <p:spPr/>
        <p:txBody>
          <a:bodyPr/>
          <a:lstStyle/>
          <a:p>
            <a:fld id="{0EF6374E-34ED-43DE-A75B-4AC620145904}" type="datetime1">
              <a:rPr lang="en-GB" smtClean="0"/>
              <a:t>28/08/2014</a:t>
            </a:fld>
            <a:endParaRPr lang="nb-NO"/>
          </a:p>
        </p:txBody>
      </p:sp>
      <p:sp>
        <p:nvSpPr>
          <p:cNvPr id="5" name="Footer Placeholder 4"/>
          <p:cNvSpPr>
            <a:spLocks noGrp="1"/>
          </p:cNvSpPr>
          <p:nvPr>
            <p:ph type="ftr" sz="quarter" idx="11"/>
          </p:nvPr>
        </p:nvSpPr>
        <p:spPr/>
        <p:txBody>
          <a:bodyPr/>
          <a:lstStyle/>
          <a:p>
            <a:r>
              <a:rPr lang="nb-NO" smtClean="0"/>
              <a:t>G. Zyberi, NCHR/UiO</a:t>
            </a:r>
            <a:endParaRPr lang="nb-NO"/>
          </a:p>
        </p:txBody>
      </p:sp>
      <p:sp>
        <p:nvSpPr>
          <p:cNvPr id="6" name="Slide Number Placeholder 5"/>
          <p:cNvSpPr>
            <a:spLocks noGrp="1"/>
          </p:cNvSpPr>
          <p:nvPr>
            <p:ph type="sldNum" sz="quarter" idx="12"/>
          </p:nvPr>
        </p:nvSpPr>
        <p:spPr/>
        <p:txBody>
          <a:bodyPr/>
          <a:lstStyle/>
          <a:p>
            <a:fld id="{2EC0BBD1-8165-4522-A680-0B1599FAE413}" type="slidenum">
              <a:rPr lang="nb-NO" smtClean="0"/>
              <a:t>‹#›</a:t>
            </a:fld>
            <a:endParaRPr lang="nb-NO"/>
          </a:p>
        </p:txBody>
      </p:sp>
    </p:spTree>
    <p:extLst>
      <p:ext uri="{BB962C8B-B14F-4D97-AF65-F5344CB8AC3E}">
        <p14:creationId xmlns:p14="http://schemas.microsoft.com/office/powerpoint/2010/main" val="115776339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Georgia" panose="02040502050405020303" pitchFamily="18" charset="0"/>
              </a:defRPr>
            </a:lvl1pPr>
          </a:lstStyle>
          <a:p>
            <a:r>
              <a:rPr lang="en-US" smtClean="0"/>
              <a:t>Click to edit Master title style</a:t>
            </a:r>
            <a:endParaRPr lang="nb-NO"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D0D6FA-871B-426B-AC95-93CE33EC2A84}" type="datetime1">
              <a:rPr lang="en-GB" smtClean="0"/>
              <a:t>28/08/2014</a:t>
            </a:fld>
            <a:endParaRPr lang="nb-NO"/>
          </a:p>
        </p:txBody>
      </p:sp>
      <p:sp>
        <p:nvSpPr>
          <p:cNvPr id="5" name="Footer Placeholder 4"/>
          <p:cNvSpPr>
            <a:spLocks noGrp="1"/>
          </p:cNvSpPr>
          <p:nvPr>
            <p:ph type="ftr" sz="quarter" idx="11"/>
          </p:nvPr>
        </p:nvSpPr>
        <p:spPr/>
        <p:txBody>
          <a:bodyPr/>
          <a:lstStyle/>
          <a:p>
            <a:r>
              <a:rPr lang="nb-NO" smtClean="0"/>
              <a:t>G. Zyberi, NCHR/UiO</a:t>
            </a:r>
            <a:endParaRPr lang="nb-NO"/>
          </a:p>
        </p:txBody>
      </p:sp>
      <p:sp>
        <p:nvSpPr>
          <p:cNvPr id="6" name="Slide Number Placeholder 5"/>
          <p:cNvSpPr>
            <a:spLocks noGrp="1"/>
          </p:cNvSpPr>
          <p:nvPr>
            <p:ph type="sldNum" sz="quarter" idx="12"/>
          </p:nvPr>
        </p:nvSpPr>
        <p:spPr/>
        <p:txBody>
          <a:bodyPr/>
          <a:lstStyle/>
          <a:p>
            <a:fld id="{2EC0BBD1-8165-4522-A680-0B1599FAE413}" type="slidenum">
              <a:rPr lang="nb-NO" smtClean="0"/>
              <a:t>‹#›</a:t>
            </a:fld>
            <a:endParaRPr lang="nb-NO"/>
          </a:p>
        </p:txBody>
      </p:sp>
      <p:pic>
        <p:nvPicPr>
          <p:cNvPr id="8" name="Picture 3" descr="C:\Users\kimrk\Downloads\JUS-Norsk-senter-for-menneskerettigheter\English\JUS_NSM_A_EN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88640"/>
            <a:ext cx="6182891" cy="576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2068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eorgia" panose="02040502050405020303" pitchFamily="18" charset="0"/>
              </a:defRPr>
            </a:lvl1pPr>
          </a:lstStyle>
          <a:p>
            <a:r>
              <a:rPr lang="en-US" smtClean="0"/>
              <a:t>Click to edit Master title style</a:t>
            </a:r>
            <a:endParaRPr lang="nb-NO" dirty="0"/>
          </a:p>
        </p:txBody>
      </p:sp>
      <p:sp>
        <p:nvSpPr>
          <p:cNvPr id="3" name="Content Placeholder 2"/>
          <p:cNvSpPr>
            <a:spLocks noGrp="1"/>
          </p:cNvSpPr>
          <p:nvPr>
            <p:ph sz="half" idx="1"/>
          </p:nvPr>
        </p:nvSpPr>
        <p:spPr>
          <a:xfrm>
            <a:off x="457200" y="1600200"/>
            <a:ext cx="4038600" cy="4525963"/>
          </a:xfrm>
        </p:spPr>
        <p:txBody>
          <a:bodyPr/>
          <a:lstStyle>
            <a:lvl1pPr>
              <a:defRPr sz="2800">
                <a:latin typeface="Georgia" panose="02040502050405020303" pitchFamily="18" charset="0"/>
              </a:defRPr>
            </a:lvl1pPr>
            <a:lvl2pPr>
              <a:defRPr sz="2400">
                <a:latin typeface="Georgia" panose="02040502050405020303" pitchFamily="18" charset="0"/>
              </a:defRPr>
            </a:lvl2pPr>
            <a:lvl3pPr>
              <a:defRPr sz="2000">
                <a:latin typeface="Georgia" panose="02040502050405020303" pitchFamily="18" charset="0"/>
              </a:defRPr>
            </a:lvl3pPr>
            <a:lvl4pPr>
              <a:defRPr sz="1800">
                <a:latin typeface="Georgia" panose="02040502050405020303" pitchFamily="18" charset="0"/>
              </a:defRPr>
            </a:lvl4pPr>
            <a:lvl5pPr>
              <a:defRPr sz="1800">
                <a:latin typeface="Georgia" panose="02040502050405020303"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dirty="0"/>
          </a:p>
        </p:txBody>
      </p:sp>
      <p:sp>
        <p:nvSpPr>
          <p:cNvPr id="4" name="Content Placeholder 3"/>
          <p:cNvSpPr>
            <a:spLocks noGrp="1"/>
          </p:cNvSpPr>
          <p:nvPr>
            <p:ph sz="half" idx="2"/>
          </p:nvPr>
        </p:nvSpPr>
        <p:spPr>
          <a:xfrm>
            <a:off x="4648200" y="1600200"/>
            <a:ext cx="4038600" cy="4525963"/>
          </a:xfrm>
        </p:spPr>
        <p:txBody>
          <a:bodyPr/>
          <a:lstStyle>
            <a:lvl1pPr>
              <a:defRPr sz="2800">
                <a:latin typeface="Georgia" panose="02040502050405020303" pitchFamily="18" charset="0"/>
              </a:defRPr>
            </a:lvl1pPr>
            <a:lvl2pPr>
              <a:defRPr sz="2400">
                <a:latin typeface="Georgia" panose="02040502050405020303" pitchFamily="18" charset="0"/>
              </a:defRPr>
            </a:lvl2pPr>
            <a:lvl3pPr>
              <a:defRPr sz="2000">
                <a:latin typeface="Georgia" panose="02040502050405020303" pitchFamily="18" charset="0"/>
              </a:defRPr>
            </a:lvl3pPr>
            <a:lvl4pPr>
              <a:defRPr sz="1800">
                <a:latin typeface="Georgia" panose="02040502050405020303" pitchFamily="18" charset="0"/>
              </a:defRPr>
            </a:lvl4pPr>
            <a:lvl5pPr>
              <a:defRPr sz="1800">
                <a:latin typeface="Georgia" panose="02040502050405020303"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dirty="0"/>
          </a:p>
        </p:txBody>
      </p:sp>
      <p:sp>
        <p:nvSpPr>
          <p:cNvPr id="5" name="Date Placeholder 4"/>
          <p:cNvSpPr>
            <a:spLocks noGrp="1"/>
          </p:cNvSpPr>
          <p:nvPr>
            <p:ph type="dt" sz="half" idx="10"/>
          </p:nvPr>
        </p:nvSpPr>
        <p:spPr/>
        <p:txBody>
          <a:bodyPr/>
          <a:lstStyle/>
          <a:p>
            <a:fld id="{A7E4036D-6285-4CD0-ACB2-1B5502FB1F0B}" type="datetime1">
              <a:rPr lang="en-GB" smtClean="0"/>
              <a:t>28/08/2014</a:t>
            </a:fld>
            <a:endParaRPr lang="nb-NO"/>
          </a:p>
        </p:txBody>
      </p:sp>
      <p:sp>
        <p:nvSpPr>
          <p:cNvPr id="6" name="Footer Placeholder 5"/>
          <p:cNvSpPr>
            <a:spLocks noGrp="1"/>
          </p:cNvSpPr>
          <p:nvPr>
            <p:ph type="ftr" sz="quarter" idx="11"/>
          </p:nvPr>
        </p:nvSpPr>
        <p:spPr/>
        <p:txBody>
          <a:bodyPr/>
          <a:lstStyle/>
          <a:p>
            <a:r>
              <a:rPr lang="nb-NO" smtClean="0"/>
              <a:t>G. Zyberi, NCHR/UiO</a:t>
            </a:r>
            <a:endParaRPr lang="nb-NO"/>
          </a:p>
        </p:txBody>
      </p:sp>
      <p:sp>
        <p:nvSpPr>
          <p:cNvPr id="7" name="Slide Number Placeholder 6"/>
          <p:cNvSpPr>
            <a:spLocks noGrp="1"/>
          </p:cNvSpPr>
          <p:nvPr>
            <p:ph type="sldNum" sz="quarter" idx="12"/>
          </p:nvPr>
        </p:nvSpPr>
        <p:spPr/>
        <p:txBody>
          <a:bodyPr/>
          <a:lstStyle/>
          <a:p>
            <a:fld id="{2EC0BBD1-8165-4522-A680-0B1599FAE413}" type="slidenum">
              <a:rPr lang="nb-NO" smtClean="0"/>
              <a:t>‹#›</a:t>
            </a:fld>
            <a:endParaRPr lang="nb-NO"/>
          </a:p>
        </p:txBody>
      </p:sp>
    </p:spTree>
    <p:extLst>
      <p:ext uri="{BB962C8B-B14F-4D97-AF65-F5344CB8AC3E}">
        <p14:creationId xmlns:p14="http://schemas.microsoft.com/office/powerpoint/2010/main" val="1570136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p>
            <a:fld id="{C73F6879-8FC1-49FD-A665-E27152109462}" type="datetime1">
              <a:rPr lang="en-GB" smtClean="0"/>
              <a:t>28/08/2014</a:t>
            </a:fld>
            <a:endParaRPr lang="nb-NO"/>
          </a:p>
        </p:txBody>
      </p:sp>
      <p:sp>
        <p:nvSpPr>
          <p:cNvPr id="8" name="Footer Placeholder 7"/>
          <p:cNvSpPr>
            <a:spLocks noGrp="1"/>
          </p:cNvSpPr>
          <p:nvPr>
            <p:ph type="ftr" sz="quarter" idx="11"/>
          </p:nvPr>
        </p:nvSpPr>
        <p:spPr/>
        <p:txBody>
          <a:bodyPr/>
          <a:lstStyle/>
          <a:p>
            <a:r>
              <a:rPr lang="nb-NO" smtClean="0"/>
              <a:t>G. Zyberi, NCHR/UiO</a:t>
            </a:r>
            <a:endParaRPr lang="nb-NO"/>
          </a:p>
        </p:txBody>
      </p:sp>
      <p:sp>
        <p:nvSpPr>
          <p:cNvPr id="9" name="Slide Number Placeholder 8"/>
          <p:cNvSpPr>
            <a:spLocks noGrp="1"/>
          </p:cNvSpPr>
          <p:nvPr>
            <p:ph type="sldNum" sz="quarter" idx="12"/>
          </p:nvPr>
        </p:nvSpPr>
        <p:spPr/>
        <p:txBody>
          <a:bodyPr/>
          <a:lstStyle/>
          <a:p>
            <a:fld id="{2EC0BBD1-8165-4522-A680-0B1599FAE413}" type="slidenum">
              <a:rPr lang="nb-NO" smtClean="0"/>
              <a:t>‹#›</a:t>
            </a:fld>
            <a:endParaRPr lang="nb-NO"/>
          </a:p>
        </p:txBody>
      </p:sp>
    </p:spTree>
    <p:extLst>
      <p:ext uri="{BB962C8B-B14F-4D97-AF65-F5344CB8AC3E}">
        <p14:creationId xmlns:p14="http://schemas.microsoft.com/office/powerpoint/2010/main" val="5498940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p>
            <a:fld id="{0972C41A-DDA5-4828-AC55-3AB5F8D47968}" type="datetime1">
              <a:rPr lang="en-GB" smtClean="0"/>
              <a:t>28/08/2014</a:t>
            </a:fld>
            <a:endParaRPr lang="nb-NO"/>
          </a:p>
        </p:txBody>
      </p:sp>
      <p:sp>
        <p:nvSpPr>
          <p:cNvPr id="4" name="Footer Placeholder 3"/>
          <p:cNvSpPr>
            <a:spLocks noGrp="1"/>
          </p:cNvSpPr>
          <p:nvPr>
            <p:ph type="ftr" sz="quarter" idx="11"/>
          </p:nvPr>
        </p:nvSpPr>
        <p:spPr/>
        <p:txBody>
          <a:bodyPr/>
          <a:lstStyle/>
          <a:p>
            <a:r>
              <a:rPr lang="nb-NO" smtClean="0"/>
              <a:t>G. Zyberi, NCHR/UiO</a:t>
            </a:r>
            <a:endParaRPr lang="nb-NO"/>
          </a:p>
        </p:txBody>
      </p:sp>
      <p:sp>
        <p:nvSpPr>
          <p:cNvPr id="5" name="Slide Number Placeholder 4"/>
          <p:cNvSpPr>
            <a:spLocks noGrp="1"/>
          </p:cNvSpPr>
          <p:nvPr>
            <p:ph type="sldNum" sz="quarter" idx="12"/>
          </p:nvPr>
        </p:nvSpPr>
        <p:spPr/>
        <p:txBody>
          <a:bodyPr/>
          <a:lstStyle/>
          <a:p>
            <a:fld id="{2EC0BBD1-8165-4522-A680-0B1599FAE413}" type="slidenum">
              <a:rPr lang="nb-NO" smtClean="0"/>
              <a:t>‹#›</a:t>
            </a:fld>
            <a:endParaRPr lang="nb-NO"/>
          </a:p>
        </p:txBody>
      </p:sp>
    </p:spTree>
    <p:extLst>
      <p:ext uri="{BB962C8B-B14F-4D97-AF65-F5344CB8AC3E}">
        <p14:creationId xmlns:p14="http://schemas.microsoft.com/office/powerpoint/2010/main" val="1471103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4EE2EB-AEEF-4355-A33F-0EF02BC8C930}" type="datetime1">
              <a:rPr lang="en-GB" smtClean="0"/>
              <a:t>28/08/2014</a:t>
            </a:fld>
            <a:endParaRPr lang="nb-NO"/>
          </a:p>
        </p:txBody>
      </p:sp>
      <p:sp>
        <p:nvSpPr>
          <p:cNvPr id="3" name="Footer Placeholder 2"/>
          <p:cNvSpPr>
            <a:spLocks noGrp="1"/>
          </p:cNvSpPr>
          <p:nvPr>
            <p:ph type="ftr" sz="quarter" idx="11"/>
          </p:nvPr>
        </p:nvSpPr>
        <p:spPr/>
        <p:txBody>
          <a:bodyPr/>
          <a:lstStyle/>
          <a:p>
            <a:r>
              <a:rPr lang="nb-NO" smtClean="0"/>
              <a:t>G. Zyberi, NCHR/UiO</a:t>
            </a:r>
            <a:endParaRPr lang="nb-NO"/>
          </a:p>
        </p:txBody>
      </p:sp>
      <p:sp>
        <p:nvSpPr>
          <p:cNvPr id="4" name="Slide Number Placeholder 3"/>
          <p:cNvSpPr>
            <a:spLocks noGrp="1"/>
          </p:cNvSpPr>
          <p:nvPr>
            <p:ph type="sldNum" sz="quarter" idx="12"/>
          </p:nvPr>
        </p:nvSpPr>
        <p:spPr/>
        <p:txBody>
          <a:bodyPr/>
          <a:lstStyle/>
          <a:p>
            <a:fld id="{2EC0BBD1-8165-4522-A680-0B1599FAE413}" type="slidenum">
              <a:rPr lang="nb-NO" smtClean="0"/>
              <a:t>‹#›</a:t>
            </a:fld>
            <a:endParaRPr lang="nb-NO"/>
          </a:p>
        </p:txBody>
      </p:sp>
    </p:spTree>
    <p:extLst>
      <p:ext uri="{BB962C8B-B14F-4D97-AF65-F5344CB8AC3E}">
        <p14:creationId xmlns:p14="http://schemas.microsoft.com/office/powerpoint/2010/main" val="1002777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E28E86-EFA9-4107-85A5-C2EA518DD623}" type="datetime1">
              <a:rPr lang="en-GB" smtClean="0"/>
              <a:t>28/08/2014</a:t>
            </a:fld>
            <a:endParaRPr lang="nb-NO"/>
          </a:p>
        </p:txBody>
      </p:sp>
      <p:sp>
        <p:nvSpPr>
          <p:cNvPr id="6" name="Footer Placeholder 5"/>
          <p:cNvSpPr>
            <a:spLocks noGrp="1"/>
          </p:cNvSpPr>
          <p:nvPr>
            <p:ph type="ftr" sz="quarter" idx="11"/>
          </p:nvPr>
        </p:nvSpPr>
        <p:spPr/>
        <p:txBody>
          <a:bodyPr/>
          <a:lstStyle/>
          <a:p>
            <a:r>
              <a:rPr lang="nb-NO" smtClean="0"/>
              <a:t>G. Zyberi, NCHR/UiO</a:t>
            </a:r>
            <a:endParaRPr lang="nb-NO"/>
          </a:p>
        </p:txBody>
      </p:sp>
      <p:sp>
        <p:nvSpPr>
          <p:cNvPr id="7" name="Slide Number Placeholder 6"/>
          <p:cNvSpPr>
            <a:spLocks noGrp="1"/>
          </p:cNvSpPr>
          <p:nvPr>
            <p:ph type="sldNum" sz="quarter" idx="12"/>
          </p:nvPr>
        </p:nvSpPr>
        <p:spPr/>
        <p:txBody>
          <a:bodyPr/>
          <a:lstStyle/>
          <a:p>
            <a:fld id="{2EC0BBD1-8165-4522-A680-0B1599FAE413}" type="slidenum">
              <a:rPr lang="nb-NO" smtClean="0"/>
              <a:t>‹#›</a:t>
            </a:fld>
            <a:endParaRPr lang="nb-NO"/>
          </a:p>
        </p:txBody>
      </p:sp>
    </p:spTree>
    <p:extLst>
      <p:ext uri="{BB962C8B-B14F-4D97-AF65-F5344CB8AC3E}">
        <p14:creationId xmlns:p14="http://schemas.microsoft.com/office/powerpoint/2010/main" val="333738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13CBD3-91C2-4566-9321-70AE58A2799A}" type="datetime1">
              <a:rPr lang="en-GB" smtClean="0"/>
              <a:t>28/08/2014</a:t>
            </a:fld>
            <a:endParaRPr lang="nb-NO"/>
          </a:p>
        </p:txBody>
      </p:sp>
      <p:sp>
        <p:nvSpPr>
          <p:cNvPr id="6" name="Footer Placeholder 5"/>
          <p:cNvSpPr>
            <a:spLocks noGrp="1"/>
          </p:cNvSpPr>
          <p:nvPr>
            <p:ph type="ftr" sz="quarter" idx="11"/>
          </p:nvPr>
        </p:nvSpPr>
        <p:spPr/>
        <p:txBody>
          <a:bodyPr/>
          <a:lstStyle/>
          <a:p>
            <a:r>
              <a:rPr lang="nb-NO" smtClean="0"/>
              <a:t>G. Zyberi, NCHR/UiO</a:t>
            </a:r>
            <a:endParaRPr lang="nb-NO"/>
          </a:p>
        </p:txBody>
      </p:sp>
      <p:sp>
        <p:nvSpPr>
          <p:cNvPr id="7" name="Slide Number Placeholder 6"/>
          <p:cNvSpPr>
            <a:spLocks noGrp="1"/>
          </p:cNvSpPr>
          <p:nvPr>
            <p:ph type="sldNum" sz="quarter" idx="12"/>
          </p:nvPr>
        </p:nvSpPr>
        <p:spPr/>
        <p:txBody>
          <a:bodyPr/>
          <a:lstStyle/>
          <a:p>
            <a:fld id="{2EC0BBD1-8165-4522-A680-0B1599FAE413}" type="slidenum">
              <a:rPr lang="nb-NO" smtClean="0"/>
              <a:t>‹#›</a:t>
            </a:fld>
            <a:endParaRPr lang="nb-NO"/>
          </a:p>
        </p:txBody>
      </p:sp>
    </p:spTree>
    <p:extLst>
      <p:ext uri="{BB962C8B-B14F-4D97-AF65-F5344CB8AC3E}">
        <p14:creationId xmlns:p14="http://schemas.microsoft.com/office/powerpoint/2010/main" val="3946377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6D7B8FD3-3427-4917-AF77-A3C6FEDA9955}" type="datetime1">
              <a:rPr lang="en-GB" smtClean="0"/>
              <a:t>28/08/2014</a:t>
            </a:fld>
            <a:endParaRPr lang="nb-NO"/>
          </a:p>
        </p:txBody>
      </p:sp>
      <p:sp>
        <p:nvSpPr>
          <p:cNvPr id="5" name="Footer Placeholder 4"/>
          <p:cNvSpPr>
            <a:spLocks noGrp="1"/>
          </p:cNvSpPr>
          <p:nvPr>
            <p:ph type="ftr" sz="quarter" idx="11"/>
          </p:nvPr>
        </p:nvSpPr>
        <p:spPr/>
        <p:txBody>
          <a:bodyPr/>
          <a:lstStyle/>
          <a:p>
            <a:r>
              <a:rPr lang="nb-NO" smtClean="0"/>
              <a:t>G. Zyberi, NCHR/UiO</a:t>
            </a:r>
            <a:endParaRPr lang="nb-NO"/>
          </a:p>
        </p:txBody>
      </p:sp>
      <p:sp>
        <p:nvSpPr>
          <p:cNvPr id="6" name="Slide Number Placeholder 5"/>
          <p:cNvSpPr>
            <a:spLocks noGrp="1"/>
          </p:cNvSpPr>
          <p:nvPr>
            <p:ph type="sldNum" sz="quarter" idx="12"/>
          </p:nvPr>
        </p:nvSpPr>
        <p:spPr/>
        <p:txBody>
          <a:bodyPr/>
          <a:lstStyle/>
          <a:p>
            <a:fld id="{2EC0BBD1-8165-4522-A680-0B1599FAE413}" type="slidenum">
              <a:rPr lang="nb-NO" smtClean="0"/>
              <a:t>‹#›</a:t>
            </a:fld>
            <a:endParaRPr lang="nb-NO"/>
          </a:p>
        </p:txBody>
      </p:sp>
    </p:spTree>
    <p:extLst>
      <p:ext uri="{BB962C8B-B14F-4D97-AF65-F5344CB8AC3E}">
        <p14:creationId xmlns:p14="http://schemas.microsoft.com/office/powerpoint/2010/main" val="925654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9162BB16-18B0-4651-9692-7702663DD46E}" type="datetime1">
              <a:rPr lang="en-GB" smtClean="0"/>
              <a:t>28/08/2014</a:t>
            </a:fld>
            <a:endParaRPr lang="nb-NO"/>
          </a:p>
        </p:txBody>
      </p:sp>
      <p:sp>
        <p:nvSpPr>
          <p:cNvPr id="5" name="Footer Placeholder 4"/>
          <p:cNvSpPr>
            <a:spLocks noGrp="1"/>
          </p:cNvSpPr>
          <p:nvPr>
            <p:ph type="ftr" sz="quarter" idx="11"/>
          </p:nvPr>
        </p:nvSpPr>
        <p:spPr/>
        <p:txBody>
          <a:bodyPr/>
          <a:lstStyle/>
          <a:p>
            <a:r>
              <a:rPr lang="nb-NO" smtClean="0"/>
              <a:t>G. Zyberi, NCHR/UiO</a:t>
            </a:r>
            <a:endParaRPr lang="nb-NO"/>
          </a:p>
        </p:txBody>
      </p:sp>
      <p:sp>
        <p:nvSpPr>
          <p:cNvPr id="6" name="Slide Number Placeholder 5"/>
          <p:cNvSpPr>
            <a:spLocks noGrp="1"/>
          </p:cNvSpPr>
          <p:nvPr>
            <p:ph type="sldNum" sz="quarter" idx="12"/>
          </p:nvPr>
        </p:nvSpPr>
        <p:spPr/>
        <p:txBody>
          <a:bodyPr/>
          <a:lstStyle/>
          <a:p>
            <a:fld id="{2EC0BBD1-8165-4522-A680-0B1599FAE413}" type="slidenum">
              <a:rPr lang="nb-NO" smtClean="0"/>
              <a:t>‹#›</a:t>
            </a:fld>
            <a:endParaRPr lang="nb-NO"/>
          </a:p>
        </p:txBody>
      </p:sp>
    </p:spTree>
    <p:extLst>
      <p:ext uri="{BB962C8B-B14F-4D97-AF65-F5344CB8AC3E}">
        <p14:creationId xmlns:p14="http://schemas.microsoft.com/office/powerpoint/2010/main" val="1166005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E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b-N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826368-227B-400F-915D-163D100980BC}" type="datetime1">
              <a:rPr lang="en-GB" smtClean="0"/>
              <a:t>28/08/2014</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b-NO" smtClean="0"/>
              <a:t>G. Zyberi, NCHR/UiO</a:t>
            </a:r>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C0BBD1-8165-4522-A680-0B1599FAE413}" type="slidenum">
              <a:rPr lang="nb-NO" smtClean="0"/>
              <a:t>‹#›</a:t>
            </a:fld>
            <a:endParaRPr lang="nb-NO"/>
          </a:p>
        </p:txBody>
      </p:sp>
      <p:pic>
        <p:nvPicPr>
          <p:cNvPr id="9" name="Picture 3" descr="C:\Users\kimrk\Downloads\JUS-Norsk-senter-for-menneskerettigheter\English\JUS_NSM_A_ENG.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23528" y="188640"/>
            <a:ext cx="6182891" cy="57606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kimrk\Downloads\Apollonseglet\Apollonseglet\UiO_Segl_300dpi.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37939" y="5733256"/>
            <a:ext cx="577677" cy="577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10906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icrc.org/eng/resources/documents/photo-gallery/2014/150-years-ihl-rules-of-war.htm" TargetMode="External"/><Relationship Id="rId2" Type="http://schemas.openxmlformats.org/officeDocument/2006/relationships/hyperlink" Target="http://www.youtube.com/watch?v=HwpzzAefx9M#t=10"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www.internationallawobserver.eu/" TargetMode="External"/><Relationship Id="rId13" Type="http://schemas.openxmlformats.org/officeDocument/2006/relationships/hyperlink" Target="http://www.eisil.org/" TargetMode="External"/><Relationship Id="rId3" Type="http://schemas.openxmlformats.org/officeDocument/2006/relationships/hyperlink" Target="http://www.icrc.org/eng/resources/international-review/index.jsp" TargetMode="External"/><Relationship Id="rId7" Type="http://schemas.openxmlformats.org/officeDocument/2006/relationships/hyperlink" Target="http://journals.cambridge.org/action/displayMoreInfo?jid=YHL&amp;type=eb" TargetMode="External"/><Relationship Id="rId12" Type="http://schemas.openxmlformats.org/officeDocument/2006/relationships/hyperlink" Target="http://www.internationallawbureau.com/" TargetMode="External"/><Relationship Id="rId2" Type="http://schemas.openxmlformats.org/officeDocument/2006/relationships/hyperlink" Target="http://www.icrc.org/eng/resources/ihl-databases/index.jsp" TargetMode="External"/><Relationship Id="rId1" Type="http://schemas.openxmlformats.org/officeDocument/2006/relationships/slideLayout" Target="../slideLayouts/slideLayout2.xml"/><Relationship Id="rId6" Type="http://schemas.openxmlformats.org/officeDocument/2006/relationships/hyperlink" Target="http://www.brill.com/journal-international-humanitarian-legal-studies" TargetMode="External"/><Relationship Id="rId11" Type="http://schemas.openxmlformats.org/officeDocument/2006/relationships/hyperlink" Target="http://armedgroups-internationallaw.org/" TargetMode="External"/><Relationship Id="rId5" Type="http://schemas.openxmlformats.org/officeDocument/2006/relationships/hyperlink" Target="http://www.ejil.org/" TargetMode="External"/><Relationship Id="rId10" Type="http://schemas.openxmlformats.org/officeDocument/2006/relationships/hyperlink" Target="http://www.ejiltalk.org/" TargetMode="External"/><Relationship Id="rId4" Type="http://schemas.openxmlformats.org/officeDocument/2006/relationships/hyperlink" Target="http://www.asil.org/resources/american-journal-international-law" TargetMode="External"/><Relationship Id="rId9" Type="http://schemas.openxmlformats.org/officeDocument/2006/relationships/hyperlink" Target="http://opiniojuris.org/" TargetMode="External"/><Relationship Id="rId14" Type="http://schemas.openxmlformats.org/officeDocument/2006/relationships/hyperlink" Target="http://legal.un.org/avl/ls/lawofarmedconflict.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96753"/>
            <a:ext cx="7772400" cy="2403698"/>
          </a:xfrm>
        </p:spPr>
        <p:txBody>
          <a:bodyPr>
            <a:normAutofit/>
          </a:bodyPr>
          <a:lstStyle/>
          <a:p>
            <a:r>
              <a:rPr lang="en-US" dirty="0" smtClean="0"/>
              <a:t>International Humanitarian Law: History and Main Principles</a:t>
            </a:r>
            <a:endParaRPr lang="nb-NO" dirty="0"/>
          </a:p>
        </p:txBody>
      </p:sp>
      <p:sp>
        <p:nvSpPr>
          <p:cNvPr id="3" name="Subtitle 2"/>
          <p:cNvSpPr>
            <a:spLocks noGrp="1"/>
          </p:cNvSpPr>
          <p:nvPr>
            <p:ph type="subTitle" idx="1"/>
          </p:nvPr>
        </p:nvSpPr>
        <p:spPr>
          <a:xfrm>
            <a:off x="1763688" y="4221088"/>
            <a:ext cx="6912768" cy="2088232"/>
          </a:xfrm>
        </p:spPr>
        <p:txBody>
          <a:bodyPr/>
          <a:lstStyle/>
          <a:p>
            <a:r>
              <a:rPr lang="en-US" dirty="0" smtClean="0"/>
              <a:t>Gentian Zyberi, Associate Professor</a:t>
            </a:r>
          </a:p>
          <a:p>
            <a:r>
              <a:rPr lang="en-US" dirty="0" smtClean="0"/>
              <a:t>Norwegian Centre for Human Rights</a:t>
            </a:r>
          </a:p>
          <a:p>
            <a:r>
              <a:rPr lang="en-US" dirty="0" smtClean="0"/>
              <a:t>University of Oslo</a:t>
            </a:r>
            <a:endParaRPr lang="nb-NO" dirty="0"/>
          </a:p>
        </p:txBody>
      </p:sp>
    </p:spTree>
    <p:extLst>
      <p:ext uri="{BB962C8B-B14F-4D97-AF65-F5344CB8AC3E}">
        <p14:creationId xmlns:p14="http://schemas.microsoft.com/office/powerpoint/2010/main" val="363573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648072"/>
          </a:xfrm>
        </p:spPr>
        <p:txBody>
          <a:bodyPr>
            <a:normAutofit fontScale="90000"/>
          </a:bodyPr>
          <a:lstStyle/>
          <a:p>
            <a:r>
              <a:rPr lang="en-US" dirty="0" smtClean="0"/>
              <a:t>Outline </a:t>
            </a:r>
            <a:endParaRPr lang="nb-NO" dirty="0"/>
          </a:p>
        </p:txBody>
      </p:sp>
      <p:sp>
        <p:nvSpPr>
          <p:cNvPr id="3" name="Content Placeholder 2"/>
          <p:cNvSpPr>
            <a:spLocks noGrp="1"/>
          </p:cNvSpPr>
          <p:nvPr>
            <p:ph idx="1"/>
          </p:nvPr>
        </p:nvSpPr>
        <p:spPr>
          <a:xfrm>
            <a:off x="467544" y="1484784"/>
            <a:ext cx="8229600" cy="4497363"/>
          </a:xfrm>
        </p:spPr>
        <p:txBody>
          <a:bodyPr>
            <a:normAutofit/>
          </a:bodyPr>
          <a:lstStyle/>
          <a:p>
            <a:r>
              <a:rPr lang="en-US" dirty="0" smtClean="0"/>
              <a:t>Historical </a:t>
            </a:r>
            <a:r>
              <a:rPr lang="en-US" dirty="0"/>
              <a:t>D</a:t>
            </a:r>
            <a:r>
              <a:rPr lang="en-US" dirty="0" smtClean="0"/>
              <a:t>evelopment </a:t>
            </a:r>
            <a:r>
              <a:rPr lang="en-US" dirty="0"/>
              <a:t>of </a:t>
            </a:r>
            <a:r>
              <a:rPr lang="en-US" dirty="0" smtClean="0"/>
              <a:t>IHL;</a:t>
            </a:r>
          </a:p>
          <a:p>
            <a:endParaRPr lang="en-US" dirty="0"/>
          </a:p>
          <a:p>
            <a:r>
              <a:rPr lang="en-US" dirty="0" smtClean="0"/>
              <a:t>IHL Scenarios; </a:t>
            </a:r>
          </a:p>
          <a:p>
            <a:endParaRPr lang="en-US" dirty="0" smtClean="0"/>
          </a:p>
          <a:p>
            <a:r>
              <a:rPr lang="nb-NO" dirty="0" smtClean="0"/>
              <a:t>Main IHL </a:t>
            </a:r>
            <a:r>
              <a:rPr lang="en-US" dirty="0" smtClean="0"/>
              <a:t>Principles</a:t>
            </a:r>
            <a:r>
              <a:rPr lang="nb-NO" dirty="0" smtClean="0"/>
              <a:t>;</a:t>
            </a:r>
          </a:p>
          <a:p>
            <a:endParaRPr lang="nb-NO" dirty="0"/>
          </a:p>
          <a:p>
            <a:r>
              <a:rPr lang="en-US" dirty="0" smtClean="0"/>
              <a:t>Additional/Recommended </a:t>
            </a:r>
            <a:r>
              <a:rPr lang="en-US" dirty="0"/>
              <a:t>R</a:t>
            </a:r>
            <a:r>
              <a:rPr lang="en-US" dirty="0" smtClean="0"/>
              <a:t>esources</a:t>
            </a:r>
            <a:r>
              <a:rPr lang="nb-NO" dirty="0" smtClean="0"/>
              <a:t>.</a:t>
            </a:r>
            <a:endParaRPr lang="nb-NO" dirty="0"/>
          </a:p>
        </p:txBody>
      </p:sp>
      <p:sp>
        <p:nvSpPr>
          <p:cNvPr id="4" name="Footer Placeholder 3"/>
          <p:cNvSpPr>
            <a:spLocks noGrp="1"/>
          </p:cNvSpPr>
          <p:nvPr>
            <p:ph type="ftr" sz="quarter" idx="11"/>
          </p:nvPr>
        </p:nvSpPr>
        <p:spPr/>
        <p:txBody>
          <a:bodyPr/>
          <a:lstStyle/>
          <a:p>
            <a:r>
              <a:rPr lang="nb-NO" smtClean="0"/>
              <a:t>G. Zyberi, NCHR/UiO</a:t>
            </a:r>
            <a:endParaRPr lang="nb-NO"/>
          </a:p>
        </p:txBody>
      </p:sp>
      <p:sp>
        <p:nvSpPr>
          <p:cNvPr id="5" name="Slide Number Placeholder 4"/>
          <p:cNvSpPr>
            <a:spLocks noGrp="1"/>
          </p:cNvSpPr>
          <p:nvPr>
            <p:ph type="sldNum" sz="quarter" idx="12"/>
          </p:nvPr>
        </p:nvSpPr>
        <p:spPr/>
        <p:txBody>
          <a:bodyPr/>
          <a:lstStyle/>
          <a:p>
            <a:fld id="{2EC0BBD1-8165-4522-A680-0B1599FAE413}" type="slidenum">
              <a:rPr lang="nb-NO" smtClean="0"/>
              <a:t>2</a:t>
            </a:fld>
            <a:endParaRPr lang="nb-NO"/>
          </a:p>
        </p:txBody>
      </p:sp>
    </p:spTree>
    <p:extLst>
      <p:ext uri="{BB962C8B-B14F-4D97-AF65-F5344CB8AC3E}">
        <p14:creationId xmlns:p14="http://schemas.microsoft.com/office/powerpoint/2010/main" val="438221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Historical Development of IHL</a:t>
            </a:r>
            <a:endParaRPr lang="nb-NO" dirty="0"/>
          </a:p>
        </p:txBody>
      </p:sp>
      <p:sp>
        <p:nvSpPr>
          <p:cNvPr id="3" name="Content Placeholder 2"/>
          <p:cNvSpPr>
            <a:spLocks noGrp="1"/>
          </p:cNvSpPr>
          <p:nvPr>
            <p:ph idx="1"/>
          </p:nvPr>
        </p:nvSpPr>
        <p:spPr/>
        <p:txBody>
          <a:bodyPr/>
          <a:lstStyle/>
          <a:p>
            <a:r>
              <a:rPr lang="en-US" dirty="0" smtClean="0"/>
              <a:t>Antiquity and the Middle Ages</a:t>
            </a:r>
          </a:p>
          <a:p>
            <a:r>
              <a:rPr lang="en-US" dirty="0" smtClean="0"/>
              <a:t>Culture and religion</a:t>
            </a:r>
          </a:p>
          <a:p>
            <a:r>
              <a:rPr lang="en-US" dirty="0" smtClean="0"/>
              <a:t>Precursors of Geneva and Hague law</a:t>
            </a:r>
          </a:p>
          <a:p>
            <a:r>
              <a:rPr lang="en-US" dirty="0" smtClean="0"/>
              <a:t>Geneva and Hague law, pre WW1</a:t>
            </a:r>
          </a:p>
          <a:p>
            <a:r>
              <a:rPr lang="en-US" dirty="0" smtClean="0"/>
              <a:t>Post-WW2 merger: Geneva Conventions and Additional Protocols</a:t>
            </a:r>
          </a:p>
          <a:p>
            <a:r>
              <a:rPr lang="en-US" dirty="0" smtClean="0"/>
              <a:t>Other IHL treaties.</a:t>
            </a:r>
            <a:endParaRPr lang="nb-NO" dirty="0"/>
          </a:p>
        </p:txBody>
      </p:sp>
      <p:sp>
        <p:nvSpPr>
          <p:cNvPr id="4" name="Footer Placeholder 3"/>
          <p:cNvSpPr>
            <a:spLocks noGrp="1"/>
          </p:cNvSpPr>
          <p:nvPr>
            <p:ph type="ftr" sz="quarter" idx="11"/>
          </p:nvPr>
        </p:nvSpPr>
        <p:spPr/>
        <p:txBody>
          <a:bodyPr/>
          <a:lstStyle/>
          <a:p>
            <a:r>
              <a:rPr lang="nb-NO" smtClean="0"/>
              <a:t>G. Zyberi, NCHR/UiO</a:t>
            </a:r>
            <a:endParaRPr lang="nb-NO"/>
          </a:p>
        </p:txBody>
      </p:sp>
      <p:sp>
        <p:nvSpPr>
          <p:cNvPr id="5" name="Slide Number Placeholder 4"/>
          <p:cNvSpPr>
            <a:spLocks noGrp="1"/>
          </p:cNvSpPr>
          <p:nvPr>
            <p:ph type="sldNum" sz="quarter" idx="12"/>
          </p:nvPr>
        </p:nvSpPr>
        <p:spPr/>
        <p:txBody>
          <a:bodyPr/>
          <a:lstStyle/>
          <a:p>
            <a:fld id="{2EC0BBD1-8165-4522-A680-0B1599FAE413}" type="slidenum">
              <a:rPr lang="nb-NO" smtClean="0"/>
              <a:t>3</a:t>
            </a:fld>
            <a:endParaRPr lang="nb-NO"/>
          </a:p>
        </p:txBody>
      </p:sp>
    </p:spTree>
    <p:extLst>
      <p:ext uri="{BB962C8B-B14F-4D97-AF65-F5344CB8AC3E}">
        <p14:creationId xmlns:p14="http://schemas.microsoft.com/office/powerpoint/2010/main" val="1730723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Some Landmark Developments (1)</a:t>
            </a:r>
            <a:endParaRPr lang="nb-NO" sz="3600" dirty="0"/>
          </a:p>
        </p:txBody>
      </p:sp>
      <p:sp>
        <p:nvSpPr>
          <p:cNvPr id="3" name="Content Placeholder 2"/>
          <p:cNvSpPr>
            <a:spLocks noGrp="1"/>
          </p:cNvSpPr>
          <p:nvPr>
            <p:ph idx="1"/>
          </p:nvPr>
        </p:nvSpPr>
        <p:spPr/>
        <p:txBody>
          <a:bodyPr>
            <a:normAutofit fontScale="92500"/>
          </a:bodyPr>
          <a:lstStyle/>
          <a:p>
            <a:r>
              <a:rPr lang="en-US" dirty="0" smtClean="0"/>
              <a:t>1863 </a:t>
            </a:r>
            <a:r>
              <a:rPr lang="en-US" dirty="0" err="1" smtClean="0"/>
              <a:t>Lieber</a:t>
            </a:r>
            <a:r>
              <a:rPr lang="en-US" dirty="0" smtClean="0"/>
              <a:t> Code </a:t>
            </a:r>
          </a:p>
          <a:p>
            <a:r>
              <a:rPr lang="en-US" dirty="0" smtClean="0"/>
              <a:t>1864 Geneva Convention</a:t>
            </a:r>
          </a:p>
          <a:p>
            <a:r>
              <a:rPr lang="en-US" dirty="0" smtClean="0"/>
              <a:t>1868 St. Petersburg Declaration</a:t>
            </a:r>
          </a:p>
          <a:p>
            <a:r>
              <a:rPr lang="en-US" dirty="0" smtClean="0"/>
              <a:t>1880 Oxford Manual of the Institute of International Law</a:t>
            </a:r>
          </a:p>
          <a:p>
            <a:r>
              <a:rPr lang="en-US" dirty="0" smtClean="0"/>
              <a:t>Geneva Conventions of 1906, 1929 and 1949</a:t>
            </a:r>
          </a:p>
          <a:p>
            <a:r>
              <a:rPr lang="en-US" dirty="0" smtClean="0"/>
              <a:t>Hague Regulations of 1899 and 1907</a:t>
            </a:r>
          </a:p>
          <a:p>
            <a:r>
              <a:rPr lang="en-US" dirty="0" smtClean="0"/>
              <a:t>1977 Additional Protocols</a:t>
            </a:r>
          </a:p>
          <a:p>
            <a:endParaRPr lang="en-US" dirty="0" smtClean="0"/>
          </a:p>
          <a:p>
            <a:endParaRPr lang="nb-NO" dirty="0"/>
          </a:p>
        </p:txBody>
      </p:sp>
      <p:sp>
        <p:nvSpPr>
          <p:cNvPr id="4" name="Footer Placeholder 3"/>
          <p:cNvSpPr>
            <a:spLocks noGrp="1"/>
          </p:cNvSpPr>
          <p:nvPr>
            <p:ph type="ftr" sz="quarter" idx="11"/>
          </p:nvPr>
        </p:nvSpPr>
        <p:spPr/>
        <p:txBody>
          <a:bodyPr/>
          <a:lstStyle/>
          <a:p>
            <a:r>
              <a:rPr lang="nb-NO" smtClean="0"/>
              <a:t>G. Zyberi, NCHR/UiO</a:t>
            </a:r>
            <a:endParaRPr lang="nb-NO"/>
          </a:p>
        </p:txBody>
      </p:sp>
      <p:sp>
        <p:nvSpPr>
          <p:cNvPr id="5" name="Slide Number Placeholder 4"/>
          <p:cNvSpPr>
            <a:spLocks noGrp="1"/>
          </p:cNvSpPr>
          <p:nvPr>
            <p:ph type="sldNum" sz="quarter" idx="12"/>
          </p:nvPr>
        </p:nvSpPr>
        <p:spPr/>
        <p:txBody>
          <a:bodyPr/>
          <a:lstStyle/>
          <a:p>
            <a:fld id="{2EC0BBD1-8165-4522-A680-0B1599FAE413}" type="slidenum">
              <a:rPr lang="nb-NO" smtClean="0"/>
              <a:t>4</a:t>
            </a:fld>
            <a:endParaRPr lang="nb-NO"/>
          </a:p>
        </p:txBody>
      </p:sp>
    </p:spTree>
    <p:extLst>
      <p:ext uri="{BB962C8B-B14F-4D97-AF65-F5344CB8AC3E}">
        <p14:creationId xmlns:p14="http://schemas.microsoft.com/office/powerpoint/2010/main" val="649235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Some Landmark Developments </a:t>
            </a:r>
            <a:r>
              <a:rPr lang="en-US" dirty="0" smtClean="0"/>
              <a:t>(2)</a:t>
            </a:r>
            <a:endParaRPr lang="en-US" dirty="0"/>
          </a:p>
        </p:txBody>
      </p:sp>
      <p:sp>
        <p:nvSpPr>
          <p:cNvPr id="3" name="Content Placeholder 2"/>
          <p:cNvSpPr>
            <a:spLocks noGrp="1"/>
          </p:cNvSpPr>
          <p:nvPr>
            <p:ph idx="1"/>
          </p:nvPr>
        </p:nvSpPr>
        <p:spPr/>
        <p:txBody>
          <a:bodyPr/>
          <a:lstStyle/>
          <a:p>
            <a:r>
              <a:rPr lang="en-US" dirty="0" smtClean="0"/>
              <a:t>Geneva Gas Protocol</a:t>
            </a:r>
          </a:p>
          <a:p>
            <a:r>
              <a:rPr lang="en-US" dirty="0" smtClean="0"/>
              <a:t>Hague Convention on Cultural Property</a:t>
            </a:r>
          </a:p>
          <a:p>
            <a:r>
              <a:rPr lang="en-US" dirty="0" smtClean="0"/>
              <a:t>Conventional Weapons Convention (and Additional Protocols)</a:t>
            </a:r>
          </a:p>
          <a:p>
            <a:r>
              <a:rPr lang="en-US" dirty="0" smtClean="0"/>
              <a:t>Landmines Convention</a:t>
            </a:r>
          </a:p>
          <a:p>
            <a:r>
              <a:rPr lang="en-US" dirty="0" smtClean="0"/>
              <a:t>Cluster Munitions Convention</a:t>
            </a:r>
          </a:p>
          <a:p>
            <a:r>
              <a:rPr lang="en-US" dirty="0" smtClean="0"/>
              <a:t>Statutes of international criminal courts </a:t>
            </a:r>
            <a:r>
              <a:rPr lang="en-US" smtClean="0"/>
              <a:t>and tribunals</a:t>
            </a:r>
            <a:endParaRPr lang="en-US" dirty="0"/>
          </a:p>
        </p:txBody>
      </p:sp>
      <p:sp>
        <p:nvSpPr>
          <p:cNvPr id="4" name="Footer Placeholder 3"/>
          <p:cNvSpPr>
            <a:spLocks noGrp="1"/>
          </p:cNvSpPr>
          <p:nvPr>
            <p:ph type="ftr" sz="quarter" idx="11"/>
          </p:nvPr>
        </p:nvSpPr>
        <p:spPr/>
        <p:txBody>
          <a:bodyPr/>
          <a:lstStyle/>
          <a:p>
            <a:r>
              <a:rPr lang="nb-NO" smtClean="0"/>
              <a:t>G. Zyberi, NCHR/UiO</a:t>
            </a:r>
            <a:endParaRPr lang="nb-NO"/>
          </a:p>
        </p:txBody>
      </p:sp>
      <p:sp>
        <p:nvSpPr>
          <p:cNvPr id="5" name="Slide Number Placeholder 4"/>
          <p:cNvSpPr>
            <a:spLocks noGrp="1"/>
          </p:cNvSpPr>
          <p:nvPr>
            <p:ph type="sldNum" sz="quarter" idx="12"/>
          </p:nvPr>
        </p:nvSpPr>
        <p:spPr/>
        <p:txBody>
          <a:bodyPr/>
          <a:lstStyle/>
          <a:p>
            <a:fld id="{2EC0BBD1-8165-4522-A680-0B1599FAE413}" type="slidenum">
              <a:rPr lang="nb-NO" smtClean="0"/>
              <a:t>5</a:t>
            </a:fld>
            <a:endParaRPr lang="nb-NO"/>
          </a:p>
        </p:txBody>
      </p:sp>
    </p:spTree>
    <p:extLst>
      <p:ext uri="{BB962C8B-B14F-4D97-AF65-F5344CB8AC3E}">
        <p14:creationId xmlns:p14="http://schemas.microsoft.com/office/powerpoint/2010/main" val="3761201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648072"/>
          </a:xfrm>
        </p:spPr>
        <p:txBody>
          <a:bodyPr>
            <a:normAutofit fontScale="90000"/>
          </a:bodyPr>
          <a:lstStyle/>
          <a:p>
            <a:r>
              <a:rPr lang="en-US" dirty="0" smtClean="0"/>
              <a:t>Rules of War in a Nutshell</a:t>
            </a:r>
            <a:endParaRPr lang="nb-NO" dirty="0"/>
          </a:p>
        </p:txBody>
      </p:sp>
      <p:sp>
        <p:nvSpPr>
          <p:cNvPr id="3" name="Content Placeholder 2"/>
          <p:cNvSpPr>
            <a:spLocks noGrp="1"/>
          </p:cNvSpPr>
          <p:nvPr>
            <p:ph idx="1"/>
          </p:nvPr>
        </p:nvSpPr>
        <p:spPr>
          <a:xfrm>
            <a:off x="457200" y="1412776"/>
            <a:ext cx="8229600" cy="4968552"/>
          </a:xfrm>
        </p:spPr>
        <p:txBody>
          <a:bodyPr>
            <a:normAutofit fontScale="85000" lnSpcReduction="20000"/>
          </a:bodyPr>
          <a:lstStyle/>
          <a:p>
            <a:r>
              <a:rPr lang="en-US" dirty="0" smtClean="0"/>
              <a:t>ICRC, </a:t>
            </a:r>
            <a:r>
              <a:rPr lang="en-US" dirty="0">
                <a:hlinkClick r:id="rId2"/>
              </a:rPr>
              <a:t>Rules of War in a </a:t>
            </a:r>
            <a:r>
              <a:rPr lang="en-US" dirty="0" smtClean="0">
                <a:hlinkClick r:id="rId2"/>
              </a:rPr>
              <a:t>Nutshell</a:t>
            </a:r>
            <a:r>
              <a:rPr lang="en-US" dirty="0" smtClean="0"/>
              <a:t>, 19 August 2014 – 4:43</a:t>
            </a:r>
          </a:p>
          <a:p>
            <a:r>
              <a:rPr lang="en-US" dirty="0">
                <a:hlinkClick r:id="rId3"/>
              </a:rPr>
              <a:t>150 years of humanitarian action: Rules to limit </a:t>
            </a:r>
            <a:r>
              <a:rPr lang="en-US" dirty="0" smtClean="0">
                <a:hlinkClick r:id="rId3"/>
              </a:rPr>
              <a:t>suffering</a:t>
            </a:r>
            <a:r>
              <a:rPr lang="en-US" dirty="0" smtClean="0"/>
              <a:t> (</a:t>
            </a:r>
          </a:p>
          <a:p>
            <a:r>
              <a:rPr lang="en-US" dirty="0" smtClean="0"/>
              <a:t>Early principles included in the Geneva </a:t>
            </a:r>
            <a:r>
              <a:rPr lang="en-US" dirty="0"/>
              <a:t>Convention </a:t>
            </a:r>
            <a:r>
              <a:rPr lang="en-US" dirty="0" smtClean="0"/>
              <a:t>for </a:t>
            </a:r>
            <a:r>
              <a:rPr lang="en-US" dirty="0"/>
              <a:t>the Amelioration of the Condition of the Wounded in Armies in the </a:t>
            </a:r>
            <a:r>
              <a:rPr lang="en-US" dirty="0" smtClean="0"/>
              <a:t>Field, </a:t>
            </a:r>
            <a:r>
              <a:rPr lang="en-US" dirty="0"/>
              <a:t>22 August </a:t>
            </a:r>
            <a:r>
              <a:rPr lang="en-US" dirty="0" smtClean="0"/>
              <a:t>1864:</a:t>
            </a:r>
          </a:p>
          <a:p>
            <a:pPr lvl="1">
              <a:buFont typeface="Wingdings" panose="05000000000000000000" pitchFamily="2" charset="2"/>
              <a:buChar char="Ø"/>
            </a:pPr>
            <a:r>
              <a:rPr lang="en-US" dirty="0"/>
              <a:t>R</a:t>
            </a:r>
            <a:r>
              <a:rPr lang="en-US" dirty="0" smtClean="0"/>
              <a:t>elief </a:t>
            </a:r>
            <a:r>
              <a:rPr lang="en-US" dirty="0"/>
              <a:t>to the wounded without any distinction as to </a:t>
            </a:r>
            <a:r>
              <a:rPr lang="en-US" dirty="0" smtClean="0"/>
              <a:t>nationality;</a:t>
            </a:r>
            <a:endParaRPr lang="en-US" dirty="0"/>
          </a:p>
          <a:p>
            <a:pPr lvl="1">
              <a:buFont typeface="Wingdings" panose="05000000000000000000" pitchFamily="2" charset="2"/>
              <a:buChar char="Ø"/>
            </a:pPr>
            <a:r>
              <a:rPr lang="en-US" dirty="0"/>
              <a:t>N</a:t>
            </a:r>
            <a:r>
              <a:rPr lang="en-US" dirty="0" smtClean="0"/>
              <a:t>eutrality </a:t>
            </a:r>
            <a:r>
              <a:rPr lang="en-US" dirty="0"/>
              <a:t>(inviolability) of medical personnel and medical establishments and units; </a:t>
            </a:r>
          </a:p>
          <a:p>
            <a:pPr lvl="1">
              <a:buFont typeface="Wingdings" panose="05000000000000000000" pitchFamily="2" charset="2"/>
              <a:buChar char="Ø"/>
            </a:pPr>
            <a:r>
              <a:rPr lang="en-US" dirty="0"/>
              <a:t>T</a:t>
            </a:r>
            <a:r>
              <a:rPr lang="en-US" dirty="0" smtClean="0"/>
              <a:t>he </a:t>
            </a:r>
            <a:r>
              <a:rPr lang="en-US" dirty="0"/>
              <a:t>distinctive sign of the red cross on a white ground. </a:t>
            </a:r>
          </a:p>
          <a:p>
            <a:endParaRPr lang="nb-NO" dirty="0"/>
          </a:p>
        </p:txBody>
      </p:sp>
      <p:sp>
        <p:nvSpPr>
          <p:cNvPr id="4" name="Footer Placeholder 3"/>
          <p:cNvSpPr>
            <a:spLocks noGrp="1"/>
          </p:cNvSpPr>
          <p:nvPr>
            <p:ph type="ftr" sz="quarter" idx="11"/>
          </p:nvPr>
        </p:nvSpPr>
        <p:spPr/>
        <p:txBody>
          <a:bodyPr/>
          <a:lstStyle/>
          <a:p>
            <a:r>
              <a:rPr lang="nb-NO" smtClean="0"/>
              <a:t>G. Zyberi, NCHR/UiO</a:t>
            </a:r>
            <a:endParaRPr lang="nb-NO"/>
          </a:p>
        </p:txBody>
      </p:sp>
      <p:sp>
        <p:nvSpPr>
          <p:cNvPr id="5" name="Slide Number Placeholder 4"/>
          <p:cNvSpPr>
            <a:spLocks noGrp="1"/>
          </p:cNvSpPr>
          <p:nvPr>
            <p:ph type="sldNum" sz="quarter" idx="12"/>
          </p:nvPr>
        </p:nvSpPr>
        <p:spPr/>
        <p:txBody>
          <a:bodyPr/>
          <a:lstStyle/>
          <a:p>
            <a:fld id="{2EC0BBD1-8165-4522-A680-0B1599FAE413}" type="slidenum">
              <a:rPr lang="nb-NO" smtClean="0"/>
              <a:t>6</a:t>
            </a:fld>
            <a:endParaRPr lang="nb-NO"/>
          </a:p>
        </p:txBody>
      </p:sp>
    </p:spTree>
    <p:extLst>
      <p:ext uri="{BB962C8B-B14F-4D97-AF65-F5344CB8AC3E}">
        <p14:creationId xmlns:p14="http://schemas.microsoft.com/office/powerpoint/2010/main" val="2240152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648072"/>
          </a:xfrm>
        </p:spPr>
        <p:txBody>
          <a:bodyPr>
            <a:normAutofit fontScale="90000"/>
          </a:bodyPr>
          <a:lstStyle/>
          <a:p>
            <a:r>
              <a:rPr lang="en-US" dirty="0" smtClean="0"/>
              <a:t>Scenario 1</a:t>
            </a:r>
            <a:endParaRPr lang="nb-NO" dirty="0"/>
          </a:p>
        </p:txBody>
      </p:sp>
      <p:sp>
        <p:nvSpPr>
          <p:cNvPr id="3" name="Content Placeholder 2"/>
          <p:cNvSpPr>
            <a:spLocks noGrp="1"/>
          </p:cNvSpPr>
          <p:nvPr>
            <p:ph idx="1"/>
          </p:nvPr>
        </p:nvSpPr>
        <p:spPr>
          <a:xfrm>
            <a:off x="467544" y="1340768"/>
            <a:ext cx="8229600" cy="5040560"/>
          </a:xfrm>
        </p:spPr>
        <p:txBody>
          <a:bodyPr>
            <a:noAutofit/>
          </a:bodyPr>
          <a:lstStyle/>
          <a:p>
            <a:r>
              <a:rPr lang="en-GB" sz="1600" dirty="0" err="1"/>
              <a:t>Utanabuti</a:t>
            </a:r>
            <a:r>
              <a:rPr lang="en-GB" sz="1600" dirty="0"/>
              <a:t> is a small </a:t>
            </a:r>
            <a:r>
              <a:rPr lang="en-GB" sz="1600" dirty="0" smtClean="0"/>
              <a:t>country which </a:t>
            </a:r>
            <a:r>
              <a:rPr lang="en-GB" sz="1600" dirty="0"/>
              <a:t>won its independence in the 1960s. </a:t>
            </a:r>
            <a:r>
              <a:rPr lang="en-GB" sz="1600" dirty="0" err="1"/>
              <a:t>Utanabuti</a:t>
            </a:r>
            <a:r>
              <a:rPr lang="en-GB" sz="1600" dirty="0"/>
              <a:t> has been mostly stable and largely democratic, with successive governments being formed by leaders of the independence movement. </a:t>
            </a:r>
            <a:r>
              <a:rPr lang="en-GB" sz="1600" dirty="0" err="1" smtClean="0"/>
              <a:t>Utanabuti</a:t>
            </a:r>
            <a:r>
              <a:rPr lang="en-GB" sz="1600" dirty="0" smtClean="0"/>
              <a:t> </a:t>
            </a:r>
            <a:r>
              <a:rPr lang="en-GB" sz="1600" dirty="0"/>
              <a:t>has suffered bouts of conflict with the neighbouring state of </a:t>
            </a:r>
            <a:r>
              <a:rPr lang="en-GB" sz="1600" dirty="0" err="1"/>
              <a:t>Ysarkris</a:t>
            </a:r>
            <a:r>
              <a:rPr lang="en-GB" sz="1600" dirty="0"/>
              <a:t> since 1995. </a:t>
            </a:r>
            <a:r>
              <a:rPr lang="en-GB" sz="1600" dirty="0" err="1"/>
              <a:t>Ysarkris</a:t>
            </a:r>
            <a:r>
              <a:rPr lang="en-GB" sz="1600" dirty="0"/>
              <a:t> is a dictatorship with extremely repressive internal policies and a large and well-funded military. </a:t>
            </a:r>
            <a:r>
              <a:rPr lang="en-GB" sz="1600" dirty="0" smtClean="0"/>
              <a:t>The </a:t>
            </a:r>
            <a:r>
              <a:rPr lang="en-GB" sz="1600" dirty="0"/>
              <a:t>conflict has recently escalated with a series of clashes and border incidents.  These border incidents were instigated by </a:t>
            </a:r>
            <a:r>
              <a:rPr lang="en-GB" sz="1600" dirty="0" err="1"/>
              <a:t>Ysarkris</a:t>
            </a:r>
            <a:r>
              <a:rPr lang="en-GB" sz="1600" dirty="0"/>
              <a:t>, and continued despite condemnation by the United Nations. Ten days ago, </a:t>
            </a:r>
            <a:r>
              <a:rPr lang="en-GB" sz="1600" dirty="0" err="1"/>
              <a:t>Ysarki</a:t>
            </a:r>
            <a:r>
              <a:rPr lang="en-GB" sz="1600" dirty="0"/>
              <a:t> forces entered the sovereign territory of </a:t>
            </a:r>
            <a:r>
              <a:rPr lang="en-GB" sz="1600" dirty="0" err="1"/>
              <a:t>Utanabuti</a:t>
            </a:r>
            <a:r>
              <a:rPr lang="en-GB" sz="1600" dirty="0"/>
              <a:t>, and carried out a massacre of </a:t>
            </a:r>
            <a:r>
              <a:rPr lang="en-GB" sz="1600" dirty="0" smtClean="0"/>
              <a:t>many </a:t>
            </a:r>
            <a:r>
              <a:rPr lang="en-GB" sz="1600" dirty="0"/>
              <a:t>civilians in a frontier village. In particular, </a:t>
            </a:r>
            <a:r>
              <a:rPr lang="en-GB" sz="1600" dirty="0" err="1"/>
              <a:t>Ysarki</a:t>
            </a:r>
            <a:r>
              <a:rPr lang="en-GB" sz="1600" dirty="0"/>
              <a:t> forces targeted the local hospitals – sparing no one. There is now an open and active conflict raging on the territory of both countries, though neither </a:t>
            </a:r>
            <a:r>
              <a:rPr lang="en-GB" sz="1600" dirty="0" err="1"/>
              <a:t>Ysarkris</a:t>
            </a:r>
            <a:r>
              <a:rPr lang="en-GB" sz="1600" dirty="0"/>
              <a:t> nor </a:t>
            </a:r>
            <a:r>
              <a:rPr lang="en-GB" sz="1600" dirty="0" err="1"/>
              <a:t>Utanabuti</a:t>
            </a:r>
            <a:r>
              <a:rPr lang="en-GB" sz="1600" dirty="0"/>
              <a:t> have formally declared war. </a:t>
            </a:r>
            <a:r>
              <a:rPr lang="nb-NO" sz="1600" dirty="0"/>
              <a:t> </a:t>
            </a:r>
            <a:r>
              <a:rPr lang="en-GB" sz="1600" dirty="0" smtClean="0"/>
              <a:t>You </a:t>
            </a:r>
            <a:r>
              <a:rPr lang="en-GB" sz="1600" dirty="0"/>
              <a:t>are military commanders and planners in the armed forces of </a:t>
            </a:r>
            <a:r>
              <a:rPr lang="en-GB" sz="1600" dirty="0" err="1"/>
              <a:t>Utanabuti</a:t>
            </a:r>
            <a:r>
              <a:rPr lang="en-GB" sz="1600" dirty="0"/>
              <a:t>. Your government has instructed you to defeat the forces of </a:t>
            </a:r>
            <a:r>
              <a:rPr lang="en-GB" sz="1600" dirty="0" err="1"/>
              <a:t>Ysarkris</a:t>
            </a:r>
            <a:r>
              <a:rPr lang="en-GB" sz="1600" dirty="0"/>
              <a:t> at all costs, and to restore stability to your embattled country</a:t>
            </a:r>
            <a:r>
              <a:rPr lang="en-GB" sz="1600" dirty="0" smtClean="0"/>
              <a:t>.</a:t>
            </a:r>
            <a:endParaRPr lang="nb-NO" sz="1600" dirty="0"/>
          </a:p>
          <a:p>
            <a:r>
              <a:rPr lang="en-GB" sz="1600" dirty="0" smtClean="0"/>
              <a:t>You </a:t>
            </a:r>
            <a:r>
              <a:rPr lang="en-GB" sz="1600" dirty="0"/>
              <a:t>are considering carrying out an attack on the main military barracks in </a:t>
            </a:r>
            <a:r>
              <a:rPr lang="en-GB" sz="1600" dirty="0" err="1"/>
              <a:t>Ysarkris</a:t>
            </a:r>
            <a:r>
              <a:rPr lang="en-GB" sz="1600" dirty="0"/>
              <a:t>. </a:t>
            </a:r>
            <a:r>
              <a:rPr lang="en-GB" sz="1600" dirty="0" smtClean="0"/>
              <a:t>It </a:t>
            </a:r>
            <a:r>
              <a:rPr lang="en-GB" sz="1600" dirty="0"/>
              <a:t>is likely that a school, located just outside the perimeter of the base, will be severely damaged in any attack. It is unclear whether this is a boarding school or whether children and teachers are only present during the day</a:t>
            </a:r>
            <a:r>
              <a:rPr lang="en-GB" sz="1600" dirty="0" smtClean="0"/>
              <a:t>.</a:t>
            </a:r>
            <a:r>
              <a:rPr lang="en-GB" sz="1600" dirty="0"/>
              <a:t> </a:t>
            </a:r>
            <a:r>
              <a:rPr lang="en-GB" sz="1600" dirty="0" smtClean="0"/>
              <a:t>Do </a:t>
            </a:r>
            <a:r>
              <a:rPr lang="en-GB" sz="1600" dirty="0"/>
              <a:t>you undertake this operation? Would you make any changes to the battle plan</a:t>
            </a:r>
            <a:r>
              <a:rPr lang="en-GB" sz="1600" dirty="0" smtClean="0"/>
              <a:t>?</a:t>
            </a:r>
            <a:endParaRPr lang="nb-NO" sz="1600" dirty="0"/>
          </a:p>
        </p:txBody>
      </p:sp>
      <p:sp>
        <p:nvSpPr>
          <p:cNvPr id="4" name="Footer Placeholder 3"/>
          <p:cNvSpPr>
            <a:spLocks noGrp="1"/>
          </p:cNvSpPr>
          <p:nvPr>
            <p:ph type="ftr" sz="quarter" idx="11"/>
          </p:nvPr>
        </p:nvSpPr>
        <p:spPr/>
        <p:txBody>
          <a:bodyPr/>
          <a:lstStyle/>
          <a:p>
            <a:r>
              <a:rPr lang="nb-NO" smtClean="0"/>
              <a:t>G. Zyberi, NCHR/UiO</a:t>
            </a:r>
            <a:endParaRPr lang="nb-NO"/>
          </a:p>
        </p:txBody>
      </p:sp>
      <p:sp>
        <p:nvSpPr>
          <p:cNvPr id="5" name="Slide Number Placeholder 4"/>
          <p:cNvSpPr>
            <a:spLocks noGrp="1"/>
          </p:cNvSpPr>
          <p:nvPr>
            <p:ph type="sldNum" sz="quarter" idx="12"/>
          </p:nvPr>
        </p:nvSpPr>
        <p:spPr/>
        <p:txBody>
          <a:bodyPr/>
          <a:lstStyle/>
          <a:p>
            <a:fld id="{2EC0BBD1-8165-4522-A680-0B1599FAE413}" type="slidenum">
              <a:rPr lang="nb-NO" smtClean="0"/>
              <a:t>7</a:t>
            </a:fld>
            <a:endParaRPr lang="nb-NO"/>
          </a:p>
        </p:txBody>
      </p:sp>
    </p:spTree>
    <p:extLst>
      <p:ext uri="{BB962C8B-B14F-4D97-AF65-F5344CB8AC3E}">
        <p14:creationId xmlns:p14="http://schemas.microsoft.com/office/powerpoint/2010/main" val="1775466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648072"/>
          </a:xfrm>
        </p:spPr>
        <p:txBody>
          <a:bodyPr>
            <a:normAutofit fontScale="90000"/>
          </a:bodyPr>
          <a:lstStyle/>
          <a:p>
            <a:r>
              <a:rPr lang="en-GB" dirty="0"/>
              <a:t>Scenario 2</a:t>
            </a:r>
            <a:endParaRPr lang="nb-NO" dirty="0"/>
          </a:p>
        </p:txBody>
      </p:sp>
      <p:sp>
        <p:nvSpPr>
          <p:cNvPr id="3" name="Content Placeholder 2"/>
          <p:cNvSpPr>
            <a:spLocks noGrp="1"/>
          </p:cNvSpPr>
          <p:nvPr>
            <p:ph idx="1"/>
          </p:nvPr>
        </p:nvSpPr>
        <p:spPr>
          <a:xfrm>
            <a:off x="457200" y="1412776"/>
            <a:ext cx="8229600" cy="4896544"/>
          </a:xfrm>
        </p:spPr>
        <p:txBody>
          <a:bodyPr>
            <a:noAutofit/>
          </a:bodyPr>
          <a:lstStyle/>
          <a:p>
            <a:r>
              <a:rPr lang="en-GB" sz="2400" dirty="0" smtClean="0"/>
              <a:t>In </a:t>
            </a:r>
            <a:r>
              <a:rPr lang="en-GB" sz="2400" dirty="0"/>
              <a:t>the course of a sustained battle between your unit and </a:t>
            </a:r>
            <a:r>
              <a:rPr lang="en-GB" sz="2400" dirty="0" err="1"/>
              <a:t>Ysarki</a:t>
            </a:r>
            <a:r>
              <a:rPr lang="en-GB" sz="2400" dirty="0"/>
              <a:t> forces, you have managed to surround the remaining enemy forces. Three </a:t>
            </a:r>
            <a:r>
              <a:rPr lang="en-GB" sz="2400" dirty="0" err="1"/>
              <a:t>Ysarki</a:t>
            </a:r>
            <a:r>
              <a:rPr lang="en-GB" sz="2400" dirty="0"/>
              <a:t> soldiers (including a top military commander) drop their weapons and declare that they are surrendering. Another surrenders but is badly wounded. You know that this unit in particular was directly responsible for carrying out the massacre of the </a:t>
            </a:r>
            <a:r>
              <a:rPr lang="en-GB" sz="2400" dirty="0" err="1"/>
              <a:t>Utanabuti</a:t>
            </a:r>
            <a:r>
              <a:rPr lang="en-GB" sz="2400" dirty="0"/>
              <a:t> civilians. You are, however, far from any of your own units and know that other </a:t>
            </a:r>
            <a:r>
              <a:rPr lang="en-GB" sz="2400" dirty="0" err="1"/>
              <a:t>Ysarki</a:t>
            </a:r>
            <a:r>
              <a:rPr lang="en-GB" sz="2400" dirty="0"/>
              <a:t> units are approaching. </a:t>
            </a:r>
            <a:endParaRPr lang="nb-NO" sz="2400" dirty="0"/>
          </a:p>
          <a:p>
            <a:r>
              <a:rPr lang="en-GB" sz="2400" dirty="0"/>
              <a:t> </a:t>
            </a:r>
            <a:r>
              <a:rPr lang="en-GB" sz="2400" dirty="0" smtClean="0"/>
              <a:t>You </a:t>
            </a:r>
            <a:r>
              <a:rPr lang="en-GB" sz="2400" dirty="0"/>
              <a:t>radio your </a:t>
            </a:r>
            <a:r>
              <a:rPr lang="en-GB" sz="2400" dirty="0" smtClean="0"/>
              <a:t>commander instructs </a:t>
            </a:r>
            <a:r>
              <a:rPr lang="en-GB" sz="2400" dirty="0"/>
              <a:t>you to kill the remaining </a:t>
            </a:r>
            <a:r>
              <a:rPr lang="en-GB" sz="2400" dirty="0" smtClean="0"/>
              <a:t>soldiers </a:t>
            </a:r>
            <a:r>
              <a:rPr lang="en-GB" sz="2400" dirty="0"/>
              <a:t>and return to base as soon as possible. Do you follow these orders</a:t>
            </a:r>
            <a:r>
              <a:rPr lang="en-GB" sz="2400" dirty="0" smtClean="0"/>
              <a:t>?</a:t>
            </a:r>
            <a:endParaRPr lang="nb-NO" sz="2400" dirty="0"/>
          </a:p>
        </p:txBody>
      </p:sp>
      <p:sp>
        <p:nvSpPr>
          <p:cNvPr id="4" name="Footer Placeholder 3"/>
          <p:cNvSpPr>
            <a:spLocks noGrp="1"/>
          </p:cNvSpPr>
          <p:nvPr>
            <p:ph type="ftr" sz="quarter" idx="11"/>
          </p:nvPr>
        </p:nvSpPr>
        <p:spPr/>
        <p:txBody>
          <a:bodyPr/>
          <a:lstStyle/>
          <a:p>
            <a:r>
              <a:rPr lang="nb-NO" smtClean="0"/>
              <a:t>G. Zyberi, NCHR/UiO</a:t>
            </a:r>
            <a:endParaRPr lang="nb-NO"/>
          </a:p>
        </p:txBody>
      </p:sp>
      <p:sp>
        <p:nvSpPr>
          <p:cNvPr id="5" name="Slide Number Placeholder 4"/>
          <p:cNvSpPr>
            <a:spLocks noGrp="1"/>
          </p:cNvSpPr>
          <p:nvPr>
            <p:ph type="sldNum" sz="quarter" idx="12"/>
          </p:nvPr>
        </p:nvSpPr>
        <p:spPr/>
        <p:txBody>
          <a:bodyPr/>
          <a:lstStyle/>
          <a:p>
            <a:fld id="{2EC0BBD1-8165-4522-A680-0B1599FAE413}" type="slidenum">
              <a:rPr lang="nb-NO" smtClean="0"/>
              <a:t>8</a:t>
            </a:fld>
            <a:endParaRPr lang="nb-NO"/>
          </a:p>
        </p:txBody>
      </p:sp>
    </p:spTree>
    <p:extLst>
      <p:ext uri="{BB962C8B-B14F-4D97-AF65-F5344CB8AC3E}">
        <p14:creationId xmlns:p14="http://schemas.microsoft.com/office/powerpoint/2010/main" val="1696645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Scenario 3</a:t>
            </a:r>
            <a:endParaRPr lang="nb-NO" dirty="0"/>
          </a:p>
        </p:txBody>
      </p:sp>
      <p:sp>
        <p:nvSpPr>
          <p:cNvPr id="3" name="Content Placeholder 2"/>
          <p:cNvSpPr>
            <a:spLocks noGrp="1"/>
          </p:cNvSpPr>
          <p:nvPr>
            <p:ph idx="1"/>
          </p:nvPr>
        </p:nvSpPr>
        <p:spPr>
          <a:xfrm>
            <a:off x="457200" y="1556792"/>
            <a:ext cx="8229600" cy="4752528"/>
          </a:xfrm>
        </p:spPr>
        <p:txBody>
          <a:bodyPr>
            <a:noAutofit/>
          </a:bodyPr>
          <a:lstStyle/>
          <a:p>
            <a:r>
              <a:rPr lang="en-GB" sz="2400" dirty="0" smtClean="0"/>
              <a:t>You </a:t>
            </a:r>
            <a:r>
              <a:rPr lang="en-GB" sz="2400" dirty="0"/>
              <a:t>have received intelligence that the </a:t>
            </a:r>
            <a:r>
              <a:rPr lang="en-GB" sz="2400" dirty="0" err="1"/>
              <a:t>Ysarki</a:t>
            </a:r>
            <a:r>
              <a:rPr lang="en-GB" sz="2400" dirty="0"/>
              <a:t> forces stationed in a nearby town are planning an imminent attack against your </a:t>
            </a:r>
            <a:r>
              <a:rPr lang="en-GB" sz="2400" dirty="0" err="1"/>
              <a:t>Utanabuti</a:t>
            </a:r>
            <a:r>
              <a:rPr lang="en-GB" sz="2400" dirty="0"/>
              <a:t> civilians and power infrastructure. Their attack is likely to be launched the following morning. It is critical that you protect civilians and stop this attack from taking place.</a:t>
            </a:r>
            <a:endParaRPr lang="nb-NO" sz="2400" dirty="0"/>
          </a:p>
          <a:p>
            <a:r>
              <a:rPr lang="en-GB" sz="2400" dirty="0"/>
              <a:t> </a:t>
            </a:r>
            <a:r>
              <a:rPr lang="en-GB" sz="2400" dirty="0" smtClean="0"/>
              <a:t>Your </a:t>
            </a:r>
            <a:r>
              <a:rPr lang="en-GB" sz="2400" dirty="0"/>
              <a:t>top military planner advises sending in one of your soldiers disguised as a civilian. He would be able to infiltrate the </a:t>
            </a:r>
            <a:r>
              <a:rPr lang="en-GB" sz="2400" dirty="0" err="1"/>
              <a:t>Ysarki</a:t>
            </a:r>
            <a:r>
              <a:rPr lang="en-GB" sz="2400" dirty="0"/>
              <a:t> position and assassinate the </a:t>
            </a:r>
            <a:r>
              <a:rPr lang="en-GB" sz="2400" dirty="0" err="1"/>
              <a:t>Ysarki</a:t>
            </a:r>
            <a:r>
              <a:rPr lang="en-GB" sz="2400" dirty="0"/>
              <a:t> commander stationed there, with a concealed weapon. This </a:t>
            </a:r>
            <a:r>
              <a:rPr lang="en-GB" sz="2400" dirty="0" smtClean="0"/>
              <a:t>could probably </a:t>
            </a:r>
            <a:r>
              <a:rPr lang="en-GB" sz="2400" dirty="0"/>
              <a:t>stop their planned attack.</a:t>
            </a:r>
            <a:endParaRPr lang="nb-NO" sz="2400" dirty="0"/>
          </a:p>
          <a:p>
            <a:r>
              <a:rPr lang="en-GB" sz="2400" dirty="0"/>
              <a:t> </a:t>
            </a:r>
            <a:r>
              <a:rPr lang="en-GB" sz="2400" dirty="0" smtClean="0"/>
              <a:t>Do </a:t>
            </a:r>
            <a:r>
              <a:rPr lang="en-GB" sz="2400" dirty="0"/>
              <a:t>you approve this operation plan</a:t>
            </a:r>
            <a:r>
              <a:rPr lang="en-GB" sz="2400" dirty="0" smtClean="0"/>
              <a:t>?</a:t>
            </a:r>
            <a:endParaRPr lang="nb-NO" sz="2400" dirty="0"/>
          </a:p>
        </p:txBody>
      </p:sp>
      <p:sp>
        <p:nvSpPr>
          <p:cNvPr id="4" name="Footer Placeholder 3"/>
          <p:cNvSpPr>
            <a:spLocks noGrp="1"/>
          </p:cNvSpPr>
          <p:nvPr>
            <p:ph type="ftr" sz="quarter" idx="11"/>
          </p:nvPr>
        </p:nvSpPr>
        <p:spPr/>
        <p:txBody>
          <a:bodyPr/>
          <a:lstStyle/>
          <a:p>
            <a:r>
              <a:rPr lang="nb-NO" smtClean="0"/>
              <a:t>G. Zyberi, NCHR/UiO</a:t>
            </a:r>
            <a:endParaRPr lang="nb-NO"/>
          </a:p>
        </p:txBody>
      </p:sp>
      <p:sp>
        <p:nvSpPr>
          <p:cNvPr id="5" name="Slide Number Placeholder 4"/>
          <p:cNvSpPr>
            <a:spLocks noGrp="1"/>
          </p:cNvSpPr>
          <p:nvPr>
            <p:ph type="sldNum" sz="quarter" idx="12"/>
          </p:nvPr>
        </p:nvSpPr>
        <p:spPr/>
        <p:txBody>
          <a:bodyPr/>
          <a:lstStyle/>
          <a:p>
            <a:fld id="{2EC0BBD1-8165-4522-A680-0B1599FAE413}" type="slidenum">
              <a:rPr lang="nb-NO" smtClean="0"/>
              <a:t>9</a:t>
            </a:fld>
            <a:endParaRPr lang="nb-NO"/>
          </a:p>
        </p:txBody>
      </p:sp>
    </p:spTree>
    <p:extLst>
      <p:ext uri="{BB962C8B-B14F-4D97-AF65-F5344CB8AC3E}">
        <p14:creationId xmlns:p14="http://schemas.microsoft.com/office/powerpoint/2010/main" val="3489059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Main IHL Principles</a:t>
            </a:r>
            <a:endParaRPr lang="nb-NO" dirty="0"/>
          </a:p>
        </p:txBody>
      </p:sp>
      <p:sp>
        <p:nvSpPr>
          <p:cNvPr id="3" name="Content Placeholder 2"/>
          <p:cNvSpPr>
            <a:spLocks noGrp="1"/>
          </p:cNvSpPr>
          <p:nvPr>
            <p:ph idx="1"/>
          </p:nvPr>
        </p:nvSpPr>
        <p:spPr>
          <a:xfrm>
            <a:off x="457200" y="1628800"/>
            <a:ext cx="8229600" cy="4680520"/>
          </a:xfrm>
        </p:spPr>
        <p:txBody>
          <a:bodyPr>
            <a:noAutofit/>
          </a:bodyPr>
          <a:lstStyle/>
          <a:p>
            <a:r>
              <a:rPr lang="en-US" sz="2600" b="1" dirty="0" smtClean="0">
                <a:latin typeface="Georgia"/>
              </a:rPr>
              <a:t>Military </a:t>
            </a:r>
            <a:r>
              <a:rPr lang="en-US" sz="2600" b="1" dirty="0">
                <a:latin typeface="Georgia"/>
              </a:rPr>
              <a:t>necessity </a:t>
            </a:r>
            <a:r>
              <a:rPr lang="en-US" sz="2600" dirty="0">
                <a:latin typeface="Georgia"/>
              </a:rPr>
              <a:t>(Art. 23(g), Hague Regulations IV 1907) </a:t>
            </a:r>
          </a:p>
          <a:p>
            <a:r>
              <a:rPr lang="en-US" sz="2600" b="1" dirty="0" smtClean="0">
                <a:latin typeface="Georgia"/>
              </a:rPr>
              <a:t>Humanity </a:t>
            </a:r>
            <a:r>
              <a:rPr lang="en-US" sz="2600" dirty="0">
                <a:latin typeface="Georgia"/>
              </a:rPr>
              <a:t>(Common Article 3 </a:t>
            </a:r>
            <a:r>
              <a:rPr lang="en-US" sz="2600" dirty="0" smtClean="0">
                <a:latin typeface="Georgia"/>
              </a:rPr>
              <a:t>to </a:t>
            </a:r>
            <a:r>
              <a:rPr lang="en-US" sz="2600" dirty="0">
                <a:latin typeface="Georgia"/>
              </a:rPr>
              <a:t>the GCs; Arts. 12/12/13/27 of the GCs; Art. 40, AP I; Art. 4, AP II) </a:t>
            </a:r>
          </a:p>
          <a:p>
            <a:r>
              <a:rPr lang="nb-NO" sz="2600" b="1" dirty="0" err="1" smtClean="0">
                <a:latin typeface="Georgia"/>
              </a:rPr>
              <a:t>Distinction</a:t>
            </a:r>
            <a:r>
              <a:rPr lang="nb-NO" sz="2600" b="1" dirty="0" smtClean="0">
                <a:latin typeface="Georgia"/>
              </a:rPr>
              <a:t> </a:t>
            </a:r>
            <a:r>
              <a:rPr lang="nb-NO" sz="2600" dirty="0">
                <a:latin typeface="Georgia"/>
              </a:rPr>
              <a:t>(Art. 48, AP I; Art. 52(2), AP I) </a:t>
            </a:r>
          </a:p>
          <a:p>
            <a:r>
              <a:rPr lang="en-US" sz="2600" b="1" dirty="0" smtClean="0">
                <a:latin typeface="Georgia"/>
              </a:rPr>
              <a:t>Proportionality </a:t>
            </a:r>
            <a:r>
              <a:rPr lang="en-US" sz="2600" dirty="0">
                <a:latin typeface="Georgia"/>
              </a:rPr>
              <a:t>(Arts. 51(5)(b) and 57(2)(b), AP I) </a:t>
            </a:r>
          </a:p>
          <a:p>
            <a:r>
              <a:rPr lang="en-US" sz="2600" b="1" dirty="0" smtClean="0">
                <a:latin typeface="Georgia"/>
              </a:rPr>
              <a:t>Prohibition </a:t>
            </a:r>
            <a:r>
              <a:rPr lang="en-US" sz="2600" b="1" dirty="0">
                <a:latin typeface="Georgia"/>
              </a:rPr>
              <a:t>of unnecessary suffering or superfluous injury </a:t>
            </a:r>
            <a:r>
              <a:rPr lang="en-US" sz="2600" dirty="0">
                <a:latin typeface="Georgia"/>
              </a:rPr>
              <a:t>(Art. 35, AP I) </a:t>
            </a:r>
          </a:p>
          <a:p>
            <a:r>
              <a:rPr lang="en-US" sz="2600" b="1" dirty="0" smtClean="0">
                <a:latin typeface="Georgia"/>
              </a:rPr>
              <a:t>Chivalry</a:t>
            </a:r>
            <a:r>
              <a:rPr lang="en-US" sz="2600" dirty="0">
                <a:latin typeface="Georgia"/>
              </a:rPr>
              <a:t>/ honorable conduct (Art. 37, AP I) </a:t>
            </a:r>
          </a:p>
          <a:p>
            <a:r>
              <a:rPr lang="nb-NO" sz="2600" b="1" dirty="0" err="1" smtClean="0">
                <a:latin typeface="Georgia"/>
              </a:rPr>
              <a:t>Others</a:t>
            </a:r>
            <a:r>
              <a:rPr lang="nb-NO" sz="2600" b="1" dirty="0" smtClean="0">
                <a:latin typeface="Georgia"/>
              </a:rPr>
              <a:t>? </a:t>
            </a:r>
            <a:endParaRPr lang="nb-NO" sz="2600" dirty="0">
              <a:latin typeface="Georgia"/>
            </a:endParaRPr>
          </a:p>
        </p:txBody>
      </p:sp>
      <p:sp>
        <p:nvSpPr>
          <p:cNvPr id="4" name="Footer Placeholder 3"/>
          <p:cNvSpPr>
            <a:spLocks noGrp="1"/>
          </p:cNvSpPr>
          <p:nvPr>
            <p:ph type="ftr" sz="quarter" idx="11"/>
          </p:nvPr>
        </p:nvSpPr>
        <p:spPr/>
        <p:txBody>
          <a:bodyPr/>
          <a:lstStyle/>
          <a:p>
            <a:r>
              <a:rPr lang="nb-NO" smtClean="0"/>
              <a:t>G. Zyberi, NCHR/UiO</a:t>
            </a:r>
            <a:endParaRPr lang="nb-NO"/>
          </a:p>
        </p:txBody>
      </p:sp>
      <p:sp>
        <p:nvSpPr>
          <p:cNvPr id="5" name="Slide Number Placeholder 4"/>
          <p:cNvSpPr>
            <a:spLocks noGrp="1"/>
          </p:cNvSpPr>
          <p:nvPr>
            <p:ph type="sldNum" sz="quarter" idx="12"/>
          </p:nvPr>
        </p:nvSpPr>
        <p:spPr/>
        <p:txBody>
          <a:bodyPr/>
          <a:lstStyle/>
          <a:p>
            <a:fld id="{2EC0BBD1-8165-4522-A680-0B1599FAE413}" type="slidenum">
              <a:rPr lang="nb-NO" smtClean="0"/>
              <a:t>10</a:t>
            </a:fld>
            <a:endParaRPr lang="nb-NO"/>
          </a:p>
        </p:txBody>
      </p:sp>
    </p:spTree>
    <p:extLst>
      <p:ext uri="{BB962C8B-B14F-4D97-AF65-F5344CB8AC3E}">
        <p14:creationId xmlns:p14="http://schemas.microsoft.com/office/powerpoint/2010/main" val="1416453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Concluding Remarks</a:t>
            </a:r>
            <a:endParaRPr lang="nb-NO" dirty="0"/>
          </a:p>
        </p:txBody>
      </p:sp>
      <p:sp>
        <p:nvSpPr>
          <p:cNvPr id="3" name="Content Placeholder 2"/>
          <p:cNvSpPr>
            <a:spLocks noGrp="1"/>
          </p:cNvSpPr>
          <p:nvPr>
            <p:ph idx="1"/>
          </p:nvPr>
        </p:nvSpPr>
        <p:spPr/>
        <p:txBody>
          <a:bodyPr>
            <a:normAutofit/>
          </a:bodyPr>
          <a:lstStyle/>
          <a:p>
            <a:r>
              <a:rPr lang="en-US" sz="3600" dirty="0" smtClean="0"/>
              <a:t>Aims of IHL </a:t>
            </a:r>
          </a:p>
          <a:p>
            <a:r>
              <a:rPr lang="en-US" sz="3600" dirty="0" smtClean="0"/>
              <a:t>Sources of IHL</a:t>
            </a:r>
          </a:p>
          <a:p>
            <a:r>
              <a:rPr lang="en-US" sz="3600" dirty="0" smtClean="0"/>
              <a:t>General principles of IHL</a:t>
            </a:r>
          </a:p>
          <a:p>
            <a:r>
              <a:rPr lang="en-US" sz="3600" dirty="0" smtClean="0"/>
              <a:t>Development of IHL throughout history</a:t>
            </a:r>
          </a:p>
          <a:p>
            <a:r>
              <a:rPr lang="en-US" sz="3600" dirty="0" smtClean="0"/>
              <a:t>Current challenges to the enforcement of IHL.</a:t>
            </a:r>
          </a:p>
        </p:txBody>
      </p:sp>
      <p:sp>
        <p:nvSpPr>
          <p:cNvPr id="4" name="Footer Placeholder 3"/>
          <p:cNvSpPr>
            <a:spLocks noGrp="1"/>
          </p:cNvSpPr>
          <p:nvPr>
            <p:ph type="ftr" sz="quarter" idx="11"/>
          </p:nvPr>
        </p:nvSpPr>
        <p:spPr/>
        <p:txBody>
          <a:bodyPr/>
          <a:lstStyle/>
          <a:p>
            <a:r>
              <a:rPr lang="nb-NO" smtClean="0"/>
              <a:t>G. Zyberi, NCHR/UiO</a:t>
            </a:r>
            <a:endParaRPr lang="nb-NO"/>
          </a:p>
        </p:txBody>
      </p:sp>
      <p:sp>
        <p:nvSpPr>
          <p:cNvPr id="5" name="Slide Number Placeholder 4"/>
          <p:cNvSpPr>
            <a:spLocks noGrp="1"/>
          </p:cNvSpPr>
          <p:nvPr>
            <p:ph type="sldNum" sz="quarter" idx="12"/>
          </p:nvPr>
        </p:nvSpPr>
        <p:spPr/>
        <p:txBody>
          <a:bodyPr/>
          <a:lstStyle/>
          <a:p>
            <a:fld id="{2EC0BBD1-8165-4522-A680-0B1599FAE413}" type="slidenum">
              <a:rPr lang="nb-NO" smtClean="0"/>
              <a:t>11</a:t>
            </a:fld>
            <a:endParaRPr lang="nb-NO"/>
          </a:p>
        </p:txBody>
      </p:sp>
    </p:spTree>
    <p:extLst>
      <p:ext uri="{BB962C8B-B14F-4D97-AF65-F5344CB8AC3E}">
        <p14:creationId xmlns:p14="http://schemas.microsoft.com/office/powerpoint/2010/main" val="654329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764704"/>
            <a:ext cx="8568952" cy="720080"/>
          </a:xfrm>
        </p:spPr>
        <p:txBody>
          <a:bodyPr>
            <a:normAutofit/>
          </a:bodyPr>
          <a:lstStyle/>
          <a:p>
            <a:r>
              <a:rPr lang="en-US" sz="3600" dirty="0" smtClean="0"/>
              <a:t>Additional/Recommended Resources</a:t>
            </a:r>
            <a:endParaRPr lang="nb-NO" sz="3600" dirty="0"/>
          </a:p>
        </p:txBody>
      </p:sp>
      <p:sp>
        <p:nvSpPr>
          <p:cNvPr id="3" name="Content Placeholder 2"/>
          <p:cNvSpPr>
            <a:spLocks noGrp="1"/>
          </p:cNvSpPr>
          <p:nvPr>
            <p:ph idx="1"/>
          </p:nvPr>
        </p:nvSpPr>
        <p:spPr>
          <a:xfrm>
            <a:off x="457200" y="1628800"/>
            <a:ext cx="8229600" cy="4608512"/>
          </a:xfrm>
        </p:spPr>
        <p:txBody>
          <a:bodyPr>
            <a:normAutofit fontScale="92500" lnSpcReduction="20000"/>
          </a:bodyPr>
          <a:lstStyle/>
          <a:p>
            <a:r>
              <a:rPr lang="nb-NO" dirty="0" smtClean="0">
                <a:latin typeface="Georgia"/>
                <a:hlinkClick r:id="rId2"/>
              </a:rPr>
              <a:t>ICRC </a:t>
            </a:r>
            <a:r>
              <a:rPr lang="nb-NO" dirty="0">
                <a:latin typeface="Georgia"/>
                <a:hlinkClick r:id="rId2"/>
              </a:rPr>
              <a:t>databases </a:t>
            </a:r>
            <a:r>
              <a:rPr lang="nb-NO" dirty="0" err="1">
                <a:latin typeface="Georgia"/>
                <a:hlinkClick r:id="rId2"/>
              </a:rPr>
              <a:t>on</a:t>
            </a:r>
            <a:r>
              <a:rPr lang="nb-NO" dirty="0">
                <a:latin typeface="Georgia"/>
                <a:hlinkClick r:id="rId2"/>
              </a:rPr>
              <a:t> </a:t>
            </a:r>
            <a:r>
              <a:rPr lang="nb-NO" dirty="0" smtClean="0">
                <a:latin typeface="Georgia"/>
                <a:hlinkClick r:id="rId2"/>
              </a:rPr>
              <a:t>IHL</a:t>
            </a:r>
            <a:r>
              <a:rPr lang="nb-NO" dirty="0" smtClean="0">
                <a:latin typeface="Georgia"/>
              </a:rPr>
              <a:t>;</a:t>
            </a:r>
            <a:endParaRPr lang="nb-NO" i="1" dirty="0">
              <a:latin typeface="Georgia"/>
            </a:endParaRPr>
          </a:p>
          <a:p>
            <a:r>
              <a:rPr lang="en-US" dirty="0" smtClean="0">
                <a:latin typeface="Georgia"/>
                <a:hlinkClick r:id="rId3"/>
              </a:rPr>
              <a:t>International </a:t>
            </a:r>
            <a:r>
              <a:rPr lang="en-US" dirty="0">
                <a:latin typeface="Georgia"/>
                <a:hlinkClick r:id="rId3"/>
              </a:rPr>
              <a:t>Review of the Red </a:t>
            </a:r>
            <a:r>
              <a:rPr lang="en-US" dirty="0" smtClean="0">
                <a:latin typeface="Georgia"/>
                <a:hlinkClick r:id="rId3"/>
              </a:rPr>
              <a:t>Cross</a:t>
            </a:r>
            <a:r>
              <a:rPr lang="en-US" dirty="0" smtClean="0">
                <a:latin typeface="Georgia"/>
              </a:rPr>
              <a:t>;</a:t>
            </a:r>
            <a:endParaRPr lang="nb-NO" dirty="0">
              <a:latin typeface="Georgia"/>
            </a:endParaRPr>
          </a:p>
          <a:p>
            <a:r>
              <a:rPr lang="en-US" dirty="0" smtClean="0">
                <a:latin typeface="Georgia"/>
              </a:rPr>
              <a:t>Other </a:t>
            </a:r>
            <a:r>
              <a:rPr lang="en-US" dirty="0">
                <a:latin typeface="Georgia"/>
              </a:rPr>
              <a:t>international legal journals (</a:t>
            </a:r>
            <a:r>
              <a:rPr lang="en-US" dirty="0">
                <a:latin typeface="Georgia"/>
                <a:hlinkClick r:id="rId4"/>
              </a:rPr>
              <a:t>AJIL</a:t>
            </a:r>
            <a:r>
              <a:rPr lang="en-US" dirty="0">
                <a:latin typeface="Georgia"/>
              </a:rPr>
              <a:t>, </a:t>
            </a:r>
            <a:r>
              <a:rPr lang="en-US" dirty="0">
                <a:latin typeface="Georgia"/>
                <a:hlinkClick r:id="rId5"/>
              </a:rPr>
              <a:t>EJIL</a:t>
            </a:r>
            <a:r>
              <a:rPr lang="en-US" dirty="0">
                <a:latin typeface="Georgia"/>
              </a:rPr>
              <a:t>, </a:t>
            </a:r>
            <a:r>
              <a:rPr lang="en-US" dirty="0">
                <a:latin typeface="Georgia"/>
                <a:hlinkClick r:id="rId6"/>
              </a:rPr>
              <a:t>Journal of International Humanitarian Legal </a:t>
            </a:r>
            <a:r>
              <a:rPr lang="en-US" dirty="0" smtClean="0">
                <a:latin typeface="Georgia"/>
                <a:hlinkClick r:id="rId6"/>
              </a:rPr>
              <a:t>Studies</a:t>
            </a:r>
            <a:r>
              <a:rPr lang="en-US" dirty="0" smtClean="0">
                <a:latin typeface="Georgia"/>
              </a:rPr>
              <a:t>, </a:t>
            </a:r>
            <a:r>
              <a:rPr lang="en-US" dirty="0" smtClean="0">
                <a:latin typeface="Georgia"/>
                <a:hlinkClick r:id="rId7"/>
              </a:rPr>
              <a:t>The Hague Yearbook of IHL</a:t>
            </a:r>
            <a:r>
              <a:rPr lang="en-US" dirty="0" smtClean="0">
                <a:latin typeface="Georgia"/>
              </a:rPr>
              <a:t>); </a:t>
            </a:r>
            <a:endParaRPr lang="en-US" dirty="0">
              <a:latin typeface="Georgia"/>
            </a:endParaRPr>
          </a:p>
          <a:p>
            <a:r>
              <a:rPr lang="en-US" dirty="0" smtClean="0">
                <a:latin typeface="Georgia"/>
              </a:rPr>
              <a:t>International </a:t>
            </a:r>
            <a:r>
              <a:rPr lang="en-US" dirty="0">
                <a:latin typeface="Georgia"/>
              </a:rPr>
              <a:t>law blogs (</a:t>
            </a:r>
            <a:r>
              <a:rPr lang="en-US" dirty="0">
                <a:latin typeface="Georgia"/>
                <a:hlinkClick r:id="rId8"/>
              </a:rPr>
              <a:t>International Law Observer</a:t>
            </a:r>
            <a:r>
              <a:rPr lang="en-US" dirty="0">
                <a:latin typeface="Georgia"/>
              </a:rPr>
              <a:t>, </a:t>
            </a:r>
            <a:r>
              <a:rPr lang="en-US" dirty="0">
                <a:latin typeface="Georgia"/>
                <a:hlinkClick r:id="rId9"/>
              </a:rPr>
              <a:t>Opinio Juris</a:t>
            </a:r>
            <a:r>
              <a:rPr lang="en-US" dirty="0">
                <a:latin typeface="Georgia"/>
              </a:rPr>
              <a:t>, </a:t>
            </a:r>
            <a:r>
              <a:rPr lang="en-US" dirty="0">
                <a:latin typeface="Georgia"/>
                <a:hlinkClick r:id="rId10"/>
              </a:rPr>
              <a:t>EJIL: Talk</a:t>
            </a:r>
            <a:r>
              <a:rPr lang="en-US" dirty="0">
                <a:latin typeface="Georgia"/>
              </a:rPr>
              <a:t>, </a:t>
            </a:r>
            <a:r>
              <a:rPr lang="en-US" dirty="0">
                <a:latin typeface="Georgia"/>
                <a:hlinkClick r:id="rId11"/>
              </a:rPr>
              <a:t>Armed Groups and International Law</a:t>
            </a:r>
            <a:r>
              <a:rPr lang="en-US" dirty="0">
                <a:latin typeface="Georgia"/>
              </a:rPr>
              <a:t>, </a:t>
            </a:r>
            <a:r>
              <a:rPr lang="en-US" dirty="0">
                <a:latin typeface="Georgia"/>
                <a:hlinkClick r:id="rId12"/>
              </a:rPr>
              <a:t>International Criminal Law </a:t>
            </a:r>
            <a:r>
              <a:rPr lang="en-US" dirty="0" smtClean="0">
                <a:latin typeface="Georgia"/>
                <a:hlinkClick r:id="rId12"/>
              </a:rPr>
              <a:t>Bureau</a:t>
            </a:r>
            <a:r>
              <a:rPr lang="en-US" dirty="0" smtClean="0">
                <a:latin typeface="Georgia"/>
              </a:rPr>
              <a:t>); </a:t>
            </a:r>
            <a:endParaRPr lang="en-US" dirty="0">
              <a:latin typeface="Georgia"/>
            </a:endParaRPr>
          </a:p>
          <a:p>
            <a:r>
              <a:rPr lang="en-US" dirty="0" smtClean="0">
                <a:latin typeface="Georgia"/>
                <a:hlinkClick r:id="rId13"/>
              </a:rPr>
              <a:t>ASIL </a:t>
            </a:r>
            <a:r>
              <a:rPr lang="en-US" dirty="0">
                <a:latin typeface="Georgia"/>
                <a:hlinkClick r:id="rId13"/>
              </a:rPr>
              <a:t>Electronic Resource </a:t>
            </a:r>
            <a:r>
              <a:rPr lang="en-US" dirty="0" smtClean="0">
                <a:latin typeface="Georgia"/>
                <a:hlinkClick r:id="rId13"/>
              </a:rPr>
              <a:t>Guide</a:t>
            </a:r>
            <a:r>
              <a:rPr lang="en-US" dirty="0" smtClean="0">
                <a:latin typeface="Georgia"/>
              </a:rPr>
              <a:t>;</a:t>
            </a:r>
          </a:p>
          <a:p>
            <a:r>
              <a:rPr lang="en-US" dirty="0" smtClean="0">
                <a:latin typeface="Georgia"/>
                <a:hlinkClick r:id="rId14"/>
              </a:rPr>
              <a:t>Audiovisual Library of International Law</a:t>
            </a:r>
            <a:r>
              <a:rPr lang="en-US" dirty="0" smtClean="0">
                <a:latin typeface="Georgia"/>
              </a:rPr>
              <a:t>.</a:t>
            </a:r>
          </a:p>
          <a:p>
            <a:endParaRPr lang="en-US" dirty="0">
              <a:latin typeface="Georgia"/>
            </a:endParaRPr>
          </a:p>
          <a:p>
            <a:endParaRPr lang="nb-NO" dirty="0"/>
          </a:p>
        </p:txBody>
      </p:sp>
      <p:sp>
        <p:nvSpPr>
          <p:cNvPr id="4" name="Footer Placeholder 3"/>
          <p:cNvSpPr>
            <a:spLocks noGrp="1"/>
          </p:cNvSpPr>
          <p:nvPr>
            <p:ph type="ftr" sz="quarter" idx="11"/>
          </p:nvPr>
        </p:nvSpPr>
        <p:spPr/>
        <p:txBody>
          <a:bodyPr/>
          <a:lstStyle/>
          <a:p>
            <a:r>
              <a:rPr lang="nb-NO" smtClean="0"/>
              <a:t>G. Zyberi, NCHR/UiO</a:t>
            </a:r>
            <a:endParaRPr lang="nb-NO"/>
          </a:p>
        </p:txBody>
      </p:sp>
      <p:sp>
        <p:nvSpPr>
          <p:cNvPr id="5" name="Slide Number Placeholder 4"/>
          <p:cNvSpPr>
            <a:spLocks noGrp="1"/>
          </p:cNvSpPr>
          <p:nvPr>
            <p:ph type="sldNum" sz="quarter" idx="12"/>
          </p:nvPr>
        </p:nvSpPr>
        <p:spPr/>
        <p:txBody>
          <a:bodyPr/>
          <a:lstStyle/>
          <a:p>
            <a:fld id="{2EC0BBD1-8165-4522-A680-0B1599FAE413}" type="slidenum">
              <a:rPr lang="nb-NO" smtClean="0"/>
              <a:t>12</a:t>
            </a:fld>
            <a:endParaRPr lang="nb-NO"/>
          </a:p>
        </p:txBody>
      </p:sp>
    </p:spTree>
    <p:extLst>
      <p:ext uri="{BB962C8B-B14F-4D97-AF65-F5344CB8AC3E}">
        <p14:creationId xmlns:p14="http://schemas.microsoft.com/office/powerpoint/2010/main" val="637666982"/>
      </p:ext>
    </p:extLst>
  </p:cSld>
  <p:clrMapOvr>
    <a:masterClrMapping/>
  </p:clrMapOvr>
</p:sld>
</file>

<file path=ppt/theme/theme1.xml><?xml version="1.0" encoding="utf-8"?>
<a:theme xmlns:a="http://schemas.openxmlformats.org/drawingml/2006/main" name="presentation-nchr-e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presentation-nchr-en</Template>
  <TotalTime>2310</TotalTime>
  <Words>911</Words>
  <Application>Microsoft Office PowerPoint</Application>
  <PresentationFormat>On-screen Show (4:3)</PresentationFormat>
  <Paragraphs>94</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presentation-nchr-en</vt:lpstr>
      <vt:lpstr>International Humanitarian Law: History and Main Principles</vt:lpstr>
      <vt:lpstr>Outline </vt:lpstr>
      <vt:lpstr>Historical Development of IHL</vt:lpstr>
      <vt:lpstr>Some Landmark Developments (1)</vt:lpstr>
      <vt:lpstr>Some Landmark Developments (2)</vt:lpstr>
      <vt:lpstr>Rules of War in a Nutshell</vt:lpstr>
      <vt:lpstr>Scenario 1</vt:lpstr>
      <vt:lpstr>Scenario 2</vt:lpstr>
      <vt:lpstr>Scenario 3</vt:lpstr>
      <vt:lpstr>Main IHL Principles</vt:lpstr>
      <vt:lpstr>Concluding Remarks</vt:lpstr>
      <vt:lpstr>Additional/Recommended Resources</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Humanitarian Law: History, Sources and Main Principles</dc:title>
  <dc:creator>Gentian Zyberi</dc:creator>
  <cp:lastModifiedBy>Kjetil Mujezinovic Larsen</cp:lastModifiedBy>
  <cp:revision>30</cp:revision>
  <dcterms:created xsi:type="dcterms:W3CDTF">2014-08-25T10:59:47Z</dcterms:created>
  <dcterms:modified xsi:type="dcterms:W3CDTF">2014-08-28T20:31:37Z</dcterms:modified>
</cp:coreProperties>
</file>