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handoutMasterIdLst>
    <p:handoutMasterId r:id="rId22"/>
  </p:handoutMasterIdLst>
  <p:sldIdLst>
    <p:sldId id="258" r:id="rId2"/>
    <p:sldId id="259" r:id="rId3"/>
    <p:sldId id="260" r:id="rId4"/>
    <p:sldId id="261" r:id="rId5"/>
    <p:sldId id="262" r:id="rId6"/>
    <p:sldId id="263" r:id="rId7"/>
    <p:sldId id="264" r:id="rId8"/>
    <p:sldId id="265" r:id="rId9"/>
    <p:sldId id="266" r:id="rId10"/>
    <p:sldId id="267" r:id="rId11"/>
    <p:sldId id="268" r:id="rId12"/>
    <p:sldId id="274" r:id="rId13"/>
    <p:sldId id="275" r:id="rId14"/>
    <p:sldId id="276" r:id="rId15"/>
    <p:sldId id="277" r:id="rId16"/>
    <p:sldId id="291" r:id="rId17"/>
    <p:sldId id="279" r:id="rId18"/>
    <p:sldId id="286" r:id="rId19"/>
    <p:sldId id="287" r:id="rId20"/>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140" y="-96"/>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19"/>
    </mc:Choice>
    <mc:Fallback>
      <c:style val="19"/>
    </mc:Fallback>
  </mc:AlternateContent>
  <c:clrMapOvr bg1="lt1" tx1="dk1" bg2="lt2" tx2="dk2" accent1="accent1" accent2="accent2" accent3="accent3" accent4="accent4" accent5="accent5" accent6="accent6" hlink="hlink" folHlink="folHlink"/>
  <c:chart>
    <c:autoTitleDeleted val="1"/>
    <c:view3D>
      <c:rotX val="15"/>
      <c:hPercent val="82"/>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Sheet1!$A$2</c:f>
              <c:strCache>
                <c:ptCount val="1"/>
                <c:pt idx="0">
                  <c:v>Uyghurs</c:v>
                </c:pt>
              </c:strCache>
            </c:strRef>
          </c:tx>
          <c:invertIfNegative val="0"/>
          <c:cat>
            <c:numRef>
              <c:f>Sheet1!$B$1:$C$1</c:f>
              <c:numCache>
                <c:formatCode>General</c:formatCode>
                <c:ptCount val="2"/>
                <c:pt idx="0">
                  <c:v>1949</c:v>
                </c:pt>
                <c:pt idx="1">
                  <c:v>2000</c:v>
                </c:pt>
              </c:numCache>
            </c:numRef>
          </c:cat>
          <c:val>
            <c:numRef>
              <c:f>Sheet1!$B$2:$C$2</c:f>
              <c:numCache>
                <c:formatCode>0%</c:formatCode>
                <c:ptCount val="2"/>
                <c:pt idx="0">
                  <c:v>0.75</c:v>
                </c:pt>
                <c:pt idx="1">
                  <c:v>0.44</c:v>
                </c:pt>
              </c:numCache>
            </c:numRef>
          </c:val>
        </c:ser>
        <c:ser>
          <c:idx val="1"/>
          <c:order val="1"/>
          <c:tx>
            <c:strRef>
              <c:f>Sheet1!$A$3</c:f>
              <c:strCache>
                <c:ptCount val="1"/>
                <c:pt idx="0">
                  <c:v>Han</c:v>
                </c:pt>
              </c:strCache>
            </c:strRef>
          </c:tx>
          <c:invertIfNegative val="0"/>
          <c:cat>
            <c:numRef>
              <c:f>Sheet1!$B$1:$C$1</c:f>
              <c:numCache>
                <c:formatCode>General</c:formatCode>
                <c:ptCount val="2"/>
                <c:pt idx="0">
                  <c:v>1949</c:v>
                </c:pt>
                <c:pt idx="1">
                  <c:v>2000</c:v>
                </c:pt>
              </c:numCache>
            </c:numRef>
          </c:cat>
          <c:val>
            <c:numRef>
              <c:f>Sheet1!$B$3:$C$3</c:f>
              <c:numCache>
                <c:formatCode>0%</c:formatCode>
                <c:ptCount val="2"/>
                <c:pt idx="0">
                  <c:v>0.15</c:v>
                </c:pt>
                <c:pt idx="1">
                  <c:v>0.38</c:v>
                </c:pt>
              </c:numCache>
            </c:numRef>
          </c:val>
        </c:ser>
        <c:ser>
          <c:idx val="2"/>
          <c:order val="2"/>
          <c:tx>
            <c:strRef>
              <c:f>Sheet1!$A$4</c:f>
              <c:strCache>
                <c:ptCount val="1"/>
                <c:pt idx="0">
                  <c:v>andre</c:v>
                </c:pt>
              </c:strCache>
            </c:strRef>
          </c:tx>
          <c:invertIfNegative val="0"/>
          <c:cat>
            <c:numRef>
              <c:f>Sheet1!$B$1:$C$1</c:f>
              <c:numCache>
                <c:formatCode>General</c:formatCode>
                <c:ptCount val="2"/>
                <c:pt idx="0">
                  <c:v>1949</c:v>
                </c:pt>
                <c:pt idx="1">
                  <c:v>2000</c:v>
                </c:pt>
              </c:numCache>
            </c:numRef>
          </c:cat>
          <c:val>
            <c:numRef>
              <c:f>Sheet1!$B$4:$C$4</c:f>
              <c:numCache>
                <c:formatCode>0%</c:formatCode>
                <c:ptCount val="2"/>
                <c:pt idx="0">
                  <c:v>0.1</c:v>
                </c:pt>
                <c:pt idx="1">
                  <c:v>0.18</c:v>
                </c:pt>
              </c:numCache>
            </c:numRef>
          </c:val>
        </c:ser>
        <c:dLbls>
          <c:showLegendKey val="0"/>
          <c:showVal val="1"/>
          <c:showCatName val="0"/>
          <c:showSerName val="0"/>
          <c:showPercent val="0"/>
          <c:showBubbleSize val="0"/>
        </c:dLbls>
        <c:gapWidth val="150"/>
        <c:shape val="box"/>
        <c:axId val="74312320"/>
        <c:axId val="85266816"/>
        <c:axId val="0"/>
      </c:bar3DChart>
      <c:catAx>
        <c:axId val="74312320"/>
        <c:scaling>
          <c:orientation val="minMax"/>
        </c:scaling>
        <c:delete val="0"/>
        <c:axPos val="b"/>
        <c:numFmt formatCode="General" sourceLinked="1"/>
        <c:majorTickMark val="none"/>
        <c:minorTickMark val="none"/>
        <c:tickLblPos val="low"/>
        <c:txPr>
          <a:bodyPr rot="0" vert="horz"/>
          <a:lstStyle/>
          <a:p>
            <a:pPr>
              <a:defRPr/>
            </a:pPr>
            <a:endParaRPr lang="nb-NO"/>
          </a:p>
        </c:txPr>
        <c:crossAx val="85266816"/>
        <c:crosses val="autoZero"/>
        <c:auto val="1"/>
        <c:lblAlgn val="ctr"/>
        <c:lblOffset val="100"/>
        <c:tickLblSkip val="1"/>
        <c:tickMarkSkip val="1"/>
        <c:noMultiLvlLbl val="0"/>
      </c:catAx>
      <c:valAx>
        <c:axId val="85266816"/>
        <c:scaling>
          <c:orientation val="minMax"/>
        </c:scaling>
        <c:delete val="1"/>
        <c:axPos val="l"/>
        <c:numFmt formatCode="0%" sourceLinked="1"/>
        <c:majorTickMark val="out"/>
        <c:minorTickMark val="none"/>
        <c:tickLblPos val="none"/>
        <c:crossAx val="74312320"/>
        <c:crosses val="autoZero"/>
        <c:crossBetween val="between"/>
      </c:valAx>
    </c:plotArea>
    <c:legend>
      <c:legendPos val="t"/>
      <c:overlay val="0"/>
    </c:legend>
    <c:plotVisOnly val="1"/>
    <c:dispBlanksAs val="gap"/>
    <c:showDLblsOverMax val="0"/>
  </c:chart>
  <c:txPr>
    <a:bodyPr/>
    <a:lstStyle/>
    <a:p>
      <a:pPr>
        <a:defRPr sz="1800"/>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2C18C40-4167-5749-A391-E588F7BED459}" type="datetime1">
              <a:rPr lang="nb-NO"/>
              <a:pPr>
                <a:defRPr/>
              </a:pPr>
              <a:t>11.11.2014</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E2782876-C866-F249-BC78-A104FACB1CE9}" type="slidenum">
              <a:rPr lang="nb-NO"/>
              <a:pPr>
                <a:defRPr/>
              </a:pPr>
              <a:t>‹#›</a:t>
            </a:fld>
            <a:endParaRPr lang="nb-NO"/>
          </a:p>
        </p:txBody>
      </p:sp>
    </p:spTree>
    <p:extLst>
      <p:ext uri="{BB962C8B-B14F-4D97-AF65-F5344CB8AC3E}">
        <p14:creationId xmlns:p14="http://schemas.microsoft.com/office/powerpoint/2010/main" val="276424564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1D6662E-3024-5347-B435-48D0B4EDC820}" type="datetime1">
              <a:rPr lang="nb-NO"/>
              <a:pPr>
                <a:defRPr/>
              </a:pPr>
              <a:t>11.11.2014</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smtClean="0"/>
              <a:t>Click to edit Master text styles</a:t>
            </a:r>
          </a:p>
          <a:p>
            <a:pPr lvl="1"/>
            <a:r>
              <a:rPr lang="nb-NO" noProof="0" smtClean="0"/>
              <a:t>Second level</a:t>
            </a:r>
          </a:p>
          <a:p>
            <a:pPr lvl="2"/>
            <a:r>
              <a:rPr lang="nb-NO" noProof="0" smtClean="0"/>
              <a:t>Third level</a:t>
            </a:r>
          </a:p>
          <a:p>
            <a:pPr lvl="3"/>
            <a:r>
              <a:rPr lang="nb-NO" noProof="0" smtClean="0"/>
              <a:t>Fourth level</a:t>
            </a:r>
          </a:p>
          <a:p>
            <a:pPr lvl="4"/>
            <a:r>
              <a:rPr lang="nb-NO"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339465F-E322-9F40-B7BA-EB2C961BBC78}" type="slidenum">
              <a:rPr lang="nb-NO"/>
              <a:pPr>
                <a:defRPr/>
              </a:pPr>
              <a:t>‹#›</a:t>
            </a:fld>
            <a:endParaRPr lang="nb-NO"/>
          </a:p>
        </p:txBody>
      </p:sp>
    </p:spTree>
    <p:extLst>
      <p:ext uri="{BB962C8B-B14F-4D97-AF65-F5344CB8AC3E}">
        <p14:creationId xmlns:p14="http://schemas.microsoft.com/office/powerpoint/2010/main" val="164632398"/>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73863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58A1DC-6DC5-48D7-AA22-E15F394A360E}" type="slidenum">
              <a:rPr lang="nn-NO"/>
              <a:pPr/>
              <a:t>2</a:t>
            </a:fld>
            <a:endParaRPr lang="nn-NO"/>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647CA5-788A-4370-9AC5-9EC36A21454F}" type="slidenum">
              <a:rPr lang="nn-NO"/>
              <a:pPr/>
              <a:t>3</a:t>
            </a:fld>
            <a:endParaRPr lang="nn-NO"/>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B951FD-4A4D-4511-B6B5-2045BA677D19}" type="slidenum">
              <a:rPr lang="nn-NO"/>
              <a:pPr/>
              <a:t>4</a:t>
            </a:fld>
            <a:endParaRPr lang="nn-NO"/>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43DCF8-9237-462D-ABD0-3ED4F2E7843C}" type="slidenum">
              <a:rPr lang="nn-NO"/>
              <a:pPr/>
              <a:t>5</a:t>
            </a:fld>
            <a:endParaRPr lang="nn-NO"/>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A98764-356C-4328-ACC9-9469F4FFBCFD}" type="slidenum">
              <a:rPr lang="nn-NO"/>
              <a:pPr/>
              <a:t>6</a:t>
            </a:fld>
            <a:endParaRPr lang="nn-NO"/>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D11D5C-5362-4148-BBAA-97A23A7B3988}" type="slidenum">
              <a:rPr lang="nn-NO"/>
              <a:pPr/>
              <a:t>7</a:t>
            </a:fld>
            <a:endParaRPr lang="nn-NO"/>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E85A9A9E-D5CB-4761-949D-6B7E6AA51974}" type="slidenum">
              <a:rPr lang="nn-NO"/>
              <a:pPr/>
              <a:t>8</a:t>
            </a:fld>
            <a:endParaRPr lang="nn-NO"/>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nb-NO"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en-GB" smtClean="0"/>
              <a:t>Luán Sháodōng</a:t>
            </a:r>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427515BF-F331-4421-9FD9-5D148DFE7E2C}" type="slidenum">
              <a:rPr lang="nn-NO"/>
              <a:pPr/>
              <a:t>10</a:t>
            </a:fld>
            <a:endParaRPr lang="nn-NO"/>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nb-NO"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96644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en-GB" sz="1200" kern="1200" smtClean="0">
                <a:solidFill>
                  <a:schemeClr val="tx1"/>
                </a:solidFill>
                <a:latin typeface="+mn-lt"/>
                <a:ea typeface="MS PGothic" pitchFamily="34" charset="-128"/>
                <a:cs typeface="ＭＳ Ｐゴシック" charset="-128"/>
              </a:rPr>
              <a:t>In the RNAL, Article 36 of the Constitution surfaces in the form of Article 11 where the formulation “[t]he state shall protect…” has been replaced with “[t]he autonomous organs of the autonomous areas shall protect…”. </a:t>
            </a:r>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85000" lnSpcReduction="10000"/>
          </a:bodyPr>
          <a:lstStyle/>
          <a:p>
            <a:r>
              <a:rPr lang="en-GB" sz="1200" kern="1200" smtClean="0">
                <a:solidFill>
                  <a:schemeClr val="tx1"/>
                </a:solidFill>
                <a:latin typeface="+mn-lt"/>
                <a:ea typeface="MS PGothic" pitchFamily="34" charset="-128"/>
                <a:cs typeface="ＭＳ Ｐゴシック" charset="-128"/>
              </a:rPr>
              <a:t>This constitutes the blueprint that is used for the only reference to religion in most of the local autonomy regulations, such as the one for Muli Tibetan Autonomous County where it is found in Article 7, out of a total of 72 articles.  In several autonomy regulations religion is mentioned in only one sentence, i.e. not even as a separate article, but as part of an article conferring on the local government the duty to protect the freedom of the minority nationalities in the territory to use their own language and script, their customs and festivals. In the autonomy regulations of Gongcheng Yao Nationality Autonomous County in Guangxi Province, for example, this one line is the last line of Article 60, out of a total of 64 articles; it reads: “The autonomous organs of the autonomous county protect the freedom of religious beliefs of the citizens of every nationality.” Only rarely has the content of Article 36 of the Constitution been expanded. In a few cases a sentence has been added which further specifies restrictions on religious activities: “Religious activities should not interfere with the administration, the judicature, education, marriage and family planning.” Once in a while rather peculiar additions have been made, such as the one in Article 18 of the regulations of Hualong Hui Nationality Autonomous County in Qinghai Province which states that “one cannot reinstate the already abolished feudal system of special privileges and oppression”. Or the rather extensive Article 51 of the regulations of Datong Hui Nationality Autonomous County in the same province which has added a few lines admonishing different religious denominations to respect each other. Such an addition might be related to the long history of conflict between the Muslim Hui and the Buddhist Tibetans in the region. </a:t>
            </a:r>
            <a:endParaRPr lang="nb-NO" sz="1200" kern="1200" smtClean="0">
              <a:solidFill>
                <a:schemeClr val="tx1"/>
              </a:solidFill>
              <a:latin typeface="+mn-lt"/>
              <a:ea typeface="MS PGothic" pitchFamily="34" charset="-128"/>
              <a:cs typeface="ＭＳ Ｐゴシック" charset="-128"/>
            </a:endParaRPr>
          </a:p>
          <a:p>
            <a:r>
              <a:rPr lang="en-GB" sz="1200" kern="1200" smtClean="0">
                <a:solidFill>
                  <a:schemeClr val="tx1"/>
                </a:solidFill>
                <a:latin typeface="+mn-lt"/>
                <a:ea typeface="MS PGothic" pitchFamily="34" charset="-128"/>
                <a:cs typeface="ＭＳ Ｐゴシック" charset="-128"/>
              </a:rPr>
              <a:t> </a:t>
            </a:r>
            <a:endParaRPr lang="nb-NO" sz="1200" kern="1200" smtClean="0">
              <a:solidFill>
                <a:schemeClr val="tx1"/>
              </a:solidFill>
              <a:latin typeface="+mn-lt"/>
              <a:ea typeface="MS PGothic" pitchFamily="34" charset="-128"/>
              <a:cs typeface="ＭＳ Ｐゴシック" charset="-128"/>
            </a:endParaRPr>
          </a:p>
          <a:p>
            <a:r>
              <a:rPr lang="en-GB" sz="1200" kern="1200" smtClean="0">
                <a:solidFill>
                  <a:schemeClr val="tx1"/>
                </a:solidFill>
                <a:latin typeface="+mn-lt"/>
                <a:ea typeface="MS PGothic" pitchFamily="34" charset="-128"/>
                <a:cs typeface="ＭＳ Ｐゴシック" charset="-128"/>
              </a:rPr>
              <a:t>If nothing else, it can be concluded from surveying the different autonomy regulations that this legal system is not specifically concerned with granting larger freedom to the recognised ethnic minorities than to the Han Chinese majority. It merely delegates the implementation of national law on religion to the local autonomous organs. The rather few discrepancies between national law and local regulation consist of the integration of central policy on religion as it can be found in existing party and government documents. Far from granting minority nationalities more (special) rights, it could be argued that these additions further limit their freedom of religious beliefs by reducing the discretion local authorities might enjoy in implementing a vague and general law.</a:t>
            </a:r>
            <a:endParaRPr lang="nb-NO" sz="1200" kern="1200" smtClean="0">
              <a:solidFill>
                <a:schemeClr val="tx1"/>
              </a:solidFill>
              <a:latin typeface="+mn-lt"/>
              <a:ea typeface="MS PGothic" pitchFamily="34" charset="-128"/>
              <a:cs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r>
              <a:rPr lang="en-GB" smtClean="0"/>
              <a:t>5 autonomous regions at</a:t>
            </a:r>
            <a:r>
              <a:rPr lang="en-GB" baseline="0" smtClean="0"/>
              <a:t> province level</a:t>
            </a:r>
            <a:endParaRPr lang="en-GB" smtClean="0"/>
          </a:p>
          <a:p>
            <a:r>
              <a:rPr lang="en-GB" smtClean="0"/>
              <a:t>30 autonomous prefectures</a:t>
            </a:r>
          </a:p>
          <a:p>
            <a:r>
              <a:rPr lang="en-GB" smtClean="0"/>
              <a:t>117 autonomous counties</a:t>
            </a:r>
          </a:p>
          <a:p>
            <a:r>
              <a:rPr lang="en-GB" smtClean="0"/>
              <a:t>3 banners</a:t>
            </a:r>
          </a:p>
          <a:p>
            <a:r>
              <a:rPr lang="en-US" smtClean="0"/>
              <a:t>The actual degree of autonomy of such regions is questioned. This is because their authority rests with the Constitution and the Law on Regional Autonomy, requiring leaders to seek prior approval from the National People's Congress (NPC) to pass legislation. This is not true for other provinces, which can pass legislation without such prior approval. For this reason, it has been contended that Autonomous regions are in fact "less autonomous.“</a:t>
            </a:r>
          </a:p>
          <a:p>
            <a:r>
              <a:rPr lang="en-GB" smtClean="0"/>
              <a:t>Autonomous regions, prefectures, counties, and banners are covered under Section 6 of Chapter 3 (Articles 111-122) of the Constitution of the People's Republic of China, and with more detail under the Law of the People's Republic of China on Regional National Autonomy (《</a:t>
            </a:r>
            <a:r>
              <a:rPr lang="zh-CN" altLang="nb-NO" smtClean="0"/>
              <a:t>中华人民共和国民族区域自治法</a:t>
            </a:r>
            <a:r>
              <a:rPr lang="nb-NO" altLang="zh-CN" smtClean="0"/>
              <a:t>》). </a:t>
            </a:r>
            <a:r>
              <a:rPr lang="en-GB" smtClean="0"/>
              <a:t>The constitution states that the head of government of each autonomous areas must be of the ethnic group as specified by the autonomous area (Tibetan, Uyghur, etc.). The constitution also guarantees a range of rights including: independence of finance, independence of economic planning, independence of arts, science and culture, organization of local police, and use of local language. In addition, the head of government of each autonomous region is known as a "chairman", unlike provinces, where they are known as "governors"</a:t>
            </a:r>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a:lstStyle/>
          <a:p>
            <a:fld id="{C80C83F0-451A-4EA9-94F8-A7C6FD612378}" type="slidenum">
              <a:rPr lang="nb-NO"/>
              <a:pPr/>
              <a:t>16</a:t>
            </a:fld>
            <a:endParaRPr lang="nb-NO" dirty="0"/>
          </a:p>
        </p:txBody>
      </p:sp>
      <p:sp>
        <p:nvSpPr>
          <p:cNvPr id="471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8" name="Rectangle 3"/>
          <p:cNvSpPr>
            <a:spLocks noGrp="1" noChangeArrowheads="1"/>
          </p:cNvSpPr>
          <p:nvPr>
            <p:ph type="body" idx="1"/>
          </p:nvPr>
        </p:nvSpPr>
        <p:spPr bwMode="auto">
          <a:noFill/>
        </p:spPr>
        <p:txBody>
          <a:bodyPr/>
          <a:lstStyle/>
          <a:p>
            <a:pPr eaLnBrk="1" hangingPunct="1">
              <a:spcBef>
                <a:spcPct val="0"/>
              </a:spcBef>
            </a:pPr>
            <a:endParaRPr lang="nb-NO"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65617643-849C-4464-9473-9212BCFC1802}" type="slidenum">
              <a:rPr lang="nn-NO"/>
              <a:pPr/>
              <a:t>17</a:t>
            </a:fld>
            <a:endParaRPr lang="nn-NO"/>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nb-NO"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22D5E204-4999-4BEF-A6A3-CFC4ED148C89}" type="slidenum">
              <a:rPr lang="nn-NO"/>
              <a:pPr/>
              <a:t>18</a:t>
            </a:fld>
            <a:endParaRPr lang="nn-NO"/>
          </a:p>
        </p:txBody>
      </p:sp>
      <p:sp>
        <p:nvSpPr>
          <p:cNvPr id="18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nb-NO"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740196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nb-NO" smtClean="0"/>
              <a:t>Klikk for å redigere tittelstil</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nb-NO" smtClean="0"/>
              <a:t>Klikk for å redigere undertittelstil i malen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Vertical Text Placeholder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Klikk for å redigere tittelstil</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tel, tekst og utklipp">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7696200" cy="1143000"/>
          </a:xfrm>
        </p:spPr>
        <p:txBody>
          <a:bodyPr/>
          <a:lstStyle/>
          <a:p>
            <a:r>
              <a:rPr lang="nb-NO" smtClean="0"/>
              <a:t>Klikk for å redigere tittelstil</a:t>
            </a:r>
            <a:endParaRPr lang="nb-NO"/>
          </a:p>
        </p:txBody>
      </p:sp>
      <p:sp>
        <p:nvSpPr>
          <p:cNvPr id="3" name="Text Placeholder 2"/>
          <p:cNvSpPr>
            <a:spLocks noGrp="1"/>
          </p:cNvSpPr>
          <p:nvPr>
            <p:ph type="body" sz="half" idx="1"/>
          </p:nvPr>
        </p:nvSpPr>
        <p:spPr>
          <a:xfrm>
            <a:off x="304800" y="2209800"/>
            <a:ext cx="3771900" cy="41910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ClipArt Placeholder 3"/>
          <p:cNvSpPr>
            <a:spLocks noGrp="1"/>
          </p:cNvSpPr>
          <p:nvPr>
            <p:ph type="clipArt" sz="half" idx="2"/>
          </p:nvPr>
        </p:nvSpPr>
        <p:spPr>
          <a:xfrm>
            <a:off x="4229100" y="2209800"/>
            <a:ext cx="3771900" cy="4191000"/>
          </a:xfrm>
        </p:spPr>
        <p:txBody>
          <a:bodyPr rtlCol="0">
            <a:normAutofit/>
          </a:bodyPr>
          <a:lstStyle/>
          <a:p>
            <a:pPr lvl="0"/>
            <a:r>
              <a:rPr lang="nb-NO" noProof="0" smtClean="0"/>
              <a:t>Klikk ikonet for å legge til utklipp</a:t>
            </a:r>
          </a:p>
        </p:txBody>
      </p:sp>
    </p:spTree>
    <p:extLst>
      <p:ext uri="{BB962C8B-B14F-4D97-AF65-F5344CB8AC3E}">
        <p14:creationId xmlns:p14="http://schemas.microsoft.com/office/powerpoint/2010/main" val="1633636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tel og tabell">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7696200" cy="1143000"/>
          </a:xfrm>
        </p:spPr>
        <p:txBody>
          <a:bodyPr/>
          <a:lstStyle/>
          <a:p>
            <a:r>
              <a:rPr lang="nb-NO" smtClean="0"/>
              <a:t>Klikk for å redigere tittelstil</a:t>
            </a:r>
            <a:endParaRPr lang="nb-NO"/>
          </a:p>
        </p:txBody>
      </p:sp>
      <p:sp>
        <p:nvSpPr>
          <p:cNvPr id="3" name="Table Placeholder 2"/>
          <p:cNvSpPr>
            <a:spLocks noGrp="1"/>
          </p:cNvSpPr>
          <p:nvPr>
            <p:ph type="tbl" idx="1"/>
          </p:nvPr>
        </p:nvSpPr>
        <p:spPr>
          <a:xfrm>
            <a:off x="304800" y="2209800"/>
            <a:ext cx="7696200" cy="4191000"/>
          </a:xfrm>
        </p:spPr>
        <p:txBody>
          <a:bodyPr rtlCol="0">
            <a:normAutofit/>
          </a:bodyPr>
          <a:lstStyle/>
          <a:p>
            <a:pPr lvl="0"/>
            <a:r>
              <a:rPr lang="nb-NO" noProof="0" smtClean="0"/>
              <a:t>Klikk ikonet for å legge til en tabell</a:t>
            </a:r>
          </a:p>
        </p:txBody>
      </p:sp>
    </p:spTree>
    <p:extLst>
      <p:ext uri="{BB962C8B-B14F-4D97-AF65-F5344CB8AC3E}">
        <p14:creationId xmlns:p14="http://schemas.microsoft.com/office/powerpoint/2010/main" val="3192343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5FCC6AF7-5971-684C-9683-30906C3EA934}"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32C79D3C-8F70-E04E-9133-B6023668349C}" type="datetime1">
              <a:rPr lang="nb-NO"/>
              <a:pPr>
                <a:defRPr/>
              </a:pPr>
              <a:t>11.11.2014</a:t>
            </a:fld>
            <a:endParaRPr lang="nb-NO" dirty="0"/>
          </a:p>
        </p:txBody>
      </p:sp>
      <p:pic>
        <p:nvPicPr>
          <p:cNvPr id="1031" name="Picture 10" descr="HF_IKOS_A_ENG.png"/>
          <p:cNvPicPr>
            <a:picLocks noChangeAspect="1"/>
          </p:cNvPicPr>
          <p:nvPr/>
        </p:nvPicPr>
        <p:blipFill>
          <a:blip r:embed="rId15"/>
          <a:srcRect/>
          <a:stretch>
            <a:fillRect/>
          </a:stretch>
        </p:blipFill>
        <p:spPr bwMode="auto">
          <a:xfrm>
            <a:off x="304800" y="228600"/>
            <a:ext cx="5513388" cy="355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hyperlink" Target="http://en.wikipedia.org/wiki/File:Autonomous_rule_divisions_in_China.pn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p:cNvSpPr>
            <a:spLocks noGrp="1"/>
          </p:cNvSpPr>
          <p:nvPr>
            <p:ph type="ctrTitle" sz="quarter"/>
          </p:nvPr>
        </p:nvSpPr>
        <p:spPr>
          <a:xfrm>
            <a:off x="1259632" y="2564904"/>
            <a:ext cx="6984776" cy="1215008"/>
          </a:xfrm>
        </p:spPr>
        <p:txBody>
          <a:bodyPr/>
          <a:lstStyle/>
          <a:p>
            <a:r>
              <a:rPr lang="en-US"/>
              <a:t>HUMR5502 - Autumn </a:t>
            </a:r>
            <a:r>
              <a:rPr lang="en-US" smtClean="0"/>
              <a:t>2013: Ethnic </a:t>
            </a:r>
            <a:r>
              <a:rPr lang="en-US"/>
              <a:t>Challenges to the Nation State: Studying State Responses from a Human Rights </a:t>
            </a:r>
            <a:r>
              <a:rPr lang="en-US" smtClean="0"/>
              <a:t>Perspective </a:t>
            </a:r>
            <a:r>
              <a:rPr lang="en-US"/>
              <a:t/>
            </a:r>
            <a:br>
              <a:rPr lang="en-US"/>
            </a:br>
            <a:endParaRPr lang="nb-NO" smtClean="0"/>
          </a:p>
        </p:txBody>
      </p:sp>
      <p:sp>
        <p:nvSpPr>
          <p:cNvPr id="13315" name="Subtitle 6"/>
          <p:cNvSpPr>
            <a:spLocks noGrp="1"/>
          </p:cNvSpPr>
          <p:nvPr>
            <p:ph type="subTitle" sz="quarter" idx="1"/>
          </p:nvPr>
        </p:nvSpPr>
        <p:spPr>
          <a:xfrm>
            <a:off x="1259632" y="3861048"/>
            <a:ext cx="4752528" cy="936104"/>
          </a:xfrm>
        </p:spPr>
        <p:txBody>
          <a:bodyPr/>
          <a:lstStyle/>
          <a:p>
            <a:r>
              <a:rPr lang="nb-NO" smtClean="0">
                <a:latin typeface="Arial" pitchFamily="34" charset="0"/>
                <a:cs typeface="Arial" pitchFamily="34" charset="0"/>
              </a:rPr>
              <a:t>The case of China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nb-NO"/>
              <a:t>ethnicity and the state</a:t>
            </a:r>
          </a:p>
        </p:txBody>
      </p:sp>
      <p:sp>
        <p:nvSpPr>
          <p:cNvPr id="111619" name="Rectangle 3"/>
          <p:cNvSpPr>
            <a:spLocks noGrp="1" noChangeArrowheads="1"/>
          </p:cNvSpPr>
          <p:nvPr>
            <p:ph type="body" idx="1"/>
          </p:nvPr>
        </p:nvSpPr>
        <p:spPr/>
        <p:txBody>
          <a:bodyPr/>
          <a:lstStyle/>
          <a:p>
            <a:r>
              <a:rPr lang="nb-NO" sz="2800"/>
              <a:t>who has the right to be registered in the Sami census (</a:t>
            </a:r>
            <a:r>
              <a:rPr lang="nb-NO" sz="2800" i="1"/>
              <a:t>samemanntallet)</a:t>
            </a:r>
            <a:r>
              <a:rPr lang="nb-NO" sz="2800"/>
              <a:t>?</a:t>
            </a:r>
          </a:p>
          <a:p>
            <a:pPr lvl="1"/>
            <a:r>
              <a:rPr lang="nb-NO" sz="2400" smtClean="0"/>
              <a:t>declare </a:t>
            </a:r>
            <a:r>
              <a:rPr lang="nb-NO" sz="2400"/>
              <a:t>to consider oneself as </a:t>
            </a:r>
            <a:r>
              <a:rPr lang="nb-NO" sz="2400" smtClean="0"/>
              <a:t>Sami, and</a:t>
            </a:r>
            <a:endParaRPr lang="nb-NO" sz="2400"/>
          </a:p>
          <a:p>
            <a:pPr lvl="2"/>
            <a:r>
              <a:rPr lang="nb-NO" sz="2000"/>
              <a:t>use Sami language, or have a parent, grand parent or great grand </a:t>
            </a:r>
            <a:r>
              <a:rPr lang="nb-NO" sz="2000" smtClean="0"/>
              <a:t>parent, and/or </a:t>
            </a:r>
            <a:endParaRPr lang="nb-NO" sz="2000"/>
          </a:p>
          <a:p>
            <a:pPr lvl="2"/>
            <a:r>
              <a:rPr lang="nb-NO" sz="2000"/>
              <a:t>be the child of a person who is registered in the Sami census</a:t>
            </a:r>
          </a:p>
          <a:p>
            <a:r>
              <a:rPr lang="nb-NO" sz="2800"/>
              <a:t>objective and subjective criteria! 12,500 registered, 50 to 65,000 can qualify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161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161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161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161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16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8" grpId="0"/>
      <p:bldP spid="111619"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nb-NO"/>
              <a:t>concepts of ethnic group/ ethnic identity/ ethnicity</a:t>
            </a:r>
          </a:p>
        </p:txBody>
      </p:sp>
      <p:sp>
        <p:nvSpPr>
          <p:cNvPr id="109571" name="Rectangle 3"/>
          <p:cNvSpPr>
            <a:spLocks noGrp="1" noChangeArrowheads="1"/>
          </p:cNvSpPr>
          <p:nvPr>
            <p:ph type="body" idx="1"/>
          </p:nvPr>
        </p:nvSpPr>
        <p:spPr/>
        <p:txBody>
          <a:bodyPr/>
          <a:lstStyle/>
          <a:p>
            <a:pPr>
              <a:lnSpc>
                <a:spcPct val="90000"/>
              </a:lnSpc>
            </a:pPr>
            <a:r>
              <a:rPr lang="nb-NO"/>
              <a:t>primordialist view: biology</a:t>
            </a:r>
          </a:p>
          <a:p>
            <a:pPr lvl="1">
              <a:lnSpc>
                <a:spcPct val="90000"/>
              </a:lnSpc>
            </a:pPr>
            <a:r>
              <a:rPr lang="nb-NO"/>
              <a:t>ethnic groups are extended kin groups, collectives based on descent, </a:t>
            </a:r>
          </a:p>
          <a:p>
            <a:pPr lvl="1">
              <a:lnSpc>
                <a:spcPct val="90000"/>
              </a:lnSpc>
            </a:pPr>
            <a:r>
              <a:rPr lang="nb-NO"/>
              <a:t>recognition of this is genetically encoded</a:t>
            </a:r>
          </a:p>
          <a:p>
            <a:pPr>
              <a:lnSpc>
                <a:spcPct val="90000"/>
              </a:lnSpc>
            </a:pPr>
            <a:r>
              <a:rPr lang="nb-NO"/>
              <a:t> constructivist view: ethnic identity is</a:t>
            </a:r>
          </a:p>
          <a:p>
            <a:pPr lvl="1">
              <a:lnSpc>
                <a:spcPct val="90000"/>
              </a:lnSpc>
            </a:pPr>
            <a:r>
              <a:rPr lang="nb-NO"/>
              <a:t>relational</a:t>
            </a:r>
          </a:p>
          <a:p>
            <a:pPr lvl="1">
              <a:lnSpc>
                <a:spcPct val="90000"/>
              </a:lnSpc>
            </a:pPr>
            <a:r>
              <a:rPr lang="nb-NO"/>
              <a:t>contextual</a:t>
            </a:r>
          </a:p>
          <a:p>
            <a:pPr lvl="1">
              <a:lnSpc>
                <a:spcPct val="90000"/>
              </a:lnSpc>
            </a:pPr>
            <a:r>
              <a:rPr lang="nb-NO"/>
              <a:t>dynamic</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5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9571">
                                            <p:txEl>
                                              <p:pRg st="0" end="0"/>
                                            </p:txEl>
                                          </p:spTgt>
                                        </p:tgtEl>
                                        <p:attrNameLst>
                                          <p:attrName>style.visibility</p:attrName>
                                        </p:attrNameLst>
                                      </p:cBhvr>
                                      <p:to>
                                        <p:strVal val="visible"/>
                                      </p:to>
                                    </p:set>
                                    <p:animEffect transition="in" filter="fade">
                                      <p:cBhvr>
                                        <p:cTn id="11" dur="1000"/>
                                        <p:tgtEl>
                                          <p:spTgt spid="10957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9571">
                                            <p:txEl>
                                              <p:pRg st="1" end="1"/>
                                            </p:txEl>
                                          </p:spTgt>
                                        </p:tgtEl>
                                        <p:attrNameLst>
                                          <p:attrName>style.visibility</p:attrName>
                                        </p:attrNameLst>
                                      </p:cBhvr>
                                      <p:to>
                                        <p:strVal val="visible"/>
                                      </p:to>
                                    </p:set>
                                    <p:animEffect transition="in" filter="fade">
                                      <p:cBhvr>
                                        <p:cTn id="16" dur="1000"/>
                                        <p:tgtEl>
                                          <p:spTgt spid="10957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9571">
                                            <p:txEl>
                                              <p:pRg st="2" end="2"/>
                                            </p:txEl>
                                          </p:spTgt>
                                        </p:tgtEl>
                                        <p:attrNameLst>
                                          <p:attrName>style.visibility</p:attrName>
                                        </p:attrNameLst>
                                      </p:cBhvr>
                                      <p:to>
                                        <p:strVal val="visible"/>
                                      </p:to>
                                    </p:set>
                                    <p:animEffect transition="in" filter="fade">
                                      <p:cBhvr>
                                        <p:cTn id="21" dur="1000"/>
                                        <p:tgtEl>
                                          <p:spTgt spid="109571">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9571">
                                            <p:txEl>
                                              <p:pRg st="3" end="3"/>
                                            </p:txEl>
                                          </p:spTgt>
                                        </p:tgtEl>
                                        <p:attrNameLst>
                                          <p:attrName>style.visibility</p:attrName>
                                        </p:attrNameLst>
                                      </p:cBhvr>
                                      <p:to>
                                        <p:strVal val="visible"/>
                                      </p:to>
                                    </p:set>
                                    <p:animEffect transition="in" filter="fade">
                                      <p:cBhvr>
                                        <p:cTn id="26" dur="1000"/>
                                        <p:tgtEl>
                                          <p:spTgt spid="109571">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9571">
                                            <p:txEl>
                                              <p:pRg st="4" end="4"/>
                                            </p:txEl>
                                          </p:spTgt>
                                        </p:tgtEl>
                                        <p:attrNameLst>
                                          <p:attrName>style.visibility</p:attrName>
                                        </p:attrNameLst>
                                      </p:cBhvr>
                                      <p:to>
                                        <p:strVal val="visible"/>
                                      </p:to>
                                    </p:set>
                                    <p:animEffect transition="in" filter="fade">
                                      <p:cBhvr>
                                        <p:cTn id="31" dur="1000"/>
                                        <p:tgtEl>
                                          <p:spTgt spid="109571">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9571">
                                            <p:txEl>
                                              <p:pRg st="5" end="5"/>
                                            </p:txEl>
                                          </p:spTgt>
                                        </p:tgtEl>
                                        <p:attrNameLst>
                                          <p:attrName>style.visibility</p:attrName>
                                        </p:attrNameLst>
                                      </p:cBhvr>
                                      <p:to>
                                        <p:strVal val="visible"/>
                                      </p:to>
                                    </p:set>
                                    <p:animEffect transition="in" filter="fade">
                                      <p:cBhvr>
                                        <p:cTn id="36" dur="1000"/>
                                        <p:tgtEl>
                                          <p:spTgt spid="109571">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9571">
                                            <p:txEl>
                                              <p:pRg st="6" end="6"/>
                                            </p:txEl>
                                          </p:spTgt>
                                        </p:tgtEl>
                                        <p:attrNameLst>
                                          <p:attrName>style.visibility</p:attrName>
                                        </p:attrNameLst>
                                      </p:cBhvr>
                                      <p:to>
                                        <p:strVal val="visible"/>
                                      </p:to>
                                    </p:set>
                                    <p:animEffect transition="in" filter="fade">
                                      <p:cBhvr>
                                        <p:cTn id="41" dur="1000"/>
                                        <p:tgtEl>
                                          <p:spTgt spid="1095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P spid="109571" grpId="0" build="p" bldLvl="2"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nb-NO"/>
              <a:t>Chinese views</a:t>
            </a:r>
          </a:p>
        </p:txBody>
      </p:sp>
      <p:sp>
        <p:nvSpPr>
          <p:cNvPr id="110595" name="Rectangle 3"/>
          <p:cNvSpPr>
            <a:spLocks noGrp="1" noChangeArrowheads="1"/>
          </p:cNvSpPr>
          <p:nvPr>
            <p:ph type="body" idx="1"/>
          </p:nvPr>
        </p:nvSpPr>
        <p:spPr/>
        <p:txBody>
          <a:bodyPr/>
          <a:lstStyle/>
          <a:p>
            <a:r>
              <a:rPr lang="nb-NO" sz="2800"/>
              <a:t>traditional classification’cooked’ </a:t>
            </a:r>
            <a:r>
              <a:rPr lang="nb-NO" sz="2800" smtClean="0"/>
              <a:t>(</a:t>
            </a:r>
            <a:r>
              <a:rPr lang="nb-NO" i="1" smtClean="0"/>
              <a:t>shú</a:t>
            </a:r>
            <a:r>
              <a:rPr lang="nb-NO" smtClean="0"/>
              <a:t> </a:t>
            </a:r>
            <a:r>
              <a:rPr lang="zh-CN" altLang="nb-NO" sz="2800" smtClean="0">
                <a:ea typeface="宋体" pitchFamily="-128" charset="-122"/>
              </a:rPr>
              <a:t>熟</a:t>
            </a:r>
            <a:r>
              <a:rPr lang="nb-NO" altLang="zh-CN" sz="2800" smtClean="0">
                <a:ea typeface="宋体" pitchFamily="-128" charset="-122"/>
              </a:rPr>
              <a:t>) </a:t>
            </a:r>
            <a:r>
              <a:rPr lang="nb-NO" altLang="zh-CN" sz="2800">
                <a:ea typeface="宋体" pitchFamily="-128" charset="-122"/>
              </a:rPr>
              <a:t>and ’raw’ </a:t>
            </a:r>
            <a:r>
              <a:rPr lang="nb-NO" altLang="zh-CN" smtClean="0">
                <a:ea typeface="宋体" pitchFamily="-128" charset="-122"/>
              </a:rPr>
              <a:t>(</a:t>
            </a:r>
            <a:r>
              <a:rPr lang="nb-NO" altLang="zh-CN" i="1" smtClean="0">
                <a:ea typeface="宋体" pitchFamily="-128" charset="-122"/>
              </a:rPr>
              <a:t>shēng</a:t>
            </a:r>
            <a:r>
              <a:rPr lang="nb-NO" altLang="zh-CN" smtClean="0">
                <a:ea typeface="宋体" pitchFamily="-128" charset="-122"/>
              </a:rPr>
              <a:t> </a:t>
            </a:r>
            <a:r>
              <a:rPr lang="zh-CN" altLang="nb-NO" sz="2800" smtClean="0">
                <a:ea typeface="宋体" pitchFamily="-128" charset="-122"/>
              </a:rPr>
              <a:t>生</a:t>
            </a:r>
            <a:r>
              <a:rPr lang="nb-NO" altLang="zh-CN" sz="2800" smtClean="0">
                <a:ea typeface="宋体" pitchFamily="-128" charset="-122"/>
              </a:rPr>
              <a:t>)</a:t>
            </a:r>
            <a:endParaRPr lang="nb-NO" altLang="zh-CN" sz="2800">
              <a:ea typeface="宋体" pitchFamily="-128" charset="-122"/>
            </a:endParaRPr>
          </a:p>
          <a:p>
            <a:r>
              <a:rPr lang="nb-NO" altLang="zh-CN" sz="2800">
                <a:ea typeface="宋体" pitchFamily="-128" charset="-122"/>
              </a:rPr>
              <a:t>modernity: Republic: ’scientific’ classification:</a:t>
            </a:r>
          </a:p>
          <a:p>
            <a:pPr lvl="1"/>
            <a:r>
              <a:rPr lang="nb-NO" altLang="zh-CN" sz="2400">
                <a:ea typeface="宋体" pitchFamily="-128" charset="-122"/>
              </a:rPr>
              <a:t>race</a:t>
            </a:r>
          </a:p>
          <a:p>
            <a:pPr lvl="1"/>
            <a:r>
              <a:rPr lang="nb-NO" altLang="zh-CN" sz="2400">
                <a:ea typeface="宋体" pitchFamily="-128" charset="-122"/>
              </a:rPr>
              <a:t>language</a:t>
            </a:r>
          </a:p>
          <a:p>
            <a:r>
              <a:rPr lang="nb-NO" altLang="zh-CN" sz="2800">
                <a:ea typeface="宋体" pitchFamily="-128" charset="-122"/>
              </a:rPr>
              <a:t>civilising projects:</a:t>
            </a:r>
          </a:p>
          <a:p>
            <a:pPr lvl="1"/>
            <a:r>
              <a:rPr lang="nb-NO" altLang="zh-CN" sz="2400">
                <a:ea typeface="宋体" pitchFamily="-128" charset="-122"/>
              </a:rPr>
              <a:t>Confucian</a:t>
            </a:r>
          </a:p>
          <a:p>
            <a:pPr lvl="1"/>
            <a:r>
              <a:rPr lang="nb-NO" altLang="zh-CN" sz="2400">
                <a:ea typeface="宋体" pitchFamily="-128" charset="-122"/>
              </a:rPr>
              <a:t>Communist</a:t>
            </a:r>
            <a:endParaRPr lang="nb-NO" sz="2400"/>
          </a:p>
          <a:p>
            <a:endParaRPr lang="nb-NO"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05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05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05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05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059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05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nb-NO"/>
              <a:t>PRC </a:t>
            </a:r>
            <a:r>
              <a:rPr lang="nb-NO" smtClean="0"/>
              <a:t>ethnic classification </a:t>
            </a:r>
            <a:r>
              <a:rPr lang="nb-NO" altLang="zh-CN" i="1" smtClean="0">
                <a:ea typeface="宋体" pitchFamily="-128" charset="-122"/>
              </a:rPr>
              <a:t>mínzú shíbié </a:t>
            </a:r>
            <a:r>
              <a:rPr lang="nb-NO" altLang="zh-CN" smtClean="0">
                <a:ea typeface="宋体" pitchFamily="-128" charset="-122"/>
              </a:rPr>
              <a:t>(</a:t>
            </a:r>
            <a:r>
              <a:rPr lang="zh-CN" altLang="nb-NO" smtClean="0">
                <a:ea typeface="宋体" pitchFamily="-128" charset="-122"/>
              </a:rPr>
              <a:t>民族识别</a:t>
            </a:r>
            <a:r>
              <a:rPr lang="nb-NO" altLang="zh-CN" smtClean="0">
                <a:ea typeface="宋体" pitchFamily="-128" charset="-122"/>
              </a:rPr>
              <a:t> ) </a:t>
            </a:r>
            <a:r>
              <a:rPr lang="nb-NO" smtClean="0"/>
              <a:t>project</a:t>
            </a:r>
            <a:r>
              <a:rPr lang="nb-NO"/>
              <a:t>: background</a:t>
            </a:r>
          </a:p>
        </p:txBody>
      </p:sp>
      <p:sp>
        <p:nvSpPr>
          <p:cNvPr id="115715" name="Rectangle 3"/>
          <p:cNvSpPr>
            <a:spLocks noGrp="1" noChangeArrowheads="1"/>
          </p:cNvSpPr>
          <p:nvPr>
            <p:ph type="body" idx="1"/>
          </p:nvPr>
        </p:nvSpPr>
        <p:spPr/>
        <p:txBody>
          <a:bodyPr/>
          <a:lstStyle/>
          <a:p>
            <a:r>
              <a:rPr lang="nb-NO" sz="2800"/>
              <a:t>modernist mapping of population:</a:t>
            </a:r>
          </a:p>
          <a:p>
            <a:pPr lvl="1"/>
            <a:r>
              <a:rPr lang="nb-NO" sz="2400"/>
              <a:t>consolidating the border regions</a:t>
            </a:r>
          </a:p>
          <a:p>
            <a:pPr lvl="1"/>
            <a:r>
              <a:rPr lang="nb-NO" sz="2400"/>
              <a:t>political integration of the territory</a:t>
            </a:r>
          </a:p>
          <a:p>
            <a:r>
              <a:rPr lang="nb-NO" sz="2800"/>
              <a:t>conducting land reform/ class struggle</a:t>
            </a:r>
          </a:p>
          <a:p>
            <a:r>
              <a:rPr lang="nb-NO" sz="2800"/>
              <a:t>establishing the system of regional autonomy</a:t>
            </a:r>
          </a:p>
          <a:p>
            <a:r>
              <a:rPr lang="nb-NO" sz="2800"/>
              <a:t>representation of the ethnic minorities at the National People’s Congress</a:t>
            </a:r>
          </a:p>
          <a:p>
            <a:endParaRPr lang="nb-NO"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57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57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57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57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395536" y="764704"/>
            <a:ext cx="8208912" cy="1152128"/>
          </a:xfrm>
        </p:spPr>
        <p:txBody>
          <a:bodyPr/>
          <a:lstStyle/>
          <a:p>
            <a:r>
              <a:rPr lang="nb-NO"/>
              <a:t>PRC </a:t>
            </a:r>
            <a:r>
              <a:rPr lang="nb-NO" smtClean="0"/>
              <a:t>ethnic classification project</a:t>
            </a:r>
            <a:r>
              <a:rPr lang="nb-NO"/>
              <a:t>: implementation</a:t>
            </a:r>
          </a:p>
        </p:txBody>
      </p:sp>
      <p:sp>
        <p:nvSpPr>
          <p:cNvPr id="117763" name="Rectangle 3"/>
          <p:cNvSpPr>
            <a:spLocks noGrp="1" noChangeArrowheads="1"/>
          </p:cNvSpPr>
          <p:nvPr>
            <p:ph type="body" idx="1"/>
          </p:nvPr>
        </p:nvSpPr>
        <p:spPr>
          <a:xfrm>
            <a:off x="467544" y="1988840"/>
            <a:ext cx="8424936" cy="4752528"/>
          </a:xfrm>
        </p:spPr>
        <p:txBody>
          <a:bodyPr>
            <a:normAutofit fontScale="77500" lnSpcReduction="20000"/>
          </a:bodyPr>
          <a:lstStyle/>
          <a:p>
            <a:r>
              <a:rPr lang="nb-NO" sz="3200"/>
              <a:t>evolutionary theories of Morgan:</a:t>
            </a:r>
          </a:p>
          <a:p>
            <a:pPr lvl="1"/>
            <a:r>
              <a:rPr lang="nb-NO" altLang="zh-CN" dirty="0">
                <a:ea typeface="SimSun" pitchFamily="2" charset="-122"/>
              </a:rPr>
              <a:t>Primitive hunter gatherer societies</a:t>
            </a:r>
          </a:p>
          <a:p>
            <a:pPr lvl="1"/>
            <a:r>
              <a:rPr lang="nb-NO" altLang="zh-CN" dirty="0">
                <a:ea typeface="SimSun" pitchFamily="2" charset="-122"/>
              </a:rPr>
              <a:t>Slave societies</a:t>
            </a:r>
          </a:p>
          <a:p>
            <a:pPr lvl="1"/>
            <a:r>
              <a:rPr lang="nb-NO" altLang="zh-CN" dirty="0">
                <a:ea typeface="SimSun" pitchFamily="2" charset="-122"/>
              </a:rPr>
              <a:t>Feudal societies</a:t>
            </a:r>
          </a:p>
          <a:p>
            <a:pPr lvl="1"/>
            <a:r>
              <a:rPr lang="nb-NO" altLang="zh-CN" dirty="0">
                <a:ea typeface="SimSun" pitchFamily="2" charset="-122"/>
              </a:rPr>
              <a:t>Capitalism</a:t>
            </a:r>
          </a:p>
          <a:p>
            <a:pPr lvl="1"/>
            <a:r>
              <a:rPr lang="nb-NO" altLang="zh-CN" dirty="0">
                <a:ea typeface="SimSun" pitchFamily="2" charset="-122"/>
              </a:rPr>
              <a:t>Socialism</a:t>
            </a:r>
          </a:p>
          <a:p>
            <a:pPr lvl="1"/>
            <a:r>
              <a:rPr lang="nb-NO" altLang="zh-CN" dirty="0">
                <a:ea typeface="SimSun" pitchFamily="2" charset="-122"/>
              </a:rPr>
              <a:t>Communism</a:t>
            </a:r>
          </a:p>
          <a:p>
            <a:pPr marL="457200" lvl="1" indent="0">
              <a:buNone/>
            </a:pPr>
            <a:endParaRPr lang="nb-NO" sz="2400"/>
          </a:p>
          <a:p>
            <a:pPr>
              <a:lnSpc>
                <a:spcPct val="80000"/>
              </a:lnSpc>
            </a:pPr>
            <a:r>
              <a:rPr lang="nb-NO" sz="2800"/>
              <a:t>nominally based on criteria used by Stalin:</a:t>
            </a:r>
          </a:p>
          <a:p>
            <a:pPr lvl="1">
              <a:lnSpc>
                <a:spcPct val="80000"/>
              </a:lnSpc>
            </a:pPr>
            <a:r>
              <a:rPr lang="nb-NO" sz="2400"/>
              <a:t>common language</a:t>
            </a:r>
          </a:p>
          <a:p>
            <a:pPr lvl="1">
              <a:lnSpc>
                <a:spcPct val="80000"/>
              </a:lnSpc>
            </a:pPr>
            <a:r>
              <a:rPr lang="nb-NO" sz="2400"/>
              <a:t>common territory</a:t>
            </a:r>
          </a:p>
          <a:p>
            <a:pPr lvl="1">
              <a:lnSpc>
                <a:spcPct val="80000"/>
              </a:lnSpc>
            </a:pPr>
            <a:r>
              <a:rPr lang="nb-NO" sz="2400"/>
              <a:t>common economy</a:t>
            </a:r>
          </a:p>
          <a:p>
            <a:pPr lvl="1">
              <a:lnSpc>
                <a:spcPct val="80000"/>
              </a:lnSpc>
            </a:pPr>
            <a:r>
              <a:rPr lang="nb-NO" sz="2400"/>
              <a:t>common psychological make-up manifested in a common culture</a:t>
            </a:r>
          </a:p>
          <a:p>
            <a:pPr lvl="1">
              <a:lnSpc>
                <a:spcPct val="80000"/>
              </a:lnSpc>
            </a:pPr>
            <a:endParaRPr lang="nb-NO" sz="2400"/>
          </a:p>
          <a:p>
            <a:pPr>
              <a:lnSpc>
                <a:spcPct val="80000"/>
              </a:lnSpc>
            </a:pPr>
            <a:r>
              <a:rPr lang="nb-NO" sz="2800"/>
              <a:t>... and self definition: 260 applications in Yunnan</a:t>
            </a:r>
          </a:p>
          <a:p>
            <a:pPr>
              <a:lnSpc>
                <a:spcPct val="80000"/>
              </a:lnSpc>
            </a:pPr>
            <a:endParaRPr lang="nb-NO" sz="2800"/>
          </a:p>
          <a:p>
            <a:pPr>
              <a:lnSpc>
                <a:spcPct val="80000"/>
              </a:lnSpc>
            </a:pPr>
            <a:r>
              <a:rPr lang="nb-NO" sz="2800"/>
              <a:t>in practice: mainly language</a:t>
            </a:r>
          </a:p>
          <a:p>
            <a:endParaRPr lang="nb-NO"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776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776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776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776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776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776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776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776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776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776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7763">
                                            <p:txEl>
                                              <p:pRg st="12" end="1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17763">
                                            <p:txEl>
                                              <p:pRg st="14" end="14"/>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1776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nb-NO"/>
              <a:t>PRC </a:t>
            </a:r>
            <a:r>
              <a:rPr lang="nb-NO" smtClean="0"/>
              <a:t>ethnic classification</a:t>
            </a:r>
            <a:r>
              <a:rPr lang="nb-NO" altLang="zh-CN" smtClean="0">
                <a:ea typeface="宋体" pitchFamily="-128" charset="-122"/>
              </a:rPr>
              <a:t> </a:t>
            </a:r>
            <a:r>
              <a:rPr lang="nb-NO"/>
              <a:t>project: results</a:t>
            </a:r>
          </a:p>
        </p:txBody>
      </p:sp>
      <p:sp>
        <p:nvSpPr>
          <p:cNvPr id="118787" name="Rectangle 3"/>
          <p:cNvSpPr>
            <a:spLocks noGrp="1" noChangeArrowheads="1"/>
          </p:cNvSpPr>
          <p:nvPr>
            <p:ph type="body" idx="1"/>
          </p:nvPr>
        </p:nvSpPr>
        <p:spPr>
          <a:xfrm>
            <a:off x="971600" y="2132856"/>
            <a:ext cx="7776864" cy="4464496"/>
          </a:xfrm>
        </p:spPr>
        <p:txBody>
          <a:bodyPr/>
          <a:lstStyle/>
          <a:p>
            <a:r>
              <a:rPr lang="nb-NO" sz="2800"/>
              <a:t>55 </a:t>
            </a:r>
            <a:r>
              <a:rPr lang="nb-NO" smtClean="0"/>
              <a:t>minority nationalities (</a:t>
            </a:r>
            <a:r>
              <a:rPr lang="nb-NO" i="1" smtClean="0"/>
              <a:t>shǎoshù mínzú </a:t>
            </a:r>
            <a:r>
              <a:rPr lang="zh-CN" altLang="nb-NO" sz="2800" smtClean="0">
                <a:ea typeface="宋体" pitchFamily="-128" charset="-122"/>
              </a:rPr>
              <a:t>少</a:t>
            </a:r>
            <a:r>
              <a:rPr lang="zh-CN" altLang="nb-NO" sz="2800">
                <a:ea typeface="宋体" pitchFamily="-128" charset="-122"/>
              </a:rPr>
              <a:t>数民</a:t>
            </a:r>
            <a:r>
              <a:rPr lang="zh-CN" altLang="nb-NO" sz="2800" smtClean="0">
                <a:ea typeface="宋体" pitchFamily="-128" charset="-122"/>
              </a:rPr>
              <a:t>族</a:t>
            </a:r>
            <a:r>
              <a:rPr lang="nb-NO" altLang="zh-CN" sz="2800" smtClean="0">
                <a:ea typeface="宋体" pitchFamily="-128" charset="-122"/>
              </a:rPr>
              <a:t>) </a:t>
            </a:r>
            <a:r>
              <a:rPr lang="nb-NO" altLang="zh-CN" sz="2800">
                <a:ea typeface="宋体" pitchFamily="-128" charset="-122"/>
              </a:rPr>
              <a:t>+ 1 </a:t>
            </a:r>
            <a:r>
              <a:rPr lang="nb-NO" altLang="zh-CN" sz="2800" smtClean="0">
                <a:ea typeface="宋体" pitchFamily="-128" charset="-122"/>
              </a:rPr>
              <a:t>Han nationality (</a:t>
            </a:r>
            <a:r>
              <a:rPr lang="nb-NO" altLang="zh-CN" smtClean="0">
                <a:ea typeface="宋体" pitchFamily="-128" charset="-122"/>
              </a:rPr>
              <a:t>Hànzú </a:t>
            </a:r>
            <a:r>
              <a:rPr lang="zh-CN" altLang="nb-NO" sz="2800" smtClean="0">
                <a:ea typeface="宋体" pitchFamily="-128" charset="-122"/>
              </a:rPr>
              <a:t>汉族</a:t>
            </a:r>
            <a:r>
              <a:rPr lang="nb-NO" altLang="zh-CN" sz="2800" smtClean="0">
                <a:ea typeface="宋体" pitchFamily="-128" charset="-122"/>
              </a:rPr>
              <a:t>) </a:t>
            </a:r>
            <a:r>
              <a:rPr lang="nb-NO" altLang="zh-CN" sz="2800">
                <a:ea typeface="宋体" pitchFamily="-128" charset="-122"/>
              </a:rPr>
              <a:t>= </a:t>
            </a:r>
            <a:r>
              <a:rPr lang="nb-NO" altLang="zh-CN" smtClean="0">
                <a:ea typeface="宋体" pitchFamily="-128" charset="-122"/>
              </a:rPr>
              <a:t>Chinese nation (Zhōnghuá mínzú </a:t>
            </a:r>
            <a:r>
              <a:rPr lang="zh-CN" altLang="nb-NO" sz="2800" smtClean="0">
                <a:ea typeface="宋体" pitchFamily="-128" charset="-122"/>
              </a:rPr>
              <a:t>中</a:t>
            </a:r>
            <a:r>
              <a:rPr lang="zh-CN" altLang="nb-NO" sz="2800">
                <a:ea typeface="宋体" pitchFamily="-128" charset="-122"/>
              </a:rPr>
              <a:t>华民</a:t>
            </a:r>
            <a:r>
              <a:rPr lang="zh-CN" altLang="nb-NO" sz="2800" smtClean="0">
                <a:ea typeface="宋体" pitchFamily="-128" charset="-122"/>
              </a:rPr>
              <a:t>族</a:t>
            </a:r>
            <a:r>
              <a:rPr lang="nb-NO" altLang="zh-CN" sz="2800" smtClean="0">
                <a:ea typeface="宋体" pitchFamily="-128" charset="-122"/>
              </a:rPr>
              <a:t>)</a:t>
            </a:r>
          </a:p>
          <a:p>
            <a:endParaRPr lang="nb-NO" sz="2800"/>
          </a:p>
          <a:p>
            <a:r>
              <a:rPr lang="nb-NO" sz="2800"/>
              <a:t>fixed identities in 1964, only 2 extra in 1978</a:t>
            </a:r>
          </a:p>
          <a:p>
            <a:endParaRPr lang="nb-NO" sz="2800"/>
          </a:p>
          <a:p>
            <a:r>
              <a:rPr lang="nb-NO" sz="2800"/>
              <a:t>although: many discrepancies </a:t>
            </a:r>
          </a:p>
          <a:p>
            <a:endParaRPr lang="nb-NO" sz="2800"/>
          </a:p>
          <a:p>
            <a:r>
              <a:rPr lang="nb-NO" sz="2800"/>
              <a:t>limited contestation, growing </a:t>
            </a:r>
            <a:r>
              <a:rPr lang="nb-NO" sz="2800" smtClean="0"/>
              <a:t>internalisation</a:t>
            </a:r>
            <a:endParaRPr lang="nb-NO" sz="2400"/>
          </a:p>
          <a:p>
            <a:endParaRPr lang="nb-NO" sz="2800"/>
          </a:p>
          <a:p>
            <a:endParaRPr lang="nb-NO"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878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878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87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3203848" y="404664"/>
            <a:ext cx="5616624" cy="609600"/>
          </a:xfrm>
        </p:spPr>
        <p:txBody>
          <a:bodyPr rtlCol="0">
            <a:normAutofit/>
          </a:bodyPr>
          <a:lstStyle/>
          <a:p>
            <a:pPr fontAlgn="auto">
              <a:spcAft>
                <a:spcPts val="0"/>
              </a:spcAft>
              <a:defRPr/>
            </a:pPr>
            <a:r>
              <a:rPr lang="nb-NO" smtClean="0"/>
              <a:t>Ethnic minorities in China</a:t>
            </a:r>
          </a:p>
        </p:txBody>
      </p:sp>
      <p:sp>
        <p:nvSpPr>
          <p:cNvPr id="74775" name="Text Box 23"/>
          <p:cNvSpPr txBox="1">
            <a:spLocks noChangeArrowheads="1"/>
          </p:cNvSpPr>
          <p:nvPr/>
        </p:nvSpPr>
        <p:spPr bwMode="auto">
          <a:xfrm>
            <a:off x="0" y="5373216"/>
            <a:ext cx="4042793" cy="1094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itchFamily="34" charset="0"/>
              </a:defRPr>
            </a:lvl1pPr>
            <a:lvl2pPr marL="179388">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465138" lvl="1" indent="-285750">
              <a:lnSpc>
                <a:spcPct val="90000"/>
              </a:lnSpc>
              <a:spcBef>
                <a:spcPct val="20000"/>
              </a:spcBef>
              <a:buFont typeface="Arial"/>
              <a:buChar char="•"/>
            </a:pPr>
            <a:r>
              <a:rPr lang="nb-NO" sz="1800" smtClean="0">
                <a:latin typeface="+mn-lt"/>
                <a:ea typeface="Arial Unicode MS" pitchFamily="34" charset="-128"/>
                <a:cs typeface="Arial Unicode MS" pitchFamily="34" charset="-128"/>
              </a:rPr>
              <a:t>many of these minorities have had a history of state formation or other forms of political independence</a:t>
            </a:r>
            <a:endParaRPr lang="nb-NO" sz="1800">
              <a:latin typeface="+mn-lt"/>
              <a:ea typeface="Arial Unicode MS" pitchFamily="34" charset="-128"/>
              <a:cs typeface="Arial Unicode MS" pitchFamily="34" charset="-128"/>
            </a:endParaRPr>
          </a:p>
        </p:txBody>
      </p:sp>
      <p:sp>
        <p:nvSpPr>
          <p:cNvPr id="74755" name="Rectangle 3"/>
          <p:cNvSpPr>
            <a:spLocks noGrp="1" noChangeArrowheads="1"/>
          </p:cNvSpPr>
          <p:nvPr>
            <p:ph type="body" sz="half" idx="1"/>
          </p:nvPr>
        </p:nvSpPr>
        <p:spPr>
          <a:xfrm>
            <a:off x="0" y="969348"/>
            <a:ext cx="3419872" cy="4547884"/>
          </a:xfrm>
        </p:spPr>
        <p:txBody>
          <a:bodyPr/>
          <a:lstStyle/>
          <a:p>
            <a:pPr>
              <a:lnSpc>
                <a:spcPct val="90000"/>
              </a:lnSpc>
            </a:pPr>
            <a:r>
              <a:rPr lang="en-GB" sz="1800" smtClean="0"/>
              <a:t>56 officially recognised ethnic groups: 55 + 1 (Han-Chinese)</a:t>
            </a:r>
          </a:p>
          <a:p>
            <a:pPr>
              <a:lnSpc>
                <a:spcPct val="90000"/>
              </a:lnSpc>
            </a:pPr>
            <a:r>
              <a:rPr lang="en-GB" sz="1800" smtClean="0"/>
              <a:t>national minorities or minority nationalities </a:t>
            </a:r>
            <a:r>
              <a:rPr lang="en-GB" sz="1800" i="1" smtClean="0"/>
              <a:t>shǎoshù mínzú  </a:t>
            </a:r>
            <a:r>
              <a:rPr lang="en-GB" sz="1800" smtClean="0"/>
              <a:t>(</a:t>
            </a:r>
            <a:r>
              <a:rPr lang="zh-CN" altLang="nb-NO" sz="1800" smtClean="0"/>
              <a:t>少数民族</a:t>
            </a:r>
            <a:r>
              <a:rPr lang="en-GB" sz="1800" smtClean="0"/>
              <a:t>)</a:t>
            </a:r>
            <a:r>
              <a:rPr lang="nb-NO" sz="1800"/>
              <a:t> </a:t>
            </a:r>
            <a:r>
              <a:rPr lang="nb-NO" sz="1800" smtClean="0"/>
              <a:t>make up </a:t>
            </a:r>
            <a:r>
              <a:rPr lang="en-GB" sz="1800" smtClean="0"/>
              <a:t>9.44% in 2005,  or 110 million people</a:t>
            </a:r>
          </a:p>
          <a:p>
            <a:pPr>
              <a:lnSpc>
                <a:spcPct val="90000"/>
              </a:lnSpc>
            </a:pPr>
            <a:r>
              <a:rPr lang="en-GB" sz="1800" smtClean="0"/>
              <a:t>live on 50% of China’s territory, mainly in western China: scarcely populated and poorly developed</a:t>
            </a:r>
          </a:p>
          <a:p>
            <a:pPr lvl="1">
              <a:lnSpc>
                <a:spcPct val="90000"/>
              </a:lnSpc>
            </a:pPr>
            <a:r>
              <a:rPr lang="en-GB" sz="1400" smtClean="0"/>
              <a:t>Xinjiang / East-Turkestan </a:t>
            </a:r>
          </a:p>
          <a:p>
            <a:pPr lvl="1">
              <a:lnSpc>
                <a:spcPct val="90000"/>
              </a:lnSpc>
            </a:pPr>
            <a:r>
              <a:rPr lang="en-GB" sz="1400" smtClean="0"/>
              <a:t>Tibet</a:t>
            </a:r>
          </a:p>
          <a:p>
            <a:pPr lvl="1">
              <a:lnSpc>
                <a:spcPct val="90000"/>
              </a:lnSpc>
            </a:pPr>
            <a:r>
              <a:rPr lang="en-GB" sz="1400" smtClean="0"/>
              <a:t>Mongolia</a:t>
            </a:r>
          </a:p>
          <a:p>
            <a:pPr lvl="1">
              <a:lnSpc>
                <a:spcPct val="90000"/>
              </a:lnSpc>
            </a:pPr>
            <a:r>
              <a:rPr lang="en-GB" sz="1400" smtClean="0"/>
              <a:t>Manchuria </a:t>
            </a:r>
          </a:p>
          <a:p>
            <a:pPr lvl="1">
              <a:lnSpc>
                <a:spcPct val="90000"/>
              </a:lnSpc>
            </a:pPr>
            <a:r>
              <a:rPr lang="en-GB" sz="1400" smtClean="0"/>
              <a:t>Southwest China</a:t>
            </a:r>
          </a:p>
        </p:txBody>
      </p:sp>
      <p:pic>
        <p:nvPicPr>
          <p:cNvPr id="16" name="Content Placeholder 2" descr="Skjermbilde 2014-08-27 kl. 12.10.48.png"/>
          <p:cNvPicPr>
            <a:picLocks noChangeAspect="1"/>
          </p:cNvPicPr>
          <p:nvPr/>
        </p:nvPicPr>
        <p:blipFill>
          <a:blip r:embed="rId3">
            <a:extLst>
              <a:ext uri="{28A0092B-C50C-407E-A947-70E740481C1C}">
                <a14:useLocalDpi xmlns:a14="http://schemas.microsoft.com/office/drawing/2010/main" val="0"/>
              </a:ext>
            </a:extLst>
          </a:blip>
          <a:srcRect t="-5803" b="-5803"/>
          <a:stretch>
            <a:fillRect/>
          </a:stretch>
        </p:blipFill>
        <p:spPr bwMode="auto">
          <a:xfrm>
            <a:off x="4139952" y="1196752"/>
            <a:ext cx="4947562" cy="5544616"/>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754"/>
                                        </p:tgtEl>
                                        <p:attrNameLst>
                                          <p:attrName>style.visibility</p:attrName>
                                        </p:attrNameLst>
                                      </p:cBhvr>
                                      <p:to>
                                        <p:strVal val="visible"/>
                                      </p:to>
                                    </p:set>
                                    <p:animEffect transition="in" filter="fade">
                                      <p:cBhvr>
                                        <p:cTn id="7" dur="2000"/>
                                        <p:tgtEl>
                                          <p:spTgt spid="747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4755">
                                            <p:txEl>
                                              <p:pRg st="0" end="0"/>
                                            </p:txEl>
                                          </p:spTgt>
                                        </p:tgtEl>
                                        <p:attrNameLst>
                                          <p:attrName>style.visibility</p:attrName>
                                        </p:attrNameLst>
                                      </p:cBhvr>
                                      <p:to>
                                        <p:strVal val="visible"/>
                                      </p:to>
                                    </p:set>
                                    <p:animEffect transition="in" filter="fade">
                                      <p:cBhvr>
                                        <p:cTn id="12" dur="2000"/>
                                        <p:tgtEl>
                                          <p:spTgt spid="747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4755">
                                            <p:txEl>
                                              <p:pRg st="1" end="1"/>
                                            </p:txEl>
                                          </p:spTgt>
                                        </p:tgtEl>
                                        <p:attrNameLst>
                                          <p:attrName>style.visibility</p:attrName>
                                        </p:attrNameLst>
                                      </p:cBhvr>
                                      <p:to>
                                        <p:strVal val="visible"/>
                                      </p:to>
                                    </p:set>
                                    <p:animEffect transition="in" filter="fade">
                                      <p:cBhvr>
                                        <p:cTn id="17" dur="2000"/>
                                        <p:tgtEl>
                                          <p:spTgt spid="747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4755">
                                            <p:txEl>
                                              <p:pRg st="2" end="2"/>
                                            </p:txEl>
                                          </p:spTgt>
                                        </p:tgtEl>
                                        <p:attrNameLst>
                                          <p:attrName>style.visibility</p:attrName>
                                        </p:attrNameLst>
                                      </p:cBhvr>
                                      <p:to>
                                        <p:strVal val="visible"/>
                                      </p:to>
                                    </p:set>
                                    <p:animEffect transition="in" filter="fade">
                                      <p:cBhvr>
                                        <p:cTn id="22" dur="2000"/>
                                        <p:tgtEl>
                                          <p:spTgt spid="74755">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4755">
                                            <p:txEl>
                                              <p:pRg st="3" end="3"/>
                                            </p:txEl>
                                          </p:spTgt>
                                        </p:tgtEl>
                                        <p:attrNameLst>
                                          <p:attrName>style.visibility</p:attrName>
                                        </p:attrNameLst>
                                      </p:cBhvr>
                                      <p:to>
                                        <p:strVal val="visible"/>
                                      </p:to>
                                    </p:set>
                                    <p:animEffect transition="in" filter="fade">
                                      <p:cBhvr>
                                        <p:cTn id="25" dur="2000"/>
                                        <p:tgtEl>
                                          <p:spTgt spid="74755">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4755">
                                            <p:txEl>
                                              <p:pRg st="4" end="4"/>
                                            </p:txEl>
                                          </p:spTgt>
                                        </p:tgtEl>
                                        <p:attrNameLst>
                                          <p:attrName>style.visibility</p:attrName>
                                        </p:attrNameLst>
                                      </p:cBhvr>
                                      <p:to>
                                        <p:strVal val="visible"/>
                                      </p:to>
                                    </p:set>
                                    <p:animEffect transition="in" filter="fade">
                                      <p:cBhvr>
                                        <p:cTn id="28" dur="2000"/>
                                        <p:tgtEl>
                                          <p:spTgt spid="74755">
                                            <p:txEl>
                                              <p:pRg st="4" end="4"/>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4755">
                                            <p:txEl>
                                              <p:pRg st="5" end="5"/>
                                            </p:txEl>
                                          </p:spTgt>
                                        </p:tgtEl>
                                        <p:attrNameLst>
                                          <p:attrName>style.visibility</p:attrName>
                                        </p:attrNameLst>
                                      </p:cBhvr>
                                      <p:to>
                                        <p:strVal val="visible"/>
                                      </p:to>
                                    </p:set>
                                    <p:animEffect transition="in" filter="fade">
                                      <p:cBhvr>
                                        <p:cTn id="31" dur="2000"/>
                                        <p:tgtEl>
                                          <p:spTgt spid="74755">
                                            <p:txEl>
                                              <p:pRg st="5" end="5"/>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4755">
                                            <p:txEl>
                                              <p:pRg st="6" end="6"/>
                                            </p:txEl>
                                          </p:spTgt>
                                        </p:tgtEl>
                                        <p:attrNameLst>
                                          <p:attrName>style.visibility</p:attrName>
                                        </p:attrNameLst>
                                      </p:cBhvr>
                                      <p:to>
                                        <p:strVal val="visible"/>
                                      </p:to>
                                    </p:set>
                                    <p:animEffect transition="in" filter="fade">
                                      <p:cBhvr>
                                        <p:cTn id="34" dur="2000"/>
                                        <p:tgtEl>
                                          <p:spTgt spid="74755">
                                            <p:txEl>
                                              <p:pRg st="6" end="6"/>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4755">
                                            <p:txEl>
                                              <p:pRg st="7" end="7"/>
                                            </p:txEl>
                                          </p:spTgt>
                                        </p:tgtEl>
                                        <p:attrNameLst>
                                          <p:attrName>style.visibility</p:attrName>
                                        </p:attrNameLst>
                                      </p:cBhvr>
                                      <p:to>
                                        <p:strVal val="visible"/>
                                      </p:to>
                                    </p:set>
                                    <p:animEffect transition="in" filter="fade">
                                      <p:cBhvr>
                                        <p:cTn id="37" dur="2000"/>
                                        <p:tgtEl>
                                          <p:spTgt spid="74755">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747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P spid="74775" grpId="0"/>
      <p:bldP spid="747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smtClean="0"/>
              <a:t>Chinese ID-card</a:t>
            </a:r>
            <a:endParaRPr lang="en-GB"/>
          </a:p>
        </p:txBody>
      </p:sp>
      <p:pic>
        <p:nvPicPr>
          <p:cNvPr id="6" name="Plassholder for innhold 5" descr="Chinese_ID3.jpg"/>
          <p:cNvPicPr>
            <a:picLocks noGrp="1" noChangeAspect="1"/>
          </p:cNvPicPr>
          <p:nvPr>
            <p:ph idx="1"/>
          </p:nvPr>
        </p:nvPicPr>
        <p:blipFill>
          <a:blip r:embed="rId3"/>
          <a:stretch>
            <a:fillRect/>
          </a:stretch>
        </p:blipFill>
        <p:spPr>
          <a:xfrm>
            <a:off x="2699792" y="2132856"/>
            <a:ext cx="4010572" cy="3168352"/>
          </a:xfrm>
        </p:spPr>
      </p:pic>
      <p:sp>
        <p:nvSpPr>
          <p:cNvPr id="4" name="Ellipse 3"/>
          <p:cNvSpPr/>
          <p:nvPr/>
        </p:nvSpPr>
        <p:spPr bwMode="auto">
          <a:xfrm>
            <a:off x="3779912" y="2924944"/>
            <a:ext cx="1008112" cy="504056"/>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771800" y="476672"/>
            <a:ext cx="6552728" cy="288031"/>
          </a:xfrm>
        </p:spPr>
        <p:txBody>
          <a:bodyPr/>
          <a:lstStyle/>
          <a:p>
            <a:r>
              <a:rPr lang="nb-NO" sz="1800" smtClean="0"/>
              <a:t>Officially recognised national minorities in China (2000)</a:t>
            </a:r>
          </a:p>
        </p:txBody>
      </p:sp>
      <p:graphicFrame>
        <p:nvGraphicFramePr>
          <p:cNvPr id="232694" name="Group 1270"/>
          <p:cNvGraphicFramePr>
            <a:graphicFrameLocks noGrp="1"/>
          </p:cNvGraphicFramePr>
          <p:nvPr>
            <p:extLst>
              <p:ext uri="{D42A27DB-BD31-4B8C-83A1-F6EECF244321}">
                <p14:modId xmlns:p14="http://schemas.microsoft.com/office/powerpoint/2010/main" val="2715387376"/>
              </p:ext>
            </p:extLst>
          </p:nvPr>
        </p:nvGraphicFramePr>
        <p:xfrm>
          <a:off x="1259632" y="908720"/>
          <a:ext cx="6840537" cy="5821372"/>
        </p:xfrm>
        <a:graphic>
          <a:graphicData uri="http://schemas.openxmlformats.org/drawingml/2006/table">
            <a:tbl>
              <a:tblPr/>
              <a:tblGrid>
                <a:gridCol w="1295400"/>
                <a:gridCol w="1008062"/>
                <a:gridCol w="1152525"/>
                <a:gridCol w="1008063"/>
                <a:gridCol w="1439862"/>
                <a:gridCol w="936625"/>
              </a:tblGrid>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Zhuang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16 178 811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Lisu</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634 912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Pumi (Premi)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33 600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Manchu</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10 682 262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Gelao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579 357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Ewenki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30 505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Hui</a:t>
                      </a:r>
                      <a:r>
                        <a:rPr kumimoji="0" lang="nb-NO" sz="1000" b="0" i="0" u="none" strike="noStrike" cap="none" normalizeH="0" baseline="0" smtClean="0">
                          <a:ln>
                            <a:noFill/>
                          </a:ln>
                          <a:solidFill>
                            <a:srgbClr val="008000"/>
                          </a:solidFill>
                          <a:effectLst/>
                          <a:latin typeface="Times" pitchFamily="18" charset="0"/>
                        </a:rPr>
                        <a:t> (Donggan)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9 816 805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Dongxiang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513 805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Nu</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28 759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Miao (Hmong)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8 940 116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Lahu</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453 705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Jing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22 517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Uyghurs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8 399 393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Shui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406 902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Jinuo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20 899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Yi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7 762 272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Va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396 610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De’ang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17 935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Tujia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5 725 049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Naxi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308 839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Bonan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16 505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Mongols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4 5813 94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Qiang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306 072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Russians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15 609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chemeClr val="tx1"/>
                          </a:solidFill>
                          <a:effectLst/>
                          <a:latin typeface="Times" pitchFamily="18" charset="0"/>
                        </a:rPr>
                        <a:t>Tibetans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5 416 021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Tu</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241 198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Yugur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13 719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Buyi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2 971 460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Mulao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207 352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Uzbeks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12 370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Dong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2 960 293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Xibo (Xibe)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188 824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Moinba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8 923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Yao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2 637 421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Kyrgyz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160 823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Oroqen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8 196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Koreans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1 923 842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Daur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132 394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Drung</a:t>
                      </a:r>
                      <a:endParaRPr kumimoji="0" lang="nb-NO" sz="1000" b="1" i="0" u="none" strike="noStrike" cap="none" normalizeH="0" baseline="0" smtClean="0">
                        <a:ln>
                          <a:noFill/>
                        </a:ln>
                        <a:solidFill>
                          <a:srgbClr val="008000"/>
                        </a:solidFill>
                        <a:effectLst/>
                        <a:latin typeface="Times"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7 426</a:t>
                      </a:r>
                      <a:endParaRPr kumimoji="0" lang="nb-NO" sz="1000" b="1" i="0" u="none" strike="noStrike" cap="none" normalizeH="0" baseline="0" smtClean="0">
                        <a:ln>
                          <a:noFill/>
                        </a:ln>
                        <a:solidFill>
                          <a:srgbClr val="008000"/>
                        </a:solidFill>
                        <a:effectLst/>
                        <a:latin typeface="Times"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Bai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1 858 063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Jingpo (Kachin)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132 143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Tatars</a:t>
                      </a:r>
                      <a:endParaRPr kumimoji="0" lang="nb-NO" sz="1000" b="0" i="0" u="none" strike="noStrike" cap="none" normalizeH="0" baseline="0" smtClean="0">
                        <a:ln>
                          <a:noFill/>
                        </a:ln>
                        <a:solidFill>
                          <a:schemeClr val="tx1"/>
                        </a:solidFill>
                        <a:effectLst/>
                        <a:latin typeface="Times"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4 890</a:t>
                      </a:r>
                      <a:endParaRPr kumimoji="0" lang="nb-NO" sz="1000" b="0" i="0" u="none" strike="noStrike" cap="none" normalizeH="0" baseline="0" smtClean="0">
                        <a:ln>
                          <a:noFill/>
                        </a:ln>
                        <a:solidFill>
                          <a:schemeClr val="tx1"/>
                        </a:solidFill>
                        <a:effectLst/>
                        <a:latin typeface="Times"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Hani (Akha)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1 439 673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Maonan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107 166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Hezhen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4 640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Kazakhs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1 250 458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Salar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104 503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Gaoshan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4 461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Li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1 247 814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Blang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91 882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Lhoba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2 965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Dai (Shan)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1 158 989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Tajiks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rgbClr val="008000"/>
                          </a:solidFill>
                          <a:effectLst/>
                          <a:latin typeface="Times" pitchFamily="18" charset="0"/>
                        </a:rPr>
                        <a:t>41 028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Foreigners (2010)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608 919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She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709 592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Achang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33 936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nb-NO" sz="1000" b="1" i="0" u="none" strike="noStrike" cap="none" normalizeH="0" baseline="0" smtClean="0">
                          <a:ln>
                            <a:noFill/>
                          </a:ln>
                          <a:solidFill>
                            <a:schemeClr val="tx1"/>
                          </a:solidFill>
                          <a:effectLst/>
                          <a:latin typeface="Times" pitchFamily="18" charset="0"/>
                        </a:rPr>
                        <a:t>Not classified (1995)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Char char="•"/>
                        <a:tabLst/>
                      </a:pPr>
                      <a:r>
                        <a:rPr kumimoji="0" lang="nb-NO" sz="1000" b="0" i="0" u="none" strike="noStrike" cap="none" normalizeH="0" baseline="0" smtClean="0">
                          <a:ln>
                            <a:noFill/>
                          </a:ln>
                          <a:solidFill>
                            <a:schemeClr val="tx1"/>
                          </a:solidFill>
                          <a:effectLst/>
                          <a:latin typeface="Times" pitchFamily="18" charset="0"/>
                        </a:rPr>
                        <a:t>752 347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nvGraphicFramePr>
        <p:xfrm>
          <a:off x="1043608" y="1556792"/>
          <a:ext cx="7056785" cy="3384377"/>
        </p:xfrm>
        <a:graphic>
          <a:graphicData uri="http://schemas.openxmlformats.org/drawingml/2006/table">
            <a:tbl>
              <a:tblPr/>
              <a:tblGrid>
                <a:gridCol w="2351751"/>
                <a:gridCol w="2352517"/>
                <a:gridCol w="2352517"/>
              </a:tblGrid>
              <a:tr h="376042">
                <a:tc>
                  <a:txBody>
                    <a:bodyPr/>
                    <a:lstStyle/>
                    <a:p>
                      <a:pPr algn="ctr">
                        <a:lnSpc>
                          <a:spcPct val="115000"/>
                        </a:lnSpc>
                        <a:spcAft>
                          <a:spcPts val="1000"/>
                        </a:spcAft>
                      </a:pPr>
                      <a:r>
                        <a:rPr lang="nb-NO" sz="1100" b="1">
                          <a:latin typeface="Calibri"/>
                          <a:ea typeface="SimSun"/>
                          <a:cs typeface="Times New Roman"/>
                        </a:rPr>
                        <a:t>nationality</a:t>
                      </a:r>
                      <a:endParaRPr lang="nb-NO" sz="1100">
                        <a:latin typeface="Calibri"/>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nb-NO" sz="1100" b="1">
                          <a:latin typeface="Calibri"/>
                          <a:ea typeface="SimSun"/>
                          <a:cs typeface="Times New Roman"/>
                        </a:rPr>
                        <a:t>population</a:t>
                      </a:r>
                      <a:endParaRPr lang="nb-NO" sz="1100">
                        <a:latin typeface="Calibri"/>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nb-NO" sz="1100" b="1">
                          <a:latin typeface="Calibri"/>
                          <a:ea typeface="SimSun"/>
                          <a:cs typeface="Times New Roman"/>
                        </a:rPr>
                        <a:t>speakers of minority language</a:t>
                      </a:r>
                      <a:endParaRPr lang="nb-NO" sz="1100">
                        <a:latin typeface="Calibri"/>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042">
                <a:tc>
                  <a:txBody>
                    <a:bodyPr/>
                    <a:lstStyle/>
                    <a:p>
                      <a:pPr algn="ctr">
                        <a:lnSpc>
                          <a:spcPct val="115000"/>
                        </a:lnSpc>
                        <a:spcAft>
                          <a:spcPts val="1000"/>
                        </a:spcAft>
                      </a:pPr>
                      <a:r>
                        <a:rPr lang="nb-NO" sz="1100">
                          <a:latin typeface="Calibri"/>
                          <a:ea typeface="SimSun"/>
                          <a:cs typeface="Times New Roman"/>
                        </a:rPr>
                        <a:t>Mongols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nb-NO" sz="1100">
                          <a:latin typeface="Calibri"/>
                          <a:ea typeface="SimSun"/>
                          <a:cs typeface="Times New Roman"/>
                        </a:rPr>
                        <a:t>3,410,000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nb-NO" sz="1100">
                          <a:latin typeface="Calibri"/>
                          <a:ea typeface="SimSun"/>
                          <a:cs typeface="Times New Roman"/>
                        </a:rPr>
                        <a:t>2,747,000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042">
                <a:tc>
                  <a:txBody>
                    <a:bodyPr/>
                    <a:lstStyle/>
                    <a:p>
                      <a:pPr algn="ctr">
                        <a:lnSpc>
                          <a:spcPct val="115000"/>
                        </a:lnSpc>
                        <a:spcAft>
                          <a:spcPts val="1000"/>
                        </a:spcAft>
                      </a:pPr>
                      <a:r>
                        <a:rPr lang="nb-NO" sz="1100">
                          <a:latin typeface="Calibri"/>
                          <a:ea typeface="SimSun"/>
                          <a:cs typeface="Times New Roman"/>
                        </a:rPr>
                        <a:t>Tibetans (Zang)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nb-NO" sz="1100">
                          <a:latin typeface="Calibri"/>
                          <a:ea typeface="SimSun"/>
                          <a:cs typeface="Times New Roman"/>
                        </a:rPr>
                        <a:t>3,870,000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nb-NO" sz="1100">
                          <a:latin typeface="Calibri"/>
                          <a:ea typeface="SimSun"/>
                          <a:cs typeface="Times New Roman"/>
                        </a:rPr>
                        <a:t>3,620,000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042">
                <a:tc>
                  <a:txBody>
                    <a:bodyPr/>
                    <a:lstStyle/>
                    <a:p>
                      <a:pPr algn="ctr">
                        <a:lnSpc>
                          <a:spcPct val="115000"/>
                        </a:lnSpc>
                        <a:spcAft>
                          <a:spcPts val="1000"/>
                        </a:spcAft>
                      </a:pPr>
                      <a:r>
                        <a:rPr lang="nb-NO" sz="1100">
                          <a:latin typeface="Calibri"/>
                          <a:ea typeface="SimSun"/>
                          <a:cs typeface="Times New Roman"/>
                        </a:rPr>
                        <a:t>Miao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nb-NO" sz="1100">
                          <a:latin typeface="Calibri"/>
                          <a:ea typeface="SimSun"/>
                          <a:cs typeface="Times New Roman"/>
                        </a:rPr>
                        <a:t>5,030,800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nb-NO" sz="1100">
                          <a:latin typeface="Calibri"/>
                          <a:ea typeface="SimSun"/>
                          <a:cs typeface="Times New Roman"/>
                        </a:rPr>
                        <a:t>4,000,000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8125">
                <a:tc>
                  <a:txBody>
                    <a:bodyPr/>
                    <a:lstStyle/>
                    <a:p>
                      <a:pPr algn="ctr">
                        <a:lnSpc>
                          <a:spcPct val="115000"/>
                        </a:lnSpc>
                        <a:spcAft>
                          <a:spcPts val="1000"/>
                        </a:spcAft>
                      </a:pPr>
                      <a:r>
                        <a:rPr lang="nb-NO" sz="1100">
                          <a:latin typeface="Calibri"/>
                          <a:ea typeface="SimSun"/>
                          <a:cs typeface="Times New Roman"/>
                        </a:rPr>
                        <a:t>Manchu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nb-NO" sz="1100">
                          <a:latin typeface="Calibri"/>
                          <a:ea typeface="SimSun"/>
                          <a:cs typeface="Times New Roman"/>
                        </a:rPr>
                        <a:t>4,299,100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latin typeface="Calibri"/>
                          <a:ea typeface="SimSun"/>
                          <a:cs typeface="Times New Roman"/>
                        </a:rPr>
                        <a:t>0 (only old people in two small villages in Heilongjiang can still understand the language)</a:t>
                      </a:r>
                      <a:endParaRPr lang="nb-NO" sz="1100">
                        <a:latin typeface="Calibri"/>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042">
                <a:tc>
                  <a:txBody>
                    <a:bodyPr/>
                    <a:lstStyle/>
                    <a:p>
                      <a:pPr algn="ctr">
                        <a:lnSpc>
                          <a:spcPct val="115000"/>
                        </a:lnSpc>
                        <a:spcAft>
                          <a:spcPts val="1000"/>
                        </a:spcAft>
                      </a:pPr>
                      <a:r>
                        <a:rPr lang="en-US" sz="1100">
                          <a:latin typeface="Calibri"/>
                          <a:ea typeface="SimSun"/>
                          <a:cs typeface="Times New Roman"/>
                        </a:rPr>
                        <a:t>Dong</a:t>
                      </a:r>
                      <a:endParaRPr lang="nb-NO" sz="1100">
                        <a:latin typeface="Calibri"/>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latin typeface="Calibri"/>
                          <a:ea typeface="SimSun"/>
                          <a:cs typeface="Times New Roman"/>
                        </a:rPr>
                        <a:t>1,536,500</a:t>
                      </a:r>
                      <a:endParaRPr lang="nb-NO" sz="1100">
                        <a:latin typeface="Calibri"/>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latin typeface="Calibri"/>
                          <a:ea typeface="SimSun"/>
                          <a:cs typeface="Times New Roman"/>
                        </a:rPr>
                        <a:t>1,180,000 (77%), rest Chinese</a:t>
                      </a:r>
                      <a:endParaRPr lang="nb-NO" sz="1100">
                        <a:latin typeface="Calibri"/>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042">
                <a:tc>
                  <a:txBody>
                    <a:bodyPr/>
                    <a:lstStyle/>
                    <a:p>
                      <a:pPr algn="ctr">
                        <a:lnSpc>
                          <a:spcPct val="115000"/>
                        </a:lnSpc>
                        <a:spcAft>
                          <a:spcPts val="1000"/>
                        </a:spcAft>
                      </a:pPr>
                      <a:r>
                        <a:rPr lang="en-US" sz="1100">
                          <a:latin typeface="Calibri"/>
                          <a:ea typeface="SimSun"/>
                          <a:cs typeface="Times New Roman"/>
                        </a:rPr>
                        <a:t>Tujia</a:t>
                      </a:r>
                      <a:endParaRPr lang="nb-NO" sz="1100">
                        <a:latin typeface="Calibri"/>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latin typeface="Calibri"/>
                          <a:ea typeface="SimSun"/>
                          <a:cs typeface="Times New Roman"/>
                        </a:rPr>
                        <a:t>2,832,700</a:t>
                      </a:r>
                      <a:endParaRPr lang="nb-NO" sz="1100">
                        <a:latin typeface="Calibri"/>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latin typeface="Calibri"/>
                          <a:ea typeface="SimSun"/>
                          <a:cs typeface="Times New Roman"/>
                        </a:rPr>
                        <a:t>200,000 (7%)</a:t>
                      </a:r>
                      <a:endParaRPr lang="nb-NO" sz="1100">
                        <a:latin typeface="Calibri"/>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0" y="620688"/>
            <a:ext cx="8676456" cy="1152128"/>
          </a:xfrm>
        </p:spPr>
        <p:txBody>
          <a:bodyPr/>
          <a:lstStyle/>
          <a:p>
            <a:r>
              <a:rPr lang="en-US" smtClean="0"/>
              <a:t>Law of the People's Republic of China on Regional National Autonomy</a:t>
            </a:r>
            <a:endParaRPr lang="en-GB"/>
          </a:p>
        </p:txBody>
      </p:sp>
      <p:sp>
        <p:nvSpPr>
          <p:cNvPr id="3" name="Plassholder for innhold 2"/>
          <p:cNvSpPr>
            <a:spLocks noGrp="1"/>
          </p:cNvSpPr>
          <p:nvPr>
            <p:ph idx="1"/>
          </p:nvPr>
        </p:nvSpPr>
        <p:spPr>
          <a:xfrm>
            <a:off x="0" y="1844824"/>
            <a:ext cx="9144000" cy="5013176"/>
          </a:xfrm>
        </p:spPr>
        <p:txBody>
          <a:bodyPr>
            <a:normAutofit fontScale="77500" lnSpcReduction="20000"/>
          </a:bodyPr>
          <a:lstStyle/>
          <a:p>
            <a:r>
              <a:rPr lang="en-US" smtClean="0"/>
              <a:t>The People's Republic of China is </a:t>
            </a:r>
            <a:r>
              <a:rPr lang="en-US" b="1" smtClean="0"/>
              <a:t>a unitary multinational state </a:t>
            </a:r>
            <a:r>
              <a:rPr lang="en-US" smtClean="0"/>
              <a:t>created jointly by the people of all its nationalities. Regional national autonomy is the basic policy adopted by the Communist Party of China for the solution of the national question in China through its application of Marxism-Leninism; </a:t>
            </a:r>
          </a:p>
          <a:p>
            <a:endParaRPr lang="en-US" smtClean="0"/>
          </a:p>
          <a:p>
            <a:r>
              <a:rPr lang="en-US" smtClean="0"/>
              <a:t>Article 4  The organs of self-government of national autonomous areas shall exercise the functions and powers of local organs of state[…]. At the same time, they shall exercise the power of autonomy within the limits of their authority as prescribed by the Constitution, by this Law and other laws, and </a:t>
            </a:r>
            <a:r>
              <a:rPr lang="en-US" b="1" smtClean="0"/>
              <a:t>implement the laws and policies of the state in the light of existing local conditions</a:t>
            </a:r>
            <a:r>
              <a:rPr lang="en-US" smtClean="0"/>
              <a:t>.</a:t>
            </a:r>
          </a:p>
          <a:p>
            <a:endParaRPr lang="en-US" smtClean="0"/>
          </a:p>
          <a:p>
            <a:r>
              <a:rPr lang="en-US" smtClean="0"/>
              <a:t>Article 7  The organs of self-government of national autonomous areas shall </a:t>
            </a:r>
            <a:r>
              <a:rPr lang="en-US" b="1" smtClean="0"/>
              <a:t>place the interests of the state as a whole above anything else </a:t>
            </a:r>
            <a:r>
              <a:rPr lang="en-US" smtClean="0"/>
              <a:t>and make positive efforts to fulfil the tasks assigned by state organs at higher levels.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79512" y="980728"/>
            <a:ext cx="8964488" cy="5544616"/>
          </a:xfrm>
        </p:spPr>
        <p:txBody>
          <a:bodyPr>
            <a:normAutofit fontScale="62500" lnSpcReduction="20000"/>
          </a:bodyPr>
          <a:lstStyle/>
          <a:p>
            <a:r>
              <a:rPr lang="en-US" smtClean="0"/>
              <a:t>Article 10  The organs of self-government of national autonomous areas shall guarantee the </a:t>
            </a:r>
            <a:r>
              <a:rPr lang="en-US" b="1" smtClean="0"/>
              <a:t>freedom of the nationalities in these areas to use and develop their own spoken and written languages </a:t>
            </a:r>
            <a:r>
              <a:rPr lang="en-US" smtClean="0"/>
              <a:t>and their freedom to preserve or reform their own folkways and customs.</a:t>
            </a:r>
          </a:p>
          <a:p>
            <a:endParaRPr lang="en-US" smtClean="0"/>
          </a:p>
          <a:p>
            <a:r>
              <a:rPr lang="en-US" smtClean="0"/>
              <a:t>Article 11  The organs of self-government of national autonomous areas shall guarantee the freedom of religious belief to citizens of the various nationalities. […]</a:t>
            </a:r>
          </a:p>
          <a:p>
            <a:endParaRPr lang="en-GB" smtClean="0"/>
          </a:p>
          <a:p>
            <a:r>
              <a:rPr lang="en-US" smtClean="0"/>
              <a:t>Article 19  The people's congresses of national autonomous areas shall have the power to enact regulations on the exercise of autonomy and separate regulations in the light of the political, economic and cultural characteristics of the nationality or nationalities in the areas concerned. The regulations on the exercise of autonomy and separate regulations of autonomous regions </a:t>
            </a:r>
            <a:r>
              <a:rPr lang="en-US" b="1" smtClean="0"/>
              <a:t>shall be submitted to the Standing Committee of the National People's Congress for approval </a:t>
            </a:r>
            <a:r>
              <a:rPr lang="en-US" smtClean="0"/>
              <a:t>before they go into effect. […]</a:t>
            </a:r>
          </a:p>
          <a:p>
            <a:endParaRPr lang="en-US" smtClean="0"/>
          </a:p>
          <a:p>
            <a:r>
              <a:rPr lang="en-US" smtClean="0"/>
              <a:t>Article 20  If a resolution, decision, order or instruction of a state organ at a higher level does not suit the conditions in a national autonomous area, the organ of self-government of the area may either implement it with certain alterations or cease implementing it after reporting to </a:t>
            </a:r>
            <a:r>
              <a:rPr lang="en-US" b="1" smtClean="0"/>
              <a:t>and receiving the approval of the state organ at a higher level</a:t>
            </a:r>
            <a:r>
              <a:rPr lang="en-US" smtClean="0"/>
              <a:t>.</a:t>
            </a: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79512" y="764704"/>
            <a:ext cx="7696200" cy="1143000"/>
          </a:xfrm>
        </p:spPr>
        <p:txBody>
          <a:bodyPr/>
          <a:lstStyle/>
          <a:p>
            <a:r>
              <a:rPr lang="en-GB" smtClean="0"/>
              <a:t>local autonomy regulations, examples</a:t>
            </a:r>
            <a:endParaRPr lang="en-GB"/>
          </a:p>
        </p:txBody>
      </p:sp>
      <p:sp>
        <p:nvSpPr>
          <p:cNvPr id="3" name="Plassholder for innhold 2"/>
          <p:cNvSpPr>
            <a:spLocks noGrp="1"/>
          </p:cNvSpPr>
          <p:nvPr>
            <p:ph idx="1"/>
          </p:nvPr>
        </p:nvSpPr>
        <p:spPr>
          <a:xfrm>
            <a:off x="0" y="1988840"/>
            <a:ext cx="8820472" cy="4608512"/>
          </a:xfrm>
        </p:spPr>
        <p:txBody>
          <a:bodyPr/>
          <a:lstStyle/>
          <a:p>
            <a:r>
              <a:rPr lang="en-GB" kern="1200" smtClean="0">
                <a:ea typeface="MS PGothic" pitchFamily="34" charset="-128"/>
                <a:cs typeface="ＭＳ Ｐゴシック" charset="-128"/>
              </a:rPr>
              <a:t>Art. 18 “one cannot reinstate the already abolished feudal system of special privileges and oppression” Autonomy Regulations of Hualong Hui Nationality Autonomous County in Qinghai Province</a:t>
            </a:r>
          </a:p>
          <a:p>
            <a:r>
              <a:rPr lang="en-GB" kern="1200" smtClean="0">
                <a:ea typeface="MS PGothic" pitchFamily="34" charset="-128"/>
                <a:cs typeface="ＭＳ Ｐゴシック" charset="-128"/>
              </a:rPr>
              <a:t>“Religious activities should not interfere with the administration, the judicature, education, marriage and family planning.”</a:t>
            </a:r>
            <a:endParaRPr lang="en-GB"/>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1403648" y="908720"/>
            <a:ext cx="7000875" cy="5705475"/>
          </a:xfrm>
          <a:prstGeom prst="rect">
            <a:avLst/>
          </a:prstGeom>
          <a:noFill/>
          <a:ln w="9525">
            <a:noFill/>
            <a:miter lim="800000"/>
            <a:headEnd/>
            <a:tailEnd/>
          </a:ln>
        </p:spPr>
      </p:pic>
      <p:sp>
        <p:nvSpPr>
          <p:cNvPr id="3" name="Rektangel 2"/>
          <p:cNvSpPr/>
          <p:nvPr/>
        </p:nvSpPr>
        <p:spPr bwMode="auto">
          <a:xfrm>
            <a:off x="6804248" y="4941168"/>
            <a:ext cx="57606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4" name="TekstSylinder 3"/>
          <p:cNvSpPr txBox="1"/>
          <p:nvPr/>
        </p:nvSpPr>
        <p:spPr>
          <a:xfrm>
            <a:off x="2411760" y="548680"/>
            <a:ext cx="5283819" cy="400110"/>
          </a:xfrm>
          <a:prstGeom prst="rect">
            <a:avLst/>
          </a:prstGeom>
          <a:noFill/>
        </p:spPr>
        <p:txBody>
          <a:bodyPr wrap="none" rtlCol="0">
            <a:spAutoFit/>
          </a:bodyPr>
          <a:lstStyle/>
          <a:p>
            <a:r>
              <a:rPr lang="en-GB" smtClean="0"/>
              <a:t>three levels of autonomous areas in the PRC</a:t>
            </a:r>
            <a:endParaRPr lang="en-GB"/>
          </a:p>
        </p:txBody>
      </p:sp>
      <p:sp>
        <p:nvSpPr>
          <p:cNvPr id="5" name="TekstSylinder 4"/>
          <p:cNvSpPr txBox="1"/>
          <p:nvPr/>
        </p:nvSpPr>
        <p:spPr>
          <a:xfrm flipH="1">
            <a:off x="184728" y="6381328"/>
            <a:ext cx="1938999" cy="288032"/>
          </a:xfrm>
          <a:prstGeom prst="rect">
            <a:avLst/>
          </a:prstGeom>
          <a:noFill/>
        </p:spPr>
        <p:txBody>
          <a:bodyPr wrap="square" rtlCol="0">
            <a:spAutoFit/>
          </a:bodyPr>
          <a:lstStyle/>
          <a:p>
            <a:r>
              <a:rPr lang="en-GB" sz="1200" smtClean="0">
                <a:hlinkClick r:id="rId4"/>
              </a:rPr>
              <a:t>adapted from Wikipedia</a:t>
            </a:r>
            <a:endParaRPr lang="en-GB" sz="1200"/>
          </a:p>
        </p:txBody>
      </p:sp>
      <p:pic>
        <p:nvPicPr>
          <p:cNvPr id="6" name="Bilde 5" descr="Autonomy_map_legend.JPG"/>
          <p:cNvPicPr>
            <a:picLocks noChangeAspect="1"/>
          </p:cNvPicPr>
          <p:nvPr/>
        </p:nvPicPr>
        <p:blipFill>
          <a:blip r:embed="rId5"/>
          <a:stretch>
            <a:fillRect/>
          </a:stretch>
        </p:blipFill>
        <p:spPr>
          <a:xfrm>
            <a:off x="1043608" y="4797152"/>
            <a:ext cx="1695450" cy="107632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cstate="print"/>
          <a:srcRect/>
          <a:stretch>
            <a:fillRect/>
          </a:stretch>
        </p:blipFill>
        <p:spPr>
          <a:xfrm>
            <a:off x="250825" y="765175"/>
            <a:ext cx="8497888" cy="5570538"/>
          </a:xfrm>
          <a:solidFill>
            <a:schemeClr val="accent2">
              <a:lumMod val="60000"/>
              <a:lumOff val="40000"/>
            </a:schemeClr>
          </a:solidFill>
        </p:spPr>
      </p:pic>
      <p:sp>
        <p:nvSpPr>
          <p:cNvPr id="35843" name="TextBox 6"/>
          <p:cNvSpPr txBox="1">
            <a:spLocks noChangeArrowheads="1"/>
          </p:cNvSpPr>
          <p:nvPr/>
        </p:nvSpPr>
        <p:spPr bwMode="auto">
          <a:xfrm>
            <a:off x="2411413" y="6381750"/>
            <a:ext cx="3168650" cy="276225"/>
          </a:xfrm>
          <a:prstGeom prst="rect">
            <a:avLst/>
          </a:prstGeom>
          <a:noFill/>
          <a:ln w="9525">
            <a:noFill/>
            <a:miter lim="800000"/>
            <a:headEnd/>
            <a:tailEnd/>
          </a:ln>
        </p:spPr>
        <p:txBody>
          <a:bodyPr>
            <a:spAutoFit/>
          </a:bodyPr>
          <a:lstStyle/>
          <a:p>
            <a:r>
              <a:rPr lang="nb-NO" sz="1200" dirty="0"/>
              <a:t>Map from Electionworld, Wikimedia</a:t>
            </a:r>
            <a:endParaRPr lang="en-GB" sz="1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normAutofit fontScale="90000"/>
          </a:bodyPr>
          <a:lstStyle/>
          <a:p>
            <a:r>
              <a:rPr lang="nn-NO" sz="4000" smtClean="0"/>
              <a:t>population  in Xinjiang according to nationality</a:t>
            </a:r>
            <a:endParaRPr lang="nb-NO" sz="4000" smtClean="0"/>
          </a:p>
        </p:txBody>
      </p:sp>
      <p:graphicFrame>
        <p:nvGraphicFramePr>
          <p:cNvPr id="4" name="Object 7"/>
          <p:cNvGraphicFramePr>
            <a:graphicFrameLocks noGrp="1" noChangeAspect="1"/>
          </p:cNvGraphicFramePr>
          <p:nvPr>
            <p:ph type="tbl" idx="1"/>
          </p:nvPr>
        </p:nvGraphicFramePr>
        <p:xfrm>
          <a:off x="827584" y="1894715"/>
          <a:ext cx="7488832" cy="496328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nb-NO" smtClean="0"/>
              <a:t>internal colonialism?</a:t>
            </a:r>
          </a:p>
        </p:txBody>
      </p:sp>
      <p:sp>
        <p:nvSpPr>
          <p:cNvPr id="81923" name="Rectangle 3"/>
          <p:cNvSpPr>
            <a:spLocks noGrp="1" noChangeArrowheads="1"/>
          </p:cNvSpPr>
          <p:nvPr>
            <p:ph type="body" idx="1"/>
          </p:nvPr>
        </p:nvSpPr>
        <p:spPr>
          <a:xfrm>
            <a:off x="971600" y="2060848"/>
            <a:ext cx="7696200" cy="4114800"/>
          </a:xfrm>
        </p:spPr>
        <p:txBody>
          <a:bodyPr/>
          <a:lstStyle/>
          <a:p>
            <a:pPr>
              <a:lnSpc>
                <a:spcPct val="90000"/>
              </a:lnSpc>
            </a:pPr>
            <a:r>
              <a:rPr lang="nb-NO" sz="2000" smtClean="0"/>
              <a:t>ethnic groups were integrated into China through military force </a:t>
            </a:r>
          </a:p>
          <a:p>
            <a:pPr>
              <a:lnSpc>
                <a:spcPct val="90000"/>
              </a:lnSpc>
            </a:pPr>
            <a:r>
              <a:rPr lang="nb-NO" sz="2000" smtClean="0"/>
              <a:t>exploitation of resources in ethnic minority areas without benefitting the local population</a:t>
            </a:r>
          </a:p>
          <a:p>
            <a:pPr>
              <a:lnSpc>
                <a:spcPct val="90000"/>
              </a:lnSpc>
            </a:pPr>
            <a:r>
              <a:rPr lang="nb-NO" sz="2000" smtClean="0"/>
              <a:t>non-effective autonomy system: Communist Party leadership is dominated by Han Chinese and constitutes the supreme power </a:t>
            </a:r>
          </a:p>
          <a:p>
            <a:pPr>
              <a:lnSpc>
                <a:spcPct val="90000"/>
              </a:lnSpc>
            </a:pPr>
            <a:r>
              <a:rPr lang="nb-NO" sz="2000" smtClean="0"/>
              <a:t>policy of population transfers to consolidate ethnic minority areas</a:t>
            </a:r>
          </a:p>
          <a:p>
            <a:pPr>
              <a:lnSpc>
                <a:spcPct val="90000"/>
              </a:lnSpc>
            </a:pPr>
            <a:r>
              <a:rPr lang="nb-NO" sz="2000" smtClean="0"/>
              <a:t>growing socio-economic differences between ethnic minorities and Han Chinese </a:t>
            </a:r>
          </a:p>
          <a:p>
            <a:pPr>
              <a:lnSpc>
                <a:spcPct val="90000"/>
              </a:lnSpc>
            </a:pPr>
            <a:r>
              <a:rPr lang="nb-NO" sz="2000" smtClean="0"/>
              <a:t>ineffective protection of minority culture </a:t>
            </a:r>
          </a:p>
          <a:p>
            <a:pPr>
              <a:lnSpc>
                <a:spcPct val="90000"/>
              </a:lnSpc>
            </a:pPr>
            <a:r>
              <a:rPr lang="nb-NO" sz="2000" smtClean="0"/>
              <a:t>few positive measure: less strict birth control and extra points at entrance examination </a:t>
            </a:r>
          </a:p>
          <a:p>
            <a:pPr>
              <a:lnSpc>
                <a:spcPct val="90000"/>
              </a:lnSpc>
            </a:pPr>
            <a:endParaRPr lang="nb-NO" sz="200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22"/>
                                        </p:tgtEl>
                                        <p:attrNameLst>
                                          <p:attrName>style.visibility</p:attrName>
                                        </p:attrNameLst>
                                      </p:cBhvr>
                                      <p:to>
                                        <p:strVal val="visible"/>
                                      </p:to>
                                    </p:set>
                                    <p:animEffect transition="in" filter="fade">
                                      <p:cBhvr>
                                        <p:cTn id="7" dur="2000"/>
                                        <p:tgtEl>
                                          <p:spTgt spid="819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23">
                                            <p:txEl>
                                              <p:pRg st="0" end="0"/>
                                            </p:txEl>
                                          </p:spTgt>
                                        </p:tgtEl>
                                        <p:attrNameLst>
                                          <p:attrName>style.visibility</p:attrName>
                                        </p:attrNameLst>
                                      </p:cBhvr>
                                      <p:to>
                                        <p:strVal val="visible"/>
                                      </p:to>
                                    </p:set>
                                    <p:animEffect transition="in" filter="fade">
                                      <p:cBhvr>
                                        <p:cTn id="12" dur="2000"/>
                                        <p:tgtEl>
                                          <p:spTgt spid="819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23">
                                            <p:txEl>
                                              <p:pRg st="1" end="1"/>
                                            </p:txEl>
                                          </p:spTgt>
                                        </p:tgtEl>
                                        <p:attrNameLst>
                                          <p:attrName>style.visibility</p:attrName>
                                        </p:attrNameLst>
                                      </p:cBhvr>
                                      <p:to>
                                        <p:strVal val="visible"/>
                                      </p:to>
                                    </p:set>
                                    <p:animEffect transition="in" filter="fade">
                                      <p:cBhvr>
                                        <p:cTn id="17" dur="2000"/>
                                        <p:tgtEl>
                                          <p:spTgt spid="819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1923">
                                            <p:txEl>
                                              <p:pRg st="2" end="2"/>
                                            </p:txEl>
                                          </p:spTgt>
                                        </p:tgtEl>
                                        <p:attrNameLst>
                                          <p:attrName>style.visibility</p:attrName>
                                        </p:attrNameLst>
                                      </p:cBhvr>
                                      <p:to>
                                        <p:strVal val="visible"/>
                                      </p:to>
                                    </p:set>
                                    <p:animEffect transition="in" filter="fade">
                                      <p:cBhvr>
                                        <p:cTn id="22" dur="2000"/>
                                        <p:tgtEl>
                                          <p:spTgt spid="8192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1923">
                                            <p:txEl>
                                              <p:pRg st="3" end="3"/>
                                            </p:txEl>
                                          </p:spTgt>
                                        </p:tgtEl>
                                        <p:attrNameLst>
                                          <p:attrName>style.visibility</p:attrName>
                                        </p:attrNameLst>
                                      </p:cBhvr>
                                      <p:to>
                                        <p:strVal val="visible"/>
                                      </p:to>
                                    </p:set>
                                    <p:animEffect transition="in" filter="fade">
                                      <p:cBhvr>
                                        <p:cTn id="27" dur="2000"/>
                                        <p:tgtEl>
                                          <p:spTgt spid="8192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1923">
                                            <p:txEl>
                                              <p:pRg st="4" end="4"/>
                                            </p:txEl>
                                          </p:spTgt>
                                        </p:tgtEl>
                                        <p:attrNameLst>
                                          <p:attrName>style.visibility</p:attrName>
                                        </p:attrNameLst>
                                      </p:cBhvr>
                                      <p:to>
                                        <p:strVal val="visible"/>
                                      </p:to>
                                    </p:set>
                                    <p:animEffect transition="in" filter="fade">
                                      <p:cBhvr>
                                        <p:cTn id="32" dur="2000"/>
                                        <p:tgtEl>
                                          <p:spTgt spid="8192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1923">
                                            <p:txEl>
                                              <p:pRg st="5" end="5"/>
                                            </p:txEl>
                                          </p:spTgt>
                                        </p:tgtEl>
                                        <p:attrNameLst>
                                          <p:attrName>style.visibility</p:attrName>
                                        </p:attrNameLst>
                                      </p:cBhvr>
                                      <p:to>
                                        <p:strVal val="visible"/>
                                      </p:to>
                                    </p:set>
                                    <p:animEffect transition="in" filter="fade">
                                      <p:cBhvr>
                                        <p:cTn id="37" dur="2000"/>
                                        <p:tgtEl>
                                          <p:spTgt spid="8192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1923">
                                            <p:txEl>
                                              <p:pRg st="6" end="6"/>
                                            </p:txEl>
                                          </p:spTgt>
                                        </p:tgtEl>
                                        <p:attrNameLst>
                                          <p:attrName>style.visibility</p:attrName>
                                        </p:attrNameLst>
                                      </p:cBhvr>
                                      <p:to>
                                        <p:strVal val="visible"/>
                                      </p:to>
                                    </p:set>
                                    <p:animEffect transition="in" filter="fade">
                                      <p:cBhvr>
                                        <p:cTn id="42" dur="2000"/>
                                        <p:tgtEl>
                                          <p:spTgt spid="819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p:bldP spid="8192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548680"/>
            <a:ext cx="7696200" cy="1143000"/>
          </a:xfrm>
        </p:spPr>
        <p:txBody>
          <a:bodyPr/>
          <a:lstStyle/>
          <a:p>
            <a:r>
              <a:rPr lang="en-GB" smtClean="0"/>
              <a:t>(im)possibilities for solving ethnic conflict, accommodating diversity</a:t>
            </a:r>
            <a:endParaRPr lang="en-GB"/>
          </a:p>
        </p:txBody>
      </p:sp>
      <p:sp>
        <p:nvSpPr>
          <p:cNvPr id="3" name="Plassholder for innhold 2"/>
          <p:cNvSpPr>
            <a:spLocks noGrp="1"/>
          </p:cNvSpPr>
          <p:nvPr>
            <p:ph idx="1"/>
          </p:nvPr>
        </p:nvSpPr>
        <p:spPr>
          <a:xfrm>
            <a:off x="395536" y="1844824"/>
            <a:ext cx="8280920" cy="4536504"/>
          </a:xfrm>
        </p:spPr>
        <p:txBody>
          <a:bodyPr/>
          <a:lstStyle/>
          <a:p>
            <a:pPr marL="514350" indent="-514350">
              <a:buFont typeface="+mj-lt"/>
              <a:buAutoNum type="arabicPeriod"/>
            </a:pPr>
            <a:r>
              <a:rPr lang="en-GB" smtClean="0"/>
              <a:t>“harmonious society” ↔ diversity, dissenting</a:t>
            </a:r>
          </a:p>
          <a:p>
            <a:pPr marL="914400" lvl="1" indent="-514350"/>
            <a:r>
              <a:rPr lang="en-GB" smtClean="0"/>
              <a:t>no legitimate ways of expressing dissatisfaction</a:t>
            </a:r>
          </a:p>
          <a:p>
            <a:pPr marL="914400" lvl="1" indent="-514350"/>
            <a:r>
              <a:rPr lang="en-GB" smtClean="0"/>
              <a:t>stability at all cost</a:t>
            </a:r>
          </a:p>
          <a:p>
            <a:pPr marL="514350" indent="-514350">
              <a:buFont typeface="+mj-lt"/>
              <a:buAutoNum type="arabicPeriod"/>
            </a:pPr>
            <a:r>
              <a:rPr lang="en-GB" smtClean="0"/>
              <a:t>“scientific development” ↔ minority culture</a:t>
            </a:r>
          </a:p>
          <a:p>
            <a:pPr marL="914400" lvl="1" indent="-514350"/>
            <a:r>
              <a:rPr lang="en-GB" smtClean="0"/>
              <a:t>“backward” culture</a:t>
            </a:r>
          </a:p>
          <a:p>
            <a:pPr marL="914400" lvl="1" indent="-514350"/>
            <a:r>
              <a:rPr lang="en-GB" smtClean="0"/>
              <a:t>education</a:t>
            </a:r>
          </a:p>
          <a:p>
            <a:pPr marL="514350" indent="-514350">
              <a:buFont typeface="+mj-lt"/>
              <a:buAutoNum type="arabicPeriod"/>
            </a:pPr>
            <a:r>
              <a:rPr lang="en-GB" smtClean="0"/>
              <a:t>nationalism discourse → Han chauvinism</a:t>
            </a:r>
          </a:p>
          <a:p>
            <a:pPr marL="514350" indent="-514350">
              <a:buFont typeface="+mj-lt"/>
              <a:buAutoNum type="arabicPeriod"/>
            </a:pPr>
            <a:r>
              <a:rPr lang="en-GB" smtClean="0"/>
              <a:t>democratisation???</a:t>
            </a:r>
          </a:p>
          <a:p>
            <a:pPr marL="514350" indent="-514350">
              <a:buFont typeface="+mj-lt"/>
              <a:buAutoNum type="arabicPeriod"/>
            </a:pPr>
            <a:r>
              <a:rPr lang="en-GB" smtClean="0"/>
              <a:t>other models: one country – two systems???</a:t>
            </a:r>
          </a:p>
          <a:p>
            <a:pPr marL="914400" lvl="1" indent="-457200">
              <a:buFont typeface="+mj-lt"/>
              <a:buAutoNum type="arabicPeriod"/>
            </a:pPr>
            <a:endParaRPr lang="en-GB" smtClean="0"/>
          </a:p>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HR5502_H2013">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HR5502_H2013</Template>
  <TotalTime>2167</TotalTime>
  <Words>1893</Words>
  <Application>Microsoft Office PowerPoint</Application>
  <PresentationFormat>On-screen Show (4:3)</PresentationFormat>
  <Paragraphs>264</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HR5502_H2013</vt:lpstr>
      <vt:lpstr>HUMR5502 - Autumn 2013: Ethnic Challenges to the Nation State: Studying State Responses from a Human Rights Perspective  </vt:lpstr>
      <vt:lpstr>ethnicity and the state</vt:lpstr>
      <vt:lpstr>concepts of ethnic group/ ethnic identity/ ethnicity</vt:lpstr>
      <vt:lpstr>Chinese views</vt:lpstr>
      <vt:lpstr>PRC ethnic classification mínzú shíbié (民族识别 ) project: background</vt:lpstr>
      <vt:lpstr>PRC ethnic classification project: implementation</vt:lpstr>
      <vt:lpstr>PRC ethnic classification project: results</vt:lpstr>
      <vt:lpstr>Ethnic minorities in China</vt:lpstr>
      <vt:lpstr>Chinese ID-card</vt:lpstr>
      <vt:lpstr>Officially recognised national minorities in China (2000)</vt:lpstr>
      <vt:lpstr>PowerPoint Presentation</vt:lpstr>
      <vt:lpstr>Law of the People's Republic of China on Regional National Autonomy</vt:lpstr>
      <vt:lpstr>PowerPoint Presentation</vt:lpstr>
      <vt:lpstr>local autonomy regulations, examples</vt:lpstr>
      <vt:lpstr>PowerPoint Presentation</vt:lpstr>
      <vt:lpstr>PowerPoint Presentation</vt:lpstr>
      <vt:lpstr>population  in Xinjiang according to nationality</vt:lpstr>
      <vt:lpstr>internal colonialism?</vt:lpstr>
      <vt:lpstr>(im)possibilities for solving ethnic conflict, accommodating diversity</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HUMR5502 - Autumn 2013: Ethnic Challenges to the Nation State: Studying State Responses from a Human Rights Perspective</dc:title>
  <dc:creator>Koen Wellens</dc:creator>
  <cp:lastModifiedBy>Morten Slind Olsen</cp:lastModifiedBy>
  <cp:revision>7</cp:revision>
  <cp:lastPrinted>2014-11-07T08:30:06Z</cp:lastPrinted>
  <dcterms:created xsi:type="dcterms:W3CDTF">2013-11-05T07:51:20Z</dcterms:created>
  <dcterms:modified xsi:type="dcterms:W3CDTF">2014-11-11T14:11:25Z</dcterms:modified>
</cp:coreProperties>
</file>